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5"/>
  </p:notesMasterIdLst>
  <p:sldIdLst>
    <p:sldId id="257" r:id="rId2"/>
    <p:sldId id="258" r:id="rId3"/>
    <p:sldId id="259" r:id="rId4"/>
    <p:sldId id="260" r:id="rId5"/>
    <p:sldId id="261" r:id="rId6"/>
    <p:sldId id="270" r:id="rId7"/>
    <p:sldId id="262" r:id="rId8"/>
    <p:sldId id="263" r:id="rId9"/>
    <p:sldId id="272" r:id="rId10"/>
    <p:sldId id="265" r:id="rId11"/>
    <p:sldId id="267" r:id="rId12"/>
    <p:sldId id="268" r:id="rId13"/>
    <p:sldId id="277" r:id="rId14"/>
    <p:sldId id="266" r:id="rId15"/>
    <p:sldId id="264" r:id="rId16"/>
    <p:sldId id="274" r:id="rId17"/>
    <p:sldId id="271" r:id="rId18"/>
    <p:sldId id="275" r:id="rId19"/>
    <p:sldId id="276" r:id="rId20"/>
    <p:sldId id="269" r:id="rId21"/>
    <p:sldId id="279" r:id="rId22"/>
    <p:sldId id="280" r:id="rId23"/>
    <p:sldId id="281"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251" autoAdjust="0"/>
    <p:restoredTop sz="94660"/>
  </p:normalViewPr>
  <p:slideViewPr>
    <p:cSldViewPr snapToGrid="0">
      <p:cViewPr>
        <p:scale>
          <a:sx n="50" d="100"/>
          <a:sy n="50" d="100"/>
        </p:scale>
        <p:origin x="492" y="13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B4AC839-D9E4-42C0-85B2-9A7E6AC360B8}" type="datetimeFigureOut">
              <a:rPr lang="en-GB" smtClean="0"/>
              <a:t>25/02/2019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9BF5041-6E2E-419D-8636-C3441002668F}" type="slidenum">
              <a:rPr lang="en-GB" smtClean="0"/>
              <a:t>‹#›</a:t>
            </a:fld>
            <a:endParaRPr lang="en-GB"/>
          </a:p>
        </p:txBody>
      </p:sp>
    </p:spTree>
    <p:extLst>
      <p:ext uri="{BB962C8B-B14F-4D97-AF65-F5344CB8AC3E}">
        <p14:creationId xmlns:p14="http://schemas.microsoft.com/office/powerpoint/2010/main" val="3512478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a:solidFill>
                  <a:prstClr val="black"/>
                </a:solidFill>
              </a:rPr>
              <a:pPr/>
              <a:t>10</a:t>
            </a:fld>
            <a:endParaRPr lang="en-GB" dirty="0">
              <a:solidFill>
                <a:prstClr val="black"/>
              </a:solidFill>
            </a:endParaRPr>
          </a:p>
        </p:txBody>
      </p:sp>
    </p:spTree>
    <p:extLst>
      <p:ext uri="{BB962C8B-B14F-4D97-AF65-F5344CB8AC3E}">
        <p14:creationId xmlns:p14="http://schemas.microsoft.com/office/powerpoint/2010/main" val="35662906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11</a:t>
            </a:fld>
            <a:endParaRPr lang="en-GB" altLang="en-US" smtClean="0">
              <a:solidFill>
                <a:srgbClr val="000000"/>
              </a:solidFill>
            </a:endParaRPr>
          </a:p>
        </p:txBody>
      </p:sp>
    </p:spTree>
    <p:extLst>
      <p:ext uri="{BB962C8B-B14F-4D97-AF65-F5344CB8AC3E}">
        <p14:creationId xmlns:p14="http://schemas.microsoft.com/office/powerpoint/2010/main" val="11836114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a:solidFill>
                  <a:prstClr val="black"/>
                </a:solidFill>
              </a:rPr>
              <a:pPr/>
              <a:t>14</a:t>
            </a:fld>
            <a:endParaRPr lang="en-GB" dirty="0">
              <a:solidFill>
                <a:prstClr val="black"/>
              </a:solidFill>
            </a:endParaRPr>
          </a:p>
        </p:txBody>
      </p:sp>
    </p:spTree>
    <p:extLst>
      <p:ext uri="{BB962C8B-B14F-4D97-AF65-F5344CB8AC3E}">
        <p14:creationId xmlns:p14="http://schemas.microsoft.com/office/powerpoint/2010/main" val="4300345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8295F7A-12F1-4E2C-A203-66E1B98D0D3B}" type="datetimeFigureOut">
              <a:rPr lang="en-GB" smtClean="0"/>
              <a:t>25/02/2019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708A6F-EEC8-4BFE-9994-C315542B556C}" type="slidenum">
              <a:rPr lang="en-GB" smtClean="0"/>
              <a:t>‹#›</a:t>
            </a:fld>
            <a:endParaRPr lang="en-GB"/>
          </a:p>
        </p:txBody>
      </p:sp>
    </p:spTree>
    <p:extLst>
      <p:ext uri="{BB962C8B-B14F-4D97-AF65-F5344CB8AC3E}">
        <p14:creationId xmlns:p14="http://schemas.microsoft.com/office/powerpoint/2010/main" val="6178132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8295F7A-12F1-4E2C-A203-66E1B98D0D3B}" type="datetimeFigureOut">
              <a:rPr lang="en-GB" smtClean="0"/>
              <a:t>25/02/2019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708A6F-EEC8-4BFE-9994-C315542B556C}" type="slidenum">
              <a:rPr lang="en-GB" smtClean="0"/>
              <a:t>‹#›</a:t>
            </a:fld>
            <a:endParaRPr lang="en-GB"/>
          </a:p>
        </p:txBody>
      </p:sp>
    </p:spTree>
    <p:extLst>
      <p:ext uri="{BB962C8B-B14F-4D97-AF65-F5344CB8AC3E}">
        <p14:creationId xmlns:p14="http://schemas.microsoft.com/office/powerpoint/2010/main" val="10070809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8295F7A-12F1-4E2C-A203-66E1B98D0D3B}" type="datetimeFigureOut">
              <a:rPr lang="en-GB" smtClean="0"/>
              <a:t>25/02/2019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708A6F-EEC8-4BFE-9994-C315542B556C}" type="slidenum">
              <a:rPr lang="en-GB" smtClean="0"/>
              <a:t>‹#›</a:t>
            </a:fld>
            <a:endParaRPr lang="en-GB"/>
          </a:p>
        </p:txBody>
      </p:sp>
    </p:spTree>
    <p:extLst>
      <p:ext uri="{BB962C8B-B14F-4D97-AF65-F5344CB8AC3E}">
        <p14:creationId xmlns:p14="http://schemas.microsoft.com/office/powerpoint/2010/main" val="5354336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88295F7A-12F1-4E2C-A203-66E1B98D0D3B}" type="datetimeFigureOut">
              <a:rPr lang="en-GB" smtClean="0"/>
              <a:t>25/02/2019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2708A6F-EEC8-4BFE-9994-C315542B556C}" type="slidenum">
              <a:rPr lang="en-GB" smtClean="0"/>
              <a:t>‹#›</a:t>
            </a:fld>
            <a:endParaRPr lang="en-GB"/>
          </a:p>
        </p:txBody>
      </p:sp>
    </p:spTree>
    <p:extLst>
      <p:ext uri="{BB962C8B-B14F-4D97-AF65-F5344CB8AC3E}">
        <p14:creationId xmlns:p14="http://schemas.microsoft.com/office/powerpoint/2010/main" val="38368667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88295F7A-12F1-4E2C-A203-66E1B98D0D3B}" type="datetimeFigureOut">
              <a:rPr lang="en-GB" smtClean="0"/>
              <a:t>25/02/2019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2708A6F-EEC8-4BFE-9994-C315542B556C}" type="slidenum">
              <a:rPr lang="en-GB" smtClean="0"/>
              <a:t>‹#›</a:t>
            </a:fld>
            <a:endParaRPr lang="en-GB"/>
          </a:p>
        </p:txBody>
      </p:sp>
    </p:spTree>
    <p:extLst>
      <p:ext uri="{BB962C8B-B14F-4D97-AF65-F5344CB8AC3E}">
        <p14:creationId xmlns:p14="http://schemas.microsoft.com/office/powerpoint/2010/main" val="40997370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88295F7A-12F1-4E2C-A203-66E1B98D0D3B}" type="datetimeFigureOut">
              <a:rPr lang="en-GB" smtClean="0"/>
              <a:t>25/02/2019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2708A6F-EEC8-4BFE-9994-C315542B556C}" type="slidenum">
              <a:rPr lang="en-GB" smtClean="0"/>
              <a:t>‹#›</a:t>
            </a:fld>
            <a:endParaRPr lang="en-GB"/>
          </a:p>
        </p:txBody>
      </p:sp>
    </p:spTree>
    <p:extLst>
      <p:ext uri="{BB962C8B-B14F-4D97-AF65-F5344CB8AC3E}">
        <p14:creationId xmlns:p14="http://schemas.microsoft.com/office/powerpoint/2010/main" val="16919371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295F7A-12F1-4E2C-A203-66E1B98D0D3B}" type="datetimeFigureOut">
              <a:rPr lang="en-GB" smtClean="0"/>
              <a:t>25/02/2019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2708A6F-EEC8-4BFE-9994-C315542B556C}" type="slidenum">
              <a:rPr lang="en-GB" smtClean="0"/>
              <a:t>‹#›</a:t>
            </a:fld>
            <a:endParaRPr lang="en-GB"/>
          </a:p>
        </p:txBody>
      </p:sp>
    </p:spTree>
    <p:extLst>
      <p:ext uri="{BB962C8B-B14F-4D97-AF65-F5344CB8AC3E}">
        <p14:creationId xmlns:p14="http://schemas.microsoft.com/office/powerpoint/2010/main" val="810595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8295F7A-12F1-4E2C-A203-66E1B98D0D3B}" type="datetimeFigureOut">
              <a:rPr lang="en-GB" smtClean="0"/>
              <a:t>25/02/2019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2708A6F-EEC8-4BFE-9994-C315542B556C}" type="slidenum">
              <a:rPr lang="en-GB" smtClean="0"/>
              <a:t>‹#›</a:t>
            </a:fld>
            <a:endParaRPr lang="en-GB"/>
          </a:p>
        </p:txBody>
      </p:sp>
    </p:spTree>
    <p:extLst>
      <p:ext uri="{BB962C8B-B14F-4D97-AF65-F5344CB8AC3E}">
        <p14:creationId xmlns:p14="http://schemas.microsoft.com/office/powerpoint/2010/main" val="25684431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8295F7A-12F1-4E2C-A203-66E1B98D0D3B}" type="datetimeFigureOut">
              <a:rPr lang="en-GB" smtClean="0"/>
              <a:t>25/02/2019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2708A6F-EEC8-4BFE-9994-C315542B556C}" type="slidenum">
              <a:rPr lang="en-GB" smtClean="0"/>
              <a:t>‹#›</a:t>
            </a:fld>
            <a:endParaRPr lang="en-GB"/>
          </a:p>
        </p:txBody>
      </p:sp>
    </p:spTree>
    <p:extLst>
      <p:ext uri="{BB962C8B-B14F-4D97-AF65-F5344CB8AC3E}">
        <p14:creationId xmlns:p14="http://schemas.microsoft.com/office/powerpoint/2010/main" val="1903130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8295F7A-12F1-4E2C-A203-66E1B98D0D3B}" type="datetimeFigureOut">
              <a:rPr lang="en-GB" smtClean="0"/>
              <a:t>25/02/2019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708A6F-EEC8-4BFE-9994-C315542B556C}" type="slidenum">
              <a:rPr lang="en-GB" smtClean="0"/>
              <a:t>‹#›</a:t>
            </a:fld>
            <a:endParaRPr lang="en-GB"/>
          </a:p>
        </p:txBody>
      </p:sp>
    </p:spTree>
    <p:extLst>
      <p:ext uri="{BB962C8B-B14F-4D97-AF65-F5344CB8AC3E}">
        <p14:creationId xmlns:p14="http://schemas.microsoft.com/office/powerpoint/2010/main" val="12392266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8295F7A-12F1-4E2C-A203-66E1B98D0D3B}" type="datetimeFigureOut">
              <a:rPr lang="en-GB" smtClean="0"/>
              <a:t>25/02/2019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708A6F-EEC8-4BFE-9994-C315542B556C}" type="slidenum">
              <a:rPr lang="en-GB" smtClean="0"/>
              <a:t>‹#›</a:t>
            </a:fld>
            <a:endParaRPr lang="en-GB"/>
          </a:p>
        </p:txBody>
      </p:sp>
    </p:spTree>
    <p:extLst>
      <p:ext uri="{BB962C8B-B14F-4D97-AF65-F5344CB8AC3E}">
        <p14:creationId xmlns:p14="http://schemas.microsoft.com/office/powerpoint/2010/main" val="4472626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2000"/>
            <a:lum/>
          </a:blip>
          <a:srcRect/>
          <a:stretch>
            <a:fillRect t="-15000" b="-15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8295F7A-12F1-4E2C-A203-66E1B98D0D3B}" type="datetimeFigureOut">
              <a:rPr lang="en-GB" smtClean="0"/>
              <a:t>25/02/2019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2708A6F-EEC8-4BFE-9994-C315542B556C}" type="slidenum">
              <a:rPr lang="en-GB" smtClean="0"/>
              <a:t>‹#›</a:t>
            </a:fld>
            <a:endParaRPr lang="en-GB"/>
          </a:p>
        </p:txBody>
      </p:sp>
    </p:spTree>
    <p:extLst>
      <p:ext uri="{BB962C8B-B14F-4D97-AF65-F5344CB8AC3E}">
        <p14:creationId xmlns:p14="http://schemas.microsoft.com/office/powerpoint/2010/main" val="3803734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emf"/><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4.emf"/></Relationships>
</file>

<file path=ppt/slides/_rels/slide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emf"/><Relationship Id="rId4" Type="http://schemas.openxmlformats.org/officeDocument/2006/relationships/image" Target="../media/image8.emf"/></Relationships>
</file>

<file path=ppt/slides/_rels/slide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emf"/><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s://www.presidency.ucsb.edu/documents/presidential-debate-Cleveland" TargetMode="External"/><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7.xml"/><Relationship Id="rId5" Type="http://schemas.openxmlformats.org/officeDocument/2006/relationships/image" Target="../media/image22.png"/><Relationship Id="rId4" Type="http://schemas.openxmlformats.org/officeDocument/2006/relationships/image" Target="../media/image21.png"/></Relationships>
</file>

<file path=ppt/slides/_rels/slide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6.png"/></Relationships>
</file>

<file path=ppt/slides/_rels/slide11.xml.rels><?xml version="1.0" encoding="UTF-8" standalone="yes"?>
<Relationships xmlns="http://schemas.openxmlformats.org/package/2006/relationships"><Relationship Id="rId8" Type="http://schemas.openxmlformats.org/officeDocument/2006/relationships/image" Target="../media/image32.pn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s>
</file>

<file path=ppt/slides/_rels/slide1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36.emf"/><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2.xml"/><Relationship Id="rId4" Type="http://schemas.openxmlformats.org/officeDocument/2006/relationships/image" Target="../media/image43.png"/></Relationships>
</file>

<file path=ppt/slides/_rels/slide19.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5000" b="-15000"/>
          </a:stretch>
        </a:blipFill>
        <a:effectLst/>
      </p:bgPr>
    </p:bg>
    <p:spTree>
      <p:nvGrpSpPr>
        <p:cNvPr id="1" name=""/>
        <p:cNvGrpSpPr/>
        <p:nvPr/>
      </p:nvGrpSpPr>
      <p:grpSpPr>
        <a:xfrm>
          <a:off x="0" y="0"/>
          <a:ext cx="0" cy="0"/>
          <a:chOff x="0" y="0"/>
          <a:chExt cx="0" cy="0"/>
        </a:xfrm>
      </p:grpSpPr>
      <p:sp>
        <p:nvSpPr>
          <p:cNvPr id="3" name="TextBox 2"/>
          <p:cNvSpPr txBox="1"/>
          <p:nvPr/>
        </p:nvSpPr>
        <p:spPr>
          <a:xfrm>
            <a:off x="0" y="3170497"/>
            <a:ext cx="4947557" cy="3687503"/>
          </a:xfrm>
          <a:prstGeom prst="rect">
            <a:avLst/>
          </a:prstGeom>
          <a:solidFill>
            <a:schemeClr val="bg2"/>
          </a:solidFill>
        </p:spPr>
        <p:txBody>
          <a:bodyPr wrap="square" lIns="180000" tIns="180000" rIns="180000" bIns="180000" rtlCol="0">
            <a:spAutoFit/>
          </a:bodyPr>
          <a:lstStyle/>
          <a:p>
            <a:r>
              <a:rPr lang="en-GB" sz="2400" b="1" u="sng" dirty="0" smtClean="0">
                <a:latin typeface="Arial Black" panose="020B0A04020102020204" pitchFamily="34" charset="0"/>
              </a:rPr>
              <a:t>Week </a:t>
            </a:r>
            <a:r>
              <a:rPr lang="en-GB" sz="2400" b="1" u="sng" dirty="0">
                <a:latin typeface="Arial Black" panose="020B0A04020102020204" pitchFamily="34" charset="0"/>
              </a:rPr>
              <a:t>3 Monday: Architecture and Spatial Politics in the Thatcher/Reagan Era</a:t>
            </a:r>
            <a:endParaRPr lang="en-GB" sz="2400" dirty="0">
              <a:latin typeface="Arial Black" panose="020B0A04020102020204" pitchFamily="34" charset="0"/>
            </a:endParaRPr>
          </a:p>
          <a:p>
            <a:endParaRPr lang="en-GB" sz="2400" b="1" dirty="0" smtClean="0">
              <a:latin typeface="Arial Black" panose="020B0A04020102020204" pitchFamily="34" charset="0"/>
            </a:endParaRPr>
          </a:p>
          <a:p>
            <a:r>
              <a:rPr lang="en-GB" sz="2400" b="1" dirty="0" smtClean="0">
                <a:latin typeface="Arial Black" panose="020B0A04020102020204" pitchFamily="34" charset="0"/>
              </a:rPr>
              <a:t>Hours </a:t>
            </a:r>
            <a:r>
              <a:rPr lang="en-GB" sz="2400" b="1" dirty="0">
                <a:latin typeface="Arial Black" panose="020B0A04020102020204" pitchFamily="34" charset="0"/>
              </a:rPr>
              <a:t>1–2 – Remaking the City Upon a Hill: Reagan and the Urban Crisis in </a:t>
            </a:r>
            <a:r>
              <a:rPr lang="en-GB" sz="2400" b="1" dirty="0" smtClean="0">
                <a:latin typeface="Arial Black" panose="020B0A04020102020204" pitchFamily="34" charset="0"/>
              </a:rPr>
              <a:t>America</a:t>
            </a:r>
            <a:endParaRPr lang="en-GB" sz="2400" dirty="0">
              <a:latin typeface="Arial Black" panose="020B0A04020102020204" pitchFamily="34" charset="0"/>
            </a:endParaRPr>
          </a:p>
        </p:txBody>
      </p:sp>
      <p:sp>
        <p:nvSpPr>
          <p:cNvPr id="5" name="TextBox 4"/>
          <p:cNvSpPr txBox="1"/>
          <p:nvPr/>
        </p:nvSpPr>
        <p:spPr>
          <a:xfrm>
            <a:off x="7886700" y="3909161"/>
            <a:ext cx="4305300" cy="2948839"/>
          </a:xfrm>
          <a:prstGeom prst="rect">
            <a:avLst/>
          </a:prstGeom>
          <a:solidFill>
            <a:schemeClr val="bg2"/>
          </a:solidFill>
        </p:spPr>
        <p:txBody>
          <a:bodyPr wrap="square" lIns="180000" tIns="180000" rIns="180000" bIns="180000" rtlCol="0">
            <a:spAutoFit/>
          </a:bodyPr>
          <a:lstStyle/>
          <a:p>
            <a:pPr algn="r"/>
            <a:r>
              <a:rPr lang="en-GB" sz="2400" b="1" dirty="0">
                <a:latin typeface="Arial Black" panose="020B0A04020102020204" pitchFamily="34" charset="0"/>
              </a:rPr>
              <a:t>Section Four </a:t>
            </a:r>
            <a:r>
              <a:rPr lang="en-GB" sz="2400" b="1" dirty="0" smtClean="0">
                <a:latin typeface="Arial Black" panose="020B0A04020102020204" pitchFamily="34" charset="0"/>
              </a:rPr>
              <a:t>–</a:t>
            </a:r>
          </a:p>
          <a:p>
            <a:pPr algn="r"/>
            <a:r>
              <a:rPr lang="en-GB" sz="2400" b="1" dirty="0" smtClean="0">
                <a:latin typeface="Arial Black" panose="020B0A04020102020204" pitchFamily="34" charset="0"/>
              </a:rPr>
              <a:t>(</a:t>
            </a:r>
            <a:r>
              <a:rPr lang="en-GB" sz="2400" b="1" dirty="0">
                <a:latin typeface="Arial Black" panose="020B0A04020102020204" pitchFamily="34" charset="0"/>
              </a:rPr>
              <a:t>RE-)BUILDING THE EIGHTIES: THE URBAN POLITICS OF THE THATCHER/REAGAN </a:t>
            </a:r>
            <a:r>
              <a:rPr lang="en-GB" sz="2400" b="1" dirty="0" smtClean="0">
                <a:latin typeface="Arial Black" panose="020B0A04020102020204" pitchFamily="34" charset="0"/>
              </a:rPr>
              <a:t>ERA</a:t>
            </a:r>
          </a:p>
          <a:p>
            <a:endParaRPr lang="en-GB" sz="2400" b="1" dirty="0" smtClean="0">
              <a:latin typeface="Arial Black" panose="020B0A04020102020204" pitchFamily="34" charset="0"/>
            </a:endParaRPr>
          </a:p>
        </p:txBody>
      </p:sp>
    </p:spTree>
    <p:extLst>
      <p:ext uri="{BB962C8B-B14F-4D97-AF65-F5344CB8AC3E}">
        <p14:creationId xmlns:p14="http://schemas.microsoft.com/office/powerpoint/2010/main" val="429197950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7735292" y="0"/>
            <a:ext cx="4456708" cy="3215052"/>
          </a:xfrm>
          <a:prstGeom prst="rect">
            <a:avLst/>
          </a:prstGeom>
        </p:spPr>
      </p:pic>
      <p:pic>
        <p:nvPicPr>
          <p:cNvPr id="3" name="Picture 2"/>
          <p:cNvPicPr>
            <a:picLocks noChangeAspect="1"/>
          </p:cNvPicPr>
          <p:nvPr/>
        </p:nvPicPr>
        <p:blipFill>
          <a:blip r:embed="rId3"/>
          <a:stretch>
            <a:fillRect/>
          </a:stretch>
        </p:blipFill>
        <p:spPr>
          <a:xfrm>
            <a:off x="7735292" y="3787838"/>
            <a:ext cx="4758354" cy="3070162"/>
          </a:xfrm>
          <a:prstGeom prst="rect">
            <a:avLst/>
          </a:prstGeom>
        </p:spPr>
      </p:pic>
      <p:pic>
        <p:nvPicPr>
          <p:cNvPr id="7" name="Picture 6"/>
          <p:cNvPicPr>
            <a:picLocks noChangeAspect="1"/>
          </p:cNvPicPr>
          <p:nvPr/>
        </p:nvPicPr>
        <p:blipFill>
          <a:blip r:embed="rId4"/>
          <a:stretch>
            <a:fillRect/>
          </a:stretch>
        </p:blipFill>
        <p:spPr>
          <a:xfrm>
            <a:off x="-133351" y="-38099"/>
            <a:ext cx="11681331" cy="457199"/>
          </a:xfrm>
          <a:prstGeom prst="rect">
            <a:avLst/>
          </a:prstGeom>
        </p:spPr>
      </p:pic>
      <p:sp>
        <p:nvSpPr>
          <p:cNvPr id="8" name="Rectangle 7"/>
          <p:cNvSpPr/>
          <p:nvPr/>
        </p:nvSpPr>
        <p:spPr>
          <a:xfrm>
            <a:off x="23998" y="6102700"/>
            <a:ext cx="5447453" cy="369332"/>
          </a:xfrm>
          <a:prstGeom prst="rect">
            <a:avLst/>
          </a:prstGeom>
        </p:spPr>
        <p:txBody>
          <a:bodyPr wrap="none">
            <a:spAutoFit/>
          </a:bodyPr>
          <a:lstStyle/>
          <a:p>
            <a:r>
              <a:rPr lang="en-GB" dirty="0" smtClean="0"/>
              <a:t>http://www.johnfekner.com/old/southBronx/index.html</a:t>
            </a:r>
            <a:endParaRPr lang="en-GB" dirty="0"/>
          </a:p>
        </p:txBody>
      </p:sp>
      <p:pic>
        <p:nvPicPr>
          <p:cNvPr id="10" name="Picture 9"/>
          <p:cNvPicPr>
            <a:picLocks noChangeAspect="1"/>
          </p:cNvPicPr>
          <p:nvPr/>
        </p:nvPicPr>
        <p:blipFill>
          <a:blip r:embed="rId5"/>
          <a:stretch>
            <a:fillRect/>
          </a:stretch>
        </p:blipFill>
        <p:spPr>
          <a:xfrm>
            <a:off x="145561" y="776652"/>
            <a:ext cx="7306791" cy="4785948"/>
          </a:xfrm>
          <a:prstGeom prst="rect">
            <a:avLst/>
          </a:prstGeom>
        </p:spPr>
      </p:pic>
    </p:spTree>
    <p:extLst>
      <p:ext uri="{BB962C8B-B14F-4D97-AF65-F5344CB8AC3E}">
        <p14:creationId xmlns:p14="http://schemas.microsoft.com/office/powerpoint/2010/main" val="348123869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353827" y="147636"/>
            <a:ext cx="5657850" cy="1699537"/>
          </a:xfrm>
          <a:prstGeom prst="rect">
            <a:avLst/>
          </a:prstGeom>
        </p:spPr>
      </p:pic>
      <p:pic>
        <p:nvPicPr>
          <p:cNvPr id="4" name="Picture 3"/>
          <p:cNvPicPr>
            <a:picLocks noChangeAspect="1"/>
          </p:cNvPicPr>
          <p:nvPr/>
        </p:nvPicPr>
        <p:blipFill>
          <a:blip r:embed="rId3"/>
          <a:stretch>
            <a:fillRect/>
          </a:stretch>
        </p:blipFill>
        <p:spPr>
          <a:xfrm>
            <a:off x="400049" y="1847173"/>
            <a:ext cx="5657850" cy="5017895"/>
          </a:xfrm>
          <a:prstGeom prst="rect">
            <a:avLst/>
          </a:prstGeom>
        </p:spPr>
      </p:pic>
      <p:pic>
        <p:nvPicPr>
          <p:cNvPr id="5" name="Picture 4"/>
          <p:cNvPicPr>
            <a:picLocks noChangeAspect="1"/>
          </p:cNvPicPr>
          <p:nvPr/>
        </p:nvPicPr>
        <p:blipFill>
          <a:blip r:embed="rId4"/>
          <a:stretch>
            <a:fillRect/>
          </a:stretch>
        </p:blipFill>
        <p:spPr>
          <a:xfrm>
            <a:off x="6365504" y="147636"/>
            <a:ext cx="5372101" cy="2058883"/>
          </a:xfrm>
          <a:prstGeom prst="rect">
            <a:avLst/>
          </a:prstGeom>
        </p:spPr>
      </p:pic>
      <p:pic>
        <p:nvPicPr>
          <p:cNvPr id="6" name="Picture 5"/>
          <p:cNvPicPr>
            <a:picLocks noChangeAspect="1"/>
          </p:cNvPicPr>
          <p:nvPr/>
        </p:nvPicPr>
        <p:blipFill rotWithShape="1">
          <a:blip r:embed="rId5"/>
          <a:srcRect t="78214"/>
          <a:stretch/>
        </p:blipFill>
        <p:spPr>
          <a:xfrm>
            <a:off x="6365504" y="2497167"/>
            <a:ext cx="5372101" cy="850064"/>
          </a:xfrm>
          <a:prstGeom prst="rect">
            <a:avLst/>
          </a:prstGeom>
        </p:spPr>
      </p:pic>
      <p:pic>
        <p:nvPicPr>
          <p:cNvPr id="8" name="Picture 7"/>
          <p:cNvPicPr>
            <a:picLocks noChangeAspect="1"/>
          </p:cNvPicPr>
          <p:nvPr/>
        </p:nvPicPr>
        <p:blipFill>
          <a:blip r:embed="rId6"/>
          <a:stretch>
            <a:fillRect/>
          </a:stretch>
        </p:blipFill>
        <p:spPr>
          <a:xfrm>
            <a:off x="6365504" y="3637879"/>
            <a:ext cx="4365114" cy="2859272"/>
          </a:xfrm>
          <a:prstGeom prst="rect">
            <a:avLst/>
          </a:prstGeom>
        </p:spPr>
      </p:pic>
    </p:spTree>
    <p:extLst>
      <p:ext uri="{BB962C8B-B14F-4D97-AF65-F5344CB8AC3E}">
        <p14:creationId xmlns:p14="http://schemas.microsoft.com/office/powerpoint/2010/main" val="40590872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23851" y="0"/>
            <a:ext cx="5638800" cy="6782230"/>
          </a:xfrm>
          <a:prstGeom prst="rect">
            <a:avLst/>
          </a:prstGeom>
        </p:spPr>
      </p:pic>
      <p:pic>
        <p:nvPicPr>
          <p:cNvPr id="3" name="Picture 2"/>
          <p:cNvPicPr>
            <a:picLocks noChangeAspect="1"/>
          </p:cNvPicPr>
          <p:nvPr/>
        </p:nvPicPr>
        <p:blipFill>
          <a:blip r:embed="rId3"/>
          <a:stretch>
            <a:fillRect/>
          </a:stretch>
        </p:blipFill>
        <p:spPr>
          <a:xfrm>
            <a:off x="6365504" y="152399"/>
            <a:ext cx="5633192" cy="2969009"/>
          </a:xfrm>
          <a:prstGeom prst="rect">
            <a:avLst/>
          </a:prstGeom>
        </p:spPr>
      </p:pic>
      <p:pic>
        <p:nvPicPr>
          <p:cNvPr id="4" name="Picture 3"/>
          <p:cNvPicPr>
            <a:picLocks noChangeAspect="1"/>
          </p:cNvPicPr>
          <p:nvPr/>
        </p:nvPicPr>
        <p:blipFill>
          <a:blip r:embed="rId4"/>
          <a:stretch>
            <a:fillRect/>
          </a:stretch>
        </p:blipFill>
        <p:spPr>
          <a:xfrm>
            <a:off x="6365504" y="3637879"/>
            <a:ext cx="4365114" cy="2859272"/>
          </a:xfrm>
          <a:prstGeom prst="rect">
            <a:avLst/>
          </a:prstGeom>
        </p:spPr>
      </p:pic>
    </p:spTree>
    <p:extLst>
      <p:ext uri="{BB962C8B-B14F-4D97-AF65-F5344CB8AC3E}">
        <p14:creationId xmlns:p14="http://schemas.microsoft.com/office/powerpoint/2010/main" val="263009073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247900" y="0"/>
            <a:ext cx="9944100" cy="4684777"/>
          </a:xfrm>
          <a:prstGeom prst="rect">
            <a:avLst/>
          </a:prstGeom>
        </p:spPr>
      </p:pic>
      <p:pic>
        <p:nvPicPr>
          <p:cNvPr id="4" name="Picture 3"/>
          <p:cNvPicPr>
            <a:picLocks noChangeAspect="1"/>
          </p:cNvPicPr>
          <p:nvPr/>
        </p:nvPicPr>
        <p:blipFill>
          <a:blip r:embed="rId3"/>
          <a:stretch>
            <a:fillRect/>
          </a:stretch>
        </p:blipFill>
        <p:spPr>
          <a:xfrm>
            <a:off x="0" y="912877"/>
            <a:ext cx="4095750" cy="6019800"/>
          </a:xfrm>
          <a:prstGeom prst="rect">
            <a:avLst/>
          </a:prstGeom>
        </p:spPr>
      </p:pic>
    </p:spTree>
    <p:extLst>
      <p:ext uri="{BB962C8B-B14F-4D97-AF65-F5344CB8AC3E}">
        <p14:creationId xmlns:p14="http://schemas.microsoft.com/office/powerpoint/2010/main" val="280137035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15900" y="204767"/>
            <a:ext cx="6794500" cy="6832640"/>
          </a:xfrm>
          <a:prstGeom prst="rect">
            <a:avLst/>
          </a:prstGeom>
        </p:spPr>
        <p:txBody>
          <a:bodyPr wrap="square">
            <a:spAutoFit/>
          </a:bodyPr>
          <a:lstStyle/>
          <a:p>
            <a:pPr algn="just"/>
            <a:r>
              <a:rPr lang="en-GB" sz="2000" dirty="0" smtClean="0">
                <a:latin typeface="Arial Black" panose="020B0A04020102020204" pitchFamily="34" charset="0"/>
              </a:rPr>
              <a:t>“I </a:t>
            </a:r>
            <a:r>
              <a:rPr lang="en-GB" sz="2000" dirty="0">
                <a:latin typeface="Arial Black" panose="020B0A04020102020204" pitchFamily="34" charset="0"/>
              </a:rPr>
              <a:t>have been talking to a number of Congressmen who have much the same idea that I have, and that is that in the inner-city </a:t>
            </a:r>
            <a:r>
              <a:rPr lang="en-GB" sz="2000" dirty="0" smtClean="0">
                <a:latin typeface="Arial Black" panose="020B0A04020102020204" pitchFamily="34" charset="0"/>
              </a:rPr>
              <a:t>areas that … using </a:t>
            </a:r>
            <a:r>
              <a:rPr lang="en-GB" sz="2000" dirty="0">
                <a:latin typeface="Arial Black" panose="020B0A04020102020204" pitchFamily="34" charset="0"/>
              </a:rPr>
              <a:t>tax incentives and with cooperation with the private sector, that we have development zones. </a:t>
            </a:r>
            <a:r>
              <a:rPr lang="en-GB" sz="2000" dirty="0" smtClean="0">
                <a:latin typeface="Arial Black" panose="020B0A04020102020204" pitchFamily="34" charset="0"/>
              </a:rPr>
              <a:t>	… 	</a:t>
            </a:r>
            <a:r>
              <a:rPr lang="en-GB" sz="2000" dirty="0">
                <a:latin typeface="Arial Black" panose="020B0A04020102020204" pitchFamily="34" charset="0"/>
              </a:rPr>
              <a:t>	</a:t>
            </a:r>
            <a:r>
              <a:rPr lang="en-GB" sz="2000" dirty="0" smtClean="0">
                <a:latin typeface="Arial Black" panose="020B0A04020102020204" pitchFamily="34" charset="0"/>
              </a:rPr>
              <a:t>… I </a:t>
            </a:r>
            <a:r>
              <a:rPr lang="en-GB" sz="2000" dirty="0">
                <a:latin typeface="Arial Black" panose="020B0A04020102020204" pitchFamily="34" charset="0"/>
              </a:rPr>
              <a:t>think there are things to do in this regard. I stood in the South Bronx on the exact spot that President Carter stood on in 1977. You have to see it to believe it. It looks like a bombed-out city — great, gaunt skeletons of buildings, windows smashed out, painted on one of them "</a:t>
            </a:r>
            <a:r>
              <a:rPr lang="en-GB" sz="2000" dirty="0" err="1">
                <a:latin typeface="Arial Black" panose="020B0A04020102020204" pitchFamily="34" charset="0"/>
              </a:rPr>
              <a:t>Unkept</a:t>
            </a:r>
            <a:r>
              <a:rPr lang="en-GB" sz="2000" dirty="0">
                <a:latin typeface="Arial Black" panose="020B0A04020102020204" pitchFamily="34" charset="0"/>
              </a:rPr>
              <a:t> promises," on another, "Despair." And this was the spot at which President Carter had promised that he was going to bring in a vast program to rebuild this area. There are whole blocks of land that are left bare, just bulldozed down flat, and nothing has been done. And they are now charging to take tourists through there to see this terrible desolation</a:t>
            </a:r>
            <a:r>
              <a:rPr lang="en-GB" sz="2000" dirty="0" smtClean="0">
                <a:latin typeface="Arial Black" panose="020B0A04020102020204" pitchFamily="34" charset="0"/>
              </a:rPr>
              <a:t>.”</a:t>
            </a:r>
            <a:endParaRPr lang="en-GB" sz="2000" dirty="0">
              <a:latin typeface="Arial Black" panose="020B0A04020102020204" pitchFamily="34" charset="0"/>
            </a:endParaRPr>
          </a:p>
          <a:p>
            <a:r>
              <a:rPr lang="en-GB" dirty="0" smtClean="0"/>
              <a:t>	</a:t>
            </a:r>
            <a:endParaRPr lang="en-GB" dirty="0"/>
          </a:p>
        </p:txBody>
      </p:sp>
      <p:pic>
        <p:nvPicPr>
          <p:cNvPr id="3" name="Picture 2"/>
          <p:cNvPicPr>
            <a:picLocks noChangeAspect="1"/>
          </p:cNvPicPr>
          <p:nvPr/>
        </p:nvPicPr>
        <p:blipFill>
          <a:blip r:embed="rId2"/>
          <a:stretch>
            <a:fillRect/>
          </a:stretch>
        </p:blipFill>
        <p:spPr>
          <a:xfrm>
            <a:off x="7188200" y="355600"/>
            <a:ext cx="4831986" cy="3265487"/>
          </a:xfrm>
          <a:prstGeom prst="rect">
            <a:avLst/>
          </a:prstGeom>
        </p:spPr>
      </p:pic>
      <p:sp>
        <p:nvSpPr>
          <p:cNvPr id="4" name="Rectangle 3"/>
          <p:cNvSpPr/>
          <p:nvPr/>
        </p:nvSpPr>
        <p:spPr>
          <a:xfrm>
            <a:off x="7188200" y="4038600"/>
            <a:ext cx="4064000" cy="1754326"/>
          </a:xfrm>
          <a:prstGeom prst="rect">
            <a:avLst/>
          </a:prstGeom>
        </p:spPr>
        <p:txBody>
          <a:bodyPr wrap="square">
            <a:spAutoFit/>
          </a:bodyPr>
          <a:lstStyle/>
          <a:p>
            <a:pPr marL="285750" indent="-285750">
              <a:buFontTx/>
              <a:buChar char="-"/>
            </a:pPr>
            <a:r>
              <a:rPr lang="en-GB" dirty="0" smtClean="0"/>
              <a:t>Reagan, presidential debate with Jimmy Carter, 28 October 1980 (</a:t>
            </a:r>
            <a:r>
              <a:rPr lang="en-GB" dirty="0" smtClean="0">
                <a:hlinkClick r:id="rId3"/>
              </a:rPr>
              <a:t>https</a:t>
            </a:r>
            <a:r>
              <a:rPr lang="en-GB" dirty="0">
                <a:hlinkClick r:id="rId3"/>
              </a:rPr>
              <a:t>://</a:t>
            </a:r>
            <a:r>
              <a:rPr lang="en-GB" dirty="0" smtClean="0">
                <a:hlinkClick r:id="rId3"/>
              </a:rPr>
              <a:t>www.presidency.ucsb.edu/documents/presidential-debate-Cleveland</a:t>
            </a:r>
            <a:r>
              <a:rPr lang="en-GB" dirty="0" smtClean="0"/>
              <a:t>)</a:t>
            </a:r>
          </a:p>
          <a:p>
            <a:pPr marL="285750" indent="-285750">
              <a:buFontTx/>
              <a:buChar char="-"/>
            </a:pPr>
            <a:endParaRPr lang="en-GB" dirty="0"/>
          </a:p>
        </p:txBody>
      </p:sp>
    </p:spTree>
    <p:extLst>
      <p:ext uri="{BB962C8B-B14F-4D97-AF65-F5344CB8AC3E}">
        <p14:creationId xmlns:p14="http://schemas.microsoft.com/office/powerpoint/2010/main" val="123516879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30404" y="413323"/>
            <a:ext cx="784645" cy="2862322"/>
          </a:xfrm>
          <a:prstGeom prst="rect">
            <a:avLst/>
          </a:prstGeom>
        </p:spPr>
        <p:txBody>
          <a:bodyPr wrap="square">
            <a:spAutoFit/>
          </a:bodyPr>
          <a:lstStyle/>
          <a:p>
            <a:r>
              <a:rPr lang="en-GB" dirty="0" smtClean="0"/>
              <a:t>https://www.youtube.com/watch?v=bnVH-BE9CUo</a:t>
            </a:r>
            <a:endParaRPr lang="en-GB" dirty="0"/>
          </a:p>
        </p:txBody>
      </p:sp>
      <p:pic>
        <p:nvPicPr>
          <p:cNvPr id="3" name="Picture 2"/>
          <p:cNvPicPr>
            <a:picLocks noChangeAspect="1"/>
          </p:cNvPicPr>
          <p:nvPr/>
        </p:nvPicPr>
        <p:blipFill>
          <a:blip r:embed="rId2"/>
          <a:stretch>
            <a:fillRect/>
          </a:stretch>
        </p:blipFill>
        <p:spPr>
          <a:xfrm>
            <a:off x="6667500" y="-1"/>
            <a:ext cx="4972050" cy="6795135"/>
          </a:xfrm>
          <a:prstGeom prst="rect">
            <a:avLst/>
          </a:prstGeom>
        </p:spPr>
      </p:pic>
      <p:pic>
        <p:nvPicPr>
          <p:cNvPr id="4" name="Picture 3"/>
          <p:cNvPicPr>
            <a:picLocks noChangeAspect="1"/>
          </p:cNvPicPr>
          <p:nvPr/>
        </p:nvPicPr>
        <p:blipFill>
          <a:blip r:embed="rId3"/>
          <a:stretch>
            <a:fillRect/>
          </a:stretch>
        </p:blipFill>
        <p:spPr>
          <a:xfrm>
            <a:off x="571499" y="266700"/>
            <a:ext cx="4572000" cy="3429000"/>
          </a:xfrm>
          <a:prstGeom prst="rect">
            <a:avLst/>
          </a:prstGeom>
        </p:spPr>
      </p:pic>
      <p:pic>
        <p:nvPicPr>
          <p:cNvPr id="5" name="Picture 4"/>
          <p:cNvPicPr>
            <a:picLocks noChangeAspect="1"/>
          </p:cNvPicPr>
          <p:nvPr/>
        </p:nvPicPr>
        <p:blipFill>
          <a:blip r:embed="rId4"/>
          <a:stretch>
            <a:fillRect/>
          </a:stretch>
        </p:blipFill>
        <p:spPr>
          <a:xfrm>
            <a:off x="590550" y="3695700"/>
            <a:ext cx="4552949" cy="3014366"/>
          </a:xfrm>
          <a:prstGeom prst="rect">
            <a:avLst/>
          </a:prstGeom>
        </p:spPr>
      </p:pic>
    </p:spTree>
    <p:extLst>
      <p:ext uri="{BB962C8B-B14F-4D97-AF65-F5344CB8AC3E}">
        <p14:creationId xmlns:p14="http://schemas.microsoft.com/office/powerpoint/2010/main" val="217082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4757737" y="0"/>
            <a:ext cx="7434263" cy="4053457"/>
          </a:xfrm>
          <a:prstGeom prst="rect">
            <a:avLst/>
          </a:prstGeom>
        </p:spPr>
      </p:pic>
      <p:pic>
        <p:nvPicPr>
          <p:cNvPr id="6" name="Picture 5"/>
          <p:cNvPicPr>
            <a:picLocks noChangeAspect="1"/>
          </p:cNvPicPr>
          <p:nvPr/>
        </p:nvPicPr>
        <p:blipFill>
          <a:blip r:embed="rId3"/>
          <a:stretch>
            <a:fillRect/>
          </a:stretch>
        </p:blipFill>
        <p:spPr>
          <a:xfrm>
            <a:off x="3571399" y="3686175"/>
            <a:ext cx="4203700" cy="3152775"/>
          </a:xfrm>
          <a:prstGeom prst="rect">
            <a:avLst/>
          </a:prstGeom>
        </p:spPr>
      </p:pic>
      <p:pic>
        <p:nvPicPr>
          <p:cNvPr id="7" name="Picture 6"/>
          <p:cNvPicPr>
            <a:picLocks noChangeAspect="1"/>
          </p:cNvPicPr>
          <p:nvPr/>
        </p:nvPicPr>
        <p:blipFill>
          <a:blip r:embed="rId4"/>
          <a:stretch>
            <a:fillRect/>
          </a:stretch>
        </p:blipFill>
        <p:spPr>
          <a:xfrm>
            <a:off x="0" y="0"/>
            <a:ext cx="3620453" cy="6896100"/>
          </a:xfrm>
          <a:prstGeom prst="rect">
            <a:avLst/>
          </a:prstGeom>
        </p:spPr>
      </p:pic>
      <p:pic>
        <p:nvPicPr>
          <p:cNvPr id="8" name="Picture 7"/>
          <p:cNvPicPr>
            <a:picLocks noChangeAspect="1"/>
          </p:cNvPicPr>
          <p:nvPr/>
        </p:nvPicPr>
        <p:blipFill>
          <a:blip r:embed="rId5"/>
          <a:stretch>
            <a:fillRect/>
          </a:stretch>
        </p:blipFill>
        <p:spPr>
          <a:xfrm>
            <a:off x="7667625" y="3686175"/>
            <a:ext cx="4524375" cy="3209925"/>
          </a:xfrm>
          <a:prstGeom prst="rect">
            <a:avLst/>
          </a:prstGeom>
        </p:spPr>
      </p:pic>
    </p:spTree>
    <p:extLst>
      <p:ext uri="{BB962C8B-B14F-4D97-AF65-F5344CB8AC3E}">
        <p14:creationId xmlns:p14="http://schemas.microsoft.com/office/powerpoint/2010/main" val="255934935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930275"/>
            <a:ext cx="6695440" cy="4184650"/>
          </a:xfrm>
          <a:prstGeom prst="rect">
            <a:avLst/>
          </a:prstGeom>
        </p:spPr>
      </p:pic>
      <p:pic>
        <p:nvPicPr>
          <p:cNvPr id="3" name="Picture 2"/>
          <p:cNvPicPr>
            <a:picLocks noChangeAspect="1"/>
          </p:cNvPicPr>
          <p:nvPr/>
        </p:nvPicPr>
        <p:blipFill>
          <a:blip r:embed="rId3"/>
          <a:stretch>
            <a:fillRect/>
          </a:stretch>
        </p:blipFill>
        <p:spPr>
          <a:xfrm>
            <a:off x="6523417" y="2044700"/>
            <a:ext cx="5668583" cy="4584700"/>
          </a:xfrm>
          <a:prstGeom prst="rect">
            <a:avLst/>
          </a:prstGeom>
        </p:spPr>
      </p:pic>
      <p:sp>
        <p:nvSpPr>
          <p:cNvPr id="4" name="Rectangle 3"/>
          <p:cNvSpPr/>
          <p:nvPr/>
        </p:nvSpPr>
        <p:spPr>
          <a:xfrm>
            <a:off x="7251701" y="-239887"/>
            <a:ext cx="3521302" cy="2746724"/>
          </a:xfrm>
          <a:prstGeom prst="rect">
            <a:avLst/>
          </a:prstGeom>
        </p:spPr>
        <p:txBody>
          <a:bodyPr wrap="square" tIns="720000" bIns="720000">
            <a:spAutoFit/>
          </a:bodyPr>
          <a:lstStyle/>
          <a:p>
            <a:pPr algn="ctr">
              <a:defRPr/>
            </a:pPr>
            <a:r>
              <a:rPr lang="en-GB" sz="2800" dirty="0" smtClean="0">
                <a:solidFill>
                  <a:srgbClr val="7030A0"/>
                </a:solidFill>
                <a:latin typeface="Arial Black" panose="020B0A04020102020204" pitchFamily="34" charset="0"/>
              </a:rPr>
              <a:t>1975 New York Bankruptcy Crisis</a:t>
            </a:r>
            <a:endParaRPr lang="en-GB" sz="2800" dirty="0">
              <a:solidFill>
                <a:srgbClr val="7030A0"/>
              </a:solidFill>
              <a:latin typeface="Arial Black" panose="020B0A04020102020204" pitchFamily="34" charset="0"/>
            </a:endParaRPr>
          </a:p>
        </p:txBody>
      </p:sp>
    </p:spTree>
    <p:extLst>
      <p:ext uri="{BB962C8B-B14F-4D97-AF65-F5344CB8AC3E}">
        <p14:creationId xmlns:p14="http://schemas.microsoft.com/office/powerpoint/2010/main" val="272437998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524000" y="1340768"/>
            <a:ext cx="9119220" cy="1404140"/>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endParaRPr lang="en-GB" sz="2200" dirty="0">
              <a:solidFill>
                <a:prstClr val="black"/>
              </a:solidFill>
            </a:endParaRPr>
          </a:p>
          <a:p>
            <a:pPr marL="342900" indent="-342900" algn="just">
              <a:buFont typeface="Arial" panose="020B0604020202020204" pitchFamily="34" charset="0"/>
              <a:buChar char="•"/>
            </a:pPr>
            <a:endParaRPr lang="en-GB" sz="2200"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679575" y="2696654"/>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sp>
        <p:nvSpPr>
          <p:cNvPr id="3" name="AutoShape 2" descr="https://upload.wikimedia.org/wikipedia/en/4/4e/MLK_mugshot_birmingham.jp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sp>
        <p:nvSpPr>
          <p:cNvPr id="10" name="Rectangle 9"/>
          <p:cNvSpPr/>
          <p:nvPr/>
        </p:nvSpPr>
        <p:spPr>
          <a:xfrm>
            <a:off x="-1" y="-5680"/>
            <a:ext cx="7927975" cy="6821007"/>
          </a:xfrm>
          <a:prstGeom prst="rect">
            <a:avLst/>
          </a:prstGeom>
        </p:spPr>
        <p:txBody>
          <a:bodyPr wrap="square" lIns="540000" tIns="360000" rIns="540000" bIns="360000">
            <a:spAutoFit/>
          </a:bodyPr>
          <a:lstStyle/>
          <a:p>
            <a:pPr marL="171450" indent="-171450" algn="just">
              <a:buFont typeface="Arial" panose="020B0604020202020204" pitchFamily="34" charset="0"/>
              <a:buChar char="•"/>
            </a:pPr>
            <a:r>
              <a:rPr lang="en-GB" sz="2200" dirty="0" smtClean="0">
                <a:solidFill>
                  <a:prstClr val="black"/>
                </a:solidFill>
              </a:rPr>
              <a:t>As </a:t>
            </a:r>
            <a:r>
              <a:rPr lang="en-GB" sz="2200" dirty="0">
                <a:solidFill>
                  <a:prstClr val="black"/>
                </a:solidFill>
              </a:rPr>
              <a:t>1960s progressed, focus of </a:t>
            </a:r>
            <a:r>
              <a:rPr lang="en-GB" sz="2200" dirty="0" smtClean="0">
                <a:solidFill>
                  <a:prstClr val="black"/>
                </a:solidFill>
              </a:rPr>
              <a:t>the African American Civil </a:t>
            </a:r>
            <a:r>
              <a:rPr lang="en-GB" sz="2200" dirty="0">
                <a:solidFill>
                  <a:prstClr val="black"/>
                </a:solidFill>
              </a:rPr>
              <a:t>Rights movement increasingly centred on urban centres and economic injustice – challenging exploitation of African Americans in manufacturing cities of the North and the West Coast</a:t>
            </a:r>
            <a:endParaRPr lang="en-GB" sz="2200" i="1" dirty="0">
              <a:solidFill>
                <a:prstClr val="black"/>
              </a:solidFill>
            </a:endParaRPr>
          </a:p>
          <a:p>
            <a:pPr marL="171450" indent="-171450" algn="just">
              <a:buFont typeface="Arial" panose="020B0604020202020204" pitchFamily="34" charset="0"/>
              <a:buChar char="•"/>
            </a:pPr>
            <a:endParaRPr lang="en-GB" sz="2200" i="1" dirty="0">
              <a:solidFill>
                <a:prstClr val="black"/>
              </a:solidFill>
            </a:endParaRPr>
          </a:p>
          <a:p>
            <a:pPr marL="171450" indent="-171450" algn="just">
              <a:buFont typeface="Arial" panose="020B0604020202020204" pitchFamily="34" charset="0"/>
              <a:buChar char="•"/>
            </a:pPr>
            <a:r>
              <a:rPr lang="en-GB" sz="2200" dirty="0">
                <a:solidFill>
                  <a:prstClr val="black"/>
                </a:solidFill>
              </a:rPr>
              <a:t>Watts Riot, </a:t>
            </a:r>
            <a:r>
              <a:rPr lang="en-GB" sz="2200" dirty="0" smtClean="0">
                <a:solidFill>
                  <a:prstClr val="black"/>
                </a:solidFill>
              </a:rPr>
              <a:t>1965 (pictured): </a:t>
            </a:r>
            <a:r>
              <a:rPr lang="en-GB" sz="2200" dirty="0">
                <a:solidFill>
                  <a:prstClr val="black"/>
                </a:solidFill>
              </a:rPr>
              <a:t>46 square miles of Los Angeles brought under military control to </a:t>
            </a:r>
            <a:r>
              <a:rPr lang="en-GB" sz="2200" dirty="0" smtClean="0">
                <a:solidFill>
                  <a:prstClr val="black"/>
                </a:solidFill>
              </a:rPr>
              <a:t>halt </a:t>
            </a:r>
            <a:r>
              <a:rPr lang="en-GB" sz="2200" dirty="0">
                <a:solidFill>
                  <a:prstClr val="black"/>
                </a:solidFill>
              </a:rPr>
              <a:t>uprising by African Americans – 34 people (31 of them black) were killed, 1000 people were injured and 4000 people were arrested. More than 600 buildings were damaged and a third of them completely destroyed by fire</a:t>
            </a:r>
          </a:p>
          <a:p>
            <a:pPr marL="171450" indent="-171450" algn="just">
              <a:buFont typeface="Arial" panose="020B0604020202020204" pitchFamily="34" charset="0"/>
              <a:buChar char="•"/>
            </a:pPr>
            <a:endParaRPr lang="en-GB" sz="2200" dirty="0">
              <a:solidFill>
                <a:prstClr val="black"/>
              </a:solidFill>
            </a:endParaRPr>
          </a:p>
          <a:p>
            <a:pPr marL="171450" indent="-171450" algn="just">
              <a:buFont typeface="Arial" panose="020B0604020202020204" pitchFamily="34" charset="0"/>
              <a:buChar char="•"/>
            </a:pPr>
            <a:r>
              <a:rPr lang="en-GB" sz="2200" dirty="0">
                <a:solidFill>
                  <a:prstClr val="black"/>
                </a:solidFill>
              </a:rPr>
              <a:t>For four years, from 1965 until 1968, 150 major riots and hundreds of smaller protests swept through cities as diverse as Los Angeles, New York, Newark, Chicago, Washington, Detroit, Atlanta, Milwaukee, Buffalo and so on – particularly after King’s assassination in 1968</a:t>
            </a:r>
            <a:endParaRPr lang="en-GB" sz="2200" b="1" i="1" u="sng" dirty="0">
              <a:solidFill>
                <a:prstClr val="black"/>
              </a:solidFill>
            </a:endParaRPr>
          </a:p>
        </p:txBody>
      </p:sp>
      <p:pic>
        <p:nvPicPr>
          <p:cNvPr id="5" name="Picture 4"/>
          <p:cNvPicPr>
            <a:picLocks noChangeAspect="1"/>
          </p:cNvPicPr>
          <p:nvPr/>
        </p:nvPicPr>
        <p:blipFill>
          <a:blip r:embed="rId3"/>
          <a:stretch>
            <a:fillRect/>
          </a:stretch>
        </p:blipFill>
        <p:spPr>
          <a:xfrm>
            <a:off x="7927974" y="980715"/>
            <a:ext cx="4090771" cy="2944623"/>
          </a:xfrm>
          <a:prstGeom prst="rect">
            <a:avLst/>
          </a:prstGeom>
        </p:spPr>
      </p:pic>
      <p:pic>
        <p:nvPicPr>
          <p:cNvPr id="6" name="Picture 5"/>
          <p:cNvPicPr>
            <a:picLocks noChangeAspect="1"/>
          </p:cNvPicPr>
          <p:nvPr/>
        </p:nvPicPr>
        <p:blipFill>
          <a:blip r:embed="rId4"/>
          <a:stretch>
            <a:fillRect/>
          </a:stretch>
        </p:blipFill>
        <p:spPr>
          <a:xfrm>
            <a:off x="7908218" y="3925338"/>
            <a:ext cx="4130284" cy="2837734"/>
          </a:xfrm>
          <a:prstGeom prst="rect">
            <a:avLst/>
          </a:prstGeom>
        </p:spPr>
      </p:pic>
      <p:sp>
        <p:nvSpPr>
          <p:cNvPr id="7" name="Rectangle 6"/>
          <p:cNvSpPr/>
          <p:nvPr/>
        </p:nvSpPr>
        <p:spPr>
          <a:xfrm>
            <a:off x="7803672" y="26608"/>
            <a:ext cx="4234830" cy="954107"/>
          </a:xfrm>
          <a:prstGeom prst="rect">
            <a:avLst/>
          </a:prstGeom>
        </p:spPr>
        <p:txBody>
          <a:bodyPr wrap="square">
            <a:spAutoFit/>
          </a:bodyPr>
          <a:lstStyle/>
          <a:p>
            <a:r>
              <a:rPr lang="en-GB" sz="2800" b="1" dirty="0" smtClean="0">
                <a:latin typeface="Arial Black" panose="020B0A04020102020204" pitchFamily="34" charset="0"/>
              </a:rPr>
              <a:t>‘Burn, Baby, Burn!’ Urban Unrest, 1960s</a:t>
            </a:r>
            <a:endParaRPr lang="en-GB" sz="2800" b="1" dirty="0">
              <a:latin typeface="Arial Black" panose="020B0A04020102020204" pitchFamily="34" charset="0"/>
            </a:endParaRPr>
          </a:p>
        </p:txBody>
      </p:sp>
    </p:spTree>
    <p:extLst>
      <p:ext uri="{BB962C8B-B14F-4D97-AF65-F5344CB8AC3E}">
        <p14:creationId xmlns:p14="http://schemas.microsoft.com/office/powerpoint/2010/main" val="319697142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AutoShape 4" descr="https://upload.wikimedia.org/wikipedia/commons/6/64/LevittownPA.jp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Rectangle 3"/>
          <p:cNvSpPr/>
          <p:nvPr/>
        </p:nvSpPr>
        <p:spPr>
          <a:xfrm>
            <a:off x="1" y="-3176"/>
            <a:ext cx="5576346" cy="4383756"/>
          </a:xfrm>
          <a:prstGeom prst="rect">
            <a:avLst/>
          </a:prstGeom>
        </p:spPr>
        <p:txBody>
          <a:bodyPr wrap="square" lIns="540000" tIns="540000" rIns="540000" bIns="540000">
            <a:spAutoFit/>
          </a:bodyPr>
          <a:lstStyle/>
          <a:p>
            <a:pPr>
              <a:defRPr/>
            </a:pPr>
            <a:endParaRPr lang="en-GB" sz="1000" u="sng" dirty="0">
              <a:solidFill>
                <a:prstClr val="black"/>
              </a:solidFill>
            </a:endParaRPr>
          </a:p>
          <a:p>
            <a:pPr marL="171450" indent="-171450" algn="just">
              <a:buFont typeface="Arial" panose="020B0604020202020204" pitchFamily="34" charset="0"/>
              <a:buChar char="•"/>
            </a:pPr>
            <a:r>
              <a:rPr lang="en-GB" sz="2000" b="1" dirty="0">
                <a:solidFill>
                  <a:prstClr val="black"/>
                </a:solidFill>
              </a:rPr>
              <a:t>Tet offensive</a:t>
            </a:r>
          </a:p>
          <a:p>
            <a:pPr marL="171450" indent="-171450" algn="just">
              <a:buFont typeface="Arial" panose="020B0604020202020204" pitchFamily="34" charset="0"/>
              <a:buChar char="•"/>
            </a:pPr>
            <a:r>
              <a:rPr lang="en-GB" sz="2000" b="1" dirty="0">
                <a:solidFill>
                  <a:prstClr val="black"/>
                </a:solidFill>
              </a:rPr>
              <a:t>Johnson shock withdrawal from Democrat presidential primary </a:t>
            </a:r>
          </a:p>
          <a:p>
            <a:pPr marL="171450" indent="-171450" algn="just">
              <a:buFont typeface="Arial" panose="020B0604020202020204" pitchFamily="34" charset="0"/>
              <a:buChar char="•"/>
            </a:pPr>
            <a:r>
              <a:rPr lang="en-GB" sz="2000" b="1" dirty="0">
                <a:solidFill>
                  <a:prstClr val="black"/>
                </a:solidFill>
              </a:rPr>
              <a:t>Assassinations of Robert Kennedy and Martin Luther King</a:t>
            </a:r>
          </a:p>
          <a:p>
            <a:pPr marL="171450" indent="-171450" algn="just">
              <a:buFont typeface="Arial" panose="020B0604020202020204" pitchFamily="34" charset="0"/>
              <a:buChar char="•"/>
            </a:pPr>
            <a:r>
              <a:rPr lang="en-GB" sz="2000" b="1" dirty="0" smtClean="0">
                <a:solidFill>
                  <a:prstClr val="black"/>
                </a:solidFill>
              </a:rPr>
              <a:t>Riots in cities throughout US</a:t>
            </a:r>
          </a:p>
          <a:p>
            <a:pPr marL="171450" indent="-171450" algn="just">
              <a:buFont typeface="Arial" panose="020B0604020202020204" pitchFamily="34" charset="0"/>
              <a:buChar char="•"/>
            </a:pPr>
            <a:r>
              <a:rPr lang="en-GB" sz="2000" b="1" dirty="0" smtClean="0">
                <a:solidFill>
                  <a:prstClr val="black"/>
                </a:solidFill>
              </a:rPr>
              <a:t>Riots </a:t>
            </a:r>
            <a:r>
              <a:rPr lang="en-GB" sz="2000" b="1" dirty="0">
                <a:solidFill>
                  <a:prstClr val="black"/>
                </a:solidFill>
              </a:rPr>
              <a:t>at Chicago Democratic National Convention</a:t>
            </a:r>
          </a:p>
          <a:p>
            <a:pPr marL="171450" indent="-171450" algn="just">
              <a:buFont typeface="Arial" panose="020B0604020202020204" pitchFamily="34" charset="0"/>
              <a:buChar char="•"/>
            </a:pPr>
            <a:r>
              <a:rPr lang="en-GB" sz="2000" b="1" dirty="0">
                <a:solidFill>
                  <a:prstClr val="black"/>
                </a:solidFill>
              </a:rPr>
              <a:t>International uprisings: Prague, Paris</a:t>
            </a:r>
          </a:p>
          <a:p>
            <a:pPr lvl="0" algn="just"/>
            <a:endParaRPr lang="en-GB" sz="2400" b="1" u="sng" dirty="0">
              <a:solidFill>
                <a:prstClr val="black"/>
              </a:solidFill>
            </a:endParaRPr>
          </a:p>
        </p:txBody>
      </p:sp>
      <p:pic>
        <p:nvPicPr>
          <p:cNvPr id="1741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2421" y="-20604"/>
            <a:ext cx="4532121" cy="267046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7413"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24964" y="3640251"/>
            <a:ext cx="4767036" cy="32177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7415"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936979" y="4173219"/>
            <a:ext cx="1804466" cy="258489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7416" name="Picture 8"/>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29087" y="4203395"/>
            <a:ext cx="2021040" cy="25547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7417" name="Picture 9"/>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741919" y="2067260"/>
            <a:ext cx="4083534" cy="27223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7418" name="Picture 10"/>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128297" y="4789616"/>
            <a:ext cx="2268537" cy="1968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1"/>
          <p:cNvSpPr/>
          <p:nvPr/>
        </p:nvSpPr>
        <p:spPr>
          <a:xfrm>
            <a:off x="5104711" y="44424"/>
            <a:ext cx="2823491" cy="2746724"/>
          </a:xfrm>
          <a:prstGeom prst="rect">
            <a:avLst/>
          </a:prstGeom>
        </p:spPr>
        <p:txBody>
          <a:bodyPr wrap="square" tIns="720000" bIns="720000">
            <a:spAutoFit/>
          </a:bodyPr>
          <a:lstStyle/>
          <a:p>
            <a:pPr algn="ctr">
              <a:defRPr/>
            </a:pPr>
            <a:r>
              <a:rPr lang="en-GB" sz="2800" dirty="0" smtClean="0">
                <a:solidFill>
                  <a:srgbClr val="7030A0"/>
                </a:solidFill>
                <a:latin typeface="Arial Black" panose="020B0A04020102020204" pitchFamily="34" charset="0"/>
              </a:rPr>
              <a:t>End of Consensus: 1968</a:t>
            </a:r>
            <a:endParaRPr lang="en-GB" sz="2800" dirty="0">
              <a:solidFill>
                <a:srgbClr val="7030A0"/>
              </a:solidFill>
              <a:latin typeface="Arial Black" panose="020B0A04020102020204" pitchFamily="34" charset="0"/>
            </a:endParaRPr>
          </a:p>
        </p:txBody>
      </p:sp>
    </p:spTree>
    <p:extLst>
      <p:ext uri="{BB962C8B-B14F-4D97-AF65-F5344CB8AC3E}">
        <p14:creationId xmlns:p14="http://schemas.microsoft.com/office/powerpoint/2010/main" val="301276611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6042208" y="0"/>
            <a:ext cx="6149792" cy="4604657"/>
          </a:xfrm>
          <a:prstGeom prst="rect">
            <a:avLst/>
          </a:prstGeom>
        </p:spPr>
      </p:pic>
      <p:pic>
        <p:nvPicPr>
          <p:cNvPr id="5" name="Picture 4"/>
          <p:cNvPicPr>
            <a:picLocks noChangeAspect="1"/>
          </p:cNvPicPr>
          <p:nvPr/>
        </p:nvPicPr>
        <p:blipFill>
          <a:blip r:embed="rId3"/>
          <a:stretch>
            <a:fillRect/>
          </a:stretch>
        </p:blipFill>
        <p:spPr>
          <a:xfrm>
            <a:off x="4503537" y="1708821"/>
            <a:ext cx="3568546" cy="5149179"/>
          </a:xfrm>
          <a:prstGeom prst="rect">
            <a:avLst/>
          </a:prstGeom>
        </p:spPr>
      </p:pic>
      <p:sp>
        <p:nvSpPr>
          <p:cNvPr id="6" name="Rectangle 5"/>
          <p:cNvSpPr/>
          <p:nvPr/>
        </p:nvSpPr>
        <p:spPr>
          <a:xfrm>
            <a:off x="337457" y="1325562"/>
            <a:ext cx="3744686" cy="5262979"/>
          </a:xfrm>
          <a:prstGeom prst="rect">
            <a:avLst/>
          </a:prstGeom>
        </p:spPr>
        <p:txBody>
          <a:bodyPr wrap="square">
            <a:spAutoFit/>
          </a:bodyPr>
          <a:lstStyle/>
          <a:p>
            <a:pPr marL="285750" indent="-285750">
              <a:buFont typeface="Arial" panose="020B0604020202020204" pitchFamily="34" charset="0"/>
              <a:buChar char="•"/>
            </a:pPr>
            <a:r>
              <a:rPr lang="en-GB" sz="2400" b="1" dirty="0" smtClean="0"/>
              <a:t>The Economic Opportunity Act of 1964: created the Community Action Program, Job Corps and Volunteers in Service to America (VISTA), </a:t>
            </a:r>
          </a:p>
          <a:p>
            <a:pPr marL="285750" indent="-285750">
              <a:buFont typeface="Arial" panose="020B0604020202020204" pitchFamily="34" charset="0"/>
              <a:buChar char="•"/>
            </a:pPr>
            <a:r>
              <a:rPr lang="en-GB" sz="2400" b="1" dirty="0" smtClean="0"/>
              <a:t>Food Stamp Act of 1964 </a:t>
            </a:r>
          </a:p>
          <a:p>
            <a:pPr marL="285750" indent="-285750">
              <a:buFont typeface="Arial" panose="020B0604020202020204" pitchFamily="34" charset="0"/>
              <a:buChar char="•"/>
            </a:pPr>
            <a:r>
              <a:rPr lang="en-GB" sz="2400" b="1" dirty="0" smtClean="0"/>
              <a:t>Elementary and Secondary Education Act 1965</a:t>
            </a:r>
          </a:p>
          <a:p>
            <a:pPr marL="285750" indent="-285750">
              <a:buFont typeface="Arial" panose="020B0604020202020204" pitchFamily="34" charset="0"/>
              <a:buChar char="•"/>
            </a:pPr>
            <a:r>
              <a:rPr lang="en-GB" sz="2400" b="1" dirty="0" smtClean="0"/>
              <a:t>Social Security Act 1965 (Created Medicare and Medicaid)</a:t>
            </a:r>
            <a:endParaRPr lang="en-GB" sz="2400" b="1" dirty="0"/>
          </a:p>
        </p:txBody>
      </p:sp>
      <p:sp>
        <p:nvSpPr>
          <p:cNvPr id="7" name="Title 6"/>
          <p:cNvSpPr>
            <a:spLocks noGrp="1"/>
          </p:cNvSpPr>
          <p:nvPr>
            <p:ph type="title"/>
          </p:nvPr>
        </p:nvSpPr>
        <p:spPr/>
        <p:txBody>
          <a:bodyPr/>
          <a:lstStyle/>
          <a:p>
            <a:endParaRPr lang="en-GB"/>
          </a:p>
        </p:txBody>
      </p:sp>
      <p:sp>
        <p:nvSpPr>
          <p:cNvPr id="8" name="Title 1"/>
          <p:cNvSpPr txBox="1">
            <a:spLocks/>
          </p:cNvSpPr>
          <p:nvPr/>
        </p:nvSpPr>
        <p:spPr>
          <a:xfrm>
            <a:off x="337457" y="195943"/>
            <a:ext cx="11032670" cy="852034"/>
          </a:xfrm>
          <a:prstGeom prst="rect">
            <a:avLst/>
          </a:prstGeom>
        </p:spPr>
        <p:txBody>
          <a:bodyPr vert="horz" lIns="91440" tIns="45720" rIns="91440" bIns="45720" rtlCol="0" anchor="ctr">
            <a:normAutofit fontScale="77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smtClean="0">
                <a:solidFill>
                  <a:srgbClr val="7030A0"/>
                </a:solidFill>
                <a:latin typeface="Arial Black" panose="020B0A04020102020204" pitchFamily="34" charset="0"/>
              </a:rPr>
              <a:t>Great Society </a:t>
            </a:r>
          </a:p>
          <a:p>
            <a:r>
              <a:rPr lang="en-GB" dirty="0" smtClean="0">
                <a:solidFill>
                  <a:srgbClr val="7030A0"/>
                </a:solidFill>
                <a:latin typeface="Arial Black" panose="020B0A04020102020204" pitchFamily="34" charset="0"/>
              </a:rPr>
              <a:t>and War on Poverty</a:t>
            </a:r>
            <a:endParaRPr lang="en-GB" dirty="0">
              <a:solidFill>
                <a:srgbClr val="7030A0"/>
              </a:solidFill>
              <a:latin typeface="Arial Black" panose="020B0A04020102020204" pitchFamily="34" charset="0"/>
            </a:endParaRPr>
          </a:p>
        </p:txBody>
      </p:sp>
    </p:spTree>
    <p:extLst>
      <p:ext uri="{BB962C8B-B14F-4D97-AF65-F5344CB8AC3E}">
        <p14:creationId xmlns:p14="http://schemas.microsoft.com/office/powerpoint/2010/main" val="305905260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lstStyle/>
          <a:p>
            <a:pPr algn="ctr"/>
            <a:r>
              <a:rPr lang="en-GB" dirty="0" smtClean="0">
                <a:latin typeface="Arial Black" panose="020B0A04020102020204" pitchFamily="34" charset="0"/>
              </a:rPr>
              <a:t>Reagan vs. The Great Society</a:t>
            </a:r>
            <a:endParaRPr lang="en-GB" dirty="0">
              <a:latin typeface="Arial Black" panose="020B0A04020102020204" pitchFamily="34" charset="0"/>
            </a:endParaRPr>
          </a:p>
        </p:txBody>
      </p:sp>
      <p:sp>
        <p:nvSpPr>
          <p:cNvPr id="3" name="Content Placeholder 2"/>
          <p:cNvSpPr>
            <a:spLocks noGrp="1"/>
          </p:cNvSpPr>
          <p:nvPr>
            <p:ph idx="1"/>
          </p:nvPr>
        </p:nvSpPr>
        <p:spPr>
          <a:xfrm>
            <a:off x="276225" y="3314700"/>
            <a:ext cx="11620500" cy="3333750"/>
          </a:xfrm>
        </p:spPr>
        <p:txBody>
          <a:bodyPr>
            <a:normAutofit fontScale="92500" lnSpcReduction="20000"/>
          </a:bodyPr>
          <a:lstStyle/>
          <a:p>
            <a:pPr marL="0" indent="0">
              <a:buNone/>
            </a:pPr>
            <a:r>
              <a:rPr lang="en-GB" dirty="0" smtClean="0"/>
              <a:t>“In </a:t>
            </a:r>
            <a:r>
              <a:rPr lang="en-GB" dirty="0"/>
              <a:t>this vote-harvesting time, they use terms like the “Great Society,” or as we were told a few days ago by the President, we must accept a greater government activity in the affairs of the people. But they’ve been a little more explicit in the past and among themselves; and all of the things I now will quote have appeared in print. These are not Republican accusations. For example, they have voices that say, “The cold war will end through our acceptance of a not undemocratic socialism.” Another voice says, “The profit motive has become outmoded. It must be replaced by the incentives of the welfare state.” Or, “Our traditional system of individual freedom is incapable of solving the complex problems of the 20th century.” </a:t>
            </a:r>
            <a:endParaRPr lang="en-GB" dirty="0" smtClean="0"/>
          </a:p>
          <a:p>
            <a:pPr algn="r">
              <a:buFontTx/>
              <a:buChar char="-"/>
            </a:pPr>
            <a:r>
              <a:rPr lang="en-GB" dirty="0" smtClean="0"/>
              <a:t>Reagan, ‘A Time </a:t>
            </a:r>
            <a:r>
              <a:rPr lang="en-GB" dirty="0"/>
              <a:t>for Choosing,’ 27 October </a:t>
            </a:r>
            <a:r>
              <a:rPr lang="en-GB" dirty="0" smtClean="0"/>
              <a:t>1964</a:t>
            </a:r>
          </a:p>
          <a:p>
            <a:pPr>
              <a:buFontTx/>
              <a:buChar char="-"/>
            </a:pPr>
            <a:endParaRPr lang="en-GB" dirty="0"/>
          </a:p>
        </p:txBody>
      </p:sp>
      <p:pic>
        <p:nvPicPr>
          <p:cNvPr id="4" name="Picture 3"/>
          <p:cNvPicPr>
            <a:picLocks noChangeAspect="1"/>
          </p:cNvPicPr>
          <p:nvPr/>
        </p:nvPicPr>
        <p:blipFill rotWithShape="1">
          <a:blip r:embed="rId2"/>
          <a:srcRect l="30297" t="20581" r="5915" b="56127"/>
          <a:stretch/>
        </p:blipFill>
        <p:spPr>
          <a:xfrm>
            <a:off x="2286000" y="952500"/>
            <a:ext cx="7600950" cy="2133600"/>
          </a:xfrm>
          <a:prstGeom prst="rect">
            <a:avLst/>
          </a:prstGeom>
        </p:spPr>
      </p:pic>
    </p:spTree>
    <p:extLst>
      <p:ext uri="{BB962C8B-B14F-4D97-AF65-F5344CB8AC3E}">
        <p14:creationId xmlns:p14="http://schemas.microsoft.com/office/powerpoint/2010/main" val="21486997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524000" y="1340768"/>
            <a:ext cx="9119220" cy="1404140"/>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endParaRPr lang="en-GB" sz="2200" dirty="0">
              <a:solidFill>
                <a:prstClr val="black"/>
              </a:solidFill>
            </a:endParaRPr>
          </a:p>
          <a:p>
            <a:pPr marL="342900" indent="-342900" algn="just">
              <a:buFont typeface="Arial" panose="020B0604020202020204" pitchFamily="34" charset="0"/>
              <a:buChar char="•"/>
            </a:pPr>
            <a:endParaRPr lang="en-GB" sz="2200"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679575" y="2696654"/>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sp>
        <p:nvSpPr>
          <p:cNvPr id="3" name="AutoShape 2" descr="https://upload.wikimedia.org/wikipedia/en/4/4e/MLK_mugshot_birmingham.jp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sp>
        <p:nvSpPr>
          <p:cNvPr id="10" name="Rectangle 9"/>
          <p:cNvSpPr/>
          <p:nvPr/>
        </p:nvSpPr>
        <p:spPr>
          <a:xfrm>
            <a:off x="1" y="7937"/>
            <a:ext cx="12191999" cy="5928455"/>
          </a:xfrm>
          <a:prstGeom prst="rect">
            <a:avLst/>
          </a:prstGeom>
        </p:spPr>
        <p:txBody>
          <a:bodyPr wrap="square" lIns="540000" tIns="360000" rIns="540000" bIns="360000">
            <a:spAutoFit/>
          </a:bodyPr>
          <a:lstStyle/>
          <a:p>
            <a:pPr algn="ctr"/>
            <a:r>
              <a:rPr lang="en-GB" sz="2800" b="1" u="sng" dirty="0" smtClean="0">
                <a:solidFill>
                  <a:srgbClr val="7030A0"/>
                </a:solidFill>
                <a:latin typeface="Arial Black" panose="020B0A04020102020204" pitchFamily="34" charset="0"/>
              </a:rPr>
              <a:t>WHITE FLIGHT</a:t>
            </a:r>
          </a:p>
          <a:p>
            <a:pPr algn="just"/>
            <a:endParaRPr lang="en-GB" sz="2200" b="1" u="sng" dirty="0">
              <a:solidFill>
                <a:prstClr val="black"/>
              </a:solidFill>
              <a:latin typeface="Arial Black" panose="020B0A04020102020204" pitchFamily="34" charset="0"/>
            </a:endParaRPr>
          </a:p>
          <a:p>
            <a:pPr marL="171450" indent="-171450" algn="just">
              <a:buFont typeface="Arial" panose="020B0604020202020204" pitchFamily="34" charset="0"/>
              <a:buChar char="•"/>
            </a:pPr>
            <a:r>
              <a:rPr lang="en-GB" sz="2400" dirty="0" smtClean="0">
                <a:solidFill>
                  <a:prstClr val="black"/>
                </a:solidFill>
              </a:rPr>
              <a:t>Economic </a:t>
            </a:r>
            <a:r>
              <a:rPr lang="en-GB" sz="2400" dirty="0">
                <a:solidFill>
                  <a:prstClr val="black"/>
                </a:solidFill>
              </a:rPr>
              <a:t>restructuring and infrastructure improvements permitted middle-class and well-off working-class white Americans to resettle in suburban communities</a:t>
            </a:r>
          </a:p>
          <a:p>
            <a:pPr marL="171450" indent="-171450" algn="just">
              <a:buFont typeface="Arial" panose="020B0604020202020204" pitchFamily="34" charset="0"/>
              <a:buChar char="•"/>
            </a:pPr>
            <a:endParaRPr lang="en-GB" sz="2400" dirty="0">
              <a:solidFill>
                <a:prstClr val="black"/>
              </a:solidFill>
            </a:endParaRPr>
          </a:p>
          <a:p>
            <a:pPr marL="171450" indent="-171450" algn="just">
              <a:buFont typeface="Arial" panose="020B0604020202020204" pitchFamily="34" charset="0"/>
              <a:buChar char="•"/>
            </a:pPr>
            <a:r>
              <a:rPr lang="en-GB" sz="2400" dirty="0">
                <a:solidFill>
                  <a:prstClr val="black"/>
                </a:solidFill>
              </a:rPr>
              <a:t>Offshoring and deinstrustrialisation decreases employment in traditional manufacturing industries which had spurred the Great </a:t>
            </a:r>
            <a:r>
              <a:rPr lang="en-GB" sz="2400" dirty="0" smtClean="0">
                <a:solidFill>
                  <a:prstClr val="black"/>
                </a:solidFill>
              </a:rPr>
              <a:t>Migration of African Americans in first ½ of C20</a:t>
            </a:r>
            <a:endParaRPr lang="en-GB" sz="2400" dirty="0">
              <a:solidFill>
                <a:prstClr val="black"/>
              </a:solidFill>
            </a:endParaRPr>
          </a:p>
          <a:p>
            <a:pPr marL="171450" indent="-171450" algn="just">
              <a:buFont typeface="Arial" panose="020B0604020202020204" pitchFamily="34" charset="0"/>
              <a:buChar char="•"/>
            </a:pPr>
            <a:endParaRPr lang="en-GB" sz="2400" dirty="0">
              <a:solidFill>
                <a:prstClr val="black"/>
              </a:solidFill>
            </a:endParaRPr>
          </a:p>
          <a:p>
            <a:pPr marL="171450" indent="-171450" algn="just">
              <a:buFont typeface="Arial" panose="020B0604020202020204" pitchFamily="34" charset="0"/>
              <a:buChar char="•"/>
            </a:pPr>
            <a:r>
              <a:rPr lang="en-GB" sz="2400" dirty="0">
                <a:solidFill>
                  <a:prstClr val="black"/>
                </a:solidFill>
              </a:rPr>
              <a:t>African American population concentrated in inner-city areas with declining tax base and lack of corporate or industrial investment</a:t>
            </a:r>
          </a:p>
          <a:p>
            <a:pPr marL="171450" indent="-171450" algn="just">
              <a:buFont typeface="Arial" panose="020B0604020202020204" pitchFamily="34" charset="0"/>
              <a:buChar char="•"/>
            </a:pPr>
            <a:endParaRPr lang="en-GB" sz="2400" dirty="0">
              <a:solidFill>
                <a:prstClr val="black"/>
              </a:solidFill>
            </a:endParaRPr>
          </a:p>
          <a:p>
            <a:pPr marL="171450" indent="-171450" algn="just">
              <a:buFont typeface="Arial" panose="020B0604020202020204" pitchFamily="34" charset="0"/>
              <a:buChar char="•"/>
            </a:pPr>
            <a:r>
              <a:rPr lang="en-GB" sz="2400" i="1" dirty="0">
                <a:solidFill>
                  <a:prstClr val="black"/>
                </a:solidFill>
              </a:rPr>
              <a:t>These processes have continued throughout subsequent decades (albeit with a noteworthy expansion of the African American middle class and black suburbanite demographic)</a:t>
            </a:r>
          </a:p>
        </p:txBody>
      </p:sp>
    </p:spTree>
    <p:extLst>
      <p:ext uri="{BB962C8B-B14F-4D97-AF65-F5344CB8AC3E}">
        <p14:creationId xmlns:p14="http://schemas.microsoft.com/office/powerpoint/2010/main" val="185345095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12299951" cy="6021599"/>
          </a:xfrm>
          <a:prstGeom prst="rect">
            <a:avLst/>
          </a:prstGeom>
        </p:spPr>
      </p:pic>
      <p:sp>
        <p:nvSpPr>
          <p:cNvPr id="3" name="Rectangle 2"/>
          <p:cNvSpPr/>
          <p:nvPr/>
        </p:nvSpPr>
        <p:spPr>
          <a:xfrm>
            <a:off x="835742" y="6021599"/>
            <a:ext cx="7774858" cy="646331"/>
          </a:xfrm>
          <a:prstGeom prst="rect">
            <a:avLst/>
          </a:prstGeom>
        </p:spPr>
        <p:txBody>
          <a:bodyPr wrap="square">
            <a:spAutoFit/>
          </a:bodyPr>
          <a:lstStyle/>
          <a:p>
            <a:r>
              <a:rPr lang="en-GB" dirty="0" smtClean="0"/>
              <a:t>From David  </a:t>
            </a:r>
            <a:r>
              <a:rPr lang="en-GB" dirty="0" err="1" smtClean="0"/>
              <a:t>Stoesz</a:t>
            </a:r>
            <a:r>
              <a:rPr lang="en-GB" dirty="0" smtClean="0"/>
              <a:t>, ‘The Fall of the Industrial City: The Reagan Legacy for Urban Policy,’ </a:t>
            </a:r>
            <a:r>
              <a:rPr lang="en-GB" i="1" dirty="0" smtClean="0"/>
              <a:t>The Journal of Sociology &amp; Social Welfare</a:t>
            </a:r>
            <a:r>
              <a:rPr lang="en-GB" dirty="0" smtClean="0"/>
              <a:t>, 19:1 (March 1992), p. 154.</a:t>
            </a:r>
            <a:endParaRPr lang="en-GB" dirty="0"/>
          </a:p>
        </p:txBody>
      </p:sp>
    </p:spTree>
    <p:extLst>
      <p:ext uri="{BB962C8B-B14F-4D97-AF65-F5344CB8AC3E}">
        <p14:creationId xmlns:p14="http://schemas.microsoft.com/office/powerpoint/2010/main" val="385646499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6708"/>
            <a:ext cx="10515600" cy="1325563"/>
          </a:xfrm>
        </p:spPr>
        <p:txBody>
          <a:bodyPr>
            <a:normAutofit fontScale="90000"/>
          </a:bodyPr>
          <a:lstStyle/>
          <a:p>
            <a:pPr algn="ctr"/>
            <a:r>
              <a:rPr lang="en-GB" dirty="0" smtClean="0">
                <a:latin typeface="Arial Black" panose="020B0A04020102020204" pitchFamily="34" charset="0"/>
              </a:rPr>
              <a:t/>
            </a:r>
            <a:br>
              <a:rPr lang="en-GB" dirty="0" smtClean="0">
                <a:latin typeface="Arial Black" panose="020B0A04020102020204" pitchFamily="34" charset="0"/>
              </a:rPr>
            </a:br>
            <a:r>
              <a:rPr lang="en-GB" dirty="0" smtClean="0">
                <a:latin typeface="Arial Black" panose="020B0A04020102020204" pitchFamily="34" charset="0"/>
              </a:rPr>
              <a:t>Ed Koch Mayoralty (1978–1989)</a:t>
            </a:r>
            <a:br>
              <a:rPr lang="en-GB" dirty="0" smtClean="0">
                <a:latin typeface="Arial Black" panose="020B0A04020102020204" pitchFamily="34" charset="0"/>
              </a:rPr>
            </a:br>
            <a:endParaRPr lang="en-GB" dirty="0">
              <a:latin typeface="Arial Black" panose="020B0A04020102020204" pitchFamily="34" charset="0"/>
            </a:endParaRPr>
          </a:p>
        </p:txBody>
      </p:sp>
      <p:sp>
        <p:nvSpPr>
          <p:cNvPr id="3" name="Content Placeholder 2"/>
          <p:cNvSpPr>
            <a:spLocks noGrp="1"/>
          </p:cNvSpPr>
          <p:nvPr>
            <p:ph idx="1"/>
          </p:nvPr>
        </p:nvSpPr>
        <p:spPr>
          <a:xfrm>
            <a:off x="4252713" y="966681"/>
            <a:ext cx="4737100" cy="7110413"/>
          </a:xfrm>
        </p:spPr>
        <p:txBody>
          <a:bodyPr/>
          <a:lstStyle/>
          <a:p>
            <a:pPr marL="0" indent="0" algn="just">
              <a:buNone/>
            </a:pPr>
            <a:r>
              <a:rPr lang="en-GB" sz="3600" dirty="0" smtClean="0">
                <a:solidFill>
                  <a:srgbClr val="7030A0"/>
                </a:solidFill>
              </a:rPr>
              <a:t>“ … The main job of city government is to create a climate in which private business can expand in the city and not to provide jobs n the public payroll.”</a:t>
            </a:r>
          </a:p>
          <a:p>
            <a:pPr algn="r">
              <a:buFontTx/>
              <a:buChar char="-"/>
            </a:pPr>
            <a:r>
              <a:rPr lang="en-GB" dirty="0" smtClean="0">
                <a:solidFill>
                  <a:srgbClr val="7030A0"/>
                </a:solidFill>
              </a:rPr>
              <a:t>Mayor Ed Koch, </a:t>
            </a:r>
            <a:r>
              <a:rPr lang="en-GB" sz="1600" dirty="0" smtClean="0">
                <a:solidFill>
                  <a:srgbClr val="7030A0"/>
                </a:solidFill>
              </a:rPr>
              <a:t>cited by Vincent J </a:t>
            </a:r>
            <a:r>
              <a:rPr lang="en-GB" sz="1600" dirty="0" err="1" smtClean="0">
                <a:solidFill>
                  <a:srgbClr val="7030A0"/>
                </a:solidFill>
              </a:rPr>
              <a:t>Cannato</a:t>
            </a:r>
            <a:r>
              <a:rPr lang="en-GB" sz="1600" dirty="0" smtClean="0">
                <a:solidFill>
                  <a:srgbClr val="7030A0"/>
                </a:solidFill>
              </a:rPr>
              <a:t>, ‘Bright Lights, Doomed Cities: The Rise and Fall of New York City in the 1980s?’ in </a:t>
            </a:r>
            <a:r>
              <a:rPr lang="en-GB" sz="1600" i="1" dirty="0" smtClean="0">
                <a:solidFill>
                  <a:srgbClr val="7030A0"/>
                </a:solidFill>
              </a:rPr>
              <a:t>Living in the Eighties</a:t>
            </a:r>
            <a:r>
              <a:rPr lang="en-GB" sz="1600" dirty="0" smtClean="0">
                <a:solidFill>
                  <a:srgbClr val="7030A0"/>
                </a:solidFill>
              </a:rPr>
              <a:t>, edited by Gil Troy and </a:t>
            </a:r>
            <a:r>
              <a:rPr lang="en-GB" sz="1600" dirty="0" err="1" smtClean="0">
                <a:solidFill>
                  <a:srgbClr val="7030A0"/>
                </a:solidFill>
              </a:rPr>
              <a:t>Cannato</a:t>
            </a:r>
            <a:r>
              <a:rPr lang="en-GB" sz="1600" dirty="0" smtClean="0">
                <a:solidFill>
                  <a:srgbClr val="7030A0"/>
                </a:solidFill>
              </a:rPr>
              <a:t> (Oxford: Oxford University Press, 2009), pp. 73–74.</a:t>
            </a:r>
            <a:endParaRPr lang="en-GB" dirty="0" smtClean="0">
              <a:solidFill>
                <a:srgbClr val="7030A0"/>
              </a:solidFill>
            </a:endParaRPr>
          </a:p>
          <a:p>
            <a:pPr>
              <a:buFontTx/>
              <a:buChar char="-"/>
            </a:pPr>
            <a:endParaRPr lang="en-GB" dirty="0"/>
          </a:p>
        </p:txBody>
      </p:sp>
      <p:pic>
        <p:nvPicPr>
          <p:cNvPr id="4" name="Picture 3"/>
          <p:cNvPicPr>
            <a:picLocks noChangeAspect="1"/>
          </p:cNvPicPr>
          <p:nvPr/>
        </p:nvPicPr>
        <p:blipFill>
          <a:blip r:embed="rId2"/>
          <a:stretch>
            <a:fillRect/>
          </a:stretch>
        </p:blipFill>
        <p:spPr>
          <a:xfrm>
            <a:off x="9124950" y="1182687"/>
            <a:ext cx="3067050" cy="4086225"/>
          </a:xfrm>
          <a:prstGeom prst="rect">
            <a:avLst/>
          </a:prstGeom>
        </p:spPr>
      </p:pic>
      <p:pic>
        <p:nvPicPr>
          <p:cNvPr id="5" name="Picture 4"/>
          <p:cNvPicPr>
            <a:picLocks noChangeAspect="1"/>
          </p:cNvPicPr>
          <p:nvPr/>
        </p:nvPicPr>
        <p:blipFill>
          <a:blip r:embed="rId3"/>
          <a:stretch>
            <a:fillRect/>
          </a:stretch>
        </p:blipFill>
        <p:spPr>
          <a:xfrm>
            <a:off x="0" y="966681"/>
            <a:ext cx="4061618" cy="3171931"/>
          </a:xfrm>
          <a:prstGeom prst="rect">
            <a:avLst/>
          </a:prstGeom>
        </p:spPr>
      </p:pic>
    </p:spTree>
    <p:extLst>
      <p:ext uri="{BB962C8B-B14F-4D97-AF65-F5344CB8AC3E}">
        <p14:creationId xmlns:p14="http://schemas.microsoft.com/office/powerpoint/2010/main" val="88894282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 </a:t>
            </a:r>
            <a:endParaRPr lang="en-GB" b="1" dirty="0"/>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rotWithShape="1">
          <a:blip r:embed="rId2"/>
          <a:srcRect l="28542" t="19647" r="13333" b="6098"/>
          <a:stretch/>
        </p:blipFill>
        <p:spPr>
          <a:xfrm>
            <a:off x="-1" y="0"/>
            <a:ext cx="6103787" cy="5994400"/>
          </a:xfrm>
          <a:prstGeom prst="rect">
            <a:avLst/>
          </a:prstGeom>
        </p:spPr>
      </p:pic>
      <p:pic>
        <p:nvPicPr>
          <p:cNvPr id="5" name="Picture 4"/>
          <p:cNvPicPr>
            <a:picLocks noChangeAspect="1"/>
          </p:cNvPicPr>
          <p:nvPr/>
        </p:nvPicPr>
        <p:blipFill rotWithShape="1">
          <a:blip r:embed="rId3"/>
          <a:srcRect l="16707" t="20596" r="26418" b="40244"/>
          <a:stretch/>
        </p:blipFill>
        <p:spPr>
          <a:xfrm>
            <a:off x="6248400" y="3772528"/>
            <a:ext cx="5829300" cy="3085472"/>
          </a:xfrm>
          <a:prstGeom prst="rect">
            <a:avLst/>
          </a:prstGeom>
        </p:spPr>
      </p:pic>
      <p:sp>
        <p:nvSpPr>
          <p:cNvPr id="6" name="Title 1"/>
          <p:cNvSpPr txBox="1">
            <a:spLocks/>
          </p:cNvSpPr>
          <p:nvPr/>
        </p:nvSpPr>
        <p:spPr>
          <a:xfrm>
            <a:off x="4174399" y="365125"/>
            <a:ext cx="7696471"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r"/>
            <a:r>
              <a:rPr lang="en-GB" b="1" dirty="0" smtClean="0">
                <a:latin typeface="Arial Black" panose="020B0A04020102020204" pitchFamily="34" charset="0"/>
              </a:rPr>
              <a:t>Gentrification</a:t>
            </a:r>
            <a:endParaRPr lang="en-GB" b="1" dirty="0">
              <a:latin typeface="Arial Black" panose="020B0A04020102020204" pitchFamily="34" charset="0"/>
            </a:endParaRPr>
          </a:p>
        </p:txBody>
      </p:sp>
    </p:spTree>
    <p:extLst>
      <p:ext uri="{BB962C8B-B14F-4D97-AF65-F5344CB8AC3E}">
        <p14:creationId xmlns:p14="http://schemas.microsoft.com/office/powerpoint/2010/main" val="54735954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74399" y="365125"/>
            <a:ext cx="7696471" cy="1325563"/>
          </a:xfrm>
        </p:spPr>
        <p:txBody>
          <a:bodyPr/>
          <a:lstStyle/>
          <a:p>
            <a:pPr algn="ctr"/>
            <a:r>
              <a:rPr lang="en-GB" b="1" dirty="0" smtClean="0">
                <a:latin typeface="Arial Black" panose="020B0A04020102020204" pitchFamily="34" charset="0"/>
              </a:rPr>
              <a:t>The Rise of Wall Street</a:t>
            </a:r>
            <a:endParaRPr lang="en-GB" b="1" dirty="0">
              <a:latin typeface="Arial Black" panose="020B0A04020102020204" pitchFamily="34" charset="0"/>
            </a:endParaRPr>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105178" y="365125"/>
            <a:ext cx="4069221" cy="5284561"/>
          </a:xfrm>
          <a:prstGeom prst="rect">
            <a:avLst/>
          </a:prstGeom>
        </p:spPr>
      </p:pic>
      <p:pic>
        <p:nvPicPr>
          <p:cNvPr id="6" name="Picture 5"/>
          <p:cNvPicPr>
            <a:picLocks noChangeAspect="1"/>
          </p:cNvPicPr>
          <p:nvPr/>
        </p:nvPicPr>
        <p:blipFill>
          <a:blip r:embed="rId3"/>
          <a:stretch>
            <a:fillRect/>
          </a:stretch>
        </p:blipFill>
        <p:spPr>
          <a:xfrm>
            <a:off x="4356623" y="4121850"/>
            <a:ext cx="3905634" cy="2601213"/>
          </a:xfrm>
          <a:prstGeom prst="rect">
            <a:avLst/>
          </a:prstGeom>
        </p:spPr>
      </p:pic>
      <p:sp>
        <p:nvSpPr>
          <p:cNvPr id="7" name="Rectangle 6"/>
          <p:cNvSpPr/>
          <p:nvPr/>
        </p:nvSpPr>
        <p:spPr>
          <a:xfrm>
            <a:off x="9062357" y="4555671"/>
            <a:ext cx="2640390" cy="923330"/>
          </a:xfrm>
          <a:prstGeom prst="rect">
            <a:avLst/>
          </a:prstGeom>
        </p:spPr>
        <p:txBody>
          <a:bodyPr wrap="square">
            <a:spAutoFit/>
          </a:bodyPr>
          <a:lstStyle/>
          <a:p>
            <a:r>
              <a:rPr lang="en-GB" dirty="0"/>
              <a:t>Robert E. Linton, </a:t>
            </a:r>
            <a:r>
              <a:rPr lang="en-GB" dirty="0" smtClean="0"/>
              <a:t>and Michael R Milken of </a:t>
            </a:r>
            <a:r>
              <a:rPr lang="en-GB" dirty="0"/>
              <a:t>Drexel Burnham Lambert</a:t>
            </a:r>
          </a:p>
        </p:txBody>
      </p:sp>
      <p:pic>
        <p:nvPicPr>
          <p:cNvPr id="8" name="Picture 7"/>
          <p:cNvPicPr>
            <a:picLocks noChangeAspect="1"/>
          </p:cNvPicPr>
          <p:nvPr/>
        </p:nvPicPr>
        <p:blipFill rotWithShape="1">
          <a:blip r:embed="rId4"/>
          <a:srcRect r="-2243" b="50524"/>
          <a:stretch/>
        </p:blipFill>
        <p:spPr>
          <a:xfrm>
            <a:off x="8262257" y="1742376"/>
            <a:ext cx="3824565" cy="2379474"/>
          </a:xfrm>
          <a:prstGeom prst="rect">
            <a:avLst/>
          </a:prstGeom>
        </p:spPr>
      </p:pic>
    </p:spTree>
    <p:extLst>
      <p:ext uri="{BB962C8B-B14F-4D97-AF65-F5344CB8AC3E}">
        <p14:creationId xmlns:p14="http://schemas.microsoft.com/office/powerpoint/2010/main" val="199919453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47508" y="657356"/>
            <a:ext cx="3790950" cy="5524500"/>
          </a:xfrm>
          <a:prstGeom prst="rect">
            <a:avLst/>
          </a:prstGeom>
        </p:spPr>
      </p:pic>
      <p:pic>
        <p:nvPicPr>
          <p:cNvPr id="4" name="Picture 3"/>
          <p:cNvPicPr>
            <a:picLocks noChangeAspect="1"/>
          </p:cNvPicPr>
          <p:nvPr/>
        </p:nvPicPr>
        <p:blipFill>
          <a:blip r:embed="rId3"/>
          <a:stretch>
            <a:fillRect/>
          </a:stretch>
        </p:blipFill>
        <p:spPr>
          <a:xfrm>
            <a:off x="4461736" y="657356"/>
            <a:ext cx="7730264" cy="5153509"/>
          </a:xfrm>
          <a:prstGeom prst="rect">
            <a:avLst/>
          </a:prstGeom>
        </p:spPr>
      </p:pic>
    </p:spTree>
    <p:extLst>
      <p:ext uri="{BB962C8B-B14F-4D97-AF65-F5344CB8AC3E}">
        <p14:creationId xmlns:p14="http://schemas.microsoft.com/office/powerpoint/2010/main" val="220278590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704053" y="0"/>
            <a:ext cx="8629650" cy="6774275"/>
          </a:xfrm>
          <a:prstGeom prst="rect">
            <a:avLst/>
          </a:prstGeom>
        </p:spPr>
      </p:pic>
    </p:spTree>
    <p:extLst>
      <p:ext uri="{BB962C8B-B14F-4D97-AF65-F5344CB8AC3E}">
        <p14:creationId xmlns:p14="http://schemas.microsoft.com/office/powerpoint/2010/main" val="113775878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81000" y="200635"/>
            <a:ext cx="11182350" cy="6324808"/>
          </a:xfrm>
          <a:prstGeom prst="rect">
            <a:avLst/>
          </a:prstGeom>
        </p:spPr>
        <p:txBody>
          <a:bodyPr wrap="square">
            <a:spAutoFit/>
          </a:bodyPr>
          <a:lstStyle/>
          <a:p>
            <a:pPr algn="just" fontAlgn="base" hangingPunct="0">
              <a:lnSpc>
                <a:spcPct val="150000"/>
              </a:lnSpc>
              <a:spcAft>
                <a:spcPts val="0"/>
              </a:spcAft>
            </a:pPr>
            <a:r>
              <a:rPr lang="en-GB" sz="2800" b="1" u="sng" dirty="0" smtClean="0">
                <a:ea typeface="Times New Roman" panose="02020603050405020304" pitchFamily="18" charset="0"/>
                <a:cs typeface="Arial" panose="020B0604020202020204" pitchFamily="34" charset="0"/>
              </a:rPr>
              <a:t>Presentation: Format </a:t>
            </a:r>
            <a:r>
              <a:rPr lang="en-GB" sz="2800" b="1" u="sng" dirty="0">
                <a:ea typeface="Times New Roman" panose="02020603050405020304" pitchFamily="18" charset="0"/>
                <a:cs typeface="Arial" panose="020B0604020202020204" pitchFamily="34" charset="0"/>
              </a:rPr>
              <a:t>and advice</a:t>
            </a:r>
            <a:endParaRPr lang="en-GB" sz="2400" dirty="0">
              <a:ea typeface="Calibri" panose="020F0502020204030204" pitchFamily="34" charset="0"/>
              <a:cs typeface="Times New Roman" panose="02020603050405020304" pitchFamily="18" charset="0"/>
            </a:endParaRPr>
          </a:p>
          <a:p>
            <a:pPr algn="just" fontAlgn="base" hangingPunct="0">
              <a:lnSpc>
                <a:spcPct val="150000"/>
              </a:lnSpc>
              <a:spcAft>
                <a:spcPts val="0"/>
              </a:spcAft>
            </a:pPr>
            <a:r>
              <a:rPr lang="en-GB" sz="2800" dirty="0">
                <a:ea typeface="Times New Roman" panose="02020603050405020304" pitchFamily="18" charset="0"/>
                <a:cs typeface="Arial" panose="020B0604020202020204" pitchFamily="34" charset="0"/>
              </a:rPr>
              <a:t>Students need to create a PowerPoint presentation (or equivalent) to accompany their presentation. This aspect of the exercise tasks you with demonstrating your ability to use the software and </a:t>
            </a:r>
            <a:r>
              <a:rPr lang="en-GB" sz="2800" i="1" dirty="0">
                <a:ea typeface="Times New Roman" panose="02020603050405020304" pitchFamily="18" charset="0"/>
                <a:cs typeface="Arial" panose="020B0604020202020204" pitchFamily="34" charset="0"/>
              </a:rPr>
              <a:t>you will be marked on your IT skills</a:t>
            </a:r>
            <a:r>
              <a:rPr lang="en-GB" sz="2800" dirty="0">
                <a:ea typeface="Times New Roman" panose="02020603050405020304" pitchFamily="18" charset="0"/>
                <a:cs typeface="Arial" panose="020B0604020202020204" pitchFamily="34" charset="0"/>
              </a:rPr>
              <a:t> (that is: using PowerPoint effectively) and your ability to form your research data into a coherent, informative sequence. As such, the intention is for you to construct a visually effective slideshow which complements what you want to say in a presentation. </a:t>
            </a:r>
            <a:r>
              <a:rPr lang="en-GB" sz="2800" i="1" dirty="0">
                <a:ea typeface="Times New Roman" panose="02020603050405020304" pitchFamily="18" charset="0"/>
                <a:cs typeface="Arial" panose="020B0604020202020204" pitchFamily="34" charset="0"/>
              </a:rPr>
              <a:t>Note: PowerPoints are an accompaniment to presentation.</a:t>
            </a:r>
            <a:endParaRPr lang="en-GB" sz="2400" dirty="0">
              <a:ea typeface="Calibri" panose="020F0502020204030204" pitchFamily="34" charset="0"/>
              <a:cs typeface="Times New Roman" panose="02020603050405020304" pitchFamily="18" charset="0"/>
            </a:endParaRPr>
          </a:p>
          <a:p>
            <a:pPr algn="just" fontAlgn="base" hangingPunct="0">
              <a:lnSpc>
                <a:spcPct val="150000"/>
              </a:lnSpc>
              <a:spcAft>
                <a:spcPts val="0"/>
              </a:spcAft>
            </a:pPr>
            <a:r>
              <a:rPr lang="en-GB" dirty="0">
                <a:latin typeface="Georgia" panose="02040502050405020303" pitchFamily="18" charset="0"/>
                <a:ea typeface="Times New Roman" panose="02020603050405020304" pitchFamily="18" charset="0"/>
                <a:cs typeface="Arial" panose="020B0604020202020204" pitchFamily="34" charset="0"/>
              </a:rPr>
              <a:t> </a:t>
            </a:r>
            <a:endParaRPr lang="en-GB" sz="16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7262961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19100" y="0"/>
            <a:ext cx="11182350" cy="7663636"/>
          </a:xfrm>
          <a:prstGeom prst="rect">
            <a:avLst/>
          </a:prstGeom>
        </p:spPr>
        <p:txBody>
          <a:bodyPr wrap="square">
            <a:spAutoFit/>
          </a:bodyPr>
          <a:lstStyle/>
          <a:p>
            <a:pPr algn="just" fontAlgn="base" hangingPunct="0">
              <a:lnSpc>
                <a:spcPct val="150000"/>
              </a:lnSpc>
              <a:spcAft>
                <a:spcPts val="0"/>
              </a:spcAft>
            </a:pPr>
            <a:r>
              <a:rPr lang="en-GB" sz="2800" b="1" u="sng" dirty="0" smtClean="0">
                <a:ea typeface="Times New Roman" panose="02020603050405020304" pitchFamily="18" charset="0"/>
                <a:cs typeface="Arial" panose="020B0604020202020204" pitchFamily="34" charset="0"/>
              </a:rPr>
              <a:t>Presentation: Construction </a:t>
            </a:r>
            <a:r>
              <a:rPr lang="en-GB" sz="2800" b="1" u="sng" dirty="0">
                <a:ea typeface="Times New Roman" panose="02020603050405020304" pitchFamily="18" charset="0"/>
                <a:cs typeface="Arial" panose="020B0604020202020204" pitchFamily="34" charset="0"/>
              </a:rPr>
              <a:t>of PowerPoints</a:t>
            </a:r>
          </a:p>
          <a:p>
            <a:pPr algn="just" fontAlgn="base" hangingPunct="0">
              <a:lnSpc>
                <a:spcPct val="150000"/>
              </a:lnSpc>
              <a:spcAft>
                <a:spcPts val="0"/>
              </a:spcAft>
            </a:pPr>
            <a:r>
              <a:rPr lang="en-GB" sz="2300" i="1" dirty="0">
                <a:ea typeface="Times New Roman" panose="02020603050405020304" pitchFamily="18" charset="0"/>
                <a:cs typeface="Arial" panose="020B0604020202020204" pitchFamily="34" charset="0"/>
              </a:rPr>
              <a:t>One of key points of effective slide production is to remember not put too much on a slide – less is more – think ‘T’ shirt.</a:t>
            </a:r>
          </a:p>
          <a:p>
            <a:pPr algn="just" fontAlgn="base" hangingPunct="0">
              <a:lnSpc>
                <a:spcPct val="150000"/>
              </a:lnSpc>
              <a:spcAft>
                <a:spcPts val="0"/>
              </a:spcAft>
            </a:pPr>
            <a:r>
              <a:rPr lang="en-GB" sz="2300" i="1" dirty="0" smtClean="0">
                <a:ea typeface="Times New Roman" panose="02020603050405020304" pitchFamily="18" charset="0"/>
                <a:cs typeface="Arial" panose="020B0604020202020204" pitchFamily="34" charset="0"/>
              </a:rPr>
              <a:t>	PowerPoint </a:t>
            </a:r>
            <a:r>
              <a:rPr lang="en-GB" sz="2300" i="1" dirty="0">
                <a:ea typeface="Times New Roman" panose="02020603050405020304" pitchFamily="18" charset="0"/>
                <a:cs typeface="Arial" panose="020B0604020202020204" pitchFamily="34" charset="0"/>
              </a:rPr>
              <a:t>is a visual medium. This means that you need to think about your information visually. In other words, think about what you want your slides to SHOW the audience, as opposed to SAY to the audience. Ask yourself, what is the best way to visually represent the point/s you want to make? </a:t>
            </a:r>
          </a:p>
          <a:p>
            <a:pPr algn="just" fontAlgn="base" hangingPunct="0">
              <a:lnSpc>
                <a:spcPct val="150000"/>
              </a:lnSpc>
              <a:spcAft>
                <a:spcPts val="0"/>
              </a:spcAft>
            </a:pPr>
            <a:r>
              <a:rPr lang="en-GB" sz="2300" i="1" dirty="0">
                <a:ea typeface="Times New Roman" panose="02020603050405020304" pitchFamily="18" charset="0"/>
                <a:cs typeface="Arial" panose="020B0604020202020204" pitchFamily="34" charset="0"/>
              </a:rPr>
              <a:t>	In constructing your slides remember that slides should AVOID BEING CLUTTERED and the colours you choose shouldn’t clash or hinder visibility in other ways. Avoid making the common mistake of putting everything you want to say on the slides. Don’t just use slides as a mirror of your oral presentation; instead use them as indicators of the point you are making. </a:t>
            </a:r>
          </a:p>
          <a:p>
            <a:pPr algn="just" fontAlgn="base" hangingPunct="0">
              <a:lnSpc>
                <a:spcPct val="150000"/>
              </a:lnSpc>
              <a:spcAft>
                <a:spcPts val="0"/>
              </a:spcAft>
            </a:pPr>
            <a:endParaRPr lang="en-GB" sz="2000" dirty="0" smtClean="0">
              <a:ea typeface="Calibri" panose="020F0502020204030204" pitchFamily="34" charset="0"/>
              <a:cs typeface="Times New Roman" panose="02020603050405020304" pitchFamily="18" charset="0"/>
            </a:endParaRPr>
          </a:p>
          <a:p>
            <a:pPr algn="just" fontAlgn="base" hangingPunct="0">
              <a:lnSpc>
                <a:spcPct val="150000"/>
              </a:lnSpc>
              <a:spcAft>
                <a:spcPts val="0"/>
              </a:spcAft>
            </a:pPr>
            <a:r>
              <a:rPr lang="en-GB" sz="1600" dirty="0">
                <a:latin typeface="Georgia" panose="02040502050405020303" pitchFamily="18" charset="0"/>
                <a:ea typeface="Times New Roman" panose="02020603050405020304" pitchFamily="18" charset="0"/>
                <a:cs typeface="Arial" panose="020B0604020202020204" pitchFamily="34" charset="0"/>
              </a:rPr>
              <a:t> </a:t>
            </a:r>
            <a:endParaRPr lang="en-GB" sz="14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5002539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19100" y="0"/>
            <a:ext cx="11182350" cy="6370975"/>
          </a:xfrm>
          <a:prstGeom prst="rect">
            <a:avLst/>
          </a:prstGeom>
        </p:spPr>
        <p:txBody>
          <a:bodyPr wrap="square">
            <a:spAutoFit/>
          </a:bodyPr>
          <a:lstStyle/>
          <a:p>
            <a:pPr fontAlgn="base" hangingPunct="0"/>
            <a:r>
              <a:rPr lang="en-GB" sz="2400" b="1" u="sng" dirty="0"/>
              <a:t>Structure of Presentation</a:t>
            </a:r>
            <a:endParaRPr lang="en-GB" sz="2400" dirty="0"/>
          </a:p>
          <a:p>
            <a:pPr marL="457200" lvl="0" indent="-457200" fontAlgn="base" hangingPunct="0">
              <a:buFont typeface="+mj-lt"/>
              <a:buAutoNum type="arabicPeriod"/>
            </a:pPr>
            <a:r>
              <a:rPr lang="en-GB" sz="2400" dirty="0" smtClean="0"/>
              <a:t>Include </a:t>
            </a:r>
            <a:r>
              <a:rPr lang="en-GB" sz="2400" dirty="0"/>
              <a:t>a title slide containing your name and the question you are answering;</a:t>
            </a:r>
          </a:p>
          <a:p>
            <a:pPr marL="457200" lvl="0" indent="-457200" fontAlgn="base" hangingPunct="0">
              <a:buFont typeface="+mj-lt"/>
              <a:buAutoNum type="arabicPeriod"/>
            </a:pPr>
            <a:r>
              <a:rPr lang="en-GB" sz="2400" dirty="0"/>
              <a:t>Make sure you address the first part of the set question early in the presentation; i.e. explain what your chosen topic is and outline how it relates to Thatcher/Reagan’s political project and/or their impact on culture</a:t>
            </a:r>
          </a:p>
          <a:p>
            <a:pPr marL="457200" lvl="0" indent="-457200" fontAlgn="base" hangingPunct="0">
              <a:buFont typeface="+mj-lt"/>
              <a:buAutoNum type="arabicPeriod"/>
            </a:pPr>
            <a:r>
              <a:rPr lang="en-GB" sz="2400" dirty="0"/>
              <a:t>From there, go into specifics, using examples from your archival work. Try to choose examples that are the most visually arresting and which will facilitate discussion among classmates.</a:t>
            </a:r>
          </a:p>
          <a:p>
            <a:pPr marL="457200" lvl="0" indent="-457200" fontAlgn="base" hangingPunct="0">
              <a:buFont typeface="+mj-lt"/>
              <a:buAutoNum type="arabicPeriod"/>
            </a:pPr>
            <a:r>
              <a:rPr lang="en-GB" sz="2400" dirty="0"/>
              <a:t>In the process of 3) think about scholars/historians whose work seems relevant (for purposes of time/space you may find that there is room for passing mentions only).</a:t>
            </a:r>
          </a:p>
          <a:p>
            <a:pPr marL="457200" lvl="0" indent="-457200" fontAlgn="base" hangingPunct="0">
              <a:buFont typeface="+mj-lt"/>
              <a:buAutoNum type="arabicPeriod"/>
            </a:pPr>
            <a:r>
              <a:rPr lang="en-GB" sz="2400" dirty="0"/>
              <a:t>Towards the end, it might be useful to add some reflections on your research. Are there any outstanding lines of enquiry that you wish to pursue in your essay on the topic?</a:t>
            </a:r>
          </a:p>
          <a:p>
            <a:pPr marL="457200" lvl="0" indent="-457200" fontAlgn="base" hangingPunct="0">
              <a:buFont typeface="+mj-lt"/>
              <a:buAutoNum type="arabicPeriod"/>
            </a:pPr>
            <a:r>
              <a:rPr lang="en-GB" sz="2400" dirty="0"/>
              <a:t>Some concluding remarks summarising the overall points/arguments you wished to make. Relating back to the original question, and asserting your opinion, would make sense here. Ultimately, </a:t>
            </a:r>
            <a:r>
              <a:rPr lang="en-GB" sz="2400" i="1" dirty="0"/>
              <a:t>what is </a:t>
            </a:r>
            <a:r>
              <a:rPr lang="en-GB" sz="2400" i="1" u="sng" dirty="0"/>
              <a:t>your</a:t>
            </a:r>
            <a:r>
              <a:rPr lang="en-GB" sz="2400" i="1" dirty="0"/>
              <a:t> verdict on the question, and what do you think the key findings of your research </a:t>
            </a:r>
            <a:r>
              <a:rPr lang="en-GB" sz="2400" i="1"/>
              <a:t>are</a:t>
            </a:r>
            <a:r>
              <a:rPr lang="en-GB" sz="2400" smtClean="0"/>
              <a:t>?</a:t>
            </a:r>
            <a:endParaRPr lang="en-GB" sz="2400" dirty="0"/>
          </a:p>
        </p:txBody>
      </p:sp>
    </p:spTree>
    <p:extLst>
      <p:ext uri="{BB962C8B-B14F-4D97-AF65-F5344CB8AC3E}">
        <p14:creationId xmlns:p14="http://schemas.microsoft.com/office/powerpoint/2010/main" val="23936681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343</TotalTime>
  <Words>1100</Words>
  <Application>Microsoft Office PowerPoint</Application>
  <PresentationFormat>Widescreen</PresentationFormat>
  <Paragraphs>70</Paragraphs>
  <Slides>23</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Arial</vt:lpstr>
      <vt:lpstr>Arial Black</vt:lpstr>
      <vt:lpstr>Calibri</vt:lpstr>
      <vt:lpstr>Calibri Light</vt:lpstr>
      <vt:lpstr>Georgia</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Reagan vs. The Great Society</vt:lpstr>
      <vt:lpstr>PowerPoint Presentation</vt:lpstr>
      <vt:lpstr>PowerPoint Presentation</vt:lpstr>
      <vt:lpstr> Ed Koch Mayoralty (1978–1989) </vt:lpstr>
      <vt:lpstr>The </vt:lpstr>
      <vt:lpstr>The Rise of Wall Street</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Alexander Scott</cp:lastModifiedBy>
  <cp:revision>18</cp:revision>
  <dcterms:created xsi:type="dcterms:W3CDTF">2019-01-31T10:52:48Z</dcterms:created>
  <dcterms:modified xsi:type="dcterms:W3CDTF">2019-02-25T09:34:24Z</dcterms:modified>
</cp:coreProperties>
</file>