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4" r:id="rId3"/>
    <p:sldId id="285" r:id="rId4"/>
    <p:sldId id="289" r:id="rId5"/>
    <p:sldId id="278" r:id="rId6"/>
    <p:sldId id="279" r:id="rId7"/>
    <p:sldId id="284" r:id="rId8"/>
    <p:sldId id="281" r:id="rId9"/>
    <p:sldId id="295" r:id="rId10"/>
    <p:sldId id="286" r:id="rId11"/>
    <p:sldId id="287" r:id="rId12"/>
    <p:sldId id="288" r:id="rId13"/>
    <p:sldId id="290" r:id="rId14"/>
    <p:sldId id="291" r:id="rId15"/>
    <p:sldId id="296" r:id="rId16"/>
    <p:sldId id="292" r:id="rId17"/>
    <p:sldId id="293" r:id="rId18"/>
    <p:sldId id="294" r:id="rId19"/>
    <p:sldId id="27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>
      <p:cViewPr>
        <p:scale>
          <a:sx n="118" d="100"/>
          <a:sy n="118" d="100"/>
        </p:scale>
        <p:origin x="-96" y="11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4B0CE-06C3-4493-9C9A-828CB7AE6733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267A5-D127-483C-8B3F-9B2CB9E0B4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49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267A5-D127-483C-8B3F-9B2CB9E0B475}" type="slidenum">
              <a:rPr lang="en-GB" smtClean="0"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675456"/>
            <a:ext cx="4687416" cy="46874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AHSK6002</a:t>
            </a:r>
            <a:br>
              <a:rPr lang="en-GB" dirty="0" smtClean="0"/>
            </a:br>
            <a:r>
              <a:rPr lang="en-GB" dirty="0" smtClean="0"/>
              <a:t>Independent Project AHSK6003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096144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AHSK6003: 20 Credits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</a:p>
          <a:p>
            <a:r>
              <a:rPr lang="en-GB" dirty="0" smtClean="0"/>
              <a:t>10 minute oral presentation (10%)</a:t>
            </a:r>
          </a:p>
          <a:p>
            <a:pPr lvl="1"/>
            <a:r>
              <a:rPr lang="en-GB" dirty="0" smtClean="0"/>
              <a:t>This will be the week beginning 15th January 2018</a:t>
            </a:r>
          </a:p>
          <a:p>
            <a:pPr lvl="1"/>
            <a:r>
              <a:rPr lang="en-GB" dirty="0" smtClean="0"/>
              <a:t>We will give a session on how to do an oral presentation before the end of this term</a:t>
            </a:r>
          </a:p>
          <a:p>
            <a:r>
              <a:rPr lang="en-GB" dirty="0" smtClean="0"/>
              <a:t>5000 word dissertation (90%); deadline 11</a:t>
            </a:r>
            <a:r>
              <a:rPr lang="en-GB" baseline="30000" dirty="0" smtClean="0"/>
              <a:t>th</a:t>
            </a:r>
            <a:r>
              <a:rPr lang="en-GB" dirty="0" smtClean="0"/>
              <a:t> May 2018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AHSK6002: 40 Credits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8872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C000"/>
                </a:solidFill>
              </a:rPr>
              <a:t>Assessment:</a:t>
            </a:r>
          </a:p>
          <a:p>
            <a:r>
              <a:rPr lang="en-GB" dirty="0" smtClean="0"/>
              <a:t>One </a:t>
            </a:r>
            <a:r>
              <a:rPr lang="en-GB" dirty="0"/>
              <a:t>2,000-word </a:t>
            </a:r>
            <a:r>
              <a:rPr lang="en-GB" dirty="0" smtClean="0"/>
              <a:t>annotated outline and report on </a:t>
            </a:r>
            <a:r>
              <a:rPr lang="en-GB" dirty="0"/>
              <a:t>the process of researching and writing the dissertation (5</a:t>
            </a:r>
            <a:r>
              <a:rPr lang="en-GB" dirty="0" smtClean="0"/>
              <a:t>%); deadline 17th November 2017</a:t>
            </a:r>
            <a:endParaRPr lang="en-GB" dirty="0"/>
          </a:p>
          <a:p>
            <a:r>
              <a:rPr lang="en-GB" dirty="0"/>
              <a:t>One </a:t>
            </a:r>
            <a:r>
              <a:rPr lang="en-GB" dirty="0" smtClean="0"/>
              <a:t>10-minute </a:t>
            </a:r>
            <a:r>
              <a:rPr lang="en-GB" dirty="0"/>
              <a:t>oral presentation (5</a:t>
            </a:r>
            <a:r>
              <a:rPr lang="en-GB" dirty="0" smtClean="0"/>
              <a:t>%)</a:t>
            </a:r>
          </a:p>
          <a:p>
            <a:pPr lvl="1"/>
            <a:r>
              <a:rPr lang="en-GB" dirty="0" smtClean="0"/>
              <a:t>This will be in the week beginning </a:t>
            </a:r>
            <a:r>
              <a:rPr lang="en-GB" dirty="0" smtClean="0"/>
              <a:t>15th </a:t>
            </a:r>
            <a:r>
              <a:rPr lang="en-GB" dirty="0" smtClean="0"/>
              <a:t>January 2018 </a:t>
            </a:r>
            <a:endParaRPr lang="en-GB" dirty="0"/>
          </a:p>
          <a:p>
            <a:r>
              <a:rPr lang="en-GB" dirty="0"/>
              <a:t>One 10,000-word dissertation (90</a:t>
            </a:r>
            <a:r>
              <a:rPr lang="en-GB" dirty="0" smtClean="0"/>
              <a:t>%); deadline 11th May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00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permissible to change from a 20 credit IP to a 40 credit dissertation and vice versa – if you think you want to do so please see Lester Mason.</a:t>
            </a:r>
          </a:p>
          <a:p>
            <a:r>
              <a:rPr lang="en-GB" dirty="0" smtClean="0"/>
              <a:t>HOWEVER it is important that you understand that it you wish to proceed to the IM (Marts) in your fourth year of study you will have needed to do a 40 credit dissertation.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Who is your supervisor?</a:t>
            </a:r>
          </a:p>
          <a:p>
            <a:r>
              <a:rPr lang="en-GB" dirty="0" smtClean="0"/>
              <a:t>Make certain that your topic is workable and that you will be able to complete the project to a high standard. </a:t>
            </a:r>
          </a:p>
          <a:p>
            <a:r>
              <a:rPr lang="en-GB" dirty="0" smtClean="0"/>
              <a:t>Do you need to narrow it down? (most people will).</a:t>
            </a:r>
          </a:p>
          <a:p>
            <a:r>
              <a:rPr lang="en-GB" dirty="0" smtClean="0"/>
              <a:t>Do you need to broaden it out? (this happens sometimes).</a:t>
            </a:r>
          </a:p>
          <a:p>
            <a:r>
              <a:rPr lang="en-GB" dirty="0" smtClean="0"/>
              <a:t>Do you need a different take on the subject or topic? Discuss with your supervisor.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Get as much bibliographical information as you can on your chosen subject</a:t>
            </a:r>
          </a:p>
          <a:p>
            <a:pPr lvl="1"/>
            <a:r>
              <a:rPr lang="en-GB" dirty="0" smtClean="0"/>
              <a:t>Library catalogue</a:t>
            </a:r>
          </a:p>
          <a:p>
            <a:pPr lvl="1"/>
            <a:r>
              <a:rPr lang="en-GB" dirty="0" smtClean="0"/>
              <a:t>JSTOR searches</a:t>
            </a:r>
          </a:p>
          <a:p>
            <a:pPr lvl="1"/>
            <a:r>
              <a:rPr lang="en-GB" dirty="0" smtClean="0"/>
              <a:t>Google scholar</a:t>
            </a:r>
          </a:p>
          <a:p>
            <a:r>
              <a:rPr lang="en-GB" dirty="0" smtClean="0"/>
              <a:t>“The breadcrumb trail”</a:t>
            </a:r>
          </a:p>
          <a:p>
            <a:pPr lvl="1"/>
            <a:r>
              <a:rPr lang="en-GB" dirty="0" smtClean="0"/>
              <a:t>Use references from these articles &amp; books to find other relevant articles &amp; books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See your supervisor!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meet with your supervisor 3 times each term.</a:t>
            </a:r>
          </a:p>
          <a:p>
            <a:r>
              <a:rPr lang="en-GB" dirty="0" smtClean="0"/>
              <a:t>You will agree targets between you, but your writing should be well underway by the end of Autumn term.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3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be thinking about the structure. </a:t>
            </a:r>
          </a:p>
          <a:p>
            <a:r>
              <a:rPr lang="en-GB" dirty="0" smtClean="0"/>
              <a:t>Create an outline, and develop it. </a:t>
            </a:r>
          </a:p>
          <a:p>
            <a:r>
              <a:rPr lang="en-GB" dirty="0" smtClean="0"/>
              <a:t>By 17th November 2017, you should have an annotated outline, i.e. a detailed outline with a summary of what you will put in each chapter. You will need to bring along to our sessions in the next few weeks.</a:t>
            </a:r>
          </a:p>
          <a:p>
            <a:r>
              <a:rPr lang="en-GB" dirty="0" smtClean="0"/>
              <a:t>This is not written in stone but it will help you to develop your project.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5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5448"/>
            <a:ext cx="9144000" cy="1252728"/>
          </a:xfrm>
        </p:spPr>
        <p:txBody>
          <a:bodyPr>
            <a:normAutofit/>
          </a:bodyPr>
          <a:lstStyle/>
          <a:p>
            <a:r>
              <a:rPr lang="en-GB" dirty="0" smtClean="0"/>
              <a:t>First assignment for 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2000 word report which will include a detailed outline of your dissertation (which you will prepare for the coming sessions) and a short reflective discussion on the process of researching and writing the dissertation so far. Things you might consider for this report are: Have you narrowed your topic? Broadened it? How have you set about focussing you dissertation?</a:t>
            </a:r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(2)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en-GB" dirty="0" smtClean="0"/>
              <a:t>	This will take the form of small group discussion. Please bring your research plan, research questions and a detailed outline of your dissertation as it has progressed so far. You will be divided into groups of 4-6 to allow you to exchange experiences. This team work will encourage you to keep to schedule. At the end of this session we will begin a schedule of feedback from the groups, which will be continued in future sessions.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(3)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en-GB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en-GB" dirty="0" smtClean="0"/>
              <a:t>We will think first about structuring a dissertation and will then continue with group discussion and feedback. 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Reflective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Your outline and reflexive report is due on </a:t>
            </a:r>
            <a:r>
              <a:rPr lang="en-GB" smtClean="0"/>
              <a:t>17th </a:t>
            </a:r>
            <a:r>
              <a:rPr lang="en-GB" smtClean="0"/>
              <a:t>November 2017, </a:t>
            </a:r>
            <a:r>
              <a:rPr lang="en-GB" dirty="0" smtClean="0"/>
              <a:t>so make sure you have given due consideration to all your deadlines and be careful to get this in on time.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(4)</a:t>
            </a:r>
            <a:br>
              <a:rPr lang="en-GB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minute questions before submission</a:t>
            </a:r>
          </a:p>
          <a:p>
            <a:endParaRPr lang="en-GB" dirty="0" smtClean="0"/>
          </a:p>
          <a:p>
            <a:r>
              <a:rPr lang="en-GB" dirty="0" smtClean="0"/>
              <a:t>How have you reflected on your progress and what (if any) problems have you encountered?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(5)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you refined your research question?</a:t>
            </a:r>
          </a:p>
          <a:p>
            <a:r>
              <a:rPr lang="en-GB" dirty="0" smtClean="0"/>
              <a:t>Is the structure changing?</a:t>
            </a:r>
          </a:p>
          <a:p>
            <a:r>
              <a:rPr lang="en-GB" dirty="0" smtClean="0"/>
              <a:t>Have you encountered problems and challenges?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3"/>
            <a:ext cx="8686800" cy="4844008"/>
          </a:xfrm>
        </p:spPr>
        <p:txBody>
          <a:bodyPr>
            <a:normAutofit/>
          </a:bodyPr>
          <a:lstStyle/>
          <a:p>
            <a:r>
              <a:rPr lang="en-GB" dirty="0" smtClean="0"/>
              <a:t>Make sure your chapters are linked; they should flow nicely from one to the next.</a:t>
            </a:r>
          </a:p>
          <a:p>
            <a:r>
              <a:rPr lang="en-GB" dirty="0" smtClean="0"/>
              <a:t>There are many ways to structure a dissertation or report; you may have one background chapter or several.</a:t>
            </a:r>
          </a:p>
          <a:p>
            <a:r>
              <a:rPr lang="en-GB" dirty="0" smtClean="0"/>
              <a:t>One way is to end your background chapter by identifying what we DON’T know about your topic. This leads neatly in to the next chapter: your research question and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9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(6)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Formal requirements for submission of your dissertation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(7)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prepare your oral presentation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OPTIONAL SESSION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TBA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will be available in Arts 5 to see anyone who has questions about their oral presentation. If you are happy with the progress you are making please do not feel that you need to come.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rgbClr val="FF0000"/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r>
              <a:rPr lang="en-GB" dirty="0"/>
              <a:t>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</a:t>
            </a:r>
            <a:r>
              <a:rPr lang="en-GB" dirty="0" smtClean="0"/>
              <a:t>your </a:t>
            </a:r>
            <a:r>
              <a:rPr lang="en-GB" dirty="0"/>
              <a:t>introduction </a:t>
            </a:r>
            <a:r>
              <a:rPr lang="en-GB" dirty="0" smtClean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Update your bibliography as you go along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</a:t>
            </a:r>
            <a:r>
              <a:rPr lang="en-GB" dirty="0">
                <a:solidFill>
                  <a:srgbClr val="FFC000"/>
                </a:solidFill>
              </a:rPr>
              <a:t>keep</a:t>
            </a:r>
            <a:r>
              <a:rPr lang="en-GB" dirty="0"/>
              <a:t> to the 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540</TotalTime>
  <Words>753</Words>
  <Application>Microsoft Office PowerPoint</Application>
  <PresentationFormat>On-screen Show (4:3)</PresentationFormat>
  <Paragraphs>78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Module</vt:lpstr>
      <vt:lpstr>Dissertation AHSK6002 Independent Project AHSK6003</vt:lpstr>
      <vt:lpstr>AHSK6003: 20 Credits</vt:lpstr>
      <vt:lpstr>AHSK6002: 40 Credits </vt:lpstr>
      <vt:lpstr>Changing module</vt:lpstr>
      <vt:lpstr>Thinking about your dissertation</vt:lpstr>
      <vt:lpstr>How to get started</vt:lpstr>
      <vt:lpstr>See your supervisor! </vt:lpstr>
      <vt:lpstr>Outlines</vt:lpstr>
      <vt:lpstr>First assignment for the dissertation</vt:lpstr>
      <vt:lpstr> COMPULSORY SESSION (2) TBA</vt:lpstr>
      <vt:lpstr> COMPULSORY SESSION (3) TBA </vt:lpstr>
      <vt:lpstr>Reflective Report</vt:lpstr>
      <vt:lpstr>COMPULSORY SESSION (4) TBA</vt:lpstr>
      <vt:lpstr>COMPULSORY SESSION (5) TBA</vt:lpstr>
      <vt:lpstr>Structuring your dissertation</vt:lpstr>
      <vt:lpstr>COMPULSORY SESSION (6) TBA</vt:lpstr>
      <vt:lpstr>COMPULSORY SESSION (7) TBA</vt:lpstr>
      <vt:lpstr>OPTIONAL SESSION TBA</vt:lpstr>
      <vt:lpstr>SUMMARY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Dissertations HUSK6001  HUSK6002</dc:title>
  <dc:creator>sw003</dc:creator>
  <cp:lastModifiedBy>Lester Mason</cp:lastModifiedBy>
  <cp:revision>60</cp:revision>
  <dcterms:created xsi:type="dcterms:W3CDTF">2011-10-10T09:40:25Z</dcterms:created>
  <dcterms:modified xsi:type="dcterms:W3CDTF">2017-10-10T09:43:25Z</dcterms:modified>
</cp:coreProperties>
</file>