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919"/>
    <p:restoredTop sz="93703"/>
  </p:normalViewPr>
  <p:slideViewPr>
    <p:cSldViewPr snapToGrid="0">
      <p:cViewPr varScale="1">
        <p:scale>
          <a:sx n="59" d="100"/>
          <a:sy n="59" d="100"/>
        </p:scale>
        <p:origin x="62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Dode" userId="885c266afd83481e" providerId="LiveId" clId="{542951A7-C1E5-474E-8DDA-C03122AD1871}"/>
    <pc:docChg chg="custSel modSld">
      <pc:chgData name="Irina Dode" userId="885c266afd83481e" providerId="LiveId" clId="{542951A7-C1E5-474E-8DDA-C03122AD1871}" dt="2023-03-31T18:25:07.265" v="24" actId="20577"/>
      <pc:docMkLst>
        <pc:docMk/>
      </pc:docMkLst>
      <pc:sldChg chg="modSp mod">
        <pc:chgData name="Irina Dode" userId="885c266afd83481e" providerId="LiveId" clId="{542951A7-C1E5-474E-8DDA-C03122AD1871}" dt="2023-03-31T18:25:07.265" v="24" actId="20577"/>
        <pc:sldMkLst>
          <pc:docMk/>
          <pc:sldMk cId="768835909" sldId="256"/>
        </pc:sldMkLst>
        <pc:spChg chg="mod">
          <ac:chgData name="Irina Dode" userId="885c266afd83481e" providerId="LiveId" clId="{542951A7-C1E5-474E-8DDA-C03122AD1871}" dt="2023-03-31T18:25:07.265" v="24" actId="20577"/>
          <ac:spMkLst>
            <pc:docMk/>
            <pc:sldMk cId="768835909" sldId="256"/>
            <ac:spMk id="3" creationId="{FBE3E3D4-AA9E-7A5E-A548-7014206B6137}"/>
          </ac:spMkLst>
        </pc:spChg>
        <pc:picChg chg="mod">
          <ac:chgData name="Irina Dode" userId="885c266afd83481e" providerId="LiveId" clId="{542951A7-C1E5-474E-8DDA-C03122AD1871}" dt="2023-03-31T18:21:35.677" v="0" actId="1076"/>
          <ac:picMkLst>
            <pc:docMk/>
            <pc:sldMk cId="768835909" sldId="256"/>
            <ac:picMk id="5" creationId="{7475F335-C20F-D6F0-C746-ABC22BE526D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38F6A5-555E-454C-8B19-8BF7EEF64F8D}"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63E7C5CD-4866-4918-9347-9F70DA0E9080}">
      <dgm:prSet/>
      <dgm:spPr/>
      <dgm:t>
        <a:bodyPr/>
        <a:lstStyle/>
        <a:p>
          <a:r>
            <a:rPr lang="en-GB"/>
            <a:t>Helpful to seek employees for an organisation in the long term.</a:t>
          </a:r>
          <a:endParaRPr lang="en-US"/>
        </a:p>
      </dgm:t>
    </dgm:pt>
    <dgm:pt modelId="{67672F21-E707-4E64-A80C-22D9E93C3A07}" type="parTrans" cxnId="{16B13541-A3EB-419B-80C5-3CF2DDA7D061}">
      <dgm:prSet/>
      <dgm:spPr/>
      <dgm:t>
        <a:bodyPr/>
        <a:lstStyle/>
        <a:p>
          <a:endParaRPr lang="en-US"/>
        </a:p>
      </dgm:t>
    </dgm:pt>
    <dgm:pt modelId="{4C13BAE6-88A5-4A49-AA82-656FD990B571}" type="sibTrans" cxnId="{16B13541-A3EB-419B-80C5-3CF2DDA7D061}">
      <dgm:prSet/>
      <dgm:spPr/>
      <dgm:t>
        <a:bodyPr/>
        <a:lstStyle/>
        <a:p>
          <a:endParaRPr lang="en-US"/>
        </a:p>
      </dgm:t>
    </dgm:pt>
    <dgm:pt modelId="{50B2476A-46DE-4041-AF61-FD3121C1BA75}">
      <dgm:prSet/>
      <dgm:spPr/>
      <dgm:t>
        <a:bodyPr/>
        <a:lstStyle/>
        <a:p>
          <a:r>
            <a:rPr lang="en-GB"/>
            <a:t>Direct recruitment and referral recruitment.</a:t>
          </a:r>
          <a:endParaRPr lang="en-US"/>
        </a:p>
      </dgm:t>
    </dgm:pt>
    <dgm:pt modelId="{AE21C4D4-2F31-4FC1-BCA7-AA5F5D5EB12B}" type="parTrans" cxnId="{9013183D-A262-4DA0-A65E-470CC52F9522}">
      <dgm:prSet/>
      <dgm:spPr/>
      <dgm:t>
        <a:bodyPr/>
        <a:lstStyle/>
        <a:p>
          <a:endParaRPr lang="en-US"/>
        </a:p>
      </dgm:t>
    </dgm:pt>
    <dgm:pt modelId="{D849749B-D4CA-42A6-A970-2FE006E585B1}" type="sibTrans" cxnId="{9013183D-A262-4DA0-A65E-470CC52F9522}">
      <dgm:prSet/>
      <dgm:spPr/>
      <dgm:t>
        <a:bodyPr/>
        <a:lstStyle/>
        <a:p>
          <a:endParaRPr lang="en-US"/>
        </a:p>
      </dgm:t>
    </dgm:pt>
    <dgm:pt modelId="{24636A32-2059-4158-B52C-B29C20D7346E}">
      <dgm:prSet/>
      <dgm:spPr/>
      <dgm:t>
        <a:bodyPr/>
        <a:lstStyle/>
        <a:p>
          <a:r>
            <a:rPr lang="en-GB"/>
            <a:t>Most common methods of long-term talent acquisition.</a:t>
          </a:r>
          <a:endParaRPr lang="en-US"/>
        </a:p>
      </dgm:t>
    </dgm:pt>
    <dgm:pt modelId="{C42D0C30-B478-4619-A3BE-D99B64C2ADE7}" type="parTrans" cxnId="{F51E7B29-1ED0-448B-B291-FD24B0195C4E}">
      <dgm:prSet/>
      <dgm:spPr/>
      <dgm:t>
        <a:bodyPr/>
        <a:lstStyle/>
        <a:p>
          <a:endParaRPr lang="en-US"/>
        </a:p>
      </dgm:t>
    </dgm:pt>
    <dgm:pt modelId="{534E4874-287F-4271-8C8B-13C8B5BF24B1}" type="sibTrans" cxnId="{F51E7B29-1ED0-448B-B291-FD24B0195C4E}">
      <dgm:prSet/>
      <dgm:spPr/>
      <dgm:t>
        <a:bodyPr/>
        <a:lstStyle/>
        <a:p>
          <a:endParaRPr lang="en-US"/>
        </a:p>
      </dgm:t>
    </dgm:pt>
    <dgm:pt modelId="{745DF2AF-DA5A-4F22-96BC-92321D426FC2}">
      <dgm:prSet/>
      <dgm:spPr/>
      <dgm:t>
        <a:bodyPr/>
        <a:lstStyle/>
        <a:p>
          <a:r>
            <a:rPr lang="en-GB"/>
            <a:t>Allows the restaurant to attract a wide pool of candidates.</a:t>
          </a:r>
          <a:endParaRPr lang="en-US"/>
        </a:p>
      </dgm:t>
    </dgm:pt>
    <dgm:pt modelId="{0C712BE9-2D48-40EC-A586-6BD345173BCF}" type="parTrans" cxnId="{FB77FFB9-A499-4A1E-8C46-28162819DDCA}">
      <dgm:prSet/>
      <dgm:spPr/>
      <dgm:t>
        <a:bodyPr/>
        <a:lstStyle/>
        <a:p>
          <a:endParaRPr lang="en-US"/>
        </a:p>
      </dgm:t>
    </dgm:pt>
    <dgm:pt modelId="{5976EBD9-0FF8-4027-8E69-DB1DF99F73AC}" type="sibTrans" cxnId="{FB77FFB9-A499-4A1E-8C46-28162819DDCA}">
      <dgm:prSet/>
      <dgm:spPr/>
      <dgm:t>
        <a:bodyPr/>
        <a:lstStyle/>
        <a:p>
          <a:endParaRPr lang="en-US"/>
        </a:p>
      </dgm:t>
    </dgm:pt>
    <dgm:pt modelId="{F9018BD3-25C5-42CD-B3A4-C749D601FCB7}">
      <dgm:prSet/>
      <dgm:spPr/>
      <dgm:t>
        <a:bodyPr/>
        <a:lstStyle/>
        <a:p>
          <a:r>
            <a:rPr lang="en-GB"/>
            <a:t>Evaluate their qualifications and experience.</a:t>
          </a:r>
          <a:endParaRPr lang="en-US"/>
        </a:p>
      </dgm:t>
    </dgm:pt>
    <dgm:pt modelId="{4D79B822-D25A-4B63-9E71-994078C849B6}" type="parTrans" cxnId="{C92C8881-D36A-4732-B8AD-8B52CC5A69BB}">
      <dgm:prSet/>
      <dgm:spPr/>
      <dgm:t>
        <a:bodyPr/>
        <a:lstStyle/>
        <a:p>
          <a:endParaRPr lang="en-US"/>
        </a:p>
      </dgm:t>
    </dgm:pt>
    <dgm:pt modelId="{2E24065C-417B-498C-BFB6-AB614CEE4DF1}" type="sibTrans" cxnId="{C92C8881-D36A-4732-B8AD-8B52CC5A69BB}">
      <dgm:prSet/>
      <dgm:spPr/>
      <dgm:t>
        <a:bodyPr/>
        <a:lstStyle/>
        <a:p>
          <a:endParaRPr lang="en-US"/>
        </a:p>
      </dgm:t>
    </dgm:pt>
    <dgm:pt modelId="{8B57A3FD-3E54-48C0-BDD0-B7DE2B7ABA05}">
      <dgm:prSet/>
      <dgm:spPr/>
      <dgm:t>
        <a:bodyPr/>
        <a:lstStyle/>
        <a:p>
          <a:r>
            <a:rPr lang="en-GB"/>
            <a:t>Referral recruitment can be an effective way to attract.</a:t>
          </a:r>
          <a:endParaRPr lang="en-US"/>
        </a:p>
      </dgm:t>
    </dgm:pt>
    <dgm:pt modelId="{957E6A53-2B1A-4E1B-95D0-7A328D5E1191}" type="parTrans" cxnId="{D8C1D6B2-0FAB-4D15-9D2B-1A520477C464}">
      <dgm:prSet/>
      <dgm:spPr/>
      <dgm:t>
        <a:bodyPr/>
        <a:lstStyle/>
        <a:p>
          <a:endParaRPr lang="en-US"/>
        </a:p>
      </dgm:t>
    </dgm:pt>
    <dgm:pt modelId="{14CBABDF-D08E-467D-91DF-E036D1771F92}" type="sibTrans" cxnId="{D8C1D6B2-0FAB-4D15-9D2B-1A520477C464}">
      <dgm:prSet/>
      <dgm:spPr/>
      <dgm:t>
        <a:bodyPr/>
        <a:lstStyle/>
        <a:p>
          <a:endParaRPr lang="en-US"/>
        </a:p>
      </dgm:t>
    </dgm:pt>
    <dgm:pt modelId="{94332222-CDAA-4242-A00F-0ECBD3A7B930}">
      <dgm:prSet/>
      <dgm:spPr/>
      <dgm:t>
        <a:bodyPr/>
        <a:lstStyle/>
        <a:p>
          <a:r>
            <a:rPr lang="en-GB"/>
            <a:t>Talented employees who may not have applied.</a:t>
          </a:r>
          <a:endParaRPr lang="en-US"/>
        </a:p>
      </dgm:t>
    </dgm:pt>
    <dgm:pt modelId="{C125BD2F-5E5D-4F31-9B1A-A2D4934C874B}" type="parTrans" cxnId="{E611415D-4174-4ED1-9A0E-4607594ECED7}">
      <dgm:prSet/>
      <dgm:spPr/>
      <dgm:t>
        <a:bodyPr/>
        <a:lstStyle/>
        <a:p>
          <a:endParaRPr lang="en-US"/>
        </a:p>
      </dgm:t>
    </dgm:pt>
    <dgm:pt modelId="{16EFBF77-B869-4D0F-BA07-4A5F5D84FEF9}" type="sibTrans" cxnId="{E611415D-4174-4ED1-9A0E-4607594ECED7}">
      <dgm:prSet/>
      <dgm:spPr/>
      <dgm:t>
        <a:bodyPr/>
        <a:lstStyle/>
        <a:p>
          <a:endParaRPr lang="en-US"/>
        </a:p>
      </dgm:t>
    </dgm:pt>
    <dgm:pt modelId="{8B42A331-8238-4DA2-A997-6EB9CE1ABE11}">
      <dgm:prSet/>
      <dgm:spPr/>
      <dgm:t>
        <a:bodyPr/>
        <a:lstStyle/>
        <a:p>
          <a:r>
            <a:rPr lang="en-GB"/>
            <a:t>Can allow to seek for the long term talent acquisition.</a:t>
          </a:r>
          <a:endParaRPr lang="en-US"/>
        </a:p>
      </dgm:t>
    </dgm:pt>
    <dgm:pt modelId="{A5B42255-6CCA-4430-B884-A3E8A86C59FA}" type="parTrans" cxnId="{FDB06984-27E3-474F-B79B-2C9CE1862315}">
      <dgm:prSet/>
      <dgm:spPr/>
      <dgm:t>
        <a:bodyPr/>
        <a:lstStyle/>
        <a:p>
          <a:endParaRPr lang="en-US"/>
        </a:p>
      </dgm:t>
    </dgm:pt>
    <dgm:pt modelId="{503E5261-2C4F-44AD-A865-6118650B74C9}" type="sibTrans" cxnId="{FDB06984-27E3-474F-B79B-2C9CE1862315}">
      <dgm:prSet/>
      <dgm:spPr/>
      <dgm:t>
        <a:bodyPr/>
        <a:lstStyle/>
        <a:p>
          <a:endParaRPr lang="en-US"/>
        </a:p>
      </dgm:t>
    </dgm:pt>
    <dgm:pt modelId="{0BEF75B9-1672-4642-A077-95224F988755}">
      <dgm:prSet/>
      <dgm:spPr/>
      <dgm:t>
        <a:bodyPr/>
        <a:lstStyle/>
        <a:p>
          <a:r>
            <a:rPr lang="en-GB"/>
            <a:t>Adequate identification of the long-term acquisition.</a:t>
          </a:r>
          <a:endParaRPr lang="en-US"/>
        </a:p>
      </dgm:t>
    </dgm:pt>
    <dgm:pt modelId="{8427B810-26F1-48CD-B5E4-A8E9D5E139C0}" type="parTrans" cxnId="{D38E4CD6-F980-44F1-8954-357627437341}">
      <dgm:prSet/>
      <dgm:spPr/>
      <dgm:t>
        <a:bodyPr/>
        <a:lstStyle/>
        <a:p>
          <a:endParaRPr lang="en-US"/>
        </a:p>
      </dgm:t>
    </dgm:pt>
    <dgm:pt modelId="{3A86CC98-F523-4375-9C5C-6A1EA6B7ECDD}" type="sibTrans" cxnId="{D38E4CD6-F980-44F1-8954-357627437341}">
      <dgm:prSet/>
      <dgm:spPr/>
      <dgm:t>
        <a:bodyPr/>
        <a:lstStyle/>
        <a:p>
          <a:endParaRPr lang="en-US"/>
        </a:p>
      </dgm:t>
    </dgm:pt>
    <dgm:pt modelId="{6CB80F01-34BA-DA4E-A857-E4B53188A8EB}" type="pres">
      <dgm:prSet presAssocID="{AF38F6A5-555E-454C-8B19-8BF7EEF64F8D}" presName="Name0" presStyleCnt="0">
        <dgm:presLayoutVars>
          <dgm:dir/>
          <dgm:resizeHandles val="exact"/>
        </dgm:presLayoutVars>
      </dgm:prSet>
      <dgm:spPr/>
    </dgm:pt>
    <dgm:pt modelId="{F11A271A-A379-094A-85D8-867FA7EC3991}" type="pres">
      <dgm:prSet presAssocID="{63E7C5CD-4866-4918-9347-9F70DA0E9080}" presName="node" presStyleLbl="node1" presStyleIdx="0" presStyleCnt="9">
        <dgm:presLayoutVars>
          <dgm:bulletEnabled val="1"/>
        </dgm:presLayoutVars>
      </dgm:prSet>
      <dgm:spPr/>
    </dgm:pt>
    <dgm:pt modelId="{33F74C53-D648-7F41-8519-825F4B32A99E}" type="pres">
      <dgm:prSet presAssocID="{4C13BAE6-88A5-4A49-AA82-656FD990B571}" presName="sibTrans" presStyleLbl="sibTrans1D1" presStyleIdx="0" presStyleCnt="8"/>
      <dgm:spPr/>
    </dgm:pt>
    <dgm:pt modelId="{55931B49-4C14-0745-856A-4FB0C710AE30}" type="pres">
      <dgm:prSet presAssocID="{4C13BAE6-88A5-4A49-AA82-656FD990B571}" presName="connectorText" presStyleLbl="sibTrans1D1" presStyleIdx="0" presStyleCnt="8"/>
      <dgm:spPr/>
    </dgm:pt>
    <dgm:pt modelId="{4D8AEFAA-D251-D54C-9AEE-4C53E0C67472}" type="pres">
      <dgm:prSet presAssocID="{50B2476A-46DE-4041-AF61-FD3121C1BA75}" presName="node" presStyleLbl="node1" presStyleIdx="1" presStyleCnt="9">
        <dgm:presLayoutVars>
          <dgm:bulletEnabled val="1"/>
        </dgm:presLayoutVars>
      </dgm:prSet>
      <dgm:spPr/>
    </dgm:pt>
    <dgm:pt modelId="{7E9200E7-31C5-A541-8D3E-6F2771C48111}" type="pres">
      <dgm:prSet presAssocID="{D849749B-D4CA-42A6-A970-2FE006E585B1}" presName="sibTrans" presStyleLbl="sibTrans1D1" presStyleIdx="1" presStyleCnt="8"/>
      <dgm:spPr/>
    </dgm:pt>
    <dgm:pt modelId="{9E223D68-F001-E944-88B5-A1ECDCD50441}" type="pres">
      <dgm:prSet presAssocID="{D849749B-D4CA-42A6-A970-2FE006E585B1}" presName="connectorText" presStyleLbl="sibTrans1D1" presStyleIdx="1" presStyleCnt="8"/>
      <dgm:spPr/>
    </dgm:pt>
    <dgm:pt modelId="{1809B38D-41BA-6945-A32B-EB05B8DDD62E}" type="pres">
      <dgm:prSet presAssocID="{24636A32-2059-4158-B52C-B29C20D7346E}" presName="node" presStyleLbl="node1" presStyleIdx="2" presStyleCnt="9">
        <dgm:presLayoutVars>
          <dgm:bulletEnabled val="1"/>
        </dgm:presLayoutVars>
      </dgm:prSet>
      <dgm:spPr/>
    </dgm:pt>
    <dgm:pt modelId="{735A7E7E-3ECD-F54C-9970-26B817FB780D}" type="pres">
      <dgm:prSet presAssocID="{534E4874-287F-4271-8C8B-13C8B5BF24B1}" presName="sibTrans" presStyleLbl="sibTrans1D1" presStyleIdx="2" presStyleCnt="8"/>
      <dgm:spPr/>
    </dgm:pt>
    <dgm:pt modelId="{01F9DD0E-C222-8448-A141-CB7B1A2B2E6D}" type="pres">
      <dgm:prSet presAssocID="{534E4874-287F-4271-8C8B-13C8B5BF24B1}" presName="connectorText" presStyleLbl="sibTrans1D1" presStyleIdx="2" presStyleCnt="8"/>
      <dgm:spPr/>
    </dgm:pt>
    <dgm:pt modelId="{1C988F86-C82F-8C44-8F3B-904E40EF9379}" type="pres">
      <dgm:prSet presAssocID="{745DF2AF-DA5A-4F22-96BC-92321D426FC2}" presName="node" presStyleLbl="node1" presStyleIdx="3" presStyleCnt="9">
        <dgm:presLayoutVars>
          <dgm:bulletEnabled val="1"/>
        </dgm:presLayoutVars>
      </dgm:prSet>
      <dgm:spPr/>
    </dgm:pt>
    <dgm:pt modelId="{8969B1BF-ED48-BC4A-B41E-D837C76253CB}" type="pres">
      <dgm:prSet presAssocID="{5976EBD9-0FF8-4027-8E69-DB1DF99F73AC}" presName="sibTrans" presStyleLbl="sibTrans1D1" presStyleIdx="3" presStyleCnt="8"/>
      <dgm:spPr/>
    </dgm:pt>
    <dgm:pt modelId="{5101F5F7-E22D-B943-BBB8-02F412734106}" type="pres">
      <dgm:prSet presAssocID="{5976EBD9-0FF8-4027-8E69-DB1DF99F73AC}" presName="connectorText" presStyleLbl="sibTrans1D1" presStyleIdx="3" presStyleCnt="8"/>
      <dgm:spPr/>
    </dgm:pt>
    <dgm:pt modelId="{AFD834A2-5EE1-E445-B832-BAFD989F63C9}" type="pres">
      <dgm:prSet presAssocID="{F9018BD3-25C5-42CD-B3A4-C749D601FCB7}" presName="node" presStyleLbl="node1" presStyleIdx="4" presStyleCnt="9">
        <dgm:presLayoutVars>
          <dgm:bulletEnabled val="1"/>
        </dgm:presLayoutVars>
      </dgm:prSet>
      <dgm:spPr/>
    </dgm:pt>
    <dgm:pt modelId="{D096D3CD-DB43-CA4B-B252-7402B21FC5C4}" type="pres">
      <dgm:prSet presAssocID="{2E24065C-417B-498C-BFB6-AB614CEE4DF1}" presName="sibTrans" presStyleLbl="sibTrans1D1" presStyleIdx="4" presStyleCnt="8"/>
      <dgm:spPr/>
    </dgm:pt>
    <dgm:pt modelId="{DF4086DF-73B3-9743-A8E5-FBAD749873F6}" type="pres">
      <dgm:prSet presAssocID="{2E24065C-417B-498C-BFB6-AB614CEE4DF1}" presName="connectorText" presStyleLbl="sibTrans1D1" presStyleIdx="4" presStyleCnt="8"/>
      <dgm:spPr/>
    </dgm:pt>
    <dgm:pt modelId="{D9E82790-AA8E-7D42-80EC-AD07733CD24D}" type="pres">
      <dgm:prSet presAssocID="{8B57A3FD-3E54-48C0-BDD0-B7DE2B7ABA05}" presName="node" presStyleLbl="node1" presStyleIdx="5" presStyleCnt="9">
        <dgm:presLayoutVars>
          <dgm:bulletEnabled val="1"/>
        </dgm:presLayoutVars>
      </dgm:prSet>
      <dgm:spPr/>
    </dgm:pt>
    <dgm:pt modelId="{D01D87C6-76FA-2643-BC11-59DDE0477126}" type="pres">
      <dgm:prSet presAssocID="{14CBABDF-D08E-467D-91DF-E036D1771F92}" presName="sibTrans" presStyleLbl="sibTrans1D1" presStyleIdx="5" presStyleCnt="8"/>
      <dgm:spPr/>
    </dgm:pt>
    <dgm:pt modelId="{CB16E24C-9B9A-974B-A03C-8686725D1FEC}" type="pres">
      <dgm:prSet presAssocID="{14CBABDF-D08E-467D-91DF-E036D1771F92}" presName="connectorText" presStyleLbl="sibTrans1D1" presStyleIdx="5" presStyleCnt="8"/>
      <dgm:spPr/>
    </dgm:pt>
    <dgm:pt modelId="{DF9BFC25-7A82-1944-BA4B-0BADD79EFE0A}" type="pres">
      <dgm:prSet presAssocID="{94332222-CDAA-4242-A00F-0ECBD3A7B930}" presName="node" presStyleLbl="node1" presStyleIdx="6" presStyleCnt="9">
        <dgm:presLayoutVars>
          <dgm:bulletEnabled val="1"/>
        </dgm:presLayoutVars>
      </dgm:prSet>
      <dgm:spPr/>
    </dgm:pt>
    <dgm:pt modelId="{269AC673-4814-7E4F-95F2-0FD96E58A381}" type="pres">
      <dgm:prSet presAssocID="{16EFBF77-B869-4D0F-BA07-4A5F5D84FEF9}" presName="sibTrans" presStyleLbl="sibTrans1D1" presStyleIdx="6" presStyleCnt="8"/>
      <dgm:spPr/>
    </dgm:pt>
    <dgm:pt modelId="{4655C3F5-FE34-1542-94E8-89614B9DDE4A}" type="pres">
      <dgm:prSet presAssocID="{16EFBF77-B869-4D0F-BA07-4A5F5D84FEF9}" presName="connectorText" presStyleLbl="sibTrans1D1" presStyleIdx="6" presStyleCnt="8"/>
      <dgm:spPr/>
    </dgm:pt>
    <dgm:pt modelId="{18F4B6A0-56E8-6A4A-9B05-718C6F3B60A7}" type="pres">
      <dgm:prSet presAssocID="{8B42A331-8238-4DA2-A997-6EB9CE1ABE11}" presName="node" presStyleLbl="node1" presStyleIdx="7" presStyleCnt="9">
        <dgm:presLayoutVars>
          <dgm:bulletEnabled val="1"/>
        </dgm:presLayoutVars>
      </dgm:prSet>
      <dgm:spPr/>
    </dgm:pt>
    <dgm:pt modelId="{9B98F632-B301-BD45-9DB5-61A8A3EE9959}" type="pres">
      <dgm:prSet presAssocID="{503E5261-2C4F-44AD-A865-6118650B74C9}" presName="sibTrans" presStyleLbl="sibTrans1D1" presStyleIdx="7" presStyleCnt="8"/>
      <dgm:spPr/>
    </dgm:pt>
    <dgm:pt modelId="{C405BDF1-9F2F-B343-A28D-CE5FBA2EDA34}" type="pres">
      <dgm:prSet presAssocID="{503E5261-2C4F-44AD-A865-6118650B74C9}" presName="connectorText" presStyleLbl="sibTrans1D1" presStyleIdx="7" presStyleCnt="8"/>
      <dgm:spPr/>
    </dgm:pt>
    <dgm:pt modelId="{6BAA856A-A1ED-C142-93D0-E280379AF286}" type="pres">
      <dgm:prSet presAssocID="{0BEF75B9-1672-4642-A077-95224F988755}" presName="node" presStyleLbl="node1" presStyleIdx="8" presStyleCnt="9">
        <dgm:presLayoutVars>
          <dgm:bulletEnabled val="1"/>
        </dgm:presLayoutVars>
      </dgm:prSet>
      <dgm:spPr/>
    </dgm:pt>
  </dgm:ptLst>
  <dgm:cxnLst>
    <dgm:cxn modelId="{6EDD1504-F593-0B42-A575-CEEDEDF8FCC0}" type="presOf" srcId="{0BEF75B9-1672-4642-A077-95224F988755}" destId="{6BAA856A-A1ED-C142-93D0-E280379AF286}" srcOrd="0" destOrd="0" presId="urn:microsoft.com/office/officeart/2016/7/layout/RepeatingBendingProcessNew"/>
    <dgm:cxn modelId="{7617A207-863D-C64A-A658-83B2F75DE44F}" type="presOf" srcId="{4C13BAE6-88A5-4A49-AA82-656FD990B571}" destId="{55931B49-4C14-0745-856A-4FB0C710AE30}" srcOrd="1" destOrd="0" presId="urn:microsoft.com/office/officeart/2016/7/layout/RepeatingBendingProcessNew"/>
    <dgm:cxn modelId="{A795641E-B77A-6A4A-9C6F-4DD4C511D680}" type="presOf" srcId="{14CBABDF-D08E-467D-91DF-E036D1771F92}" destId="{D01D87C6-76FA-2643-BC11-59DDE0477126}" srcOrd="0" destOrd="0" presId="urn:microsoft.com/office/officeart/2016/7/layout/RepeatingBendingProcessNew"/>
    <dgm:cxn modelId="{F51E7B29-1ED0-448B-B291-FD24B0195C4E}" srcId="{AF38F6A5-555E-454C-8B19-8BF7EEF64F8D}" destId="{24636A32-2059-4158-B52C-B29C20D7346E}" srcOrd="2" destOrd="0" parTransId="{C42D0C30-B478-4619-A3BE-D99B64C2ADE7}" sibTransId="{534E4874-287F-4271-8C8B-13C8B5BF24B1}"/>
    <dgm:cxn modelId="{2885B92D-9069-3F4E-B035-71CA1F8360D7}" type="presOf" srcId="{14CBABDF-D08E-467D-91DF-E036D1771F92}" destId="{CB16E24C-9B9A-974B-A03C-8686725D1FEC}" srcOrd="1" destOrd="0" presId="urn:microsoft.com/office/officeart/2016/7/layout/RepeatingBendingProcessNew"/>
    <dgm:cxn modelId="{9013183D-A262-4DA0-A65E-470CC52F9522}" srcId="{AF38F6A5-555E-454C-8B19-8BF7EEF64F8D}" destId="{50B2476A-46DE-4041-AF61-FD3121C1BA75}" srcOrd="1" destOrd="0" parTransId="{AE21C4D4-2F31-4FC1-BCA7-AA5F5D5EB12B}" sibTransId="{D849749B-D4CA-42A6-A970-2FE006E585B1}"/>
    <dgm:cxn modelId="{E611415D-4174-4ED1-9A0E-4607594ECED7}" srcId="{AF38F6A5-555E-454C-8B19-8BF7EEF64F8D}" destId="{94332222-CDAA-4242-A00F-0ECBD3A7B930}" srcOrd="6" destOrd="0" parTransId="{C125BD2F-5E5D-4F31-9B1A-A2D4934C874B}" sibTransId="{16EFBF77-B869-4D0F-BA07-4A5F5D84FEF9}"/>
    <dgm:cxn modelId="{16B13541-A3EB-419B-80C5-3CF2DDA7D061}" srcId="{AF38F6A5-555E-454C-8B19-8BF7EEF64F8D}" destId="{63E7C5CD-4866-4918-9347-9F70DA0E9080}" srcOrd="0" destOrd="0" parTransId="{67672F21-E707-4E64-A80C-22D9E93C3A07}" sibTransId="{4C13BAE6-88A5-4A49-AA82-656FD990B571}"/>
    <dgm:cxn modelId="{8B156C62-6481-7B48-9FF0-089B0BA0239F}" type="presOf" srcId="{24636A32-2059-4158-B52C-B29C20D7346E}" destId="{1809B38D-41BA-6945-A32B-EB05B8DDD62E}" srcOrd="0" destOrd="0" presId="urn:microsoft.com/office/officeart/2016/7/layout/RepeatingBendingProcessNew"/>
    <dgm:cxn modelId="{1365A646-A9EF-CD47-B7A7-90BABD66D123}" type="presOf" srcId="{5976EBD9-0FF8-4027-8E69-DB1DF99F73AC}" destId="{8969B1BF-ED48-BC4A-B41E-D837C76253CB}" srcOrd="0" destOrd="0" presId="urn:microsoft.com/office/officeart/2016/7/layout/RepeatingBendingProcessNew"/>
    <dgm:cxn modelId="{20CB7253-87A7-2A40-88DE-86FC580BC652}" type="presOf" srcId="{AF38F6A5-555E-454C-8B19-8BF7EEF64F8D}" destId="{6CB80F01-34BA-DA4E-A857-E4B53188A8EB}" srcOrd="0" destOrd="0" presId="urn:microsoft.com/office/officeart/2016/7/layout/RepeatingBendingProcessNew"/>
    <dgm:cxn modelId="{EDB7D455-0063-4A47-9AB5-8E60D0D1F851}" type="presOf" srcId="{2E24065C-417B-498C-BFB6-AB614CEE4DF1}" destId="{DF4086DF-73B3-9743-A8E5-FBAD749873F6}" srcOrd="1" destOrd="0" presId="urn:microsoft.com/office/officeart/2016/7/layout/RepeatingBendingProcessNew"/>
    <dgm:cxn modelId="{6C31B37D-748E-7D4A-AFD4-7722E64DEC4B}" type="presOf" srcId="{534E4874-287F-4271-8C8B-13C8B5BF24B1}" destId="{735A7E7E-3ECD-F54C-9970-26B817FB780D}" srcOrd="0" destOrd="0" presId="urn:microsoft.com/office/officeart/2016/7/layout/RepeatingBendingProcessNew"/>
    <dgm:cxn modelId="{C92C8881-D36A-4732-B8AD-8B52CC5A69BB}" srcId="{AF38F6A5-555E-454C-8B19-8BF7EEF64F8D}" destId="{F9018BD3-25C5-42CD-B3A4-C749D601FCB7}" srcOrd="4" destOrd="0" parTransId="{4D79B822-D25A-4B63-9E71-994078C849B6}" sibTransId="{2E24065C-417B-498C-BFB6-AB614CEE4DF1}"/>
    <dgm:cxn modelId="{FDB06984-27E3-474F-B79B-2C9CE1862315}" srcId="{AF38F6A5-555E-454C-8B19-8BF7EEF64F8D}" destId="{8B42A331-8238-4DA2-A997-6EB9CE1ABE11}" srcOrd="7" destOrd="0" parTransId="{A5B42255-6CCA-4430-B884-A3E8A86C59FA}" sibTransId="{503E5261-2C4F-44AD-A865-6118650B74C9}"/>
    <dgm:cxn modelId="{3D472E8A-3DA7-FB44-B585-7BB0BB04A01F}" type="presOf" srcId="{534E4874-287F-4271-8C8B-13C8B5BF24B1}" destId="{01F9DD0E-C222-8448-A141-CB7B1A2B2E6D}" srcOrd="1" destOrd="0" presId="urn:microsoft.com/office/officeart/2016/7/layout/RepeatingBendingProcessNew"/>
    <dgm:cxn modelId="{C34F7A8B-AAC4-6843-AADB-1E5E574DA969}" type="presOf" srcId="{5976EBD9-0FF8-4027-8E69-DB1DF99F73AC}" destId="{5101F5F7-E22D-B943-BBB8-02F412734106}" srcOrd="1" destOrd="0" presId="urn:microsoft.com/office/officeart/2016/7/layout/RepeatingBendingProcessNew"/>
    <dgm:cxn modelId="{E68E8292-D0A8-9240-B2AF-1D900F2E9BE4}" type="presOf" srcId="{8B57A3FD-3E54-48C0-BDD0-B7DE2B7ABA05}" destId="{D9E82790-AA8E-7D42-80EC-AD07733CD24D}" srcOrd="0" destOrd="0" presId="urn:microsoft.com/office/officeart/2016/7/layout/RepeatingBendingProcessNew"/>
    <dgm:cxn modelId="{A1317D95-DA20-5448-BF8D-10A805D828EA}" type="presOf" srcId="{D849749B-D4CA-42A6-A970-2FE006E585B1}" destId="{9E223D68-F001-E944-88B5-A1ECDCD50441}" srcOrd="1" destOrd="0" presId="urn:microsoft.com/office/officeart/2016/7/layout/RepeatingBendingProcessNew"/>
    <dgm:cxn modelId="{36CC80AD-FF6F-7649-8407-ABAFB39C9FF6}" type="presOf" srcId="{503E5261-2C4F-44AD-A865-6118650B74C9}" destId="{C405BDF1-9F2F-B343-A28D-CE5FBA2EDA34}" srcOrd="1" destOrd="0" presId="urn:microsoft.com/office/officeart/2016/7/layout/RepeatingBendingProcessNew"/>
    <dgm:cxn modelId="{D8C1D6B2-0FAB-4D15-9D2B-1A520477C464}" srcId="{AF38F6A5-555E-454C-8B19-8BF7EEF64F8D}" destId="{8B57A3FD-3E54-48C0-BDD0-B7DE2B7ABA05}" srcOrd="5" destOrd="0" parTransId="{957E6A53-2B1A-4E1B-95D0-7A328D5E1191}" sibTransId="{14CBABDF-D08E-467D-91DF-E036D1771F92}"/>
    <dgm:cxn modelId="{6AD627B3-7F70-7146-B128-D7971774D7B0}" type="presOf" srcId="{F9018BD3-25C5-42CD-B3A4-C749D601FCB7}" destId="{AFD834A2-5EE1-E445-B832-BAFD989F63C9}" srcOrd="0" destOrd="0" presId="urn:microsoft.com/office/officeart/2016/7/layout/RepeatingBendingProcessNew"/>
    <dgm:cxn modelId="{FB77FFB9-A499-4A1E-8C46-28162819DDCA}" srcId="{AF38F6A5-555E-454C-8B19-8BF7EEF64F8D}" destId="{745DF2AF-DA5A-4F22-96BC-92321D426FC2}" srcOrd="3" destOrd="0" parTransId="{0C712BE9-2D48-40EC-A586-6BD345173BCF}" sibTransId="{5976EBD9-0FF8-4027-8E69-DB1DF99F73AC}"/>
    <dgm:cxn modelId="{FC90BFC1-F56C-0E4F-8F85-1B85F931412E}" type="presOf" srcId="{4C13BAE6-88A5-4A49-AA82-656FD990B571}" destId="{33F74C53-D648-7F41-8519-825F4B32A99E}" srcOrd="0" destOrd="0" presId="urn:microsoft.com/office/officeart/2016/7/layout/RepeatingBendingProcessNew"/>
    <dgm:cxn modelId="{480FD4C6-B2AA-9440-9F1C-5A91AB31CEA2}" type="presOf" srcId="{16EFBF77-B869-4D0F-BA07-4A5F5D84FEF9}" destId="{269AC673-4814-7E4F-95F2-0FD96E58A381}" srcOrd="0" destOrd="0" presId="urn:microsoft.com/office/officeart/2016/7/layout/RepeatingBendingProcessNew"/>
    <dgm:cxn modelId="{3000A8CA-75E6-1F4D-AB5A-87CA67B17E05}" type="presOf" srcId="{503E5261-2C4F-44AD-A865-6118650B74C9}" destId="{9B98F632-B301-BD45-9DB5-61A8A3EE9959}" srcOrd="0" destOrd="0" presId="urn:microsoft.com/office/officeart/2016/7/layout/RepeatingBendingProcessNew"/>
    <dgm:cxn modelId="{F46B5ECB-A376-C245-8D49-089AA303D6AD}" type="presOf" srcId="{16EFBF77-B869-4D0F-BA07-4A5F5D84FEF9}" destId="{4655C3F5-FE34-1542-94E8-89614B9DDE4A}" srcOrd="1" destOrd="0" presId="urn:microsoft.com/office/officeart/2016/7/layout/RepeatingBendingProcessNew"/>
    <dgm:cxn modelId="{CD8D40D1-6767-EC40-B5D4-A92D5AA54DAE}" type="presOf" srcId="{94332222-CDAA-4242-A00F-0ECBD3A7B930}" destId="{DF9BFC25-7A82-1944-BA4B-0BADD79EFE0A}" srcOrd="0" destOrd="0" presId="urn:microsoft.com/office/officeart/2016/7/layout/RepeatingBendingProcessNew"/>
    <dgm:cxn modelId="{C4AEE7D1-448F-6F43-A453-EF9DB53C72FC}" type="presOf" srcId="{50B2476A-46DE-4041-AF61-FD3121C1BA75}" destId="{4D8AEFAA-D251-D54C-9AEE-4C53E0C67472}" srcOrd="0" destOrd="0" presId="urn:microsoft.com/office/officeart/2016/7/layout/RepeatingBendingProcessNew"/>
    <dgm:cxn modelId="{D38E4CD6-F980-44F1-8954-357627437341}" srcId="{AF38F6A5-555E-454C-8B19-8BF7EEF64F8D}" destId="{0BEF75B9-1672-4642-A077-95224F988755}" srcOrd="8" destOrd="0" parTransId="{8427B810-26F1-48CD-B5E4-A8E9D5E139C0}" sibTransId="{3A86CC98-F523-4375-9C5C-6A1EA6B7ECDD}"/>
    <dgm:cxn modelId="{B05174E6-85E6-9C4F-9810-99E7198A2352}" type="presOf" srcId="{63E7C5CD-4866-4918-9347-9F70DA0E9080}" destId="{F11A271A-A379-094A-85D8-867FA7EC3991}" srcOrd="0" destOrd="0" presId="urn:microsoft.com/office/officeart/2016/7/layout/RepeatingBendingProcessNew"/>
    <dgm:cxn modelId="{A832A9EA-0B1D-054F-AE9D-7EAB4B8EE6F4}" type="presOf" srcId="{745DF2AF-DA5A-4F22-96BC-92321D426FC2}" destId="{1C988F86-C82F-8C44-8F3B-904E40EF9379}" srcOrd="0" destOrd="0" presId="urn:microsoft.com/office/officeart/2016/7/layout/RepeatingBendingProcessNew"/>
    <dgm:cxn modelId="{AD5A8EF7-4E9A-E249-800D-DB616526BC3D}" type="presOf" srcId="{2E24065C-417B-498C-BFB6-AB614CEE4DF1}" destId="{D096D3CD-DB43-CA4B-B252-7402B21FC5C4}" srcOrd="0" destOrd="0" presId="urn:microsoft.com/office/officeart/2016/7/layout/RepeatingBendingProcessNew"/>
    <dgm:cxn modelId="{3AA483FA-F6AD-554A-8166-010F0C5BDE03}" type="presOf" srcId="{8B42A331-8238-4DA2-A997-6EB9CE1ABE11}" destId="{18F4B6A0-56E8-6A4A-9B05-718C6F3B60A7}" srcOrd="0" destOrd="0" presId="urn:microsoft.com/office/officeart/2016/7/layout/RepeatingBendingProcessNew"/>
    <dgm:cxn modelId="{44483DFB-B764-8B40-B396-8DBC998290E7}" type="presOf" srcId="{D849749B-D4CA-42A6-A970-2FE006E585B1}" destId="{7E9200E7-31C5-A541-8D3E-6F2771C48111}" srcOrd="0" destOrd="0" presId="urn:microsoft.com/office/officeart/2016/7/layout/RepeatingBendingProcessNew"/>
    <dgm:cxn modelId="{A56D3E6B-163D-4843-95A2-A3CCFFAEF9B3}" type="presParOf" srcId="{6CB80F01-34BA-DA4E-A857-E4B53188A8EB}" destId="{F11A271A-A379-094A-85D8-867FA7EC3991}" srcOrd="0" destOrd="0" presId="urn:microsoft.com/office/officeart/2016/7/layout/RepeatingBendingProcessNew"/>
    <dgm:cxn modelId="{6BEBA829-E2A9-F14C-9A75-A29B043D11E3}" type="presParOf" srcId="{6CB80F01-34BA-DA4E-A857-E4B53188A8EB}" destId="{33F74C53-D648-7F41-8519-825F4B32A99E}" srcOrd="1" destOrd="0" presId="urn:microsoft.com/office/officeart/2016/7/layout/RepeatingBendingProcessNew"/>
    <dgm:cxn modelId="{CC30959C-D1E3-FF4A-A959-078632D6110A}" type="presParOf" srcId="{33F74C53-D648-7F41-8519-825F4B32A99E}" destId="{55931B49-4C14-0745-856A-4FB0C710AE30}" srcOrd="0" destOrd="0" presId="urn:microsoft.com/office/officeart/2016/7/layout/RepeatingBendingProcessNew"/>
    <dgm:cxn modelId="{56BABC7A-4B61-024B-B634-0FF744D35F72}" type="presParOf" srcId="{6CB80F01-34BA-DA4E-A857-E4B53188A8EB}" destId="{4D8AEFAA-D251-D54C-9AEE-4C53E0C67472}" srcOrd="2" destOrd="0" presId="urn:microsoft.com/office/officeart/2016/7/layout/RepeatingBendingProcessNew"/>
    <dgm:cxn modelId="{01969599-17D8-D644-8043-E773DF2FA616}" type="presParOf" srcId="{6CB80F01-34BA-DA4E-A857-E4B53188A8EB}" destId="{7E9200E7-31C5-A541-8D3E-6F2771C48111}" srcOrd="3" destOrd="0" presId="urn:microsoft.com/office/officeart/2016/7/layout/RepeatingBendingProcessNew"/>
    <dgm:cxn modelId="{9B9EC8BD-F15F-AF47-9E7F-CF5B04BC6CE8}" type="presParOf" srcId="{7E9200E7-31C5-A541-8D3E-6F2771C48111}" destId="{9E223D68-F001-E944-88B5-A1ECDCD50441}" srcOrd="0" destOrd="0" presId="urn:microsoft.com/office/officeart/2016/7/layout/RepeatingBendingProcessNew"/>
    <dgm:cxn modelId="{8CFBAE2D-3C03-5A47-BFDA-D1FB6B9C0DEC}" type="presParOf" srcId="{6CB80F01-34BA-DA4E-A857-E4B53188A8EB}" destId="{1809B38D-41BA-6945-A32B-EB05B8DDD62E}" srcOrd="4" destOrd="0" presId="urn:microsoft.com/office/officeart/2016/7/layout/RepeatingBendingProcessNew"/>
    <dgm:cxn modelId="{5E5EA01E-6B40-B34F-81EA-95A7BD3B5A88}" type="presParOf" srcId="{6CB80F01-34BA-DA4E-A857-E4B53188A8EB}" destId="{735A7E7E-3ECD-F54C-9970-26B817FB780D}" srcOrd="5" destOrd="0" presId="urn:microsoft.com/office/officeart/2016/7/layout/RepeatingBendingProcessNew"/>
    <dgm:cxn modelId="{62C911C7-E18D-9646-B8AD-D6B8A74EDDE9}" type="presParOf" srcId="{735A7E7E-3ECD-F54C-9970-26B817FB780D}" destId="{01F9DD0E-C222-8448-A141-CB7B1A2B2E6D}" srcOrd="0" destOrd="0" presId="urn:microsoft.com/office/officeart/2016/7/layout/RepeatingBendingProcessNew"/>
    <dgm:cxn modelId="{8AE566F3-7EE6-8A43-8D8E-91D3ACE6C1A1}" type="presParOf" srcId="{6CB80F01-34BA-DA4E-A857-E4B53188A8EB}" destId="{1C988F86-C82F-8C44-8F3B-904E40EF9379}" srcOrd="6" destOrd="0" presId="urn:microsoft.com/office/officeart/2016/7/layout/RepeatingBendingProcessNew"/>
    <dgm:cxn modelId="{30439ABE-9601-CC41-9A49-68D63B03332A}" type="presParOf" srcId="{6CB80F01-34BA-DA4E-A857-E4B53188A8EB}" destId="{8969B1BF-ED48-BC4A-B41E-D837C76253CB}" srcOrd="7" destOrd="0" presId="urn:microsoft.com/office/officeart/2016/7/layout/RepeatingBendingProcessNew"/>
    <dgm:cxn modelId="{87E76688-96D8-984E-B029-A77B13769596}" type="presParOf" srcId="{8969B1BF-ED48-BC4A-B41E-D837C76253CB}" destId="{5101F5F7-E22D-B943-BBB8-02F412734106}" srcOrd="0" destOrd="0" presId="urn:microsoft.com/office/officeart/2016/7/layout/RepeatingBendingProcessNew"/>
    <dgm:cxn modelId="{2FDC0381-6495-B844-B183-F3E449F6A049}" type="presParOf" srcId="{6CB80F01-34BA-DA4E-A857-E4B53188A8EB}" destId="{AFD834A2-5EE1-E445-B832-BAFD989F63C9}" srcOrd="8" destOrd="0" presId="urn:microsoft.com/office/officeart/2016/7/layout/RepeatingBendingProcessNew"/>
    <dgm:cxn modelId="{C56D8951-C654-0240-B7AD-BB561EEE0431}" type="presParOf" srcId="{6CB80F01-34BA-DA4E-A857-E4B53188A8EB}" destId="{D096D3CD-DB43-CA4B-B252-7402B21FC5C4}" srcOrd="9" destOrd="0" presId="urn:microsoft.com/office/officeart/2016/7/layout/RepeatingBendingProcessNew"/>
    <dgm:cxn modelId="{F1A972BA-AA16-2143-8F9C-0F2635CA00A6}" type="presParOf" srcId="{D096D3CD-DB43-CA4B-B252-7402B21FC5C4}" destId="{DF4086DF-73B3-9743-A8E5-FBAD749873F6}" srcOrd="0" destOrd="0" presId="urn:microsoft.com/office/officeart/2016/7/layout/RepeatingBendingProcessNew"/>
    <dgm:cxn modelId="{3A1C45FA-3145-A645-AB0E-65FD8D874BD3}" type="presParOf" srcId="{6CB80F01-34BA-DA4E-A857-E4B53188A8EB}" destId="{D9E82790-AA8E-7D42-80EC-AD07733CD24D}" srcOrd="10" destOrd="0" presId="urn:microsoft.com/office/officeart/2016/7/layout/RepeatingBendingProcessNew"/>
    <dgm:cxn modelId="{A6841FCA-9EE2-D64E-AC11-21E1E3D0C1FE}" type="presParOf" srcId="{6CB80F01-34BA-DA4E-A857-E4B53188A8EB}" destId="{D01D87C6-76FA-2643-BC11-59DDE0477126}" srcOrd="11" destOrd="0" presId="urn:microsoft.com/office/officeart/2016/7/layout/RepeatingBendingProcessNew"/>
    <dgm:cxn modelId="{7F9E3872-9358-1049-A3AB-57E25B955E2F}" type="presParOf" srcId="{D01D87C6-76FA-2643-BC11-59DDE0477126}" destId="{CB16E24C-9B9A-974B-A03C-8686725D1FEC}" srcOrd="0" destOrd="0" presId="urn:microsoft.com/office/officeart/2016/7/layout/RepeatingBendingProcessNew"/>
    <dgm:cxn modelId="{B8B11926-AFCD-4E4A-95D6-20AC8D784C57}" type="presParOf" srcId="{6CB80F01-34BA-DA4E-A857-E4B53188A8EB}" destId="{DF9BFC25-7A82-1944-BA4B-0BADD79EFE0A}" srcOrd="12" destOrd="0" presId="urn:microsoft.com/office/officeart/2016/7/layout/RepeatingBendingProcessNew"/>
    <dgm:cxn modelId="{8A6D123B-EFB8-B847-9F03-103529B21AD5}" type="presParOf" srcId="{6CB80F01-34BA-DA4E-A857-E4B53188A8EB}" destId="{269AC673-4814-7E4F-95F2-0FD96E58A381}" srcOrd="13" destOrd="0" presId="urn:microsoft.com/office/officeart/2016/7/layout/RepeatingBendingProcessNew"/>
    <dgm:cxn modelId="{45E82C22-B22F-1340-95D4-25D518E24C64}" type="presParOf" srcId="{269AC673-4814-7E4F-95F2-0FD96E58A381}" destId="{4655C3F5-FE34-1542-94E8-89614B9DDE4A}" srcOrd="0" destOrd="0" presId="urn:microsoft.com/office/officeart/2016/7/layout/RepeatingBendingProcessNew"/>
    <dgm:cxn modelId="{843B65D5-9EF6-5348-ADFB-E029D8006CA2}" type="presParOf" srcId="{6CB80F01-34BA-DA4E-A857-E4B53188A8EB}" destId="{18F4B6A0-56E8-6A4A-9B05-718C6F3B60A7}" srcOrd="14" destOrd="0" presId="urn:microsoft.com/office/officeart/2016/7/layout/RepeatingBendingProcessNew"/>
    <dgm:cxn modelId="{33DFE711-76F4-CC47-B3EF-A4D909FA2FDD}" type="presParOf" srcId="{6CB80F01-34BA-DA4E-A857-E4B53188A8EB}" destId="{9B98F632-B301-BD45-9DB5-61A8A3EE9959}" srcOrd="15" destOrd="0" presId="urn:microsoft.com/office/officeart/2016/7/layout/RepeatingBendingProcessNew"/>
    <dgm:cxn modelId="{02F733FD-E300-AD47-99D3-49E459B8814A}" type="presParOf" srcId="{9B98F632-B301-BD45-9DB5-61A8A3EE9959}" destId="{C405BDF1-9F2F-B343-A28D-CE5FBA2EDA34}" srcOrd="0" destOrd="0" presId="urn:microsoft.com/office/officeart/2016/7/layout/RepeatingBendingProcessNew"/>
    <dgm:cxn modelId="{3B73DAF6-B743-4A41-8850-766783B68F47}" type="presParOf" srcId="{6CB80F01-34BA-DA4E-A857-E4B53188A8EB}" destId="{6BAA856A-A1ED-C142-93D0-E280379AF286}"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74C53-D648-7F41-8519-825F4B32A99E}">
      <dsp:nvSpPr>
        <dsp:cNvPr id="0" name=""/>
        <dsp:cNvSpPr/>
      </dsp:nvSpPr>
      <dsp:spPr>
        <a:xfrm>
          <a:off x="1679596" y="1401527"/>
          <a:ext cx="355096" cy="91440"/>
        </a:xfrm>
        <a:custGeom>
          <a:avLst/>
          <a:gdLst/>
          <a:ahLst/>
          <a:cxnLst/>
          <a:rect l="0" t="0" r="0" b="0"/>
          <a:pathLst>
            <a:path>
              <a:moveTo>
                <a:pt x="0" y="45720"/>
              </a:moveTo>
              <a:lnTo>
                <a:pt x="3550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47502" y="1445319"/>
        <a:ext cx="19284" cy="3856"/>
      </dsp:txXfrm>
    </dsp:sp>
    <dsp:sp modelId="{F11A271A-A379-094A-85D8-867FA7EC3991}">
      <dsp:nvSpPr>
        <dsp:cNvPr id="0" name=""/>
        <dsp:cNvSpPr/>
      </dsp:nvSpPr>
      <dsp:spPr>
        <a:xfrm>
          <a:off x="4454" y="944165"/>
          <a:ext cx="1676941" cy="10061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Helpful to seek employees for an organisation in the long term.</a:t>
          </a:r>
          <a:endParaRPr lang="en-US" sz="1400" kern="1200"/>
        </a:p>
      </dsp:txBody>
      <dsp:txXfrm>
        <a:off x="4454" y="944165"/>
        <a:ext cx="1676941" cy="1006165"/>
      </dsp:txXfrm>
    </dsp:sp>
    <dsp:sp modelId="{7E9200E7-31C5-A541-8D3E-6F2771C48111}">
      <dsp:nvSpPr>
        <dsp:cNvPr id="0" name=""/>
        <dsp:cNvSpPr/>
      </dsp:nvSpPr>
      <dsp:spPr>
        <a:xfrm>
          <a:off x="3742234" y="1401527"/>
          <a:ext cx="355096" cy="91440"/>
        </a:xfrm>
        <a:custGeom>
          <a:avLst/>
          <a:gdLst/>
          <a:ahLst/>
          <a:cxnLst/>
          <a:rect l="0" t="0" r="0" b="0"/>
          <a:pathLst>
            <a:path>
              <a:moveTo>
                <a:pt x="0" y="45720"/>
              </a:moveTo>
              <a:lnTo>
                <a:pt x="3550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0140" y="1445319"/>
        <a:ext cx="19284" cy="3856"/>
      </dsp:txXfrm>
    </dsp:sp>
    <dsp:sp modelId="{4D8AEFAA-D251-D54C-9AEE-4C53E0C67472}">
      <dsp:nvSpPr>
        <dsp:cNvPr id="0" name=""/>
        <dsp:cNvSpPr/>
      </dsp:nvSpPr>
      <dsp:spPr>
        <a:xfrm>
          <a:off x="2067093" y="944165"/>
          <a:ext cx="1676941" cy="10061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Direct recruitment and referral recruitment.</a:t>
          </a:r>
          <a:endParaRPr lang="en-US" sz="1400" kern="1200"/>
        </a:p>
      </dsp:txBody>
      <dsp:txXfrm>
        <a:off x="2067093" y="944165"/>
        <a:ext cx="1676941" cy="1006165"/>
      </dsp:txXfrm>
    </dsp:sp>
    <dsp:sp modelId="{735A7E7E-3ECD-F54C-9970-26B817FB780D}">
      <dsp:nvSpPr>
        <dsp:cNvPr id="0" name=""/>
        <dsp:cNvSpPr/>
      </dsp:nvSpPr>
      <dsp:spPr>
        <a:xfrm>
          <a:off x="842925" y="1948530"/>
          <a:ext cx="4125276" cy="355096"/>
        </a:xfrm>
        <a:custGeom>
          <a:avLst/>
          <a:gdLst/>
          <a:ahLst/>
          <a:cxnLst/>
          <a:rect l="0" t="0" r="0" b="0"/>
          <a:pathLst>
            <a:path>
              <a:moveTo>
                <a:pt x="4125276" y="0"/>
              </a:moveTo>
              <a:lnTo>
                <a:pt x="4125276" y="194648"/>
              </a:lnTo>
              <a:lnTo>
                <a:pt x="0" y="194648"/>
              </a:lnTo>
              <a:lnTo>
                <a:pt x="0" y="35509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1982" y="2124150"/>
        <a:ext cx="207163" cy="3856"/>
      </dsp:txXfrm>
    </dsp:sp>
    <dsp:sp modelId="{1809B38D-41BA-6945-A32B-EB05B8DDD62E}">
      <dsp:nvSpPr>
        <dsp:cNvPr id="0" name=""/>
        <dsp:cNvSpPr/>
      </dsp:nvSpPr>
      <dsp:spPr>
        <a:xfrm>
          <a:off x="4129731" y="944165"/>
          <a:ext cx="1676941" cy="10061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Most common methods of long-term talent acquisition.</a:t>
          </a:r>
          <a:endParaRPr lang="en-US" sz="1400" kern="1200"/>
        </a:p>
      </dsp:txBody>
      <dsp:txXfrm>
        <a:off x="4129731" y="944165"/>
        <a:ext cx="1676941" cy="1006165"/>
      </dsp:txXfrm>
    </dsp:sp>
    <dsp:sp modelId="{8969B1BF-ED48-BC4A-B41E-D837C76253CB}">
      <dsp:nvSpPr>
        <dsp:cNvPr id="0" name=""/>
        <dsp:cNvSpPr/>
      </dsp:nvSpPr>
      <dsp:spPr>
        <a:xfrm>
          <a:off x="1679596" y="2793389"/>
          <a:ext cx="355096" cy="91440"/>
        </a:xfrm>
        <a:custGeom>
          <a:avLst/>
          <a:gdLst/>
          <a:ahLst/>
          <a:cxnLst/>
          <a:rect l="0" t="0" r="0" b="0"/>
          <a:pathLst>
            <a:path>
              <a:moveTo>
                <a:pt x="0" y="45720"/>
              </a:moveTo>
              <a:lnTo>
                <a:pt x="3550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47502" y="2837181"/>
        <a:ext cx="19284" cy="3856"/>
      </dsp:txXfrm>
    </dsp:sp>
    <dsp:sp modelId="{1C988F86-C82F-8C44-8F3B-904E40EF9379}">
      <dsp:nvSpPr>
        <dsp:cNvPr id="0" name=""/>
        <dsp:cNvSpPr/>
      </dsp:nvSpPr>
      <dsp:spPr>
        <a:xfrm>
          <a:off x="4454" y="2336026"/>
          <a:ext cx="1676941" cy="10061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Allows the restaurant to attract a wide pool of candidates.</a:t>
          </a:r>
          <a:endParaRPr lang="en-US" sz="1400" kern="1200"/>
        </a:p>
      </dsp:txBody>
      <dsp:txXfrm>
        <a:off x="4454" y="2336026"/>
        <a:ext cx="1676941" cy="1006165"/>
      </dsp:txXfrm>
    </dsp:sp>
    <dsp:sp modelId="{D096D3CD-DB43-CA4B-B252-7402B21FC5C4}">
      <dsp:nvSpPr>
        <dsp:cNvPr id="0" name=""/>
        <dsp:cNvSpPr/>
      </dsp:nvSpPr>
      <dsp:spPr>
        <a:xfrm>
          <a:off x="3742234" y="2793389"/>
          <a:ext cx="355096" cy="91440"/>
        </a:xfrm>
        <a:custGeom>
          <a:avLst/>
          <a:gdLst/>
          <a:ahLst/>
          <a:cxnLst/>
          <a:rect l="0" t="0" r="0" b="0"/>
          <a:pathLst>
            <a:path>
              <a:moveTo>
                <a:pt x="0" y="45720"/>
              </a:moveTo>
              <a:lnTo>
                <a:pt x="3550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0140" y="2837181"/>
        <a:ext cx="19284" cy="3856"/>
      </dsp:txXfrm>
    </dsp:sp>
    <dsp:sp modelId="{AFD834A2-5EE1-E445-B832-BAFD989F63C9}">
      <dsp:nvSpPr>
        <dsp:cNvPr id="0" name=""/>
        <dsp:cNvSpPr/>
      </dsp:nvSpPr>
      <dsp:spPr>
        <a:xfrm>
          <a:off x="2067093" y="2336026"/>
          <a:ext cx="1676941" cy="10061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Evaluate their qualifications and experience.</a:t>
          </a:r>
          <a:endParaRPr lang="en-US" sz="1400" kern="1200"/>
        </a:p>
      </dsp:txBody>
      <dsp:txXfrm>
        <a:off x="2067093" y="2336026"/>
        <a:ext cx="1676941" cy="1006165"/>
      </dsp:txXfrm>
    </dsp:sp>
    <dsp:sp modelId="{D01D87C6-76FA-2643-BC11-59DDE0477126}">
      <dsp:nvSpPr>
        <dsp:cNvPr id="0" name=""/>
        <dsp:cNvSpPr/>
      </dsp:nvSpPr>
      <dsp:spPr>
        <a:xfrm>
          <a:off x="842925" y="3340392"/>
          <a:ext cx="4125276" cy="355096"/>
        </a:xfrm>
        <a:custGeom>
          <a:avLst/>
          <a:gdLst/>
          <a:ahLst/>
          <a:cxnLst/>
          <a:rect l="0" t="0" r="0" b="0"/>
          <a:pathLst>
            <a:path>
              <a:moveTo>
                <a:pt x="4125276" y="0"/>
              </a:moveTo>
              <a:lnTo>
                <a:pt x="4125276" y="194648"/>
              </a:lnTo>
              <a:lnTo>
                <a:pt x="0" y="194648"/>
              </a:lnTo>
              <a:lnTo>
                <a:pt x="0" y="35509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1982" y="3516011"/>
        <a:ext cx="207163" cy="3856"/>
      </dsp:txXfrm>
    </dsp:sp>
    <dsp:sp modelId="{D9E82790-AA8E-7D42-80EC-AD07733CD24D}">
      <dsp:nvSpPr>
        <dsp:cNvPr id="0" name=""/>
        <dsp:cNvSpPr/>
      </dsp:nvSpPr>
      <dsp:spPr>
        <a:xfrm>
          <a:off x="4129731" y="2336026"/>
          <a:ext cx="1676941" cy="10061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Referral recruitment can be an effective way to attract.</a:t>
          </a:r>
          <a:endParaRPr lang="en-US" sz="1400" kern="1200"/>
        </a:p>
      </dsp:txBody>
      <dsp:txXfrm>
        <a:off x="4129731" y="2336026"/>
        <a:ext cx="1676941" cy="1006165"/>
      </dsp:txXfrm>
    </dsp:sp>
    <dsp:sp modelId="{269AC673-4814-7E4F-95F2-0FD96E58A381}">
      <dsp:nvSpPr>
        <dsp:cNvPr id="0" name=""/>
        <dsp:cNvSpPr/>
      </dsp:nvSpPr>
      <dsp:spPr>
        <a:xfrm>
          <a:off x="1679596" y="4185251"/>
          <a:ext cx="355096" cy="91440"/>
        </a:xfrm>
        <a:custGeom>
          <a:avLst/>
          <a:gdLst/>
          <a:ahLst/>
          <a:cxnLst/>
          <a:rect l="0" t="0" r="0" b="0"/>
          <a:pathLst>
            <a:path>
              <a:moveTo>
                <a:pt x="0" y="45720"/>
              </a:moveTo>
              <a:lnTo>
                <a:pt x="3550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47502" y="4229042"/>
        <a:ext cx="19284" cy="3856"/>
      </dsp:txXfrm>
    </dsp:sp>
    <dsp:sp modelId="{DF9BFC25-7A82-1944-BA4B-0BADD79EFE0A}">
      <dsp:nvSpPr>
        <dsp:cNvPr id="0" name=""/>
        <dsp:cNvSpPr/>
      </dsp:nvSpPr>
      <dsp:spPr>
        <a:xfrm>
          <a:off x="4454" y="3727888"/>
          <a:ext cx="1676941" cy="10061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Talented employees who may not have applied.</a:t>
          </a:r>
          <a:endParaRPr lang="en-US" sz="1400" kern="1200"/>
        </a:p>
      </dsp:txBody>
      <dsp:txXfrm>
        <a:off x="4454" y="3727888"/>
        <a:ext cx="1676941" cy="1006165"/>
      </dsp:txXfrm>
    </dsp:sp>
    <dsp:sp modelId="{9B98F632-B301-BD45-9DB5-61A8A3EE9959}">
      <dsp:nvSpPr>
        <dsp:cNvPr id="0" name=""/>
        <dsp:cNvSpPr/>
      </dsp:nvSpPr>
      <dsp:spPr>
        <a:xfrm>
          <a:off x="3742234" y="4185251"/>
          <a:ext cx="355096" cy="91440"/>
        </a:xfrm>
        <a:custGeom>
          <a:avLst/>
          <a:gdLst/>
          <a:ahLst/>
          <a:cxnLst/>
          <a:rect l="0" t="0" r="0" b="0"/>
          <a:pathLst>
            <a:path>
              <a:moveTo>
                <a:pt x="0" y="45720"/>
              </a:moveTo>
              <a:lnTo>
                <a:pt x="3550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0140" y="4229042"/>
        <a:ext cx="19284" cy="3856"/>
      </dsp:txXfrm>
    </dsp:sp>
    <dsp:sp modelId="{18F4B6A0-56E8-6A4A-9B05-718C6F3B60A7}">
      <dsp:nvSpPr>
        <dsp:cNvPr id="0" name=""/>
        <dsp:cNvSpPr/>
      </dsp:nvSpPr>
      <dsp:spPr>
        <a:xfrm>
          <a:off x="2067093" y="3727888"/>
          <a:ext cx="1676941" cy="10061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Can allow to seek for the long term talent acquisition.</a:t>
          </a:r>
          <a:endParaRPr lang="en-US" sz="1400" kern="1200"/>
        </a:p>
      </dsp:txBody>
      <dsp:txXfrm>
        <a:off x="2067093" y="3727888"/>
        <a:ext cx="1676941" cy="1006165"/>
      </dsp:txXfrm>
    </dsp:sp>
    <dsp:sp modelId="{6BAA856A-A1ED-C142-93D0-E280379AF286}">
      <dsp:nvSpPr>
        <dsp:cNvPr id="0" name=""/>
        <dsp:cNvSpPr/>
      </dsp:nvSpPr>
      <dsp:spPr>
        <a:xfrm>
          <a:off x="4129731" y="3727888"/>
          <a:ext cx="1676941" cy="10061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Adequate identification of the long-term acquisition.</a:t>
          </a:r>
          <a:endParaRPr lang="en-US" sz="1400" kern="1200"/>
        </a:p>
      </dsp:txBody>
      <dsp:txXfrm>
        <a:off x="4129731" y="3727888"/>
        <a:ext cx="1676941" cy="100616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959907-DBCE-F244-8256-177E5F65B9B0}" type="datetimeFigureOut">
              <a:rPr lang="en-GB" smtClean="0"/>
              <a:t>31/03/2023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DF91DA-DC88-994A-AF9A-29B06BF52E27}" type="slidenum">
              <a:rPr lang="en-GB" smtClean="0"/>
              <a:t>‹#›</a:t>
            </a:fld>
            <a:endParaRPr lang="en-GB"/>
          </a:p>
        </p:txBody>
      </p:sp>
    </p:spTree>
    <p:extLst>
      <p:ext uri="{BB962C8B-B14F-4D97-AF65-F5344CB8AC3E}">
        <p14:creationId xmlns:p14="http://schemas.microsoft.com/office/powerpoint/2010/main" val="531031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today's competitive marketplace, it's more important than ever for businesses to attract and retain top talent (</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Armstrong, 2012)</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This is especially true in the fine dining industry, where restaurants are constantly vying for the best chefs, servers, and other staff.</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One way that restaurants can attract and retain top talent is through effective talent management (</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Breaugh, 2013)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Talent management allows to manage diverse activities and seek for the adequate employees that can enhance overall capabilities without barriers. Making sure all the aspects and adequate collaboration focusing on the continuous adaptation of the employees increases finding, attracting, and hiring the best employees for a business.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this presentation, will discuss the concept of talent management and how it can be applied to the fine dining of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Matsya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Restaurant. Also explore different types of talent acquisition, as well as short-term and long-term talent acquisition strategies. Finally, there will discussion on different incentives that can be used to motivate and retain employees.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3DF91DA-DC88-994A-AF9A-29B06BF52E27}" type="slidenum">
              <a:rPr lang="en-GB" smtClean="0"/>
              <a:t>3</a:t>
            </a:fld>
            <a:endParaRPr lang="en-GB"/>
          </a:p>
        </p:txBody>
      </p:sp>
    </p:spTree>
    <p:extLst>
      <p:ext uri="{BB962C8B-B14F-4D97-AF65-F5344CB8AC3E}">
        <p14:creationId xmlns:p14="http://schemas.microsoft.com/office/powerpoint/2010/main" val="3255812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Harney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et al. (2016) cited that talent management allows to manage and retain the top talent that are essential for the organisation. This process includes on acquiring, developing, and retaining talented employees who can contribute to the success of an organisation. Making sure proper identification of the employee skills are managed using the talent management the context of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Matsya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talent management plays a crucial role in ensuring that the restaurant has a talented team of chefs, servers, and other staff members who can deliver exceptional service to its customers.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DF91DA-DC88-994A-AF9A-29B06BF52E27}" type="slidenum">
              <a:rPr lang="en-GB" smtClean="0"/>
              <a:t>4</a:t>
            </a:fld>
            <a:endParaRPr lang="en-GB"/>
          </a:p>
        </p:txBody>
      </p:sp>
    </p:spTree>
    <p:extLst>
      <p:ext uri="{BB962C8B-B14F-4D97-AF65-F5344CB8AC3E}">
        <p14:creationId xmlns:p14="http://schemas.microsoft.com/office/powerpoint/2010/main" val="18237640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Matsya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is a part of a restaurant group that has several other high-end restaurants in London. The restaurant group has a reputation for delivering exceptional dining experiences, and each restaurant under the group has a unique concept and menu. The restaurant group has a centralized HR department that oversees talent management across all its restaurants. The Ledbury group is a privately held organisation founded in 2005 that manages diverse activities in ensuring fine dining activities.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DF91DA-DC88-994A-AF9A-29B06BF52E27}" type="slidenum">
              <a:rPr lang="en-GB" smtClean="0"/>
              <a:t>5</a:t>
            </a:fld>
            <a:endParaRPr lang="en-GB"/>
          </a:p>
        </p:txBody>
      </p:sp>
    </p:spTree>
    <p:extLst>
      <p:ext uri="{BB962C8B-B14F-4D97-AF65-F5344CB8AC3E}">
        <p14:creationId xmlns:p14="http://schemas.microsoft.com/office/powerpoint/2010/main" val="979400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Talent acquisition allows to manage and attract hiring talented employees through adequate process. </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Salaman (2015)</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cited that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focusing and seeking on the effective talent acquisition program can make sure to perform and collaborate with the employees without barriers. There are different types of talent acquisition program that can an organisation follow and ensure their potential performance, including:</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Direct recruitment - where the restaurant advertises job openings and receives applications directly from candidates.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Referral recruitment - where current employees refer potential candidates for job openings.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Recruitment agencies - where the restaurant outsources the recruitment process to external agencies.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DF91DA-DC88-994A-AF9A-29B06BF52E27}" type="slidenum">
              <a:rPr lang="en-GB" smtClean="0"/>
              <a:t>6</a:t>
            </a:fld>
            <a:endParaRPr lang="en-GB"/>
          </a:p>
        </p:txBody>
      </p:sp>
    </p:spTree>
    <p:extLst>
      <p:ext uri="{BB962C8B-B14F-4D97-AF65-F5344CB8AC3E}">
        <p14:creationId xmlns:p14="http://schemas.microsoft.com/office/powerpoint/2010/main" val="35025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Talent acquisition allows to manage and attract hiring talented employees through adequate process. </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Salaman (2015)</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cited that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focusing and seeking on the effective talent acquisition program can make sure to perform and collaborate with the employees without barriers. There are different types of talent acquisition program that can an organisation follow and ensure their potential performance, including:</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Direct recruitment - where the restaurant advertises job openings and receives applications directly from candidates.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Referral recruitment - where current employees refer potential candidates for job openings.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Recruitment agencies - where the restaurant outsources the recruitment process to external agencies.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DF91DA-DC88-994A-AF9A-29B06BF52E27}" type="slidenum">
              <a:rPr lang="en-GB" smtClean="0"/>
              <a:t>7</a:t>
            </a:fld>
            <a:endParaRPr lang="en-GB"/>
          </a:p>
        </p:txBody>
      </p:sp>
    </p:spTree>
    <p:extLst>
      <p:ext uri="{BB962C8B-B14F-4D97-AF65-F5344CB8AC3E}">
        <p14:creationId xmlns:p14="http://schemas.microsoft.com/office/powerpoint/2010/main" val="3825486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Talent acquisition allows to manage and attract hiring talented employees through adequate process. </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Salaman (2015)</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cited that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focusing and seeking on the effective talent acquisition program can make sure to perform and collaborate with the employees without barriers. There are different types of talent acquisition program that can an organisation follow and ensure their potential performance, including:</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Direct recruitment - where the restaurant advertises job openings and receives applications directly from candidates.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Referral recruitment - where current employees refer potential candidates for job openings.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Recruitment agencies - where the restaurant outsources the recruitment process to external agencies.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DF91DA-DC88-994A-AF9A-29B06BF52E27}" type="slidenum">
              <a:rPr lang="en-GB" smtClean="0"/>
              <a:t>8</a:t>
            </a:fld>
            <a:endParaRPr lang="en-GB"/>
          </a:p>
        </p:txBody>
      </p:sp>
    </p:spTree>
    <p:extLst>
      <p:ext uri="{BB962C8B-B14F-4D97-AF65-F5344CB8AC3E}">
        <p14:creationId xmlns:p14="http://schemas.microsoft.com/office/powerpoint/2010/main" val="992034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Cappelli and Keller</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2014</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cited that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monetary incentives can be an effective way to motivate and retain talented employees. Performance-based bonuses are a common method used by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Matsya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and other restaurants. Performance-based bonuses can reward employees who contribute to the success of the restaurant and motivate in the right direction. Another monetary incentive used by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Matsya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and other restaurants is profit-sharing. Profit-sharing allows employees to share in the success of the restaurant and be rewarded for their contributions.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DF91DA-DC88-994A-AF9A-29B06BF52E27}" type="slidenum">
              <a:rPr lang="en-GB" smtClean="0"/>
              <a:t>9</a:t>
            </a:fld>
            <a:endParaRPr lang="en-GB"/>
          </a:p>
        </p:txBody>
      </p:sp>
    </p:spTree>
    <p:extLst>
      <p:ext uri="{BB962C8B-B14F-4D97-AF65-F5344CB8AC3E}">
        <p14:creationId xmlns:p14="http://schemas.microsoft.com/office/powerpoint/2010/main" val="24613259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Non-monetary incentives can also be effective in motivating and retaining talented employees. One such incentive used by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Matsya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and other restaurants is recognition and appreciation. Proper recognition in the public activities are helpful for the employees to collaborate with others and perform at the right process. This can help to increase employee morale and motivation, as well as improve their job satisfaction.</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Another non-monetary incentive used by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Matsya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and other restaurants is training and development opportunities. </a:t>
            </a: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Scullion</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et al. (2010) cited that making sure proper training and development activities for the employees can increase and develop their skills through advancement process. offering training and development practices are essential to grow opportunities for the further process.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DF91DA-DC88-994A-AF9A-29B06BF52E27}" type="slidenum">
              <a:rPr lang="en-GB" smtClean="0"/>
              <a:t>10</a:t>
            </a:fld>
            <a:endParaRPr lang="en-GB"/>
          </a:p>
        </p:txBody>
      </p:sp>
    </p:spTree>
    <p:extLst>
      <p:ext uri="{BB962C8B-B14F-4D97-AF65-F5344CB8AC3E}">
        <p14:creationId xmlns:p14="http://schemas.microsoft.com/office/powerpoint/2010/main" val="10365864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Talent management is a vital element in the success of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Matsya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and other restaurants. By focusing on talent acquisition, incentives, and career development opportunities, restaurants can attract, retain, and motivate talented employees who will provide excellent service and cuisine to customers.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Schiemann</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2014</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cited that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restaurants can choose from various talent acquisition methods such as centralized HR departments, referral recruitment, and direct recruitment. Additionally, short-term talent acquisition methods such as temporary staffing agencies and part-time staff can help to cover peak periods or seasonal demands. For the long-term, recruitment agencies, direct recruitment, and referral recruitment can ensure that the restaurant has a talented and motivated workforce.</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Monetary incentives such as performance-based bonuses and profit-sharing are essential in motivating and retaining employees. Profit-sharing can help to align the interests of the employees with the restaurant's interests and enhance their motivation to perform well.</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Non-monetary incentives such as recognition and appreciation and training and development opportunities are also critical in increasing employee morale, job satisfaction, and retention. On the other hand, training and development opportunities can help employees to enhance their skills and knowledge, leading to career advancement opportunities and increased job satisfaction.</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DF91DA-DC88-994A-AF9A-29B06BF52E27}" type="slidenum">
              <a:rPr lang="en-GB" smtClean="0"/>
              <a:t>11</a:t>
            </a:fld>
            <a:endParaRPr lang="en-GB"/>
          </a:p>
        </p:txBody>
      </p:sp>
    </p:spTree>
    <p:extLst>
      <p:ext uri="{BB962C8B-B14F-4D97-AF65-F5344CB8AC3E}">
        <p14:creationId xmlns:p14="http://schemas.microsoft.com/office/powerpoint/2010/main" val="20203660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Armstrong, M. (2012). Armstrong's Handbook of Human Resource Management Practice. London: Kogan Page.</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Breaugh, J. A. (2013). Employee Recruitment, Selection, and Assessment: Contemporary Issues for Theory and Practice. London: Psychology Press.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Cappelli, P. and Keller, J.R., 2014. Talent management: Conceptual approaches and practical challenges.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Annu. Rev. Organ. Psychol. Organ. Behav.</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1</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(1), pp.305-331.</a:t>
            </a: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Collings, D.G. and Mellahi, K., 2009. Strategic talent management: A review and research agenda.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Human resource management review</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19</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(4), pp.304-313.</a:t>
            </a: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Harney, B., Monks, K., &amp; Alexopoulos, A. (2016). What Can Human Resource Management Do for Performance and Innovation Outcomes? Human Resource Management Review, 26(1), 1-4.</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Lewis, R.E. and Heckman, R.J., 2006. Talent management: A critical review.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Human resource management review</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16</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(2), pp.139-154.</a:t>
            </a: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Salaman, G. (2015). Strategic Human Resource Management: Theory and Practice. London: Sage Publications.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Schiemann, W.A., 2014. From talent management to talent optimization.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Journal of World Business</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49</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(2), pp.281-288.</a:t>
            </a: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Scullion, H., Collings, D.G. and Caligiuri, P., 2010. Global talent management.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Journal of world business</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45</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(2), pp.105-108.</a:t>
            </a: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DF91DA-DC88-994A-AF9A-29B06BF52E27}" type="slidenum">
              <a:rPr lang="en-GB" smtClean="0"/>
              <a:t>12</a:t>
            </a:fld>
            <a:endParaRPr lang="en-GB"/>
          </a:p>
        </p:txBody>
      </p:sp>
    </p:spTree>
    <p:extLst>
      <p:ext uri="{BB962C8B-B14F-4D97-AF65-F5344CB8AC3E}">
        <p14:creationId xmlns:p14="http://schemas.microsoft.com/office/powerpoint/2010/main" val="3499991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D69A9-9697-6DD0-2EBC-0D4D6CDFD6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D8A0BB0-0974-A01E-26AF-82C1303EFE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D16DFB7-0381-15A6-0ED1-A3289BFC2455}"/>
              </a:ext>
            </a:extLst>
          </p:cNvPr>
          <p:cNvSpPr>
            <a:spLocks noGrp="1"/>
          </p:cNvSpPr>
          <p:nvPr>
            <p:ph type="dt" sz="half" idx="10"/>
          </p:nvPr>
        </p:nvSpPr>
        <p:spPr/>
        <p:txBody>
          <a:bodyPr/>
          <a:lstStyle/>
          <a:p>
            <a:fld id="{C9881B21-8F9F-EB47-B072-64B12754DE86}" type="datetimeFigureOut">
              <a:rPr lang="en-GB" smtClean="0"/>
              <a:t>31/03/2023</a:t>
            </a:fld>
            <a:endParaRPr lang="en-GB"/>
          </a:p>
        </p:txBody>
      </p:sp>
      <p:sp>
        <p:nvSpPr>
          <p:cNvPr id="5" name="Footer Placeholder 4">
            <a:extLst>
              <a:ext uri="{FF2B5EF4-FFF2-40B4-BE49-F238E27FC236}">
                <a16:creationId xmlns:a16="http://schemas.microsoft.com/office/drawing/2014/main" id="{67377BD0-78A5-DCDF-1E41-DE0E8FE020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E0833C-7D9B-AA23-967B-CDFBC0A405FE}"/>
              </a:ext>
            </a:extLst>
          </p:cNvPr>
          <p:cNvSpPr>
            <a:spLocks noGrp="1"/>
          </p:cNvSpPr>
          <p:nvPr>
            <p:ph type="sldNum" sz="quarter" idx="12"/>
          </p:nvPr>
        </p:nvSpPr>
        <p:spPr/>
        <p:txBody>
          <a:bodyPr/>
          <a:lstStyle/>
          <a:p>
            <a:fld id="{DF5AE0CB-0C94-4947-B8B3-EAD6144363D6}" type="slidenum">
              <a:rPr lang="en-GB" smtClean="0"/>
              <a:t>‹#›</a:t>
            </a:fld>
            <a:endParaRPr lang="en-GB"/>
          </a:p>
        </p:txBody>
      </p:sp>
    </p:spTree>
    <p:extLst>
      <p:ext uri="{BB962C8B-B14F-4D97-AF65-F5344CB8AC3E}">
        <p14:creationId xmlns:p14="http://schemas.microsoft.com/office/powerpoint/2010/main" val="588697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C515F-EA60-5824-9ECE-352DECD1725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93F7034-0521-CD16-97CB-5849D1EF3FC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06FFE3-6019-1ACF-5807-31FD40599206}"/>
              </a:ext>
            </a:extLst>
          </p:cNvPr>
          <p:cNvSpPr>
            <a:spLocks noGrp="1"/>
          </p:cNvSpPr>
          <p:nvPr>
            <p:ph type="dt" sz="half" idx="10"/>
          </p:nvPr>
        </p:nvSpPr>
        <p:spPr/>
        <p:txBody>
          <a:bodyPr/>
          <a:lstStyle/>
          <a:p>
            <a:fld id="{C9881B21-8F9F-EB47-B072-64B12754DE86}" type="datetimeFigureOut">
              <a:rPr lang="en-GB" smtClean="0"/>
              <a:t>31/03/2023</a:t>
            </a:fld>
            <a:endParaRPr lang="en-GB"/>
          </a:p>
        </p:txBody>
      </p:sp>
      <p:sp>
        <p:nvSpPr>
          <p:cNvPr id="5" name="Footer Placeholder 4">
            <a:extLst>
              <a:ext uri="{FF2B5EF4-FFF2-40B4-BE49-F238E27FC236}">
                <a16:creationId xmlns:a16="http://schemas.microsoft.com/office/drawing/2014/main" id="{949DE575-4771-37A9-4AD0-A4C0F4CC4C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98982A-D0CD-100A-DF3A-C7FCAD85BEBF}"/>
              </a:ext>
            </a:extLst>
          </p:cNvPr>
          <p:cNvSpPr>
            <a:spLocks noGrp="1"/>
          </p:cNvSpPr>
          <p:nvPr>
            <p:ph type="sldNum" sz="quarter" idx="12"/>
          </p:nvPr>
        </p:nvSpPr>
        <p:spPr/>
        <p:txBody>
          <a:bodyPr/>
          <a:lstStyle/>
          <a:p>
            <a:fld id="{DF5AE0CB-0C94-4947-B8B3-EAD6144363D6}" type="slidenum">
              <a:rPr lang="en-GB" smtClean="0"/>
              <a:t>‹#›</a:t>
            </a:fld>
            <a:endParaRPr lang="en-GB"/>
          </a:p>
        </p:txBody>
      </p:sp>
    </p:spTree>
    <p:extLst>
      <p:ext uri="{BB962C8B-B14F-4D97-AF65-F5344CB8AC3E}">
        <p14:creationId xmlns:p14="http://schemas.microsoft.com/office/powerpoint/2010/main" val="3458540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C083E-AD95-27DD-A9B9-E2484A3F9D6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9C428A2-B6D7-71F5-CF72-2C6D5C161D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B47FCA1-BAB7-722A-F174-A4A597621DD6}"/>
              </a:ext>
            </a:extLst>
          </p:cNvPr>
          <p:cNvSpPr>
            <a:spLocks noGrp="1"/>
          </p:cNvSpPr>
          <p:nvPr>
            <p:ph type="dt" sz="half" idx="10"/>
          </p:nvPr>
        </p:nvSpPr>
        <p:spPr/>
        <p:txBody>
          <a:bodyPr/>
          <a:lstStyle/>
          <a:p>
            <a:fld id="{C9881B21-8F9F-EB47-B072-64B12754DE86}" type="datetimeFigureOut">
              <a:rPr lang="en-GB" smtClean="0"/>
              <a:t>31/03/2023</a:t>
            </a:fld>
            <a:endParaRPr lang="en-GB"/>
          </a:p>
        </p:txBody>
      </p:sp>
      <p:sp>
        <p:nvSpPr>
          <p:cNvPr id="5" name="Footer Placeholder 4">
            <a:extLst>
              <a:ext uri="{FF2B5EF4-FFF2-40B4-BE49-F238E27FC236}">
                <a16:creationId xmlns:a16="http://schemas.microsoft.com/office/drawing/2014/main" id="{3887F6C3-CABE-39F0-F52D-8D4114D7A8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139CB5-6EC3-75E4-5854-1DD02DB11604}"/>
              </a:ext>
            </a:extLst>
          </p:cNvPr>
          <p:cNvSpPr>
            <a:spLocks noGrp="1"/>
          </p:cNvSpPr>
          <p:nvPr>
            <p:ph type="sldNum" sz="quarter" idx="12"/>
          </p:nvPr>
        </p:nvSpPr>
        <p:spPr/>
        <p:txBody>
          <a:bodyPr/>
          <a:lstStyle/>
          <a:p>
            <a:fld id="{DF5AE0CB-0C94-4947-B8B3-EAD6144363D6}" type="slidenum">
              <a:rPr lang="en-GB" smtClean="0"/>
              <a:t>‹#›</a:t>
            </a:fld>
            <a:endParaRPr lang="en-GB"/>
          </a:p>
        </p:txBody>
      </p:sp>
    </p:spTree>
    <p:extLst>
      <p:ext uri="{BB962C8B-B14F-4D97-AF65-F5344CB8AC3E}">
        <p14:creationId xmlns:p14="http://schemas.microsoft.com/office/powerpoint/2010/main" val="2277401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50731-F1DC-7D28-55CE-741DCB678E6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3CAA2BF-4ED1-0041-F45A-268CEDBA8E9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DD7E35E-9523-ED26-84A6-A8AC2B03651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1E7CD5C-8C93-62E7-6446-A6A33A914128}"/>
              </a:ext>
            </a:extLst>
          </p:cNvPr>
          <p:cNvSpPr>
            <a:spLocks noGrp="1"/>
          </p:cNvSpPr>
          <p:nvPr>
            <p:ph type="dt" sz="half" idx="10"/>
          </p:nvPr>
        </p:nvSpPr>
        <p:spPr/>
        <p:txBody>
          <a:bodyPr/>
          <a:lstStyle/>
          <a:p>
            <a:fld id="{C9881B21-8F9F-EB47-B072-64B12754DE86}" type="datetimeFigureOut">
              <a:rPr lang="en-GB" smtClean="0"/>
              <a:t>31/03/2023</a:t>
            </a:fld>
            <a:endParaRPr lang="en-GB"/>
          </a:p>
        </p:txBody>
      </p:sp>
      <p:sp>
        <p:nvSpPr>
          <p:cNvPr id="6" name="Footer Placeholder 5">
            <a:extLst>
              <a:ext uri="{FF2B5EF4-FFF2-40B4-BE49-F238E27FC236}">
                <a16:creationId xmlns:a16="http://schemas.microsoft.com/office/drawing/2014/main" id="{F1CD8815-F3CE-DB8E-3A77-A04334FAE4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EB68A4-F254-7E38-216D-F89790F9023E}"/>
              </a:ext>
            </a:extLst>
          </p:cNvPr>
          <p:cNvSpPr>
            <a:spLocks noGrp="1"/>
          </p:cNvSpPr>
          <p:nvPr>
            <p:ph type="sldNum" sz="quarter" idx="12"/>
          </p:nvPr>
        </p:nvSpPr>
        <p:spPr/>
        <p:txBody>
          <a:bodyPr/>
          <a:lstStyle/>
          <a:p>
            <a:fld id="{DF5AE0CB-0C94-4947-B8B3-EAD6144363D6}" type="slidenum">
              <a:rPr lang="en-GB" smtClean="0"/>
              <a:t>‹#›</a:t>
            </a:fld>
            <a:endParaRPr lang="en-GB"/>
          </a:p>
        </p:txBody>
      </p:sp>
    </p:spTree>
    <p:extLst>
      <p:ext uri="{BB962C8B-B14F-4D97-AF65-F5344CB8AC3E}">
        <p14:creationId xmlns:p14="http://schemas.microsoft.com/office/powerpoint/2010/main" val="2877808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7C4A9-7CED-3A45-264C-1566742F87C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401AD3D-D4F3-C03A-8EE6-4A0379A5F7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1B97C49-1ABB-478C-6042-B294B27FFC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34B399B-E82C-E898-FB76-B50A7339E0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8A4C4D1-DEBE-9355-4FDF-0494BE9FD0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03E9821-3C49-7FCA-E679-64342070713C}"/>
              </a:ext>
            </a:extLst>
          </p:cNvPr>
          <p:cNvSpPr>
            <a:spLocks noGrp="1"/>
          </p:cNvSpPr>
          <p:nvPr>
            <p:ph type="dt" sz="half" idx="10"/>
          </p:nvPr>
        </p:nvSpPr>
        <p:spPr/>
        <p:txBody>
          <a:bodyPr/>
          <a:lstStyle/>
          <a:p>
            <a:fld id="{C9881B21-8F9F-EB47-B072-64B12754DE86}" type="datetimeFigureOut">
              <a:rPr lang="en-GB" smtClean="0"/>
              <a:t>31/03/2023</a:t>
            </a:fld>
            <a:endParaRPr lang="en-GB"/>
          </a:p>
        </p:txBody>
      </p:sp>
      <p:sp>
        <p:nvSpPr>
          <p:cNvPr id="8" name="Footer Placeholder 7">
            <a:extLst>
              <a:ext uri="{FF2B5EF4-FFF2-40B4-BE49-F238E27FC236}">
                <a16:creationId xmlns:a16="http://schemas.microsoft.com/office/drawing/2014/main" id="{84C0755F-FDD9-6420-3172-EEDA356A35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F296B5-3D9C-04F8-BDA5-7EB1D7556A9E}"/>
              </a:ext>
            </a:extLst>
          </p:cNvPr>
          <p:cNvSpPr>
            <a:spLocks noGrp="1"/>
          </p:cNvSpPr>
          <p:nvPr>
            <p:ph type="sldNum" sz="quarter" idx="12"/>
          </p:nvPr>
        </p:nvSpPr>
        <p:spPr/>
        <p:txBody>
          <a:bodyPr/>
          <a:lstStyle/>
          <a:p>
            <a:fld id="{DF5AE0CB-0C94-4947-B8B3-EAD6144363D6}" type="slidenum">
              <a:rPr lang="en-GB" smtClean="0"/>
              <a:t>‹#›</a:t>
            </a:fld>
            <a:endParaRPr lang="en-GB"/>
          </a:p>
        </p:txBody>
      </p:sp>
    </p:spTree>
    <p:extLst>
      <p:ext uri="{BB962C8B-B14F-4D97-AF65-F5344CB8AC3E}">
        <p14:creationId xmlns:p14="http://schemas.microsoft.com/office/powerpoint/2010/main" val="1273447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8E7E5-0C6A-B49F-B24F-E3808925C71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C5F18A7-EB4E-C228-4E46-34CE13DEA5D8}"/>
              </a:ext>
            </a:extLst>
          </p:cNvPr>
          <p:cNvSpPr>
            <a:spLocks noGrp="1"/>
          </p:cNvSpPr>
          <p:nvPr>
            <p:ph type="dt" sz="half" idx="10"/>
          </p:nvPr>
        </p:nvSpPr>
        <p:spPr/>
        <p:txBody>
          <a:bodyPr/>
          <a:lstStyle/>
          <a:p>
            <a:fld id="{C9881B21-8F9F-EB47-B072-64B12754DE86}" type="datetimeFigureOut">
              <a:rPr lang="en-GB" smtClean="0"/>
              <a:t>31/03/2023</a:t>
            </a:fld>
            <a:endParaRPr lang="en-GB"/>
          </a:p>
        </p:txBody>
      </p:sp>
      <p:sp>
        <p:nvSpPr>
          <p:cNvPr id="4" name="Footer Placeholder 3">
            <a:extLst>
              <a:ext uri="{FF2B5EF4-FFF2-40B4-BE49-F238E27FC236}">
                <a16:creationId xmlns:a16="http://schemas.microsoft.com/office/drawing/2014/main" id="{51AF5E55-8C8A-FA64-41D8-CE03E5E21C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04D1F2-A03E-6C2E-4C0A-83DEA1B7C41F}"/>
              </a:ext>
            </a:extLst>
          </p:cNvPr>
          <p:cNvSpPr>
            <a:spLocks noGrp="1"/>
          </p:cNvSpPr>
          <p:nvPr>
            <p:ph type="sldNum" sz="quarter" idx="12"/>
          </p:nvPr>
        </p:nvSpPr>
        <p:spPr/>
        <p:txBody>
          <a:bodyPr/>
          <a:lstStyle/>
          <a:p>
            <a:fld id="{DF5AE0CB-0C94-4947-B8B3-EAD6144363D6}" type="slidenum">
              <a:rPr lang="en-GB" smtClean="0"/>
              <a:t>‹#›</a:t>
            </a:fld>
            <a:endParaRPr lang="en-GB"/>
          </a:p>
        </p:txBody>
      </p:sp>
    </p:spTree>
    <p:extLst>
      <p:ext uri="{BB962C8B-B14F-4D97-AF65-F5344CB8AC3E}">
        <p14:creationId xmlns:p14="http://schemas.microsoft.com/office/powerpoint/2010/main" val="1838640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A08A26-8B42-7693-E134-2F813F909B65}"/>
              </a:ext>
            </a:extLst>
          </p:cNvPr>
          <p:cNvSpPr>
            <a:spLocks noGrp="1"/>
          </p:cNvSpPr>
          <p:nvPr>
            <p:ph type="dt" sz="half" idx="10"/>
          </p:nvPr>
        </p:nvSpPr>
        <p:spPr/>
        <p:txBody>
          <a:bodyPr/>
          <a:lstStyle/>
          <a:p>
            <a:fld id="{C9881B21-8F9F-EB47-B072-64B12754DE86}" type="datetimeFigureOut">
              <a:rPr lang="en-GB" smtClean="0"/>
              <a:t>31/03/2023</a:t>
            </a:fld>
            <a:endParaRPr lang="en-GB"/>
          </a:p>
        </p:txBody>
      </p:sp>
      <p:sp>
        <p:nvSpPr>
          <p:cNvPr id="3" name="Footer Placeholder 2">
            <a:extLst>
              <a:ext uri="{FF2B5EF4-FFF2-40B4-BE49-F238E27FC236}">
                <a16:creationId xmlns:a16="http://schemas.microsoft.com/office/drawing/2014/main" id="{F12FDC35-D9A7-E564-90AB-EF481E6BE7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33D396-4B65-C0F6-B44E-9DCDD6FF2911}"/>
              </a:ext>
            </a:extLst>
          </p:cNvPr>
          <p:cNvSpPr>
            <a:spLocks noGrp="1"/>
          </p:cNvSpPr>
          <p:nvPr>
            <p:ph type="sldNum" sz="quarter" idx="12"/>
          </p:nvPr>
        </p:nvSpPr>
        <p:spPr/>
        <p:txBody>
          <a:bodyPr/>
          <a:lstStyle/>
          <a:p>
            <a:fld id="{DF5AE0CB-0C94-4947-B8B3-EAD6144363D6}" type="slidenum">
              <a:rPr lang="en-GB" smtClean="0"/>
              <a:t>‹#›</a:t>
            </a:fld>
            <a:endParaRPr lang="en-GB"/>
          </a:p>
        </p:txBody>
      </p:sp>
    </p:spTree>
    <p:extLst>
      <p:ext uri="{BB962C8B-B14F-4D97-AF65-F5344CB8AC3E}">
        <p14:creationId xmlns:p14="http://schemas.microsoft.com/office/powerpoint/2010/main" val="1458461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92BC6-CFAD-52C7-3AA4-523766220BC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A3F8834-4427-9AB2-CE4E-71485EF0C9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2A1692F-4D5B-BA10-884F-CA1362B865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27256D-0B80-E961-7908-907125DA4222}"/>
              </a:ext>
            </a:extLst>
          </p:cNvPr>
          <p:cNvSpPr>
            <a:spLocks noGrp="1"/>
          </p:cNvSpPr>
          <p:nvPr>
            <p:ph type="dt" sz="half" idx="10"/>
          </p:nvPr>
        </p:nvSpPr>
        <p:spPr/>
        <p:txBody>
          <a:bodyPr/>
          <a:lstStyle/>
          <a:p>
            <a:fld id="{C9881B21-8F9F-EB47-B072-64B12754DE86}" type="datetimeFigureOut">
              <a:rPr lang="en-GB" smtClean="0"/>
              <a:t>31/03/2023</a:t>
            </a:fld>
            <a:endParaRPr lang="en-GB"/>
          </a:p>
        </p:txBody>
      </p:sp>
      <p:sp>
        <p:nvSpPr>
          <p:cNvPr id="6" name="Footer Placeholder 5">
            <a:extLst>
              <a:ext uri="{FF2B5EF4-FFF2-40B4-BE49-F238E27FC236}">
                <a16:creationId xmlns:a16="http://schemas.microsoft.com/office/drawing/2014/main" id="{3E759144-6A6C-354F-3DB0-DF6CBA5D62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58E1C7-EA61-87AC-7D3B-8B8EB482A34A}"/>
              </a:ext>
            </a:extLst>
          </p:cNvPr>
          <p:cNvSpPr>
            <a:spLocks noGrp="1"/>
          </p:cNvSpPr>
          <p:nvPr>
            <p:ph type="sldNum" sz="quarter" idx="12"/>
          </p:nvPr>
        </p:nvSpPr>
        <p:spPr/>
        <p:txBody>
          <a:bodyPr/>
          <a:lstStyle/>
          <a:p>
            <a:fld id="{DF5AE0CB-0C94-4947-B8B3-EAD6144363D6}" type="slidenum">
              <a:rPr lang="en-GB" smtClean="0"/>
              <a:t>‹#›</a:t>
            </a:fld>
            <a:endParaRPr lang="en-GB"/>
          </a:p>
        </p:txBody>
      </p:sp>
    </p:spTree>
    <p:extLst>
      <p:ext uri="{BB962C8B-B14F-4D97-AF65-F5344CB8AC3E}">
        <p14:creationId xmlns:p14="http://schemas.microsoft.com/office/powerpoint/2010/main" val="14354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25706-BC92-283B-E02C-A5222899A7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BEBAE3B-B829-2F92-7177-8B83285A6F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9B751F-9747-A8D6-F90C-A576DE5228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CD3BBB3-2730-14B8-518B-310E05E3E910}"/>
              </a:ext>
            </a:extLst>
          </p:cNvPr>
          <p:cNvSpPr>
            <a:spLocks noGrp="1"/>
          </p:cNvSpPr>
          <p:nvPr>
            <p:ph type="dt" sz="half" idx="10"/>
          </p:nvPr>
        </p:nvSpPr>
        <p:spPr/>
        <p:txBody>
          <a:bodyPr/>
          <a:lstStyle/>
          <a:p>
            <a:fld id="{C9881B21-8F9F-EB47-B072-64B12754DE86}" type="datetimeFigureOut">
              <a:rPr lang="en-GB" smtClean="0"/>
              <a:t>31/03/2023</a:t>
            </a:fld>
            <a:endParaRPr lang="en-GB"/>
          </a:p>
        </p:txBody>
      </p:sp>
      <p:sp>
        <p:nvSpPr>
          <p:cNvPr id="6" name="Footer Placeholder 5">
            <a:extLst>
              <a:ext uri="{FF2B5EF4-FFF2-40B4-BE49-F238E27FC236}">
                <a16:creationId xmlns:a16="http://schemas.microsoft.com/office/drawing/2014/main" id="{8D6EA042-559A-D099-0777-22060BD64A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BA3AE7-B6F3-8AE2-9B20-ECC92E27D0FD}"/>
              </a:ext>
            </a:extLst>
          </p:cNvPr>
          <p:cNvSpPr>
            <a:spLocks noGrp="1"/>
          </p:cNvSpPr>
          <p:nvPr>
            <p:ph type="sldNum" sz="quarter" idx="12"/>
          </p:nvPr>
        </p:nvSpPr>
        <p:spPr/>
        <p:txBody>
          <a:bodyPr/>
          <a:lstStyle/>
          <a:p>
            <a:fld id="{DF5AE0CB-0C94-4947-B8B3-EAD6144363D6}" type="slidenum">
              <a:rPr lang="en-GB" smtClean="0"/>
              <a:t>‹#›</a:t>
            </a:fld>
            <a:endParaRPr lang="en-GB"/>
          </a:p>
        </p:txBody>
      </p:sp>
    </p:spTree>
    <p:extLst>
      <p:ext uri="{BB962C8B-B14F-4D97-AF65-F5344CB8AC3E}">
        <p14:creationId xmlns:p14="http://schemas.microsoft.com/office/powerpoint/2010/main" val="3841615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70E96-4A83-0D7B-F6F5-5736DB9F4AF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05065C2-0716-97CF-5151-C6C10D86250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CF774C-2D2C-D8AA-2F0D-E371EC560DDA}"/>
              </a:ext>
            </a:extLst>
          </p:cNvPr>
          <p:cNvSpPr>
            <a:spLocks noGrp="1"/>
          </p:cNvSpPr>
          <p:nvPr>
            <p:ph type="dt" sz="half" idx="10"/>
          </p:nvPr>
        </p:nvSpPr>
        <p:spPr/>
        <p:txBody>
          <a:bodyPr/>
          <a:lstStyle/>
          <a:p>
            <a:fld id="{C9881B21-8F9F-EB47-B072-64B12754DE86}" type="datetimeFigureOut">
              <a:rPr lang="en-GB" smtClean="0"/>
              <a:t>31/03/2023</a:t>
            </a:fld>
            <a:endParaRPr lang="en-GB"/>
          </a:p>
        </p:txBody>
      </p:sp>
      <p:sp>
        <p:nvSpPr>
          <p:cNvPr id="5" name="Footer Placeholder 4">
            <a:extLst>
              <a:ext uri="{FF2B5EF4-FFF2-40B4-BE49-F238E27FC236}">
                <a16:creationId xmlns:a16="http://schemas.microsoft.com/office/drawing/2014/main" id="{21719801-E093-1BD8-C5DB-4512270C6E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099818-7C47-BE67-0BCA-26E7DC5A5736}"/>
              </a:ext>
            </a:extLst>
          </p:cNvPr>
          <p:cNvSpPr>
            <a:spLocks noGrp="1"/>
          </p:cNvSpPr>
          <p:nvPr>
            <p:ph type="sldNum" sz="quarter" idx="12"/>
          </p:nvPr>
        </p:nvSpPr>
        <p:spPr/>
        <p:txBody>
          <a:bodyPr/>
          <a:lstStyle/>
          <a:p>
            <a:fld id="{DF5AE0CB-0C94-4947-B8B3-EAD6144363D6}" type="slidenum">
              <a:rPr lang="en-GB" smtClean="0"/>
              <a:t>‹#›</a:t>
            </a:fld>
            <a:endParaRPr lang="en-GB"/>
          </a:p>
        </p:txBody>
      </p:sp>
    </p:spTree>
    <p:extLst>
      <p:ext uri="{BB962C8B-B14F-4D97-AF65-F5344CB8AC3E}">
        <p14:creationId xmlns:p14="http://schemas.microsoft.com/office/powerpoint/2010/main" val="3482101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60118B-6EA1-9D9A-0E4C-86E239D4257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3F8D197-A8B8-B9F9-3E78-F0F456824FB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928E924-41D0-5583-F2BA-66EBA6C0726E}"/>
              </a:ext>
            </a:extLst>
          </p:cNvPr>
          <p:cNvSpPr>
            <a:spLocks noGrp="1"/>
          </p:cNvSpPr>
          <p:nvPr>
            <p:ph type="dt" sz="half" idx="10"/>
          </p:nvPr>
        </p:nvSpPr>
        <p:spPr/>
        <p:txBody>
          <a:bodyPr/>
          <a:lstStyle/>
          <a:p>
            <a:fld id="{C9881B21-8F9F-EB47-B072-64B12754DE86}" type="datetimeFigureOut">
              <a:rPr lang="en-GB" smtClean="0"/>
              <a:t>31/03/2023</a:t>
            </a:fld>
            <a:endParaRPr lang="en-GB"/>
          </a:p>
        </p:txBody>
      </p:sp>
      <p:sp>
        <p:nvSpPr>
          <p:cNvPr id="5" name="Footer Placeholder 4">
            <a:extLst>
              <a:ext uri="{FF2B5EF4-FFF2-40B4-BE49-F238E27FC236}">
                <a16:creationId xmlns:a16="http://schemas.microsoft.com/office/drawing/2014/main" id="{8837170D-FE23-551D-B0AA-7AE6EECBA4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0BAC5F-046B-611B-F915-E8B69B2A2B0B}"/>
              </a:ext>
            </a:extLst>
          </p:cNvPr>
          <p:cNvSpPr>
            <a:spLocks noGrp="1"/>
          </p:cNvSpPr>
          <p:nvPr>
            <p:ph type="sldNum" sz="quarter" idx="12"/>
          </p:nvPr>
        </p:nvSpPr>
        <p:spPr/>
        <p:txBody>
          <a:bodyPr/>
          <a:lstStyle/>
          <a:p>
            <a:fld id="{DF5AE0CB-0C94-4947-B8B3-EAD6144363D6}" type="slidenum">
              <a:rPr lang="en-GB" smtClean="0"/>
              <a:t>‹#›</a:t>
            </a:fld>
            <a:endParaRPr lang="en-GB"/>
          </a:p>
        </p:txBody>
      </p:sp>
    </p:spTree>
    <p:extLst>
      <p:ext uri="{BB962C8B-B14F-4D97-AF65-F5344CB8AC3E}">
        <p14:creationId xmlns:p14="http://schemas.microsoft.com/office/powerpoint/2010/main" val="4220046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07BB11-454E-C845-A41B-C2CF1F1143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836660B-F85E-6DC5-D532-C3F38FB048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6DAE98-5251-6F23-8D27-2C2D6B15DA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881B21-8F9F-EB47-B072-64B12754DE86}" type="datetimeFigureOut">
              <a:rPr lang="en-GB" smtClean="0"/>
              <a:t>31/03/2023</a:t>
            </a:fld>
            <a:endParaRPr lang="en-GB"/>
          </a:p>
        </p:txBody>
      </p:sp>
      <p:sp>
        <p:nvSpPr>
          <p:cNvPr id="5" name="Footer Placeholder 4">
            <a:extLst>
              <a:ext uri="{FF2B5EF4-FFF2-40B4-BE49-F238E27FC236}">
                <a16:creationId xmlns:a16="http://schemas.microsoft.com/office/drawing/2014/main" id="{4556EDFA-6901-4859-46EC-24E2406C9A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5AD511C-DCAE-C767-D7EB-96A3C1D247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5AE0CB-0C94-4947-B8B3-EAD6144363D6}" type="slidenum">
              <a:rPr lang="en-GB" smtClean="0"/>
              <a:t>‹#›</a:t>
            </a:fld>
            <a:endParaRPr lang="en-GB"/>
          </a:p>
        </p:txBody>
      </p:sp>
    </p:spTree>
    <p:extLst>
      <p:ext uri="{BB962C8B-B14F-4D97-AF65-F5344CB8AC3E}">
        <p14:creationId xmlns:p14="http://schemas.microsoft.com/office/powerpoint/2010/main" val="31380526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C9D1EE-B6E6-4AB8-A1DB-EFACAF0EA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F4155C20-3F0E-4576-8A0B-C345B6231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Red toy person in front of two lines of white figures">
            <a:extLst>
              <a:ext uri="{FF2B5EF4-FFF2-40B4-BE49-F238E27FC236}">
                <a16:creationId xmlns:a16="http://schemas.microsoft.com/office/drawing/2014/main" id="{7475F335-C20F-D6F0-C746-ABC22BE526DA}"/>
              </a:ext>
            </a:extLst>
          </p:cNvPr>
          <p:cNvPicPr>
            <a:picLocks noChangeAspect="1"/>
          </p:cNvPicPr>
          <p:nvPr/>
        </p:nvPicPr>
        <p:blipFill rotWithShape="1">
          <a:blip r:embed="rId2" cstate="email">
            <a:duotone>
              <a:schemeClr val="accent1">
                <a:shade val="45000"/>
                <a:satMod val="135000"/>
              </a:schemeClr>
              <a:prstClr val="white"/>
            </a:duotone>
            <a:alphaModFix amt="35000"/>
            <a:extLst>
              <a:ext uri="{28A0092B-C50C-407E-A947-70E740481C1C}">
                <a14:useLocalDpi xmlns:a14="http://schemas.microsoft.com/office/drawing/2010/main"/>
              </a:ext>
            </a:extLst>
          </a:blip>
          <a:srcRect/>
          <a:stretch/>
        </p:blipFill>
        <p:spPr>
          <a:xfrm>
            <a:off x="19" y="51859"/>
            <a:ext cx="12191981" cy="6857989"/>
          </a:xfrm>
          <a:prstGeom prst="rect">
            <a:avLst/>
          </a:prstGeom>
        </p:spPr>
      </p:pic>
      <p:sp>
        <p:nvSpPr>
          <p:cNvPr id="2" name="Title 1">
            <a:extLst>
              <a:ext uri="{FF2B5EF4-FFF2-40B4-BE49-F238E27FC236}">
                <a16:creationId xmlns:a16="http://schemas.microsoft.com/office/drawing/2014/main" id="{5935A3E3-3704-47B4-8722-ED35D6954275}"/>
              </a:ext>
            </a:extLst>
          </p:cNvPr>
          <p:cNvSpPr>
            <a:spLocks noGrp="1"/>
          </p:cNvSpPr>
          <p:nvPr>
            <p:ph type="ctrTitle"/>
          </p:nvPr>
        </p:nvSpPr>
        <p:spPr>
          <a:xfrm>
            <a:off x="466730" y="1598246"/>
            <a:ext cx="4554659" cy="5034817"/>
          </a:xfrm>
        </p:spPr>
        <p:txBody>
          <a:bodyPr anchor="t">
            <a:normAutofit/>
          </a:bodyPr>
          <a:lstStyle/>
          <a:p>
            <a:pPr algn="l"/>
            <a:r>
              <a:rPr lang="en-GB" sz="8000">
                <a:solidFill>
                  <a:srgbClr val="FFFFFF"/>
                </a:solidFill>
              </a:rPr>
              <a:t>LCBB5004 Managing People</a:t>
            </a:r>
          </a:p>
        </p:txBody>
      </p:sp>
      <p:sp>
        <p:nvSpPr>
          <p:cNvPr id="3" name="Subtitle 2">
            <a:extLst>
              <a:ext uri="{FF2B5EF4-FFF2-40B4-BE49-F238E27FC236}">
                <a16:creationId xmlns:a16="http://schemas.microsoft.com/office/drawing/2014/main" id="{FBE3E3D4-AA9E-7A5E-A548-7014206B6137}"/>
              </a:ext>
            </a:extLst>
          </p:cNvPr>
          <p:cNvSpPr>
            <a:spLocks noGrp="1"/>
          </p:cNvSpPr>
          <p:nvPr>
            <p:ph type="subTitle" idx="1"/>
          </p:nvPr>
        </p:nvSpPr>
        <p:spPr>
          <a:xfrm>
            <a:off x="5792994" y="1590840"/>
            <a:ext cx="5010506" cy="5007531"/>
          </a:xfrm>
        </p:spPr>
        <p:txBody>
          <a:bodyPr>
            <a:normAutofit/>
          </a:bodyPr>
          <a:lstStyle/>
          <a:p>
            <a:pPr algn="l"/>
            <a:r>
              <a:rPr lang="en-GB" sz="4400" dirty="0">
                <a:solidFill>
                  <a:srgbClr val="FFFFFF"/>
                </a:solidFill>
              </a:rPr>
              <a:t>Student name: George </a:t>
            </a:r>
            <a:r>
              <a:rPr lang="en-GB" sz="4400" dirty="0" err="1">
                <a:solidFill>
                  <a:srgbClr val="FFFFFF"/>
                </a:solidFill>
              </a:rPr>
              <a:t>Nitulescu</a:t>
            </a:r>
            <a:endParaRPr lang="en-GB" sz="4400" dirty="0">
              <a:solidFill>
                <a:srgbClr val="FFFFFF"/>
              </a:solidFill>
            </a:endParaRPr>
          </a:p>
          <a:p>
            <a:pPr algn="l"/>
            <a:r>
              <a:rPr lang="en-GB" sz="4400" dirty="0">
                <a:solidFill>
                  <a:srgbClr val="FFFFFF"/>
                </a:solidFill>
              </a:rPr>
              <a:t>Student ID:2123688</a:t>
            </a:r>
          </a:p>
        </p:txBody>
      </p:sp>
      <p:cxnSp>
        <p:nvCxnSpPr>
          <p:cNvPr id="13" name="Straight Connector 1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21">
            <a:extLst>
              <a:ext uri="{FF2B5EF4-FFF2-40B4-BE49-F238E27FC236}">
                <a16:creationId xmlns:a16="http://schemas.microsoft.com/office/drawing/2014/main" id="{0BAEB82B-9A6B-4982-B56B-7529C6EA9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3128" y="1731109"/>
            <a:ext cx="139039" cy="136646"/>
          </a:xfrm>
          <a:custGeom>
            <a:avLst/>
            <a:gdLst>
              <a:gd name="connsiteX0" fmla="*/ 129602 w 139039"/>
              <a:gd name="connsiteY0" fmla="*/ 59048 h 136646"/>
              <a:gd name="connsiteX1" fmla="*/ 78957 w 139039"/>
              <a:gd name="connsiteY1" fmla="*/ 59048 h 136646"/>
              <a:gd name="connsiteX2" fmla="*/ 78957 w 139039"/>
              <a:gd name="connsiteY2" fmla="*/ 9275 h 136646"/>
              <a:gd name="connsiteX3" fmla="*/ 69520 w 139039"/>
              <a:gd name="connsiteY3" fmla="*/ 0 h 136646"/>
              <a:gd name="connsiteX4" fmla="*/ 60082 w 139039"/>
              <a:gd name="connsiteY4" fmla="*/ 9275 h 136646"/>
              <a:gd name="connsiteX5" fmla="*/ 60082 w 139039"/>
              <a:gd name="connsiteY5" fmla="*/ 59048 h 136646"/>
              <a:gd name="connsiteX6" fmla="*/ 9437 w 139039"/>
              <a:gd name="connsiteY6" fmla="*/ 59048 h 136646"/>
              <a:gd name="connsiteX7" fmla="*/ 0 w 139039"/>
              <a:gd name="connsiteY7" fmla="*/ 68323 h 136646"/>
              <a:gd name="connsiteX8" fmla="*/ 9437 w 139039"/>
              <a:gd name="connsiteY8" fmla="*/ 77598 h 136646"/>
              <a:gd name="connsiteX9" fmla="*/ 60082 w 139039"/>
              <a:gd name="connsiteY9" fmla="*/ 77598 h 136646"/>
              <a:gd name="connsiteX10" fmla="*/ 60082 w 139039"/>
              <a:gd name="connsiteY10" fmla="*/ 127371 h 136646"/>
              <a:gd name="connsiteX11" fmla="*/ 69520 w 139039"/>
              <a:gd name="connsiteY11" fmla="*/ 136646 h 136646"/>
              <a:gd name="connsiteX12" fmla="*/ 78957 w 139039"/>
              <a:gd name="connsiteY12" fmla="*/ 127371 h 136646"/>
              <a:gd name="connsiteX13" fmla="*/ 78957 w 139039"/>
              <a:gd name="connsiteY13" fmla="*/ 77598 h 136646"/>
              <a:gd name="connsiteX14" fmla="*/ 129602 w 139039"/>
              <a:gd name="connsiteY14" fmla="*/ 77598 h 136646"/>
              <a:gd name="connsiteX15" fmla="*/ 139039 w 139039"/>
              <a:gd name="connsiteY15" fmla="*/ 68323 h 136646"/>
              <a:gd name="connsiteX16" fmla="*/ 129602 w 139039"/>
              <a:gd name="connsiteY16" fmla="*/ 59048 h 13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6646">
                <a:moveTo>
                  <a:pt x="129602" y="59048"/>
                </a:moveTo>
                <a:lnTo>
                  <a:pt x="78957" y="59048"/>
                </a:lnTo>
                <a:lnTo>
                  <a:pt x="78957" y="9275"/>
                </a:lnTo>
                <a:cubicBezTo>
                  <a:pt x="78957" y="4152"/>
                  <a:pt x="74731" y="0"/>
                  <a:pt x="69520" y="0"/>
                </a:cubicBezTo>
                <a:cubicBezTo>
                  <a:pt x="64308" y="0"/>
                  <a:pt x="60082" y="4152"/>
                  <a:pt x="60082" y="9275"/>
                </a:cubicBezTo>
                <a:lnTo>
                  <a:pt x="60082" y="59048"/>
                </a:lnTo>
                <a:lnTo>
                  <a:pt x="9437" y="59048"/>
                </a:lnTo>
                <a:cubicBezTo>
                  <a:pt x="4225" y="59048"/>
                  <a:pt x="0" y="63201"/>
                  <a:pt x="0" y="68323"/>
                </a:cubicBezTo>
                <a:cubicBezTo>
                  <a:pt x="0" y="73445"/>
                  <a:pt x="4225" y="77598"/>
                  <a:pt x="9437" y="77598"/>
                </a:cubicBezTo>
                <a:lnTo>
                  <a:pt x="60082" y="77598"/>
                </a:lnTo>
                <a:lnTo>
                  <a:pt x="60082" y="127371"/>
                </a:lnTo>
                <a:cubicBezTo>
                  <a:pt x="60082" y="132493"/>
                  <a:pt x="64308" y="136646"/>
                  <a:pt x="69520" y="136646"/>
                </a:cubicBezTo>
                <a:cubicBezTo>
                  <a:pt x="74731" y="136646"/>
                  <a:pt x="78957" y="132493"/>
                  <a:pt x="78957" y="127371"/>
                </a:cubicBezTo>
                <a:lnTo>
                  <a:pt x="78957" y="77598"/>
                </a:lnTo>
                <a:lnTo>
                  <a:pt x="129602" y="77598"/>
                </a:lnTo>
                <a:cubicBezTo>
                  <a:pt x="134814" y="77598"/>
                  <a:pt x="139039" y="73445"/>
                  <a:pt x="139039" y="68323"/>
                </a:cubicBezTo>
                <a:cubicBezTo>
                  <a:pt x="139039" y="63201"/>
                  <a:pt x="134814" y="59048"/>
                  <a:pt x="129602" y="59048"/>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Graphic 17">
            <a:extLst>
              <a:ext uri="{FF2B5EF4-FFF2-40B4-BE49-F238E27FC236}">
                <a16:creationId xmlns:a16="http://schemas.microsoft.com/office/drawing/2014/main" id="{FC71CE45-EECF-4555-AD4B-1B3D0D5D1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1908" y="1956458"/>
            <a:ext cx="91138" cy="89570"/>
          </a:xfrm>
          <a:custGeom>
            <a:avLst/>
            <a:gdLst>
              <a:gd name="connsiteX0" fmla="*/ 91138 w 91138"/>
              <a:gd name="connsiteY0" fmla="*/ 44785 h 89570"/>
              <a:gd name="connsiteX1" fmla="*/ 45569 w 91138"/>
              <a:gd name="connsiteY1" fmla="*/ 89570 h 89570"/>
              <a:gd name="connsiteX2" fmla="*/ 0 w 91138"/>
              <a:gd name="connsiteY2" fmla="*/ 44785 h 89570"/>
              <a:gd name="connsiteX3" fmla="*/ 45569 w 91138"/>
              <a:gd name="connsiteY3" fmla="*/ 0 h 89570"/>
              <a:gd name="connsiteX4" fmla="*/ 91138 w 91138"/>
              <a:gd name="connsiteY4" fmla="*/ 44785 h 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89570">
                <a:moveTo>
                  <a:pt x="91138" y="44785"/>
                </a:moveTo>
                <a:cubicBezTo>
                  <a:pt x="91138" y="69519"/>
                  <a:pt x="70736" y="89570"/>
                  <a:pt x="45569" y="89570"/>
                </a:cubicBezTo>
                <a:cubicBezTo>
                  <a:pt x="20402" y="89570"/>
                  <a:pt x="0" y="69519"/>
                  <a:pt x="0" y="44785"/>
                </a:cubicBezTo>
                <a:cubicBezTo>
                  <a:pt x="0" y="20051"/>
                  <a:pt x="20402" y="0"/>
                  <a:pt x="45569" y="0"/>
                </a:cubicBezTo>
                <a:cubicBezTo>
                  <a:pt x="70736" y="0"/>
                  <a:pt x="91138" y="20051"/>
                  <a:pt x="91138" y="44785"/>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9" name="Graphic 22">
            <a:extLst>
              <a:ext uri="{FF2B5EF4-FFF2-40B4-BE49-F238E27FC236}">
                <a16:creationId xmlns:a16="http://schemas.microsoft.com/office/drawing/2014/main" id="{53AA89D1-0C70-46BB-8E35-5722A4B18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7588" y="2177021"/>
            <a:ext cx="127714" cy="125516"/>
          </a:xfrm>
          <a:custGeom>
            <a:avLst/>
            <a:gdLst>
              <a:gd name="connsiteX0" fmla="*/ 63857 w 127714"/>
              <a:gd name="connsiteY0" fmla="*/ 18549 h 125516"/>
              <a:gd name="connsiteX1" fmla="*/ 108840 w 127714"/>
              <a:gd name="connsiteY1" fmla="*/ 62758 h 125516"/>
              <a:gd name="connsiteX2" fmla="*/ 63857 w 127714"/>
              <a:gd name="connsiteY2" fmla="*/ 106967 h 125516"/>
              <a:gd name="connsiteX3" fmla="*/ 18874 w 127714"/>
              <a:gd name="connsiteY3" fmla="*/ 62758 h 125516"/>
              <a:gd name="connsiteX4" fmla="*/ 63857 w 127714"/>
              <a:gd name="connsiteY4" fmla="*/ 18549 h 125516"/>
              <a:gd name="connsiteX5" fmla="*/ 63857 w 127714"/>
              <a:gd name="connsiteY5" fmla="*/ 0 h 125516"/>
              <a:gd name="connsiteX6" fmla="*/ 0 w 127714"/>
              <a:gd name="connsiteY6" fmla="*/ 62758 h 125516"/>
              <a:gd name="connsiteX7" fmla="*/ 63857 w 127714"/>
              <a:gd name="connsiteY7" fmla="*/ 125516 h 125516"/>
              <a:gd name="connsiteX8" fmla="*/ 127714 w 127714"/>
              <a:gd name="connsiteY8" fmla="*/ 62758 h 125516"/>
              <a:gd name="connsiteX9" fmla="*/ 63857 w 127714"/>
              <a:gd name="connsiteY9" fmla="*/ 0 h 125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5516">
                <a:moveTo>
                  <a:pt x="63857" y="18549"/>
                </a:moveTo>
                <a:cubicBezTo>
                  <a:pt x="88700" y="18549"/>
                  <a:pt x="108840" y="38342"/>
                  <a:pt x="108840" y="62758"/>
                </a:cubicBezTo>
                <a:cubicBezTo>
                  <a:pt x="108840" y="87174"/>
                  <a:pt x="88700" y="106967"/>
                  <a:pt x="63857" y="106967"/>
                </a:cubicBezTo>
                <a:cubicBezTo>
                  <a:pt x="39014" y="106967"/>
                  <a:pt x="18874" y="87174"/>
                  <a:pt x="18874" y="62758"/>
                </a:cubicBezTo>
                <a:cubicBezTo>
                  <a:pt x="18898" y="38352"/>
                  <a:pt x="39024" y="18573"/>
                  <a:pt x="63857" y="18549"/>
                </a:cubicBezTo>
                <a:moveTo>
                  <a:pt x="63857" y="0"/>
                </a:moveTo>
                <a:cubicBezTo>
                  <a:pt x="28590" y="0"/>
                  <a:pt x="0" y="28098"/>
                  <a:pt x="0" y="62758"/>
                </a:cubicBezTo>
                <a:cubicBezTo>
                  <a:pt x="0" y="97418"/>
                  <a:pt x="28590" y="125516"/>
                  <a:pt x="63857" y="125516"/>
                </a:cubicBezTo>
                <a:cubicBezTo>
                  <a:pt x="99124" y="125516"/>
                  <a:pt x="127714" y="97418"/>
                  <a:pt x="127714" y="62758"/>
                </a:cubicBezTo>
                <a:cubicBezTo>
                  <a:pt x="127714" y="28098"/>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8835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91D377-6D35-C35B-D417-740B68CBD466}"/>
              </a:ext>
            </a:extLst>
          </p:cNvPr>
          <p:cNvSpPr>
            <a:spLocks noGrp="1"/>
          </p:cNvSpPr>
          <p:nvPr>
            <p:ph type="title"/>
          </p:nvPr>
        </p:nvSpPr>
        <p:spPr>
          <a:xfrm>
            <a:off x="838200" y="365125"/>
            <a:ext cx="10515600" cy="1325563"/>
          </a:xfrm>
        </p:spPr>
        <p:txBody>
          <a:bodyPr>
            <a:normAutofit/>
          </a:bodyPr>
          <a:lstStyle/>
          <a:p>
            <a:r>
              <a:rPr lang="en-GB" sz="5400"/>
              <a:t>Content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82B601-5653-0D1F-46FA-E8DDC2011EE9}"/>
              </a:ext>
            </a:extLst>
          </p:cNvPr>
          <p:cNvSpPr>
            <a:spLocks noGrp="1"/>
          </p:cNvSpPr>
          <p:nvPr>
            <p:ph idx="1"/>
          </p:nvPr>
        </p:nvSpPr>
        <p:spPr>
          <a:xfrm>
            <a:off x="838200" y="1929384"/>
            <a:ext cx="10515600" cy="4251960"/>
          </a:xfrm>
        </p:spPr>
        <p:txBody>
          <a:bodyPr>
            <a:normAutofit/>
          </a:bodyPr>
          <a:lstStyle/>
          <a:p>
            <a:r>
              <a:rPr lang="en-GB" sz="2200"/>
              <a:t>Introduction</a:t>
            </a:r>
          </a:p>
          <a:p>
            <a:r>
              <a:rPr lang="en-GB" sz="2200"/>
              <a:t>Concept of talent management</a:t>
            </a:r>
          </a:p>
          <a:p>
            <a:r>
              <a:rPr lang="en-GB" sz="2200"/>
              <a:t>Restaurant group- in general</a:t>
            </a:r>
          </a:p>
          <a:p>
            <a:r>
              <a:rPr lang="en-GB" sz="2200"/>
              <a:t>Different types of talent acquisition</a:t>
            </a:r>
          </a:p>
          <a:p>
            <a:r>
              <a:rPr lang="en-GB" sz="2200"/>
              <a:t>Short term talent acquisition</a:t>
            </a:r>
          </a:p>
          <a:p>
            <a:r>
              <a:rPr lang="en-GB" sz="2200"/>
              <a:t>Long term talent acquisition</a:t>
            </a:r>
          </a:p>
          <a:p>
            <a:r>
              <a:rPr lang="en-GB" sz="2200"/>
              <a:t>Different incentives method (2 monetary methods)</a:t>
            </a:r>
          </a:p>
          <a:p>
            <a:r>
              <a:rPr lang="en-GB" sz="2200"/>
              <a:t>Different incentives methods (2 non monetary)</a:t>
            </a:r>
          </a:p>
          <a:p>
            <a:r>
              <a:rPr lang="en-GB" sz="2200"/>
              <a:t>Conclusion</a:t>
            </a:r>
          </a:p>
          <a:p>
            <a:r>
              <a:rPr lang="en-GB" sz="2200"/>
              <a:t>References</a:t>
            </a:r>
          </a:p>
        </p:txBody>
      </p:sp>
    </p:spTree>
    <p:extLst>
      <p:ext uri="{BB962C8B-B14F-4D97-AF65-F5344CB8AC3E}">
        <p14:creationId xmlns:p14="http://schemas.microsoft.com/office/powerpoint/2010/main" val="1528723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Graphic 6" descr="Waiter">
            <a:extLst>
              <a:ext uri="{FF2B5EF4-FFF2-40B4-BE49-F238E27FC236}">
                <a16:creationId xmlns:a16="http://schemas.microsoft.com/office/drawing/2014/main" id="{5B2C6384-37B1-1427-450B-134C73D4746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8" name="Freeform: Shape 11">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6B79267-C31F-69B8-5646-C884B87EF2D4}"/>
              </a:ext>
            </a:extLst>
          </p:cNvPr>
          <p:cNvSpPr>
            <a:spLocks noGrp="1"/>
          </p:cNvSpPr>
          <p:nvPr>
            <p:ph type="title"/>
          </p:nvPr>
        </p:nvSpPr>
        <p:spPr>
          <a:xfrm>
            <a:off x="5759354" y="457201"/>
            <a:ext cx="5337270" cy="1835911"/>
          </a:xfrm>
        </p:spPr>
        <p:txBody>
          <a:bodyPr anchor="b">
            <a:normAutofit/>
          </a:bodyPr>
          <a:lstStyle/>
          <a:p>
            <a:r>
              <a:rPr lang="en-GB" sz="5400">
                <a:solidFill>
                  <a:srgbClr val="FFFFFF"/>
                </a:solidFill>
              </a:rPr>
              <a:t>Introduction </a:t>
            </a:r>
          </a:p>
        </p:txBody>
      </p:sp>
      <p:sp>
        <p:nvSpPr>
          <p:cNvPr id="19"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F453DC-B5E3-5C25-C52F-207B241E91B0}"/>
              </a:ext>
            </a:extLst>
          </p:cNvPr>
          <p:cNvSpPr>
            <a:spLocks noGrp="1"/>
          </p:cNvSpPr>
          <p:nvPr>
            <p:ph idx="1"/>
          </p:nvPr>
        </p:nvSpPr>
        <p:spPr>
          <a:xfrm>
            <a:off x="5257800" y="2798064"/>
            <a:ext cx="6169212" cy="3417611"/>
          </a:xfrm>
        </p:spPr>
        <p:txBody>
          <a:bodyPr anchor="t">
            <a:normAutofit fontScale="92500"/>
          </a:bodyPr>
          <a:lstStyle/>
          <a:p>
            <a:r>
              <a:rPr lang="en-GB" sz="1600" dirty="0">
                <a:solidFill>
                  <a:srgbClr val="FFFFFF"/>
                </a:solidFill>
              </a:rPr>
              <a:t>Important than ever for businesses to attract and retain top talent.</a:t>
            </a:r>
          </a:p>
          <a:p>
            <a:r>
              <a:rPr lang="en-GB" sz="1600" dirty="0">
                <a:solidFill>
                  <a:srgbClr val="FFFFFF"/>
                </a:solidFill>
              </a:rPr>
              <a:t>Especially true in the fine dining industry.</a:t>
            </a:r>
          </a:p>
          <a:p>
            <a:r>
              <a:rPr lang="en-GB" sz="1600" dirty="0">
                <a:solidFill>
                  <a:srgbClr val="FFFFFF"/>
                </a:solidFill>
              </a:rPr>
              <a:t>Can attract and retain top talent is through effective talent management.</a:t>
            </a:r>
          </a:p>
          <a:p>
            <a:r>
              <a:rPr lang="en-GB" sz="1600" dirty="0">
                <a:solidFill>
                  <a:srgbClr val="FFFFFF"/>
                </a:solidFill>
              </a:rPr>
              <a:t>Manage diverse activities and seek for the adequate employees.</a:t>
            </a:r>
          </a:p>
          <a:p>
            <a:r>
              <a:rPr lang="en-GB" sz="1600" dirty="0">
                <a:solidFill>
                  <a:srgbClr val="FFFFFF"/>
                </a:solidFill>
              </a:rPr>
              <a:t>Overall capabilities without barriers. </a:t>
            </a:r>
          </a:p>
          <a:p>
            <a:r>
              <a:rPr lang="en-GB" sz="1600" dirty="0">
                <a:solidFill>
                  <a:srgbClr val="FFFFFF"/>
                </a:solidFill>
              </a:rPr>
              <a:t>Aspects and adequate collaboration.</a:t>
            </a:r>
          </a:p>
          <a:p>
            <a:r>
              <a:rPr lang="en-GB" sz="1600" dirty="0">
                <a:solidFill>
                  <a:srgbClr val="FFFFFF"/>
                </a:solidFill>
              </a:rPr>
              <a:t>Increases finding, attracting, and hiring the best employees for a business.</a:t>
            </a:r>
          </a:p>
          <a:p>
            <a:r>
              <a:rPr lang="en-GB" sz="1600" dirty="0">
                <a:solidFill>
                  <a:srgbClr val="FFFFFF"/>
                </a:solidFill>
              </a:rPr>
              <a:t>Applied to the fine dining of </a:t>
            </a:r>
            <a:r>
              <a:rPr lang="en-GB" sz="1600" dirty="0" err="1">
                <a:solidFill>
                  <a:srgbClr val="FFFFFF"/>
                </a:solidFill>
              </a:rPr>
              <a:t>Matsya</a:t>
            </a:r>
            <a:r>
              <a:rPr lang="en-GB" sz="1600" dirty="0">
                <a:solidFill>
                  <a:srgbClr val="FFFFFF"/>
                </a:solidFill>
              </a:rPr>
              <a:t> Restaurant.</a:t>
            </a:r>
          </a:p>
          <a:p>
            <a:r>
              <a:rPr lang="en-GB" sz="1600" dirty="0">
                <a:solidFill>
                  <a:srgbClr val="FFFFFF"/>
                </a:solidFill>
              </a:rPr>
              <a:t>Short-term and long-term talent acquisition strategies. </a:t>
            </a:r>
          </a:p>
          <a:p>
            <a:r>
              <a:rPr lang="en-GB" sz="1600" dirty="0">
                <a:solidFill>
                  <a:srgbClr val="FFFFFF"/>
                </a:solidFill>
              </a:rPr>
              <a:t>Discussion on different incentives that can be used to motivate and retain.</a:t>
            </a:r>
          </a:p>
        </p:txBody>
      </p:sp>
    </p:spTree>
    <p:extLst>
      <p:ext uri="{BB962C8B-B14F-4D97-AF65-F5344CB8AC3E}">
        <p14:creationId xmlns:p14="http://schemas.microsoft.com/office/powerpoint/2010/main" val="1001310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6B79267-C31F-69B8-5646-C884B87EF2D4}"/>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Concept of talent management </a:t>
            </a:r>
          </a:p>
        </p:txBody>
      </p:sp>
      <p:sp>
        <p:nvSpPr>
          <p:cNvPr id="3" name="Content Placeholder 2">
            <a:extLst>
              <a:ext uri="{FF2B5EF4-FFF2-40B4-BE49-F238E27FC236}">
                <a16:creationId xmlns:a16="http://schemas.microsoft.com/office/drawing/2014/main" id="{89F453DC-B5E3-5C25-C52F-207B241E91B0}"/>
              </a:ext>
            </a:extLst>
          </p:cNvPr>
          <p:cNvSpPr>
            <a:spLocks noGrp="1"/>
          </p:cNvSpPr>
          <p:nvPr>
            <p:ph idx="1"/>
          </p:nvPr>
        </p:nvSpPr>
        <p:spPr>
          <a:xfrm>
            <a:off x="838200" y="2586789"/>
            <a:ext cx="10515600" cy="3590174"/>
          </a:xfrm>
        </p:spPr>
        <p:txBody>
          <a:bodyPr>
            <a:normAutofit/>
          </a:bodyPr>
          <a:lstStyle/>
          <a:p>
            <a:r>
              <a:rPr lang="en-GB" sz="2200"/>
              <a:t>Allows to manage and retain the top talent.</a:t>
            </a:r>
          </a:p>
          <a:p>
            <a:r>
              <a:rPr lang="en-GB" sz="2200"/>
              <a:t>Includes on acquiring, developing, and retaining.</a:t>
            </a:r>
          </a:p>
          <a:p>
            <a:r>
              <a:rPr lang="en-GB" sz="2200"/>
              <a:t>Contribute to the success of an organisation. </a:t>
            </a:r>
          </a:p>
          <a:p>
            <a:r>
              <a:rPr lang="en-GB" sz="2200"/>
              <a:t>Proper identification of the employee skills are managed.</a:t>
            </a:r>
          </a:p>
          <a:p>
            <a:r>
              <a:rPr lang="en-GB" sz="2200"/>
              <a:t>Talent management the context of Matsya.</a:t>
            </a:r>
          </a:p>
          <a:p>
            <a:r>
              <a:rPr lang="en-GB" sz="2200"/>
              <a:t>Ensuring that the restaurant has a talented team.</a:t>
            </a:r>
          </a:p>
          <a:p>
            <a:r>
              <a:rPr lang="en-GB" sz="2200"/>
              <a:t>Chefs, servers, and other staff members.</a:t>
            </a:r>
          </a:p>
          <a:p>
            <a:r>
              <a:rPr lang="en-GB" sz="2200"/>
              <a:t>Deliver exceptional service to its customers.</a:t>
            </a:r>
          </a:p>
        </p:txBody>
      </p:sp>
    </p:spTree>
    <p:extLst>
      <p:ext uri="{BB962C8B-B14F-4D97-AF65-F5344CB8AC3E}">
        <p14:creationId xmlns:p14="http://schemas.microsoft.com/office/powerpoint/2010/main" val="3294948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79267-C31F-69B8-5646-C884B87EF2D4}"/>
              </a:ext>
            </a:extLst>
          </p:cNvPr>
          <p:cNvSpPr>
            <a:spLocks noGrp="1"/>
          </p:cNvSpPr>
          <p:nvPr>
            <p:ph type="title"/>
          </p:nvPr>
        </p:nvSpPr>
        <p:spPr>
          <a:xfrm>
            <a:off x="630935" y="640080"/>
            <a:ext cx="9235554" cy="1123660"/>
          </a:xfrm>
        </p:spPr>
        <p:txBody>
          <a:bodyPr anchor="b">
            <a:normAutofit/>
          </a:bodyPr>
          <a:lstStyle/>
          <a:p>
            <a:r>
              <a:rPr lang="en-GB" sz="3200" dirty="0"/>
              <a:t>Restaurant group – in general </a:t>
            </a:r>
          </a:p>
        </p:txBody>
      </p:sp>
      <p:sp>
        <p:nvSpPr>
          <p:cNvPr id="103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F453DC-B5E3-5C25-C52F-207B241E91B0}"/>
              </a:ext>
            </a:extLst>
          </p:cNvPr>
          <p:cNvSpPr>
            <a:spLocks noGrp="1"/>
          </p:cNvSpPr>
          <p:nvPr>
            <p:ph idx="1"/>
          </p:nvPr>
        </p:nvSpPr>
        <p:spPr>
          <a:xfrm>
            <a:off x="630936" y="2660904"/>
            <a:ext cx="5750814" cy="3547872"/>
          </a:xfrm>
        </p:spPr>
        <p:txBody>
          <a:bodyPr anchor="t">
            <a:normAutofit/>
          </a:bodyPr>
          <a:lstStyle/>
          <a:p>
            <a:r>
              <a:rPr lang="en-GB" sz="1500" dirty="0" err="1"/>
              <a:t>Matsya</a:t>
            </a:r>
            <a:r>
              <a:rPr lang="en-GB" sz="1500" dirty="0"/>
              <a:t> is a part of a restaurant group.</a:t>
            </a:r>
          </a:p>
          <a:p>
            <a:r>
              <a:rPr lang="en-GB" sz="1500" dirty="0"/>
              <a:t>Has several other high-end restaurants in London. </a:t>
            </a:r>
          </a:p>
          <a:p>
            <a:r>
              <a:rPr lang="en-GB" sz="1500" dirty="0"/>
              <a:t>Has a reputation for delivering exceptional dining experiences.</a:t>
            </a:r>
          </a:p>
          <a:p>
            <a:r>
              <a:rPr lang="en-GB" sz="1500" dirty="0"/>
              <a:t>Each restaurant under the group has a unique concept and menu. </a:t>
            </a:r>
          </a:p>
          <a:p>
            <a:r>
              <a:rPr lang="en-GB" sz="1500" dirty="0"/>
              <a:t>Centralized HR department that oversees talent management.</a:t>
            </a:r>
          </a:p>
          <a:p>
            <a:r>
              <a:rPr lang="en-GB" sz="1500" dirty="0"/>
              <a:t>The Ledbury group is a privately held organisation founded in 2005.</a:t>
            </a:r>
          </a:p>
          <a:p>
            <a:r>
              <a:rPr lang="en-GB" sz="1500" dirty="0"/>
              <a:t>Manages diverse activities in ensuring fine dining activities. </a:t>
            </a:r>
          </a:p>
        </p:txBody>
      </p:sp>
      <p:pic>
        <p:nvPicPr>
          <p:cNvPr id="1026" name="Picture 2" descr="5 Effective Talent Acquisition Strategies to Scale Teams">
            <a:extLst>
              <a:ext uri="{FF2B5EF4-FFF2-40B4-BE49-F238E27FC236}">
                <a16:creationId xmlns:a16="http://schemas.microsoft.com/office/drawing/2014/main" id="{1564F9FE-57DA-6D9B-C60E-07B4E7F3F8EB}"/>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6099048" y="1818604"/>
            <a:ext cx="5458968" cy="3220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2813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79267-C31F-69B8-5646-C884B87EF2D4}"/>
              </a:ext>
            </a:extLst>
          </p:cNvPr>
          <p:cNvSpPr>
            <a:spLocks noGrp="1"/>
          </p:cNvSpPr>
          <p:nvPr>
            <p:ph type="title"/>
          </p:nvPr>
        </p:nvSpPr>
        <p:spPr>
          <a:xfrm>
            <a:off x="630936" y="640080"/>
            <a:ext cx="8264708" cy="960120"/>
          </a:xfrm>
        </p:spPr>
        <p:txBody>
          <a:bodyPr anchor="b">
            <a:normAutofit/>
          </a:bodyPr>
          <a:lstStyle/>
          <a:p>
            <a:r>
              <a:rPr lang="en-GB" sz="3200" dirty="0"/>
              <a:t>Different types of talent acquisition </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F453DC-B5E3-5C25-C52F-207B241E91B0}"/>
              </a:ext>
            </a:extLst>
          </p:cNvPr>
          <p:cNvSpPr>
            <a:spLocks noGrp="1"/>
          </p:cNvSpPr>
          <p:nvPr>
            <p:ph idx="1"/>
          </p:nvPr>
        </p:nvSpPr>
        <p:spPr>
          <a:xfrm>
            <a:off x="630936" y="2660904"/>
            <a:ext cx="6864886" cy="3547872"/>
          </a:xfrm>
        </p:spPr>
        <p:txBody>
          <a:bodyPr anchor="t">
            <a:normAutofit/>
          </a:bodyPr>
          <a:lstStyle/>
          <a:p>
            <a:r>
              <a:rPr lang="en-GB" sz="1700" dirty="0"/>
              <a:t>Talent acquisition allows to manage and attract.</a:t>
            </a:r>
          </a:p>
          <a:p>
            <a:r>
              <a:rPr lang="en-GB" sz="1700" dirty="0"/>
              <a:t>Hiring talented employees through adequate process. </a:t>
            </a:r>
          </a:p>
          <a:p>
            <a:r>
              <a:rPr lang="en-GB" sz="1700" dirty="0"/>
              <a:t>Focusing and seeking on the effective talent acquisition program.</a:t>
            </a:r>
          </a:p>
          <a:p>
            <a:r>
              <a:rPr lang="en-GB" sz="1700" dirty="0"/>
              <a:t>Direct recruitment - where the restaurant advertises job openings.</a:t>
            </a:r>
          </a:p>
          <a:p>
            <a:r>
              <a:rPr lang="en-GB" sz="1700" dirty="0"/>
              <a:t>Referral recruitment -  current employees refer potential candidates.</a:t>
            </a:r>
          </a:p>
          <a:p>
            <a:r>
              <a:rPr lang="en-GB" sz="1700" dirty="0"/>
              <a:t>Recruitment agencies - outsources to external agencies.</a:t>
            </a:r>
          </a:p>
          <a:p>
            <a:endParaRPr lang="en-GB" sz="1700" dirty="0"/>
          </a:p>
        </p:txBody>
      </p:sp>
      <p:pic>
        <p:nvPicPr>
          <p:cNvPr id="7" name="Graphic 6" descr="Social Network">
            <a:extLst>
              <a:ext uri="{FF2B5EF4-FFF2-40B4-BE49-F238E27FC236}">
                <a16:creationId xmlns:a16="http://schemas.microsoft.com/office/drawing/2014/main" id="{5905D430-8A54-AA5D-6AAF-E58C474EDD21}"/>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8258784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79267-C31F-69B8-5646-C884B87EF2D4}"/>
              </a:ext>
            </a:extLst>
          </p:cNvPr>
          <p:cNvSpPr>
            <a:spLocks noGrp="1"/>
          </p:cNvSpPr>
          <p:nvPr>
            <p:ph type="title"/>
          </p:nvPr>
        </p:nvSpPr>
        <p:spPr>
          <a:xfrm>
            <a:off x="630936" y="640080"/>
            <a:ext cx="6074664" cy="1481328"/>
          </a:xfrm>
        </p:spPr>
        <p:txBody>
          <a:bodyPr anchor="b">
            <a:normAutofit/>
          </a:bodyPr>
          <a:lstStyle/>
          <a:p>
            <a:r>
              <a:rPr lang="en-GB" sz="3200" dirty="0"/>
              <a:t>Short Term Talent Acquisition</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F453DC-B5E3-5C25-C52F-207B241E91B0}"/>
              </a:ext>
            </a:extLst>
          </p:cNvPr>
          <p:cNvSpPr>
            <a:spLocks noGrp="1"/>
          </p:cNvSpPr>
          <p:nvPr>
            <p:ph idx="1"/>
          </p:nvPr>
        </p:nvSpPr>
        <p:spPr>
          <a:xfrm>
            <a:off x="276606" y="2670048"/>
            <a:ext cx="5545836" cy="3547872"/>
          </a:xfrm>
        </p:spPr>
        <p:txBody>
          <a:bodyPr anchor="t">
            <a:normAutofit/>
          </a:bodyPr>
          <a:lstStyle/>
          <a:p>
            <a:r>
              <a:rPr lang="en-GB" sz="1400" dirty="0"/>
              <a:t>Short-term talent acquisition refers to the process of hiring employees.</a:t>
            </a:r>
          </a:p>
          <a:p>
            <a:r>
              <a:rPr lang="en-GB" sz="1400" dirty="0"/>
              <a:t>Specific period, usually to cover for peak periods or seasonal demands.</a:t>
            </a:r>
          </a:p>
          <a:p>
            <a:r>
              <a:rPr lang="en-GB" sz="1400" dirty="0"/>
              <a:t>Essential for </a:t>
            </a:r>
            <a:r>
              <a:rPr lang="en-GB" sz="1400" dirty="0" err="1"/>
              <a:t>Matsya</a:t>
            </a:r>
            <a:r>
              <a:rPr lang="en-GB" sz="1400" dirty="0"/>
              <a:t> and other restaurants to cover peak periods.</a:t>
            </a:r>
          </a:p>
          <a:p>
            <a:r>
              <a:rPr lang="en-GB" sz="1400" dirty="0"/>
              <a:t>Temporary staffing agencies are a common method.</a:t>
            </a:r>
          </a:p>
          <a:p>
            <a:r>
              <a:rPr lang="en-GB" sz="1400" dirty="0"/>
              <a:t>Can provide the restaurant with qualified staff.</a:t>
            </a:r>
          </a:p>
          <a:p>
            <a:r>
              <a:rPr lang="en-GB" sz="1400" dirty="0"/>
              <a:t>Demands without incurring long-term staffing costs.</a:t>
            </a:r>
          </a:p>
          <a:p>
            <a:r>
              <a:rPr lang="en-GB" sz="1400" dirty="0"/>
              <a:t>Part-time staff are another method of short-term talent acquisition.</a:t>
            </a:r>
          </a:p>
          <a:p>
            <a:r>
              <a:rPr lang="en-GB" sz="1400" dirty="0"/>
              <a:t>Cover specific shifts or periods and can be more cost-effective.</a:t>
            </a:r>
          </a:p>
          <a:p>
            <a:endParaRPr lang="en-GB" sz="1400" dirty="0"/>
          </a:p>
        </p:txBody>
      </p:sp>
      <p:pic>
        <p:nvPicPr>
          <p:cNvPr id="7" name="Graphic 6" descr="Business Growth">
            <a:extLst>
              <a:ext uri="{FF2B5EF4-FFF2-40B4-BE49-F238E27FC236}">
                <a16:creationId xmlns:a16="http://schemas.microsoft.com/office/drawing/2014/main" id="{055D77D6-7038-C6A5-F83E-8DA72397C055}"/>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769073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6B79267-C31F-69B8-5646-C884B87EF2D4}"/>
              </a:ext>
            </a:extLst>
          </p:cNvPr>
          <p:cNvSpPr>
            <a:spLocks noGrp="1"/>
          </p:cNvSpPr>
          <p:nvPr>
            <p:ph type="title"/>
          </p:nvPr>
        </p:nvSpPr>
        <p:spPr>
          <a:xfrm>
            <a:off x="838200" y="673770"/>
            <a:ext cx="3220329" cy="2027227"/>
          </a:xfrm>
        </p:spPr>
        <p:txBody>
          <a:bodyPr anchor="t">
            <a:normAutofit/>
          </a:bodyPr>
          <a:lstStyle/>
          <a:p>
            <a:r>
              <a:rPr lang="en-GB" sz="4600" dirty="0">
                <a:solidFill>
                  <a:srgbClr val="FFFFFF"/>
                </a:solidFill>
              </a:rPr>
              <a:t>Long Term Talent Acquisition</a:t>
            </a:r>
          </a:p>
        </p:txBody>
      </p:sp>
      <p:graphicFrame>
        <p:nvGraphicFramePr>
          <p:cNvPr id="5" name="Content Placeholder 2">
            <a:extLst>
              <a:ext uri="{FF2B5EF4-FFF2-40B4-BE49-F238E27FC236}">
                <a16:creationId xmlns:a16="http://schemas.microsoft.com/office/drawing/2014/main" id="{36B3D4E0-99D0-8C15-1488-242D3505FAA6}"/>
              </a:ext>
            </a:extLst>
          </p:cNvPr>
          <p:cNvGraphicFramePr>
            <a:graphicFrameLocks noGrp="1"/>
          </p:cNvGraphicFramePr>
          <p:nvPr>
            <p:ph idx="1"/>
            <p:extLst>
              <p:ext uri="{D42A27DB-BD31-4B8C-83A1-F6EECF244321}">
                <p14:modId xmlns:p14="http://schemas.microsoft.com/office/powerpoint/2010/main" val="2386687078"/>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1197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7B6F5B0D-0C5E-44C8-D864-12137E3E7E66}"/>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B79267-C31F-69B8-5646-C884B87EF2D4}"/>
              </a:ext>
            </a:extLst>
          </p:cNvPr>
          <p:cNvSpPr>
            <a:spLocks noGrp="1"/>
          </p:cNvSpPr>
          <p:nvPr>
            <p:ph type="title"/>
          </p:nvPr>
        </p:nvSpPr>
        <p:spPr>
          <a:xfrm>
            <a:off x="5057776" y="365125"/>
            <a:ext cx="6296024" cy="1899912"/>
          </a:xfrm>
        </p:spPr>
        <p:txBody>
          <a:bodyPr>
            <a:normAutofit/>
          </a:bodyPr>
          <a:lstStyle/>
          <a:p>
            <a:r>
              <a:rPr lang="en-GB" sz="3400" dirty="0"/>
              <a:t>Different Incentives Method (2 Monetary Methods)</a:t>
            </a:r>
          </a:p>
        </p:txBody>
      </p:sp>
      <p:sp>
        <p:nvSpPr>
          <p:cNvPr id="3" name="Content Placeholder 2">
            <a:extLst>
              <a:ext uri="{FF2B5EF4-FFF2-40B4-BE49-F238E27FC236}">
                <a16:creationId xmlns:a16="http://schemas.microsoft.com/office/drawing/2014/main" id="{89F453DC-B5E3-5C25-C52F-207B241E91B0}"/>
              </a:ext>
            </a:extLst>
          </p:cNvPr>
          <p:cNvSpPr>
            <a:spLocks noGrp="1"/>
          </p:cNvSpPr>
          <p:nvPr>
            <p:ph idx="1"/>
          </p:nvPr>
        </p:nvSpPr>
        <p:spPr>
          <a:xfrm>
            <a:off x="6600825" y="2434201"/>
            <a:ext cx="5314949" cy="3742762"/>
          </a:xfrm>
        </p:spPr>
        <p:txBody>
          <a:bodyPr>
            <a:normAutofit/>
          </a:bodyPr>
          <a:lstStyle/>
          <a:p>
            <a:r>
              <a:rPr lang="en-GB" sz="1800" dirty="0"/>
              <a:t>Effective way to motivate and retain talented employees.</a:t>
            </a:r>
          </a:p>
          <a:p>
            <a:r>
              <a:rPr lang="en-GB" sz="1800" dirty="0"/>
              <a:t>Performance-based bonuses are a common method.</a:t>
            </a:r>
          </a:p>
          <a:p>
            <a:r>
              <a:rPr lang="en-GB" sz="1800" dirty="0"/>
              <a:t>Reward employees who contribute to the success.</a:t>
            </a:r>
          </a:p>
          <a:p>
            <a:r>
              <a:rPr lang="en-GB" sz="1800" dirty="0"/>
              <a:t>Profit-sharing allows employees to share in the success.</a:t>
            </a:r>
          </a:p>
          <a:p>
            <a:r>
              <a:rPr lang="en-GB" sz="1800" dirty="0"/>
              <a:t>Rewarded for their contributions.</a:t>
            </a:r>
          </a:p>
          <a:p>
            <a:endParaRPr lang="en-GB" sz="1800" dirty="0"/>
          </a:p>
          <a:p>
            <a:endParaRPr lang="en-GB" sz="1800" dirty="0"/>
          </a:p>
          <a:p>
            <a:endParaRPr lang="en-GB" sz="1800" dirty="0"/>
          </a:p>
        </p:txBody>
      </p:sp>
    </p:spTree>
    <p:extLst>
      <p:ext uri="{BB962C8B-B14F-4D97-AF65-F5344CB8AC3E}">
        <p14:creationId xmlns:p14="http://schemas.microsoft.com/office/powerpoint/2010/main" val="3111345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79267-C31F-69B8-5646-C884B87EF2D4}"/>
              </a:ext>
            </a:extLst>
          </p:cNvPr>
          <p:cNvSpPr>
            <a:spLocks noGrp="1"/>
          </p:cNvSpPr>
          <p:nvPr>
            <p:ph type="title"/>
          </p:nvPr>
        </p:nvSpPr>
        <p:spPr>
          <a:xfrm>
            <a:off x="5237249" y="365125"/>
            <a:ext cx="6116549" cy="1807305"/>
          </a:xfrm>
        </p:spPr>
        <p:txBody>
          <a:bodyPr>
            <a:normAutofit/>
          </a:bodyPr>
          <a:lstStyle/>
          <a:p>
            <a:r>
              <a:rPr lang="en-GB" sz="3200" dirty="0"/>
              <a:t>Different Incentives Methods (2 Non Monetary Methods)</a:t>
            </a:r>
          </a:p>
        </p:txBody>
      </p:sp>
      <p:pic>
        <p:nvPicPr>
          <p:cNvPr id="5" name="Picture 4" descr="Red toy person in front of two lines of white figures">
            <a:extLst>
              <a:ext uri="{FF2B5EF4-FFF2-40B4-BE49-F238E27FC236}">
                <a16:creationId xmlns:a16="http://schemas.microsoft.com/office/drawing/2014/main" id="{1729B986-DA33-2764-423B-EF272DF3132F}"/>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89F453DC-B5E3-5C25-C52F-207B241E91B0}"/>
              </a:ext>
            </a:extLst>
          </p:cNvPr>
          <p:cNvSpPr>
            <a:spLocks noGrp="1"/>
          </p:cNvSpPr>
          <p:nvPr>
            <p:ph idx="1"/>
          </p:nvPr>
        </p:nvSpPr>
        <p:spPr>
          <a:xfrm>
            <a:off x="5237249" y="2333297"/>
            <a:ext cx="6116549" cy="3843666"/>
          </a:xfrm>
        </p:spPr>
        <p:txBody>
          <a:bodyPr>
            <a:normAutofit/>
          </a:bodyPr>
          <a:lstStyle/>
          <a:p>
            <a:r>
              <a:rPr lang="en-GB" sz="1700" dirty="0"/>
              <a:t>Non-monetary incentives can also be effective.</a:t>
            </a:r>
          </a:p>
          <a:p>
            <a:r>
              <a:rPr lang="en-GB" sz="1700" dirty="0"/>
              <a:t>Recognition and appreciation. </a:t>
            </a:r>
          </a:p>
          <a:p>
            <a:r>
              <a:rPr lang="en-GB" sz="1700" dirty="0"/>
              <a:t>Proper recognition in the public activities are helpful.</a:t>
            </a:r>
          </a:p>
          <a:p>
            <a:r>
              <a:rPr lang="en-GB" sz="1700" dirty="0"/>
              <a:t>Increase employee morale and motivation.</a:t>
            </a:r>
          </a:p>
          <a:p>
            <a:r>
              <a:rPr lang="en-GB" sz="1700" dirty="0"/>
              <a:t>Training and development opportunities. </a:t>
            </a:r>
          </a:p>
          <a:p>
            <a:r>
              <a:rPr lang="en-GB" sz="1700" dirty="0"/>
              <a:t>Proper training and development activities for the employees.</a:t>
            </a:r>
          </a:p>
          <a:p>
            <a:r>
              <a:rPr lang="en-GB" sz="1700" dirty="0"/>
              <a:t>Can increase and develop their skills.</a:t>
            </a:r>
          </a:p>
          <a:p>
            <a:r>
              <a:rPr lang="en-GB" sz="1700" dirty="0"/>
              <a:t>Offering training and development practices are essential.</a:t>
            </a:r>
          </a:p>
          <a:p>
            <a:endParaRPr lang="en-GB" sz="1700" dirty="0"/>
          </a:p>
        </p:txBody>
      </p:sp>
    </p:spTree>
    <p:extLst>
      <p:ext uri="{BB962C8B-B14F-4D97-AF65-F5344CB8AC3E}">
        <p14:creationId xmlns:p14="http://schemas.microsoft.com/office/powerpoint/2010/main" val="2941815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79267-C31F-69B8-5646-C884B87EF2D4}"/>
              </a:ext>
            </a:extLst>
          </p:cNvPr>
          <p:cNvSpPr>
            <a:spLocks noGrp="1"/>
          </p:cNvSpPr>
          <p:nvPr>
            <p:ph type="title"/>
          </p:nvPr>
        </p:nvSpPr>
        <p:spPr>
          <a:xfrm>
            <a:off x="836679" y="723898"/>
            <a:ext cx="6002110" cy="1495425"/>
          </a:xfrm>
        </p:spPr>
        <p:txBody>
          <a:bodyPr>
            <a:normAutofit/>
          </a:bodyPr>
          <a:lstStyle/>
          <a:p>
            <a:r>
              <a:rPr lang="en-GB" sz="3200" dirty="0"/>
              <a:t>Conclusion </a:t>
            </a:r>
          </a:p>
        </p:txBody>
      </p:sp>
      <p:sp>
        <p:nvSpPr>
          <p:cNvPr id="3" name="Content Placeholder 2">
            <a:extLst>
              <a:ext uri="{FF2B5EF4-FFF2-40B4-BE49-F238E27FC236}">
                <a16:creationId xmlns:a16="http://schemas.microsoft.com/office/drawing/2014/main" id="{89F453DC-B5E3-5C25-C52F-207B241E91B0}"/>
              </a:ext>
            </a:extLst>
          </p:cNvPr>
          <p:cNvSpPr>
            <a:spLocks noGrp="1"/>
          </p:cNvSpPr>
          <p:nvPr>
            <p:ph idx="1"/>
          </p:nvPr>
        </p:nvSpPr>
        <p:spPr>
          <a:xfrm>
            <a:off x="342900" y="2405067"/>
            <a:ext cx="6495890" cy="3729034"/>
          </a:xfrm>
        </p:spPr>
        <p:txBody>
          <a:bodyPr>
            <a:normAutofit/>
          </a:bodyPr>
          <a:lstStyle/>
          <a:p>
            <a:r>
              <a:rPr lang="en-GB" sz="1400" dirty="0"/>
              <a:t>Talent management is a vital element. </a:t>
            </a:r>
          </a:p>
          <a:p>
            <a:r>
              <a:rPr lang="en-GB" sz="1400" dirty="0"/>
              <a:t>Restaurants can attract, retain, and motivate talented employees.</a:t>
            </a:r>
          </a:p>
          <a:p>
            <a:r>
              <a:rPr lang="en-GB" sz="1400" dirty="0"/>
              <a:t>Centralized HR departments, referral recruitment, and direct recruitment. </a:t>
            </a:r>
          </a:p>
          <a:p>
            <a:r>
              <a:rPr lang="en-GB" sz="1400" dirty="0"/>
              <a:t>Short-term talent acquisition methods such as temporary staffing agencies.</a:t>
            </a:r>
          </a:p>
          <a:p>
            <a:r>
              <a:rPr lang="en-GB" sz="1400" dirty="0"/>
              <a:t>Part-time staff can help to cover peak periods or seasonal demands. </a:t>
            </a:r>
          </a:p>
          <a:p>
            <a:r>
              <a:rPr lang="en-GB" sz="1400" dirty="0"/>
              <a:t>Long-term, recruitment agencies, direct recruitment, and referral recruitment.</a:t>
            </a:r>
          </a:p>
          <a:p>
            <a:r>
              <a:rPr lang="en-GB" sz="1400" dirty="0"/>
              <a:t>Profit-sharing can help to align the interests of the employees.</a:t>
            </a:r>
          </a:p>
          <a:p>
            <a:r>
              <a:rPr lang="en-GB" sz="1400" dirty="0"/>
              <a:t>Recognition and appreciation and training and development opportunities.</a:t>
            </a:r>
          </a:p>
          <a:p>
            <a:r>
              <a:rPr lang="en-GB" sz="1400" dirty="0"/>
              <a:t>Job satisfaction, and retention. </a:t>
            </a:r>
          </a:p>
          <a:p>
            <a:r>
              <a:rPr lang="en-GB" sz="1400" dirty="0"/>
              <a:t>Training and development opportunities can help employees. </a:t>
            </a:r>
          </a:p>
          <a:p>
            <a:r>
              <a:rPr lang="en-GB" sz="1400" dirty="0"/>
              <a:t>Enhance their skills and knowledge.</a:t>
            </a:r>
          </a:p>
        </p:txBody>
      </p:sp>
      <p:pic>
        <p:nvPicPr>
          <p:cNvPr id="5" name="Picture 4" descr="Colourful carved figures of humans">
            <a:extLst>
              <a:ext uri="{FF2B5EF4-FFF2-40B4-BE49-F238E27FC236}">
                <a16:creationId xmlns:a16="http://schemas.microsoft.com/office/drawing/2014/main" id="{F3906B49-D60A-B416-DA26-A4497717B3F3}"/>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1"/>
          <a:stretch/>
        </p:blipFill>
        <p:spPr>
          <a:xfrm>
            <a:off x="7199440" y="10"/>
            <a:ext cx="4992560" cy="6857990"/>
          </a:xfrm>
          <a:prstGeom prst="rect">
            <a:avLst/>
          </a:prstGeom>
          <a:effectLst/>
        </p:spPr>
      </p:pic>
    </p:spTree>
    <p:extLst>
      <p:ext uri="{BB962C8B-B14F-4D97-AF65-F5344CB8AC3E}">
        <p14:creationId xmlns:p14="http://schemas.microsoft.com/office/powerpoint/2010/main" val="693949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79267-C31F-69B8-5646-C884B87EF2D4}"/>
              </a:ext>
            </a:extLst>
          </p:cNvPr>
          <p:cNvSpPr>
            <a:spLocks noGrp="1"/>
          </p:cNvSpPr>
          <p:nvPr>
            <p:ph type="title"/>
          </p:nvPr>
        </p:nvSpPr>
        <p:spPr>
          <a:xfrm>
            <a:off x="841248" y="548640"/>
            <a:ext cx="3600860" cy="5431536"/>
          </a:xfrm>
        </p:spPr>
        <p:txBody>
          <a:bodyPr>
            <a:normAutofit/>
          </a:bodyPr>
          <a:lstStyle/>
          <a:p>
            <a:r>
              <a:rPr lang="en-GB" sz="5400"/>
              <a:t>References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F453DC-B5E3-5C25-C52F-207B241E91B0}"/>
              </a:ext>
            </a:extLst>
          </p:cNvPr>
          <p:cNvSpPr>
            <a:spLocks noGrp="1"/>
          </p:cNvSpPr>
          <p:nvPr>
            <p:ph idx="1"/>
          </p:nvPr>
        </p:nvSpPr>
        <p:spPr>
          <a:xfrm>
            <a:off x="5126418" y="552091"/>
            <a:ext cx="6224335" cy="5431536"/>
          </a:xfrm>
        </p:spPr>
        <p:txBody>
          <a:bodyPr anchor="ctr">
            <a:normAutofit/>
          </a:bodyPr>
          <a:lstStyle/>
          <a:p>
            <a:pPr>
              <a:spcBef>
                <a:spcPts val="600"/>
              </a:spcBef>
            </a:pPr>
            <a:r>
              <a:rPr lang="en-IT" sz="1500" kern="100">
                <a:effectLst/>
                <a:latin typeface="Times New Roman" panose="02020603050405020304" pitchFamily="18" charset="0"/>
                <a:ea typeface="Calibri" panose="020F0502020204030204" pitchFamily="34" charset="0"/>
                <a:cs typeface="Times New Roman" panose="02020603050405020304" pitchFamily="18" charset="0"/>
              </a:rPr>
              <a:t>Armstrong, M. (2012). Armstrong's Handbook of Human Resource Management Practice. London: Kogan Page.</a:t>
            </a:r>
            <a:endParaRPr lang="en-IT" sz="1500" kern="100">
              <a:effectLst/>
              <a:latin typeface="Calibri" panose="020F0502020204030204" pitchFamily="34" charset="0"/>
              <a:ea typeface="Calibri" panose="020F0502020204030204" pitchFamily="34" charset="0"/>
              <a:cs typeface="Times New Roman" panose="02020603050405020304" pitchFamily="18" charset="0"/>
            </a:endParaRPr>
          </a:p>
          <a:p>
            <a:pPr>
              <a:spcBef>
                <a:spcPts val="600"/>
              </a:spcBef>
            </a:pPr>
            <a:r>
              <a:rPr lang="en-IT" sz="1500" kern="100">
                <a:effectLst/>
                <a:latin typeface="Times New Roman" panose="02020603050405020304" pitchFamily="18" charset="0"/>
                <a:ea typeface="Calibri" panose="020F0502020204030204" pitchFamily="34" charset="0"/>
                <a:cs typeface="Times New Roman" panose="02020603050405020304" pitchFamily="18" charset="0"/>
              </a:rPr>
              <a:t>Breaugh, J. A. (2013). Employee Recruitment, Selection, and Assessment: Contemporary Issues for Theory and Practice. London: Psychology Press.</a:t>
            </a:r>
            <a:endParaRPr lang="en-IT" sz="1500" kern="100">
              <a:effectLst/>
              <a:latin typeface="Calibri" panose="020F0502020204030204" pitchFamily="34" charset="0"/>
              <a:ea typeface="Calibri" panose="020F0502020204030204" pitchFamily="34" charset="0"/>
              <a:cs typeface="Times New Roman" panose="02020603050405020304" pitchFamily="18" charset="0"/>
            </a:endParaRPr>
          </a:p>
          <a:p>
            <a:pPr>
              <a:spcBef>
                <a:spcPts val="600"/>
              </a:spcBef>
            </a:pPr>
            <a:r>
              <a:rPr lang="en-IT" sz="1500" kern="100">
                <a:effectLst/>
                <a:latin typeface="Times New Roman" panose="02020603050405020304" pitchFamily="18" charset="0"/>
                <a:ea typeface="Calibri" panose="020F0502020204030204" pitchFamily="34" charset="0"/>
                <a:cs typeface="Times New Roman" panose="02020603050405020304" pitchFamily="18" charset="0"/>
              </a:rPr>
              <a:t>Cappelli, P. and Keller, J.R., 2014. Talent management: Conceptual approaches and practical challenges. </a:t>
            </a:r>
            <a:r>
              <a:rPr lang="en-IT" sz="1500" i="1" kern="100">
                <a:effectLst/>
                <a:latin typeface="Calibri" panose="020F0502020204030204" pitchFamily="34" charset="0"/>
                <a:ea typeface="Calibri" panose="020F0502020204030204" pitchFamily="34" charset="0"/>
                <a:cs typeface="Times New Roman" panose="02020603050405020304" pitchFamily="18" charset="0"/>
              </a:rPr>
              <a:t>Annu. Rev. Organ. Psychol. Organ. Behav.</a:t>
            </a:r>
            <a:r>
              <a:rPr lang="en-IT" sz="1500" kern="100">
                <a:effectLst/>
                <a:latin typeface="Calibri" panose="020F0502020204030204" pitchFamily="34" charset="0"/>
                <a:ea typeface="Calibri" panose="020F0502020204030204" pitchFamily="34" charset="0"/>
                <a:cs typeface="Times New Roman" panose="02020603050405020304" pitchFamily="18" charset="0"/>
              </a:rPr>
              <a:t>, </a:t>
            </a:r>
            <a:r>
              <a:rPr lang="en-IT" sz="1500" i="1" kern="100">
                <a:effectLst/>
                <a:latin typeface="Calibri" panose="020F0502020204030204" pitchFamily="34" charset="0"/>
                <a:ea typeface="Calibri" panose="020F0502020204030204" pitchFamily="34" charset="0"/>
                <a:cs typeface="Times New Roman" panose="02020603050405020304" pitchFamily="18" charset="0"/>
              </a:rPr>
              <a:t>1</a:t>
            </a:r>
            <a:r>
              <a:rPr lang="en-IT" sz="1500" kern="100">
                <a:effectLst/>
                <a:latin typeface="Calibri" panose="020F0502020204030204" pitchFamily="34" charset="0"/>
                <a:ea typeface="Calibri" panose="020F0502020204030204" pitchFamily="34" charset="0"/>
                <a:cs typeface="Times New Roman" panose="02020603050405020304" pitchFamily="18" charset="0"/>
              </a:rPr>
              <a:t>(1), pp.305-331.</a:t>
            </a:r>
          </a:p>
          <a:p>
            <a:pPr>
              <a:spcBef>
                <a:spcPts val="600"/>
              </a:spcBef>
            </a:pPr>
            <a:r>
              <a:rPr lang="en-IT" sz="1500" kern="100">
                <a:effectLst/>
                <a:latin typeface="Times New Roman" panose="02020603050405020304" pitchFamily="18" charset="0"/>
                <a:ea typeface="Calibri" panose="020F0502020204030204" pitchFamily="34" charset="0"/>
                <a:cs typeface="Times New Roman" panose="02020603050405020304" pitchFamily="18" charset="0"/>
              </a:rPr>
              <a:t>Collings, D.G. and Mellahi, K., 2009. Strategic talent management: A review and research agenda. </a:t>
            </a:r>
            <a:r>
              <a:rPr lang="en-IT" sz="1500" i="1" kern="100">
                <a:effectLst/>
                <a:latin typeface="Calibri" panose="020F0502020204030204" pitchFamily="34" charset="0"/>
                <a:ea typeface="Calibri" panose="020F0502020204030204" pitchFamily="34" charset="0"/>
                <a:cs typeface="Times New Roman" panose="02020603050405020304" pitchFamily="18" charset="0"/>
              </a:rPr>
              <a:t>Human resource management review</a:t>
            </a:r>
            <a:r>
              <a:rPr lang="en-IT" sz="1500" kern="100">
                <a:effectLst/>
                <a:latin typeface="Calibri" panose="020F0502020204030204" pitchFamily="34" charset="0"/>
                <a:ea typeface="Calibri" panose="020F0502020204030204" pitchFamily="34" charset="0"/>
                <a:cs typeface="Times New Roman" panose="02020603050405020304" pitchFamily="18" charset="0"/>
              </a:rPr>
              <a:t>, </a:t>
            </a:r>
            <a:r>
              <a:rPr lang="en-IT" sz="1500" i="1" kern="100">
                <a:effectLst/>
                <a:latin typeface="Calibri" panose="020F0502020204030204" pitchFamily="34" charset="0"/>
                <a:ea typeface="Calibri" panose="020F0502020204030204" pitchFamily="34" charset="0"/>
                <a:cs typeface="Times New Roman" panose="02020603050405020304" pitchFamily="18" charset="0"/>
              </a:rPr>
              <a:t>19</a:t>
            </a:r>
            <a:r>
              <a:rPr lang="en-IT" sz="1500" kern="100">
                <a:effectLst/>
                <a:latin typeface="Calibri" panose="020F0502020204030204" pitchFamily="34" charset="0"/>
                <a:ea typeface="Calibri" panose="020F0502020204030204" pitchFamily="34" charset="0"/>
                <a:cs typeface="Times New Roman" panose="02020603050405020304" pitchFamily="18" charset="0"/>
              </a:rPr>
              <a:t>(4), pp.304-313.</a:t>
            </a:r>
          </a:p>
          <a:p>
            <a:pPr>
              <a:spcBef>
                <a:spcPts val="600"/>
              </a:spcBef>
            </a:pPr>
            <a:r>
              <a:rPr lang="en-IT" sz="1500" kern="100">
                <a:effectLst/>
                <a:latin typeface="Times New Roman" panose="02020603050405020304" pitchFamily="18" charset="0"/>
                <a:ea typeface="Calibri" panose="020F0502020204030204" pitchFamily="34" charset="0"/>
                <a:cs typeface="Times New Roman" panose="02020603050405020304" pitchFamily="18" charset="0"/>
              </a:rPr>
              <a:t>Harney, B., Monks, K., &amp; Alexopoulos, A. (2016). What Can Human Resource Management Do for Performance and Innovation Outcomes? Human Resource Management Review, 26(1), 1-4.</a:t>
            </a:r>
            <a:endParaRPr lang="en-IT" sz="1500" kern="100">
              <a:effectLst/>
              <a:latin typeface="Calibri" panose="020F0502020204030204" pitchFamily="34" charset="0"/>
              <a:ea typeface="Calibri" panose="020F0502020204030204" pitchFamily="34" charset="0"/>
              <a:cs typeface="Times New Roman" panose="02020603050405020304" pitchFamily="18" charset="0"/>
            </a:endParaRPr>
          </a:p>
          <a:p>
            <a:pPr>
              <a:spcBef>
                <a:spcPts val="600"/>
              </a:spcBef>
            </a:pPr>
            <a:r>
              <a:rPr lang="en-IT" sz="1500" kern="100">
                <a:effectLst/>
                <a:latin typeface="Times New Roman" panose="02020603050405020304" pitchFamily="18" charset="0"/>
                <a:ea typeface="Calibri" panose="020F0502020204030204" pitchFamily="34" charset="0"/>
                <a:cs typeface="Times New Roman" panose="02020603050405020304" pitchFamily="18" charset="0"/>
              </a:rPr>
              <a:t>Lewis, R.E. and Heckman, R.J., 2006. Talent management: A critical review. </a:t>
            </a:r>
            <a:r>
              <a:rPr lang="en-IT" sz="1500" i="1" kern="100">
                <a:effectLst/>
                <a:latin typeface="Calibri" panose="020F0502020204030204" pitchFamily="34" charset="0"/>
                <a:ea typeface="Calibri" panose="020F0502020204030204" pitchFamily="34" charset="0"/>
                <a:cs typeface="Times New Roman" panose="02020603050405020304" pitchFamily="18" charset="0"/>
              </a:rPr>
              <a:t>Human resource management review</a:t>
            </a:r>
            <a:r>
              <a:rPr lang="en-IT" sz="1500" kern="100">
                <a:effectLst/>
                <a:latin typeface="Calibri" panose="020F0502020204030204" pitchFamily="34" charset="0"/>
                <a:ea typeface="Calibri" panose="020F0502020204030204" pitchFamily="34" charset="0"/>
                <a:cs typeface="Times New Roman" panose="02020603050405020304" pitchFamily="18" charset="0"/>
              </a:rPr>
              <a:t>, </a:t>
            </a:r>
            <a:r>
              <a:rPr lang="en-IT" sz="1500" i="1" kern="100">
                <a:effectLst/>
                <a:latin typeface="Calibri" panose="020F0502020204030204" pitchFamily="34" charset="0"/>
                <a:ea typeface="Calibri" panose="020F0502020204030204" pitchFamily="34" charset="0"/>
                <a:cs typeface="Times New Roman" panose="02020603050405020304" pitchFamily="18" charset="0"/>
              </a:rPr>
              <a:t>16</a:t>
            </a:r>
            <a:r>
              <a:rPr lang="en-IT" sz="1500" kern="100">
                <a:effectLst/>
                <a:latin typeface="Calibri" panose="020F0502020204030204" pitchFamily="34" charset="0"/>
                <a:ea typeface="Calibri" panose="020F0502020204030204" pitchFamily="34" charset="0"/>
                <a:cs typeface="Times New Roman" panose="02020603050405020304" pitchFamily="18" charset="0"/>
              </a:rPr>
              <a:t>(2), pp.139-154.</a:t>
            </a:r>
          </a:p>
          <a:p>
            <a:pPr>
              <a:spcBef>
                <a:spcPts val="600"/>
              </a:spcBef>
            </a:pPr>
            <a:r>
              <a:rPr lang="en-IT" sz="1500" kern="100">
                <a:effectLst/>
                <a:latin typeface="Times New Roman" panose="02020603050405020304" pitchFamily="18" charset="0"/>
                <a:ea typeface="Calibri" panose="020F0502020204030204" pitchFamily="34" charset="0"/>
                <a:cs typeface="Times New Roman" panose="02020603050405020304" pitchFamily="18" charset="0"/>
              </a:rPr>
              <a:t>Salaman, G. (2015). Strategic Human Resource Management: Theory and Practice. London: Sage Publications.</a:t>
            </a:r>
            <a:endParaRPr lang="en-IT" sz="1500" kern="100">
              <a:effectLst/>
              <a:latin typeface="Calibri" panose="020F0502020204030204" pitchFamily="34" charset="0"/>
              <a:ea typeface="Calibri" panose="020F0502020204030204" pitchFamily="34" charset="0"/>
              <a:cs typeface="Times New Roman" panose="02020603050405020304" pitchFamily="18" charset="0"/>
            </a:endParaRPr>
          </a:p>
          <a:p>
            <a:pPr>
              <a:spcBef>
                <a:spcPts val="600"/>
              </a:spcBef>
            </a:pPr>
            <a:r>
              <a:rPr lang="en-IT" sz="1500" kern="100">
                <a:effectLst/>
                <a:latin typeface="Times New Roman" panose="02020603050405020304" pitchFamily="18" charset="0"/>
                <a:ea typeface="Calibri" panose="020F0502020204030204" pitchFamily="34" charset="0"/>
                <a:cs typeface="Times New Roman" panose="02020603050405020304" pitchFamily="18" charset="0"/>
              </a:rPr>
              <a:t>Schiemann, W.A., 2014. From talent management to talent optimization. </a:t>
            </a:r>
            <a:r>
              <a:rPr lang="en-IT" sz="1500" i="1" kern="100">
                <a:effectLst/>
                <a:latin typeface="Calibri" panose="020F0502020204030204" pitchFamily="34" charset="0"/>
                <a:ea typeface="Calibri" panose="020F0502020204030204" pitchFamily="34" charset="0"/>
                <a:cs typeface="Times New Roman" panose="02020603050405020304" pitchFamily="18" charset="0"/>
              </a:rPr>
              <a:t>Journal of World Business</a:t>
            </a:r>
            <a:r>
              <a:rPr lang="en-IT" sz="1500" kern="100">
                <a:effectLst/>
                <a:latin typeface="Calibri" panose="020F0502020204030204" pitchFamily="34" charset="0"/>
                <a:ea typeface="Calibri" panose="020F0502020204030204" pitchFamily="34" charset="0"/>
                <a:cs typeface="Times New Roman" panose="02020603050405020304" pitchFamily="18" charset="0"/>
              </a:rPr>
              <a:t>, </a:t>
            </a:r>
            <a:r>
              <a:rPr lang="en-IT" sz="1500" i="1" kern="100">
                <a:effectLst/>
                <a:latin typeface="Calibri" panose="020F0502020204030204" pitchFamily="34" charset="0"/>
                <a:ea typeface="Calibri" panose="020F0502020204030204" pitchFamily="34" charset="0"/>
                <a:cs typeface="Times New Roman" panose="02020603050405020304" pitchFamily="18" charset="0"/>
              </a:rPr>
              <a:t>49</a:t>
            </a:r>
            <a:r>
              <a:rPr lang="en-IT" sz="1500" kern="100">
                <a:effectLst/>
                <a:latin typeface="Calibri" panose="020F0502020204030204" pitchFamily="34" charset="0"/>
                <a:ea typeface="Calibri" panose="020F0502020204030204" pitchFamily="34" charset="0"/>
                <a:cs typeface="Times New Roman" panose="02020603050405020304" pitchFamily="18" charset="0"/>
              </a:rPr>
              <a:t>(2), pp.281-288.</a:t>
            </a:r>
          </a:p>
          <a:p>
            <a:pPr>
              <a:spcBef>
                <a:spcPts val="600"/>
              </a:spcBef>
            </a:pPr>
            <a:r>
              <a:rPr lang="en-IT" sz="1500" kern="100">
                <a:effectLst/>
                <a:latin typeface="Times New Roman" panose="02020603050405020304" pitchFamily="18" charset="0"/>
                <a:ea typeface="Calibri" panose="020F0502020204030204" pitchFamily="34" charset="0"/>
                <a:cs typeface="Times New Roman" panose="02020603050405020304" pitchFamily="18" charset="0"/>
              </a:rPr>
              <a:t>Scullion, H., Collings, D.G. and Caligiuri, P., 2010. Global talent management. </a:t>
            </a:r>
            <a:r>
              <a:rPr lang="en-IT" sz="1500" i="1" kern="100">
                <a:effectLst/>
                <a:latin typeface="Calibri" panose="020F0502020204030204" pitchFamily="34" charset="0"/>
                <a:ea typeface="Calibri" panose="020F0502020204030204" pitchFamily="34" charset="0"/>
                <a:cs typeface="Times New Roman" panose="02020603050405020304" pitchFamily="18" charset="0"/>
              </a:rPr>
              <a:t>Journal of world business</a:t>
            </a:r>
            <a:r>
              <a:rPr lang="en-IT" sz="1500" kern="100">
                <a:effectLst/>
                <a:latin typeface="Calibri" panose="020F0502020204030204" pitchFamily="34" charset="0"/>
                <a:ea typeface="Calibri" panose="020F0502020204030204" pitchFamily="34" charset="0"/>
                <a:cs typeface="Times New Roman" panose="02020603050405020304" pitchFamily="18" charset="0"/>
              </a:rPr>
              <a:t>, </a:t>
            </a:r>
            <a:r>
              <a:rPr lang="en-IT" sz="1500" i="1" kern="100">
                <a:effectLst/>
                <a:latin typeface="Calibri" panose="020F0502020204030204" pitchFamily="34" charset="0"/>
                <a:ea typeface="Calibri" panose="020F0502020204030204" pitchFamily="34" charset="0"/>
                <a:cs typeface="Times New Roman" panose="02020603050405020304" pitchFamily="18" charset="0"/>
              </a:rPr>
              <a:t>45</a:t>
            </a:r>
            <a:r>
              <a:rPr lang="en-IT" sz="1500" kern="100">
                <a:effectLst/>
                <a:latin typeface="Calibri" panose="020F0502020204030204" pitchFamily="34" charset="0"/>
                <a:ea typeface="Calibri" panose="020F0502020204030204" pitchFamily="34" charset="0"/>
                <a:cs typeface="Times New Roman" panose="02020603050405020304" pitchFamily="18" charset="0"/>
              </a:rPr>
              <a:t>(2), pp.105-108.</a:t>
            </a:r>
          </a:p>
        </p:txBody>
      </p:sp>
    </p:spTree>
    <p:extLst>
      <p:ext uri="{BB962C8B-B14F-4D97-AF65-F5344CB8AC3E}">
        <p14:creationId xmlns:p14="http://schemas.microsoft.com/office/powerpoint/2010/main" val="18012016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2396</Words>
  <PresentationFormat>Widescreen</PresentationFormat>
  <Paragraphs>152</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LCBB5004 Managing People</vt:lpstr>
      <vt:lpstr>Content</vt:lpstr>
      <vt:lpstr>Introduction </vt:lpstr>
      <vt:lpstr>Concept of talent management </vt:lpstr>
      <vt:lpstr>Restaurant group – in general </vt:lpstr>
      <vt:lpstr>Different types of talent acquisition </vt:lpstr>
      <vt:lpstr>Short Term Talent Acquisition</vt:lpstr>
      <vt:lpstr>Long Term Talent Acquisition</vt:lpstr>
      <vt:lpstr>Different Incentives Method (2 Monetary Methods)</vt:lpstr>
      <vt:lpstr>Different Incentives Methods (2 Non Monetary Methods)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2023-03-30T19:55:41Z</dcterms:created>
  <dcterms:modified xsi:type="dcterms:W3CDTF">2023-03-31T18:25:23Z</dcterms:modified>
</cp:coreProperties>
</file>