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5" r:id="rId4"/>
    <p:sldId id="258" r:id="rId5"/>
    <p:sldId id="261" r:id="rId6"/>
    <p:sldId id="262" r:id="rId7"/>
    <p:sldId id="263" r:id="rId8"/>
    <p:sldId id="264" r:id="rId9"/>
    <p:sldId id="259" r:id="rId10"/>
    <p:sldId id="26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96DDB0-E87C-4EC7-A865-3ED91A4C7047}" type="doc">
      <dgm:prSet loTypeId="urn:microsoft.com/office/officeart/2005/8/layout/orgChart1" loCatId="hierarchy" qsTypeId="urn:microsoft.com/office/officeart/2005/8/quickstyle/simple5" qsCatId="simple" csTypeId="urn:microsoft.com/office/officeart/2005/8/colors/accent1_2" csCatId="accent1" phldr="1"/>
      <dgm:spPr/>
      <dgm:t>
        <a:bodyPr/>
        <a:lstStyle/>
        <a:p>
          <a:endParaRPr lang="en-US"/>
        </a:p>
      </dgm:t>
    </dgm:pt>
    <dgm:pt modelId="{2ECEF482-0589-4F6D-B48F-0D50BF55C3D2}">
      <dgm:prSet/>
      <dgm:spPr/>
      <dgm:t>
        <a:bodyPr/>
        <a:lstStyle/>
        <a:p>
          <a:r>
            <a:rPr lang="en-GB" dirty="0"/>
            <a:t>Assessing the Effectiveness</a:t>
          </a:r>
          <a:endParaRPr lang="en-US" dirty="0"/>
        </a:p>
      </dgm:t>
    </dgm:pt>
    <dgm:pt modelId="{B5A8D356-6ADD-4C67-9D37-AC7FFF69D2D1}" type="parTrans" cxnId="{A322BB1F-17C3-45C0-BC6E-ED491AC42EF0}">
      <dgm:prSet/>
      <dgm:spPr/>
      <dgm:t>
        <a:bodyPr/>
        <a:lstStyle/>
        <a:p>
          <a:endParaRPr lang="en-US"/>
        </a:p>
      </dgm:t>
    </dgm:pt>
    <dgm:pt modelId="{E5DC5DE4-ABDC-4444-81F3-79F4911206BF}" type="sibTrans" cxnId="{A322BB1F-17C3-45C0-BC6E-ED491AC42EF0}">
      <dgm:prSet/>
      <dgm:spPr/>
      <dgm:t>
        <a:bodyPr/>
        <a:lstStyle/>
        <a:p>
          <a:endParaRPr lang="en-US"/>
        </a:p>
      </dgm:t>
    </dgm:pt>
    <dgm:pt modelId="{F463B551-C4BD-43D6-A24B-93042A3E907C}">
      <dgm:prSet/>
      <dgm:spPr/>
      <dgm:t>
        <a:bodyPr/>
        <a:lstStyle/>
        <a:p>
          <a:r>
            <a:rPr lang="en-GB" dirty="0"/>
            <a:t>Forcefield Analysis</a:t>
          </a:r>
          <a:endParaRPr lang="en-US" dirty="0"/>
        </a:p>
      </dgm:t>
    </dgm:pt>
    <dgm:pt modelId="{B8C50A78-EF6E-4BFF-BD13-5FE4E2435916}" type="parTrans" cxnId="{782AC3CB-AC1C-471F-9D28-B4F2A23335CF}">
      <dgm:prSet/>
      <dgm:spPr/>
      <dgm:t>
        <a:bodyPr/>
        <a:lstStyle/>
        <a:p>
          <a:endParaRPr lang="en-US"/>
        </a:p>
      </dgm:t>
    </dgm:pt>
    <dgm:pt modelId="{0532764B-284E-4CA1-965C-316E89E119C5}" type="sibTrans" cxnId="{782AC3CB-AC1C-471F-9D28-B4F2A23335CF}">
      <dgm:prSet/>
      <dgm:spPr/>
      <dgm:t>
        <a:bodyPr/>
        <a:lstStyle/>
        <a:p>
          <a:endParaRPr lang="en-US"/>
        </a:p>
      </dgm:t>
    </dgm:pt>
    <dgm:pt modelId="{DED6A86C-A2A3-438D-9416-62349EE0D906}">
      <dgm:prSet/>
      <dgm:spPr/>
      <dgm:t>
        <a:bodyPr/>
        <a:lstStyle/>
        <a:p>
          <a:r>
            <a:rPr lang="en-GB" dirty="0"/>
            <a:t>What makes a Company Innovative</a:t>
          </a:r>
          <a:endParaRPr lang="en-US" dirty="0"/>
        </a:p>
      </dgm:t>
    </dgm:pt>
    <dgm:pt modelId="{EDBE7C15-5F3A-4416-BC82-E5BB195FB823}" type="parTrans" cxnId="{AD8826BC-8842-44F2-B72B-F8F9BCB74346}">
      <dgm:prSet/>
      <dgm:spPr/>
      <dgm:t>
        <a:bodyPr/>
        <a:lstStyle/>
        <a:p>
          <a:endParaRPr lang="en-US"/>
        </a:p>
      </dgm:t>
    </dgm:pt>
    <dgm:pt modelId="{566AB9A4-DB66-4666-9603-8DEB10FED64E}" type="sibTrans" cxnId="{AD8826BC-8842-44F2-B72B-F8F9BCB74346}">
      <dgm:prSet/>
      <dgm:spPr/>
      <dgm:t>
        <a:bodyPr/>
        <a:lstStyle/>
        <a:p>
          <a:endParaRPr lang="en-US"/>
        </a:p>
      </dgm:t>
    </dgm:pt>
    <dgm:pt modelId="{05BC6057-C040-4693-A3C0-02BC47B90151}" type="pres">
      <dgm:prSet presAssocID="{F196DDB0-E87C-4EC7-A865-3ED91A4C7047}" presName="hierChild1" presStyleCnt="0">
        <dgm:presLayoutVars>
          <dgm:orgChart val="1"/>
          <dgm:chPref val="1"/>
          <dgm:dir/>
          <dgm:animOne val="branch"/>
          <dgm:animLvl val="lvl"/>
          <dgm:resizeHandles/>
        </dgm:presLayoutVars>
      </dgm:prSet>
      <dgm:spPr/>
    </dgm:pt>
    <dgm:pt modelId="{9CFB37B8-D3A3-4335-994D-8C745E52984B}" type="pres">
      <dgm:prSet presAssocID="{2ECEF482-0589-4F6D-B48F-0D50BF55C3D2}" presName="hierRoot1" presStyleCnt="0">
        <dgm:presLayoutVars>
          <dgm:hierBranch val="init"/>
        </dgm:presLayoutVars>
      </dgm:prSet>
      <dgm:spPr/>
    </dgm:pt>
    <dgm:pt modelId="{796888C9-7EEA-4152-A67C-54B616CE7335}" type="pres">
      <dgm:prSet presAssocID="{2ECEF482-0589-4F6D-B48F-0D50BF55C3D2}" presName="rootComposite1" presStyleCnt="0"/>
      <dgm:spPr/>
    </dgm:pt>
    <dgm:pt modelId="{C92C4C94-6D10-4B1A-8A8D-896D00164178}" type="pres">
      <dgm:prSet presAssocID="{2ECEF482-0589-4F6D-B48F-0D50BF55C3D2}" presName="rootText1" presStyleLbl="node0" presStyleIdx="0" presStyleCnt="3">
        <dgm:presLayoutVars>
          <dgm:chPref val="3"/>
        </dgm:presLayoutVars>
      </dgm:prSet>
      <dgm:spPr/>
    </dgm:pt>
    <dgm:pt modelId="{8EB35907-18E7-40A5-85E4-FD7DDBD76450}" type="pres">
      <dgm:prSet presAssocID="{2ECEF482-0589-4F6D-B48F-0D50BF55C3D2}" presName="rootConnector1" presStyleLbl="node1" presStyleIdx="0" presStyleCnt="0"/>
      <dgm:spPr/>
    </dgm:pt>
    <dgm:pt modelId="{47E0B489-3176-496D-A4BD-BE1D297D23C2}" type="pres">
      <dgm:prSet presAssocID="{2ECEF482-0589-4F6D-B48F-0D50BF55C3D2}" presName="hierChild2" presStyleCnt="0"/>
      <dgm:spPr/>
    </dgm:pt>
    <dgm:pt modelId="{FEE3F9F0-99D5-4D17-BBCC-BB4B0F6CA364}" type="pres">
      <dgm:prSet presAssocID="{2ECEF482-0589-4F6D-B48F-0D50BF55C3D2}" presName="hierChild3" presStyleCnt="0"/>
      <dgm:spPr/>
    </dgm:pt>
    <dgm:pt modelId="{5C8F91DE-B00C-4A9E-B2C8-4CD3628C1F74}" type="pres">
      <dgm:prSet presAssocID="{F463B551-C4BD-43D6-A24B-93042A3E907C}" presName="hierRoot1" presStyleCnt="0">
        <dgm:presLayoutVars>
          <dgm:hierBranch val="init"/>
        </dgm:presLayoutVars>
      </dgm:prSet>
      <dgm:spPr/>
    </dgm:pt>
    <dgm:pt modelId="{A2F3C5FB-36EC-47C0-836A-608E74B8D760}" type="pres">
      <dgm:prSet presAssocID="{F463B551-C4BD-43D6-A24B-93042A3E907C}" presName="rootComposite1" presStyleCnt="0"/>
      <dgm:spPr/>
    </dgm:pt>
    <dgm:pt modelId="{DFBF56A1-A75D-4566-92BE-893925D5A1E7}" type="pres">
      <dgm:prSet presAssocID="{F463B551-C4BD-43D6-A24B-93042A3E907C}" presName="rootText1" presStyleLbl="node0" presStyleIdx="1" presStyleCnt="3">
        <dgm:presLayoutVars>
          <dgm:chPref val="3"/>
        </dgm:presLayoutVars>
      </dgm:prSet>
      <dgm:spPr/>
    </dgm:pt>
    <dgm:pt modelId="{7862FAAB-90FD-494A-A3F1-F3500A1D8F04}" type="pres">
      <dgm:prSet presAssocID="{F463B551-C4BD-43D6-A24B-93042A3E907C}" presName="rootConnector1" presStyleLbl="node1" presStyleIdx="0" presStyleCnt="0"/>
      <dgm:spPr/>
    </dgm:pt>
    <dgm:pt modelId="{41B672EF-0020-420C-8565-956E5722B889}" type="pres">
      <dgm:prSet presAssocID="{F463B551-C4BD-43D6-A24B-93042A3E907C}" presName="hierChild2" presStyleCnt="0"/>
      <dgm:spPr/>
    </dgm:pt>
    <dgm:pt modelId="{62B78C53-7B92-4A61-904A-183177CE8F33}" type="pres">
      <dgm:prSet presAssocID="{F463B551-C4BD-43D6-A24B-93042A3E907C}" presName="hierChild3" presStyleCnt="0"/>
      <dgm:spPr/>
    </dgm:pt>
    <dgm:pt modelId="{AA53345C-B4AD-47D4-8A0D-78CDA9859F38}" type="pres">
      <dgm:prSet presAssocID="{DED6A86C-A2A3-438D-9416-62349EE0D906}" presName="hierRoot1" presStyleCnt="0">
        <dgm:presLayoutVars>
          <dgm:hierBranch val="init"/>
        </dgm:presLayoutVars>
      </dgm:prSet>
      <dgm:spPr/>
    </dgm:pt>
    <dgm:pt modelId="{70274658-EAC2-4305-8FBF-1F0A8AC640B8}" type="pres">
      <dgm:prSet presAssocID="{DED6A86C-A2A3-438D-9416-62349EE0D906}" presName="rootComposite1" presStyleCnt="0"/>
      <dgm:spPr/>
    </dgm:pt>
    <dgm:pt modelId="{71BB35B5-BCF7-49B8-B48B-D07D5870BCCC}" type="pres">
      <dgm:prSet presAssocID="{DED6A86C-A2A3-438D-9416-62349EE0D906}" presName="rootText1" presStyleLbl="node0" presStyleIdx="2" presStyleCnt="3">
        <dgm:presLayoutVars>
          <dgm:chPref val="3"/>
        </dgm:presLayoutVars>
      </dgm:prSet>
      <dgm:spPr/>
    </dgm:pt>
    <dgm:pt modelId="{77CB8CF4-E3B7-4375-8B49-08BC0C0CC62C}" type="pres">
      <dgm:prSet presAssocID="{DED6A86C-A2A3-438D-9416-62349EE0D906}" presName="rootConnector1" presStyleLbl="node1" presStyleIdx="0" presStyleCnt="0"/>
      <dgm:spPr/>
    </dgm:pt>
    <dgm:pt modelId="{642904A5-7C21-47C9-BBFB-3140DF966515}" type="pres">
      <dgm:prSet presAssocID="{DED6A86C-A2A3-438D-9416-62349EE0D906}" presName="hierChild2" presStyleCnt="0"/>
      <dgm:spPr/>
    </dgm:pt>
    <dgm:pt modelId="{69819B0B-5764-4E4D-9C64-FC715CDDFE30}" type="pres">
      <dgm:prSet presAssocID="{DED6A86C-A2A3-438D-9416-62349EE0D906}" presName="hierChild3" presStyleCnt="0"/>
      <dgm:spPr/>
    </dgm:pt>
  </dgm:ptLst>
  <dgm:cxnLst>
    <dgm:cxn modelId="{C92B1D00-44BC-4A19-BE4A-DA9F631762A8}" type="presOf" srcId="{2ECEF482-0589-4F6D-B48F-0D50BF55C3D2}" destId="{8EB35907-18E7-40A5-85E4-FD7DDBD76450}" srcOrd="1" destOrd="0" presId="urn:microsoft.com/office/officeart/2005/8/layout/orgChart1"/>
    <dgm:cxn modelId="{C742BF0D-7234-4A22-9632-5042AF3E6A92}" type="presOf" srcId="{F196DDB0-E87C-4EC7-A865-3ED91A4C7047}" destId="{05BC6057-C040-4693-A3C0-02BC47B90151}" srcOrd="0" destOrd="0" presId="urn:microsoft.com/office/officeart/2005/8/layout/orgChart1"/>
    <dgm:cxn modelId="{6238710E-FE7B-462D-8D95-582C97E11B4F}" type="presOf" srcId="{DED6A86C-A2A3-438D-9416-62349EE0D906}" destId="{71BB35B5-BCF7-49B8-B48B-D07D5870BCCC}" srcOrd="0" destOrd="0" presId="urn:microsoft.com/office/officeart/2005/8/layout/orgChart1"/>
    <dgm:cxn modelId="{A322BB1F-17C3-45C0-BC6E-ED491AC42EF0}" srcId="{F196DDB0-E87C-4EC7-A865-3ED91A4C7047}" destId="{2ECEF482-0589-4F6D-B48F-0D50BF55C3D2}" srcOrd="0" destOrd="0" parTransId="{B5A8D356-6ADD-4C67-9D37-AC7FFF69D2D1}" sibTransId="{E5DC5DE4-ABDC-4444-81F3-79F4911206BF}"/>
    <dgm:cxn modelId="{AC8D5A2A-5BB0-499A-AFCB-C8591226C328}" type="presOf" srcId="{F463B551-C4BD-43D6-A24B-93042A3E907C}" destId="{7862FAAB-90FD-494A-A3F1-F3500A1D8F04}" srcOrd="1" destOrd="0" presId="urn:microsoft.com/office/officeart/2005/8/layout/orgChart1"/>
    <dgm:cxn modelId="{8D388266-0D91-4EC3-9A9A-464606238BCB}" type="presOf" srcId="{DED6A86C-A2A3-438D-9416-62349EE0D906}" destId="{77CB8CF4-E3B7-4375-8B49-08BC0C0CC62C}" srcOrd="1" destOrd="0" presId="urn:microsoft.com/office/officeart/2005/8/layout/orgChart1"/>
    <dgm:cxn modelId="{8A213D74-A758-454B-9906-889EF0CA1B8D}" type="presOf" srcId="{2ECEF482-0589-4F6D-B48F-0D50BF55C3D2}" destId="{C92C4C94-6D10-4B1A-8A8D-896D00164178}" srcOrd="0" destOrd="0" presId="urn:microsoft.com/office/officeart/2005/8/layout/orgChart1"/>
    <dgm:cxn modelId="{AD8826BC-8842-44F2-B72B-F8F9BCB74346}" srcId="{F196DDB0-E87C-4EC7-A865-3ED91A4C7047}" destId="{DED6A86C-A2A3-438D-9416-62349EE0D906}" srcOrd="2" destOrd="0" parTransId="{EDBE7C15-5F3A-4416-BC82-E5BB195FB823}" sibTransId="{566AB9A4-DB66-4666-9603-8DEB10FED64E}"/>
    <dgm:cxn modelId="{782AC3CB-AC1C-471F-9D28-B4F2A23335CF}" srcId="{F196DDB0-E87C-4EC7-A865-3ED91A4C7047}" destId="{F463B551-C4BD-43D6-A24B-93042A3E907C}" srcOrd="1" destOrd="0" parTransId="{B8C50A78-EF6E-4BFF-BD13-5FE4E2435916}" sibTransId="{0532764B-284E-4CA1-965C-316E89E119C5}"/>
    <dgm:cxn modelId="{46F2B1FB-4E92-4ADA-A2AA-6A7AB9B98DBA}" type="presOf" srcId="{F463B551-C4BD-43D6-A24B-93042A3E907C}" destId="{DFBF56A1-A75D-4566-92BE-893925D5A1E7}" srcOrd="0" destOrd="0" presId="urn:microsoft.com/office/officeart/2005/8/layout/orgChart1"/>
    <dgm:cxn modelId="{664761DF-51A3-49C0-AA23-34EECE865EFF}" type="presParOf" srcId="{05BC6057-C040-4693-A3C0-02BC47B90151}" destId="{9CFB37B8-D3A3-4335-994D-8C745E52984B}" srcOrd="0" destOrd="0" presId="urn:microsoft.com/office/officeart/2005/8/layout/orgChart1"/>
    <dgm:cxn modelId="{8326DC32-740A-40F1-AA25-A8C050AC4548}" type="presParOf" srcId="{9CFB37B8-D3A3-4335-994D-8C745E52984B}" destId="{796888C9-7EEA-4152-A67C-54B616CE7335}" srcOrd="0" destOrd="0" presId="urn:microsoft.com/office/officeart/2005/8/layout/orgChart1"/>
    <dgm:cxn modelId="{C504A85A-4A45-4E37-B0C5-1FABFADA23C5}" type="presParOf" srcId="{796888C9-7EEA-4152-A67C-54B616CE7335}" destId="{C92C4C94-6D10-4B1A-8A8D-896D00164178}" srcOrd="0" destOrd="0" presId="urn:microsoft.com/office/officeart/2005/8/layout/orgChart1"/>
    <dgm:cxn modelId="{D5CC533B-7C67-4E15-B212-1E367860A5C8}" type="presParOf" srcId="{796888C9-7EEA-4152-A67C-54B616CE7335}" destId="{8EB35907-18E7-40A5-85E4-FD7DDBD76450}" srcOrd="1" destOrd="0" presId="urn:microsoft.com/office/officeart/2005/8/layout/orgChart1"/>
    <dgm:cxn modelId="{AE8884B0-323E-4BF9-990D-FE72F53F72E7}" type="presParOf" srcId="{9CFB37B8-D3A3-4335-994D-8C745E52984B}" destId="{47E0B489-3176-496D-A4BD-BE1D297D23C2}" srcOrd="1" destOrd="0" presId="urn:microsoft.com/office/officeart/2005/8/layout/orgChart1"/>
    <dgm:cxn modelId="{DECA2203-4785-4D61-8E96-FA3FE3DA837E}" type="presParOf" srcId="{9CFB37B8-D3A3-4335-994D-8C745E52984B}" destId="{FEE3F9F0-99D5-4D17-BBCC-BB4B0F6CA364}" srcOrd="2" destOrd="0" presId="urn:microsoft.com/office/officeart/2005/8/layout/orgChart1"/>
    <dgm:cxn modelId="{3D4A392C-E3E2-46CB-A1B1-5863D5D81E59}" type="presParOf" srcId="{05BC6057-C040-4693-A3C0-02BC47B90151}" destId="{5C8F91DE-B00C-4A9E-B2C8-4CD3628C1F74}" srcOrd="1" destOrd="0" presId="urn:microsoft.com/office/officeart/2005/8/layout/orgChart1"/>
    <dgm:cxn modelId="{EA6EA65C-AFCB-4788-B176-D0A99B7EB874}" type="presParOf" srcId="{5C8F91DE-B00C-4A9E-B2C8-4CD3628C1F74}" destId="{A2F3C5FB-36EC-47C0-836A-608E74B8D760}" srcOrd="0" destOrd="0" presId="urn:microsoft.com/office/officeart/2005/8/layout/orgChart1"/>
    <dgm:cxn modelId="{AEE017FB-967A-4C35-87C9-78DDF29A3E3C}" type="presParOf" srcId="{A2F3C5FB-36EC-47C0-836A-608E74B8D760}" destId="{DFBF56A1-A75D-4566-92BE-893925D5A1E7}" srcOrd="0" destOrd="0" presId="urn:microsoft.com/office/officeart/2005/8/layout/orgChart1"/>
    <dgm:cxn modelId="{F692B362-E20E-4A2E-86F0-91B330282CC3}" type="presParOf" srcId="{A2F3C5FB-36EC-47C0-836A-608E74B8D760}" destId="{7862FAAB-90FD-494A-A3F1-F3500A1D8F04}" srcOrd="1" destOrd="0" presId="urn:microsoft.com/office/officeart/2005/8/layout/orgChart1"/>
    <dgm:cxn modelId="{C3FD5320-2FC5-4712-AD88-AD272AB6E79A}" type="presParOf" srcId="{5C8F91DE-B00C-4A9E-B2C8-4CD3628C1F74}" destId="{41B672EF-0020-420C-8565-956E5722B889}" srcOrd="1" destOrd="0" presId="urn:microsoft.com/office/officeart/2005/8/layout/orgChart1"/>
    <dgm:cxn modelId="{D4FCE1D0-3DA5-4FCF-BB69-A15551788723}" type="presParOf" srcId="{5C8F91DE-B00C-4A9E-B2C8-4CD3628C1F74}" destId="{62B78C53-7B92-4A61-904A-183177CE8F33}" srcOrd="2" destOrd="0" presId="urn:microsoft.com/office/officeart/2005/8/layout/orgChart1"/>
    <dgm:cxn modelId="{93F3AC09-9161-4864-B7E4-0EA0EB31A0D0}" type="presParOf" srcId="{05BC6057-C040-4693-A3C0-02BC47B90151}" destId="{AA53345C-B4AD-47D4-8A0D-78CDA9859F38}" srcOrd="2" destOrd="0" presId="urn:microsoft.com/office/officeart/2005/8/layout/orgChart1"/>
    <dgm:cxn modelId="{B42827F9-0C86-4445-A4FE-CAFA08BF97A7}" type="presParOf" srcId="{AA53345C-B4AD-47D4-8A0D-78CDA9859F38}" destId="{70274658-EAC2-4305-8FBF-1F0A8AC640B8}" srcOrd="0" destOrd="0" presId="urn:microsoft.com/office/officeart/2005/8/layout/orgChart1"/>
    <dgm:cxn modelId="{FA3DB8D3-7635-4F4C-A183-0BF347CDC5E6}" type="presParOf" srcId="{70274658-EAC2-4305-8FBF-1F0A8AC640B8}" destId="{71BB35B5-BCF7-49B8-B48B-D07D5870BCCC}" srcOrd="0" destOrd="0" presId="urn:microsoft.com/office/officeart/2005/8/layout/orgChart1"/>
    <dgm:cxn modelId="{072CB367-B221-4857-AB5C-90DB32687A73}" type="presParOf" srcId="{70274658-EAC2-4305-8FBF-1F0A8AC640B8}" destId="{77CB8CF4-E3B7-4375-8B49-08BC0C0CC62C}" srcOrd="1" destOrd="0" presId="urn:microsoft.com/office/officeart/2005/8/layout/orgChart1"/>
    <dgm:cxn modelId="{36BA539F-1B5A-4B6B-859A-2DA7D8585625}" type="presParOf" srcId="{AA53345C-B4AD-47D4-8A0D-78CDA9859F38}" destId="{642904A5-7C21-47C9-BBFB-3140DF966515}" srcOrd="1" destOrd="0" presId="urn:microsoft.com/office/officeart/2005/8/layout/orgChart1"/>
    <dgm:cxn modelId="{440F31A9-F98A-4DCB-BB10-AE8B6B1F4648}" type="presParOf" srcId="{AA53345C-B4AD-47D4-8A0D-78CDA9859F38}" destId="{69819B0B-5764-4E4D-9C64-FC715CDDFE30}"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2C4C94-6D10-4B1A-8A8D-896D00164178}">
      <dsp:nvSpPr>
        <dsp:cNvPr id="0" name=""/>
        <dsp:cNvSpPr/>
      </dsp:nvSpPr>
      <dsp:spPr>
        <a:xfrm>
          <a:off x="391" y="1085172"/>
          <a:ext cx="1706715" cy="85335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GB" sz="1900" kern="1200" dirty="0"/>
            <a:t>Assessing the Effectiveness</a:t>
          </a:r>
          <a:endParaRPr lang="en-US" sz="1900" kern="1200" dirty="0"/>
        </a:p>
      </dsp:txBody>
      <dsp:txXfrm>
        <a:off x="391" y="1085172"/>
        <a:ext cx="1706715" cy="853357"/>
      </dsp:txXfrm>
    </dsp:sp>
    <dsp:sp modelId="{DFBF56A1-A75D-4566-92BE-893925D5A1E7}">
      <dsp:nvSpPr>
        <dsp:cNvPr id="0" name=""/>
        <dsp:cNvSpPr/>
      </dsp:nvSpPr>
      <dsp:spPr>
        <a:xfrm>
          <a:off x="2065517" y="1085172"/>
          <a:ext cx="1706715" cy="85335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GB" sz="1900" kern="1200" dirty="0"/>
            <a:t>Forcefield Analysis</a:t>
          </a:r>
          <a:endParaRPr lang="en-US" sz="1900" kern="1200" dirty="0"/>
        </a:p>
      </dsp:txBody>
      <dsp:txXfrm>
        <a:off x="2065517" y="1085172"/>
        <a:ext cx="1706715" cy="853357"/>
      </dsp:txXfrm>
    </dsp:sp>
    <dsp:sp modelId="{71BB35B5-BCF7-49B8-B48B-D07D5870BCCC}">
      <dsp:nvSpPr>
        <dsp:cNvPr id="0" name=""/>
        <dsp:cNvSpPr/>
      </dsp:nvSpPr>
      <dsp:spPr>
        <a:xfrm>
          <a:off x="4130642" y="1085172"/>
          <a:ext cx="1706715" cy="85335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GB" sz="1900" kern="1200" dirty="0"/>
            <a:t>What makes a Company Innovative</a:t>
          </a:r>
          <a:endParaRPr lang="en-US" sz="1900" kern="1200" dirty="0"/>
        </a:p>
      </dsp:txBody>
      <dsp:txXfrm>
        <a:off x="4130642" y="1085172"/>
        <a:ext cx="1706715" cy="85335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0F189-F08C-471A-9F09-42A5C18528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404307F-8BCE-4128-AF95-1F1108274E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0BB8C78-52D6-4938-9314-907CF9461C16}"/>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5" name="Footer Placeholder 4">
            <a:extLst>
              <a:ext uri="{FF2B5EF4-FFF2-40B4-BE49-F238E27FC236}">
                <a16:creationId xmlns:a16="http://schemas.microsoft.com/office/drawing/2014/main" id="{FC3632DA-8268-4FDF-AE8F-2E28FE2994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631908-B786-4B67-A134-CBEAC043A2DE}"/>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19791092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5D9ED-355C-439C-ACE9-151E3CF6E6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655BC1-277B-4099-B38B-A10AD8A246C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E6FD4F-C1EC-456C-8B99-54A41707B451}"/>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5" name="Footer Placeholder 4">
            <a:extLst>
              <a:ext uri="{FF2B5EF4-FFF2-40B4-BE49-F238E27FC236}">
                <a16:creationId xmlns:a16="http://schemas.microsoft.com/office/drawing/2014/main" id="{FCA3D341-DE2A-482D-BAD7-ECE087FF09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7F7EE8-3DCD-44AD-83F5-7F3129E90B09}"/>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2098694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062C-16AE-4FEE-8BA2-A1619EB98A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79DCCCE-D183-4BC2-8270-2800DFF596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D76A1CF-66FA-4181-890C-5ECFEC6C7D26}"/>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5" name="Footer Placeholder 4">
            <a:extLst>
              <a:ext uri="{FF2B5EF4-FFF2-40B4-BE49-F238E27FC236}">
                <a16:creationId xmlns:a16="http://schemas.microsoft.com/office/drawing/2014/main" id="{15902B7B-A8DF-4907-AE69-35F30A568F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9F58FD-A581-49BC-B494-5BC98932928F}"/>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393318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D67F3-3CCF-444D-88CC-9D576BE82C3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16F302-822B-4522-9D88-3D2664BA5A1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118DDA-A5F8-40FD-B310-569A09A4482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D3E7959-47D6-45F3-B9AD-B6A91FC57654}"/>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6" name="Footer Placeholder 5">
            <a:extLst>
              <a:ext uri="{FF2B5EF4-FFF2-40B4-BE49-F238E27FC236}">
                <a16:creationId xmlns:a16="http://schemas.microsoft.com/office/drawing/2014/main" id="{D00513BB-2B8C-488E-B7B5-B565A8557C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9E7FD3-4FAE-4736-A9D2-E813B6D8AC14}"/>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3052013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1A139-3B86-4B8B-932E-66E82997829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F1C63A-5252-4688-8AAD-87643C9D42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0FD8CD-DD56-49A2-A796-C1058AA864A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92CB7AE-D59C-4233-8156-3A121D1756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5C72C3-9AB3-45B9-A9D4-EDEDD778EA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565531C-D6B4-4B6C-86C3-7CF58288CCB1}"/>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8" name="Footer Placeholder 7">
            <a:extLst>
              <a:ext uri="{FF2B5EF4-FFF2-40B4-BE49-F238E27FC236}">
                <a16:creationId xmlns:a16="http://schemas.microsoft.com/office/drawing/2014/main" id="{149E5428-CB70-4EB2-9577-AA1EC752D8E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6611E47-7B6C-45F4-8529-0A5A4C6C0A5D}"/>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3684822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C29B3-7638-48E5-8521-C198C5F4EF7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55F752A-6FB8-497C-B4F0-EC9396895BF0}"/>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4" name="Footer Placeholder 3">
            <a:extLst>
              <a:ext uri="{FF2B5EF4-FFF2-40B4-BE49-F238E27FC236}">
                <a16:creationId xmlns:a16="http://schemas.microsoft.com/office/drawing/2014/main" id="{3F5AE68B-3893-43BC-85E2-05748B4C105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69E03E-824F-4D90-B771-31E659DC2237}"/>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3391173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3189C0-C92A-4451-AE80-4143A9CCC67E}"/>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3" name="Footer Placeholder 2">
            <a:extLst>
              <a:ext uri="{FF2B5EF4-FFF2-40B4-BE49-F238E27FC236}">
                <a16:creationId xmlns:a16="http://schemas.microsoft.com/office/drawing/2014/main" id="{5ADA644D-B658-45F5-A881-DAA8C5EBC5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A50E11-101E-42F5-A789-A381FAC0C187}"/>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1445961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62C2-F9CA-4231-B134-392B8C2864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49D9690-2E87-4762-A441-56D48F8863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EAFBF9-0B70-4A33-B8B0-09E4E9FE8F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EB7C7E-16B5-45D7-B58E-E665B1A0DA27}"/>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6" name="Footer Placeholder 5">
            <a:extLst>
              <a:ext uri="{FF2B5EF4-FFF2-40B4-BE49-F238E27FC236}">
                <a16:creationId xmlns:a16="http://schemas.microsoft.com/office/drawing/2014/main" id="{030196DA-8268-4E7F-8E10-2EDAF3563C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C7CFE9-180A-4625-9246-0456127254CE}"/>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3981431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A3504-D654-4FFE-A36E-60EF7A4B25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FF7571E-4095-4233-85EF-CFFC3CDEEF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53958E7-BD72-4F95-9CD0-1608AE185F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FCBD34-B151-4CC8-BED7-3DECF1E8F843}"/>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6" name="Footer Placeholder 5">
            <a:extLst>
              <a:ext uri="{FF2B5EF4-FFF2-40B4-BE49-F238E27FC236}">
                <a16:creationId xmlns:a16="http://schemas.microsoft.com/office/drawing/2014/main" id="{0A851070-8577-4A40-A27F-8B0588A886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EAC440-A3A7-4D20-A7FB-C9607EAFDF73}"/>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2838888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A2C28-6A08-4AED-B1EF-E7745DEA647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B49D46-0B0D-4375-A43B-0F504FBB761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2EE312-C401-474A-9FDF-58B38916C2E2}"/>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5" name="Footer Placeholder 4">
            <a:extLst>
              <a:ext uri="{FF2B5EF4-FFF2-40B4-BE49-F238E27FC236}">
                <a16:creationId xmlns:a16="http://schemas.microsoft.com/office/drawing/2014/main" id="{0CDB9625-7AC0-44B9-90D7-2727270B74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E384E6-C7BE-435C-86CB-E35F3190FFBB}"/>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2632801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91B953-BF61-4E10-BB2E-509EDE691D7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9C03B8E-0848-43F9-BD29-CBC8AB78A4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518AA4-2BEA-406E-BB68-E72A287E8F95}"/>
              </a:ext>
            </a:extLst>
          </p:cNvPr>
          <p:cNvSpPr>
            <a:spLocks noGrp="1"/>
          </p:cNvSpPr>
          <p:nvPr>
            <p:ph type="dt" sz="half" idx="10"/>
          </p:nvPr>
        </p:nvSpPr>
        <p:spPr/>
        <p:txBody>
          <a:bodyPr/>
          <a:lstStyle/>
          <a:p>
            <a:fld id="{7810445C-0DCA-49A8-86A1-3AFD716EC4AB}" type="datetimeFigureOut">
              <a:rPr lang="en-GB" smtClean="0"/>
              <a:t>10/07/2020</a:t>
            </a:fld>
            <a:endParaRPr lang="en-GB"/>
          </a:p>
        </p:txBody>
      </p:sp>
      <p:sp>
        <p:nvSpPr>
          <p:cNvPr id="5" name="Footer Placeholder 4">
            <a:extLst>
              <a:ext uri="{FF2B5EF4-FFF2-40B4-BE49-F238E27FC236}">
                <a16:creationId xmlns:a16="http://schemas.microsoft.com/office/drawing/2014/main" id="{C62FEEE3-068A-41FB-86C8-E748FD6E98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6DECF9-872D-48FF-A2D8-6E7104E3F238}"/>
              </a:ext>
            </a:extLst>
          </p:cNvPr>
          <p:cNvSpPr>
            <a:spLocks noGrp="1"/>
          </p:cNvSpPr>
          <p:nvPr>
            <p:ph type="sldNum" sz="quarter" idx="12"/>
          </p:nvPr>
        </p:nvSpPr>
        <p:spPr/>
        <p:txBody>
          <a:bodyPr/>
          <a:lstStyle/>
          <a:p>
            <a:fld id="{F7E63683-6112-4D89-91B0-6C50B62CB488}" type="slidenum">
              <a:rPr lang="en-GB" smtClean="0"/>
              <a:t>‹#›</a:t>
            </a:fld>
            <a:endParaRPr lang="en-GB"/>
          </a:p>
        </p:txBody>
      </p:sp>
    </p:spTree>
    <p:extLst>
      <p:ext uri="{BB962C8B-B14F-4D97-AF65-F5344CB8AC3E}">
        <p14:creationId xmlns:p14="http://schemas.microsoft.com/office/powerpoint/2010/main" val="3341666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543D63-CC5C-41A0-B915-3AB4642DB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DA2A3B-2B9D-4AA0-958C-AE51800B63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70D7F9-9F2F-4C4A-84FF-EB52F7CA3E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0445C-0DCA-49A8-86A1-3AFD716EC4AB}" type="datetimeFigureOut">
              <a:rPr lang="en-GB" smtClean="0"/>
              <a:t>10/07/2020</a:t>
            </a:fld>
            <a:endParaRPr lang="en-GB"/>
          </a:p>
        </p:txBody>
      </p:sp>
      <p:sp>
        <p:nvSpPr>
          <p:cNvPr id="5" name="Footer Placeholder 4">
            <a:extLst>
              <a:ext uri="{FF2B5EF4-FFF2-40B4-BE49-F238E27FC236}">
                <a16:creationId xmlns:a16="http://schemas.microsoft.com/office/drawing/2014/main" id="{9B7B5986-805E-4E76-81BC-53E831574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FB3A025-DCEB-4D91-8E34-A653E54972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E63683-6112-4D89-91B0-6C50B62CB488}" type="slidenum">
              <a:rPr lang="en-GB" smtClean="0"/>
              <a:t>‹#›</a:t>
            </a:fld>
            <a:endParaRPr lang="en-GB"/>
          </a:p>
        </p:txBody>
      </p:sp>
    </p:spTree>
    <p:extLst>
      <p:ext uri="{BB962C8B-B14F-4D97-AF65-F5344CB8AC3E}">
        <p14:creationId xmlns:p14="http://schemas.microsoft.com/office/powerpoint/2010/main" val="36648436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18">
            <a:extLst>
              <a:ext uri="{FF2B5EF4-FFF2-40B4-BE49-F238E27FC236}">
                <a16:creationId xmlns:a16="http://schemas.microsoft.com/office/drawing/2014/main" id="{0E42565C-E3CC-4EF0-8093-88FCC788A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0">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2">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24">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8027347"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A1585C-666F-4B92-8D9C-2B2D95EEC42E}"/>
              </a:ext>
            </a:extLst>
          </p:cNvPr>
          <p:cNvSpPr>
            <a:spLocks noGrp="1"/>
          </p:cNvSpPr>
          <p:nvPr>
            <p:ph type="ctrTitle"/>
          </p:nvPr>
        </p:nvSpPr>
        <p:spPr>
          <a:xfrm>
            <a:off x="879620" y="1471351"/>
            <a:ext cx="7108911" cy="4016621"/>
          </a:xfrm>
        </p:spPr>
        <p:txBody>
          <a:bodyPr anchor="ctr">
            <a:normAutofit/>
          </a:bodyPr>
          <a:lstStyle/>
          <a:p>
            <a:pPr algn="l"/>
            <a:r>
              <a:rPr lang="en-GB" sz="6100" b="1">
                <a:latin typeface="Aharoni" panose="02010803020104030203" pitchFamily="2" charset="-79"/>
                <a:cs typeface="Aharoni" panose="02010803020104030203" pitchFamily="2" charset="-79"/>
              </a:rPr>
              <a:t>Does Innovation and Creativity Provide a Business Advantage?</a:t>
            </a:r>
          </a:p>
        </p:txBody>
      </p:sp>
      <p:sp>
        <p:nvSpPr>
          <p:cNvPr id="3" name="Subtitle 2">
            <a:extLst>
              <a:ext uri="{FF2B5EF4-FFF2-40B4-BE49-F238E27FC236}">
                <a16:creationId xmlns:a16="http://schemas.microsoft.com/office/drawing/2014/main" id="{97036D88-7E84-41E4-8C47-B1B2C49C3FFB}"/>
              </a:ext>
            </a:extLst>
          </p:cNvPr>
          <p:cNvSpPr>
            <a:spLocks noGrp="1"/>
          </p:cNvSpPr>
          <p:nvPr>
            <p:ph type="subTitle" idx="1"/>
          </p:nvPr>
        </p:nvSpPr>
        <p:spPr>
          <a:xfrm>
            <a:off x="8803178" y="1845264"/>
            <a:ext cx="3000907" cy="3268794"/>
          </a:xfrm>
        </p:spPr>
        <p:txBody>
          <a:bodyPr anchor="ctr">
            <a:normAutofit/>
          </a:bodyPr>
          <a:lstStyle/>
          <a:p>
            <a:pPr algn="l"/>
            <a:r>
              <a:rPr lang="en-GB" sz="2200" b="1"/>
              <a:t>Mokbul Ali </a:t>
            </a:r>
          </a:p>
          <a:p>
            <a:pPr algn="l"/>
            <a:r>
              <a:rPr lang="en-GB" sz="2200" b="1"/>
              <a:t>ID: 1709497</a:t>
            </a:r>
          </a:p>
        </p:txBody>
      </p:sp>
      <p:sp>
        <p:nvSpPr>
          <p:cNvPr id="33" name="Rectangle 26">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0927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9"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AB72D7-FC6E-4A7E-81FD-4D571D94BBF9}"/>
              </a:ext>
            </a:extLst>
          </p:cNvPr>
          <p:cNvSpPr>
            <a:spLocks noGrp="1"/>
          </p:cNvSpPr>
          <p:nvPr>
            <p:ph type="title"/>
          </p:nvPr>
        </p:nvSpPr>
        <p:spPr>
          <a:xfrm>
            <a:off x="1043631" y="809898"/>
            <a:ext cx="9942716" cy="1554480"/>
          </a:xfrm>
        </p:spPr>
        <p:txBody>
          <a:bodyPr anchor="ctr">
            <a:normAutofit/>
          </a:bodyPr>
          <a:lstStyle/>
          <a:p>
            <a:r>
              <a:rPr lang="en-GB" sz="4800" b="1">
                <a:latin typeface="Aharoni" panose="02010803020104030203" pitchFamily="2" charset="-79"/>
                <a:cs typeface="Aharoni" panose="02010803020104030203" pitchFamily="2" charset="-79"/>
              </a:rPr>
              <a:t>Introduction</a:t>
            </a:r>
            <a:br>
              <a:rPr lang="en-GB" sz="4800"/>
            </a:br>
            <a:endParaRPr lang="en-GB" sz="4800"/>
          </a:p>
        </p:txBody>
      </p:sp>
      <p:sp>
        <p:nvSpPr>
          <p:cNvPr id="3" name="Content Placeholder 2">
            <a:extLst>
              <a:ext uri="{FF2B5EF4-FFF2-40B4-BE49-F238E27FC236}">
                <a16:creationId xmlns:a16="http://schemas.microsoft.com/office/drawing/2014/main" id="{853C0053-E753-401D-8687-E238AFAD26A9}"/>
              </a:ext>
            </a:extLst>
          </p:cNvPr>
          <p:cNvSpPr>
            <a:spLocks noGrp="1"/>
          </p:cNvSpPr>
          <p:nvPr>
            <p:ph idx="1"/>
          </p:nvPr>
        </p:nvSpPr>
        <p:spPr>
          <a:xfrm>
            <a:off x="1045028" y="3017522"/>
            <a:ext cx="9941319" cy="3124658"/>
          </a:xfrm>
        </p:spPr>
        <p:txBody>
          <a:bodyPr anchor="ctr">
            <a:normAutofit/>
          </a:bodyPr>
          <a:lstStyle/>
          <a:p>
            <a:pPr marL="0" indent="0">
              <a:buNone/>
            </a:pPr>
            <a:endParaRPr lang="en-GB" sz="2400" b="1" dirty="0"/>
          </a:p>
          <a:p>
            <a:pPr marL="0" indent="0">
              <a:buNone/>
            </a:pPr>
            <a:r>
              <a:rPr lang="en-GB" sz="2400" dirty="0"/>
              <a:t>In this presentation I will try to answer the question does innovation and creativity provide a Business advantage from my experience and involvement in this module. Using </a:t>
            </a:r>
            <a:r>
              <a:rPr lang="en-GB" sz="2400" dirty="0" err="1"/>
              <a:t>Boud’s</a:t>
            </a:r>
            <a:r>
              <a:rPr lang="en-GB" sz="2400" dirty="0"/>
              <a:t> model of reflection I will describe my experiences, feelings and how things went, either good or bad. I will evaluate what I have learnt and if it will be applicable in the future. What the new skills and knowledge I have gained and how I would prepare myself differently in the future to prevent being overwhelmed.</a:t>
            </a:r>
          </a:p>
          <a:p>
            <a:pPr marL="0" indent="0">
              <a:buNone/>
            </a:pPr>
            <a:endParaRPr lang="en-GB" sz="2400" dirty="0"/>
          </a:p>
          <a:p>
            <a:pPr marL="0" indent="0">
              <a:buNone/>
            </a:pPr>
            <a:endParaRPr lang="en-GB" sz="24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Recorded Sound">
            <a:hlinkClick r:id="" action="ppaction://media"/>
            <a:extLst>
              <a:ext uri="{FF2B5EF4-FFF2-40B4-BE49-F238E27FC236}">
                <a16:creationId xmlns:a16="http://schemas.microsoft.com/office/drawing/2014/main" id="{71B195ED-187E-4AE2-B818-CA915FE75C3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88853" y="910752"/>
            <a:ext cx="609600" cy="609600"/>
          </a:xfrm>
          <a:prstGeom prst="rect">
            <a:avLst/>
          </a:prstGeom>
        </p:spPr>
      </p:pic>
    </p:spTree>
    <p:extLst>
      <p:ext uri="{BB962C8B-B14F-4D97-AF65-F5344CB8AC3E}">
        <p14:creationId xmlns:p14="http://schemas.microsoft.com/office/powerpoint/2010/main" val="2212805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856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33">
            <a:extLst>
              <a:ext uri="{FF2B5EF4-FFF2-40B4-BE49-F238E27FC236}">
                <a16:creationId xmlns:a16="http://schemas.microsoft.com/office/drawing/2014/main" id="{8CC66E84-2B42-463F-8329-75BA0D5212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A4B8E8-0A7A-410D-91DF-01914D5B3898}"/>
              </a:ext>
            </a:extLst>
          </p:cNvPr>
          <p:cNvSpPr>
            <a:spLocks noGrp="1"/>
          </p:cNvSpPr>
          <p:nvPr>
            <p:ph type="title"/>
          </p:nvPr>
        </p:nvSpPr>
        <p:spPr>
          <a:xfrm>
            <a:off x="1113810" y="2110154"/>
            <a:ext cx="4036334" cy="3407488"/>
          </a:xfrm>
        </p:spPr>
        <p:txBody>
          <a:bodyPr vert="horz" lIns="91440" tIns="45720" rIns="91440" bIns="45720" rtlCol="0" anchor="t">
            <a:normAutofit fontScale="90000"/>
          </a:bodyPr>
          <a:lstStyle/>
          <a:p>
            <a:pPr>
              <a:lnSpc>
                <a:spcPct val="107000"/>
              </a:lnSpc>
              <a:spcAft>
                <a:spcPts val="800"/>
              </a:spcAft>
            </a:pPr>
            <a:r>
              <a:rPr lang="en-US" sz="2800" dirty="0">
                <a:latin typeface="Aharoni" panose="02010803020104030203" pitchFamily="2" charset="-79"/>
                <a:cs typeface="Aharoni" panose="02010803020104030203" pitchFamily="2" charset="-79"/>
              </a:rPr>
              <a:t>Models of Reflection</a:t>
            </a:r>
            <a:br>
              <a:rPr lang="en-US" sz="2000" dirty="0">
                <a:latin typeface="Aharoni" panose="02010803020104030203" pitchFamily="2" charset="-79"/>
                <a:cs typeface="Aharoni" panose="02010803020104030203" pitchFamily="2" charset="-79"/>
              </a:rPr>
            </a:br>
            <a:br>
              <a:rPr lang="en-US" sz="2000" dirty="0">
                <a:latin typeface="Aharoni" panose="02010803020104030203" pitchFamily="2" charset="-79"/>
                <a:cs typeface="Aharoni" panose="02010803020104030203" pitchFamily="2" charset="-79"/>
              </a:rPr>
            </a:br>
            <a:r>
              <a:rPr lang="en-US" sz="2000" dirty="0" err="1">
                <a:latin typeface="Aharoni" panose="02010803020104030203" pitchFamily="2" charset="-79"/>
                <a:cs typeface="Aharoni" panose="02010803020104030203" pitchFamily="2" charset="-79"/>
              </a:rPr>
              <a:t>Boud’s</a:t>
            </a:r>
            <a:r>
              <a:rPr lang="en-US" sz="2000" dirty="0">
                <a:latin typeface="Aharoni" panose="02010803020104030203" pitchFamily="2" charset="-79"/>
                <a:cs typeface="Aharoni" panose="02010803020104030203" pitchFamily="2" charset="-79"/>
              </a:rPr>
              <a:t> Triangle Representation</a:t>
            </a:r>
            <a:br>
              <a:rPr lang="en-US" sz="1400" dirty="0"/>
            </a:br>
            <a:br>
              <a:rPr lang="en-US" sz="1400" dirty="0"/>
            </a:br>
            <a:r>
              <a:rPr lang="en-US" sz="1600" dirty="0"/>
              <a:t>in 1985 </a:t>
            </a:r>
            <a:r>
              <a:rPr lang="en-US" sz="1600" dirty="0" err="1"/>
              <a:t>Boud</a:t>
            </a:r>
            <a:r>
              <a:rPr lang="en-US" sz="1600" dirty="0"/>
              <a:t>, Keogh and Walker made some changes to the works of Dewey. The emphasis is on emotions for their reflective process. Recapturing individuals' experiences is required for this reflection, then think about it and make evaluations.</a:t>
            </a:r>
            <a:br>
              <a:rPr lang="en-US" sz="1400" dirty="0"/>
            </a:br>
            <a:r>
              <a:rPr lang="en-GB" sz="1400" b="1" dirty="0">
                <a:latin typeface="Calibri" panose="020F0502020204030204" pitchFamily="34" charset="0"/>
                <a:ea typeface="Calibri" panose="020F0502020204030204" pitchFamily="34" charset="0"/>
                <a:cs typeface="Times New Roman" panose="02020603050405020304" pitchFamily="18" charset="0"/>
              </a:rPr>
              <a:t>(</a:t>
            </a:r>
            <a:r>
              <a:rPr lang="en-GB" sz="1400" b="1" dirty="0" err="1">
                <a:latin typeface="Calibri" panose="020F0502020204030204" pitchFamily="34" charset="0"/>
                <a:ea typeface="Calibri" panose="020F0502020204030204" pitchFamily="34" charset="0"/>
                <a:cs typeface="Times New Roman" panose="02020603050405020304" pitchFamily="18" charset="0"/>
              </a:rPr>
              <a:t>Boud</a:t>
            </a:r>
            <a:r>
              <a:rPr lang="en-GB" sz="1400" b="1" dirty="0">
                <a:latin typeface="Calibri" panose="020F0502020204030204" pitchFamily="34" charset="0"/>
                <a:ea typeface="Calibri" panose="020F0502020204030204" pitchFamily="34" charset="0"/>
                <a:cs typeface="Times New Roman" panose="02020603050405020304" pitchFamily="18" charset="0"/>
              </a:rPr>
              <a:t>, et al., 1985)</a:t>
            </a:r>
            <a:br>
              <a:rPr lang="en-GB" sz="1400" dirty="0">
                <a:latin typeface="Calibri" panose="020F0502020204030204" pitchFamily="34" charset="0"/>
                <a:ea typeface="Calibri" panose="020F0502020204030204" pitchFamily="34" charset="0"/>
                <a:cs typeface="Times New Roman" panose="02020603050405020304" pitchFamily="18" charset="0"/>
              </a:rPr>
            </a:br>
            <a:br>
              <a:rPr lang="en-US" sz="1400" dirty="0"/>
            </a:br>
            <a:br>
              <a:rPr lang="en-US" sz="1400" dirty="0"/>
            </a:br>
            <a:br>
              <a:rPr lang="en-US" sz="1400" dirty="0"/>
            </a:br>
            <a:endParaRPr lang="en-US" sz="1400" dirty="0"/>
          </a:p>
        </p:txBody>
      </p:sp>
      <p:grpSp>
        <p:nvGrpSpPr>
          <p:cNvPr id="36" name="Group 3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37" name="Rectangle 36">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3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679732"/>
            <a:ext cx="6009366" cy="542388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Described image">
            <a:extLst>
              <a:ext uri="{FF2B5EF4-FFF2-40B4-BE49-F238E27FC236}">
                <a16:creationId xmlns:a16="http://schemas.microsoft.com/office/drawing/2014/main" id="{876B5556-7181-4B98-936A-F8CE7BE6C1FD}"/>
              </a:ext>
            </a:extLst>
          </p:cNvPr>
          <p:cNvPicPr>
            <a:picLocks noGrp="1"/>
          </p:cNvPicPr>
          <p:nvPr>
            <p:ph idx="1"/>
          </p:nvPr>
        </p:nvPicPr>
        <p:blipFill rotWithShape="1">
          <a:blip r:embed="rId4">
            <a:extLst>
              <a:ext uri="{28A0092B-C50C-407E-A947-70E740481C1C}">
                <a14:useLocalDpi xmlns:a14="http://schemas.microsoft.com/office/drawing/2010/main" val="0"/>
              </a:ext>
            </a:extLst>
          </a:blip>
          <a:srcRect l="4525" r="2506" b="-882"/>
          <a:stretch/>
        </p:blipFill>
        <p:spPr bwMode="auto">
          <a:xfrm>
            <a:off x="5922492" y="928200"/>
            <a:ext cx="5536001" cy="4970299"/>
          </a:xfrm>
          <a:prstGeom prst="rect">
            <a:avLst/>
          </a:prstGeom>
          <a:noFill/>
        </p:spPr>
      </p:pic>
      <p:sp>
        <p:nvSpPr>
          <p:cNvPr id="43" name="Rectangle 4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687568" y="6355073"/>
            <a:ext cx="6007608"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Recorded Sound">
            <a:hlinkClick r:id="" action="ppaction://media"/>
            <a:extLst>
              <a:ext uri="{FF2B5EF4-FFF2-40B4-BE49-F238E27FC236}">
                <a16:creationId xmlns:a16="http://schemas.microsoft.com/office/drawing/2014/main" id="{42B2D2DE-6C76-4A8A-AB31-2EFF16D10F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3810" y="426442"/>
            <a:ext cx="609600" cy="609600"/>
          </a:xfrm>
          <a:prstGeom prst="rect">
            <a:avLst/>
          </a:prstGeom>
        </p:spPr>
      </p:pic>
    </p:spTree>
    <p:extLst>
      <p:ext uri="{BB962C8B-B14F-4D97-AF65-F5344CB8AC3E}">
        <p14:creationId xmlns:p14="http://schemas.microsoft.com/office/powerpoint/2010/main" val="3461325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08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8" name="Rectangle 6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0" name="Group 6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71" name="Rectangle 7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Connector 7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74" name="Rectangle 7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7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97ACB7-67C9-4A02-B036-66F67AE93F08}"/>
              </a:ext>
            </a:extLst>
          </p:cNvPr>
          <p:cNvSpPr>
            <a:spLocks noGrp="1"/>
          </p:cNvSpPr>
          <p:nvPr>
            <p:ph type="title"/>
          </p:nvPr>
        </p:nvSpPr>
        <p:spPr>
          <a:xfrm>
            <a:off x="1153618" y="1239927"/>
            <a:ext cx="4008586" cy="4680583"/>
          </a:xfrm>
        </p:spPr>
        <p:txBody>
          <a:bodyPr vert="horz" lIns="91440" tIns="45720" rIns="91440" bIns="45720" rtlCol="0" anchor="ctr">
            <a:normAutofit/>
          </a:bodyPr>
          <a:lstStyle/>
          <a:p>
            <a:r>
              <a:rPr lang="en-US" sz="5200" b="1" kern="1200" dirty="0">
                <a:solidFill>
                  <a:schemeClr val="tx1"/>
                </a:solidFill>
                <a:latin typeface="Aharoni" panose="02010803020104030203" pitchFamily="2" charset="-79"/>
                <a:cs typeface="Aharoni" panose="02010803020104030203" pitchFamily="2" charset="-79"/>
              </a:rPr>
              <a:t>What is Innovation?</a:t>
            </a:r>
            <a:br>
              <a:rPr lang="en-US" sz="5200" kern="1200" dirty="0">
                <a:solidFill>
                  <a:schemeClr val="tx1"/>
                </a:solidFill>
                <a:latin typeface="+mj-lt"/>
                <a:ea typeface="+mj-ea"/>
                <a:cs typeface="+mj-cs"/>
              </a:rPr>
            </a:br>
            <a:br>
              <a:rPr lang="en-US" sz="5200" kern="1200" dirty="0">
                <a:solidFill>
                  <a:schemeClr val="tx1"/>
                </a:solidFill>
                <a:latin typeface="+mj-lt"/>
                <a:ea typeface="+mj-ea"/>
                <a:cs typeface="+mj-cs"/>
              </a:rPr>
            </a:br>
            <a:endParaRPr lang="en-US" sz="5200" kern="1200" dirty="0">
              <a:solidFill>
                <a:schemeClr val="tx1"/>
              </a:solidFill>
              <a:latin typeface="+mj-lt"/>
              <a:ea typeface="+mj-ea"/>
              <a:cs typeface="+mj-cs"/>
            </a:endParaRPr>
          </a:p>
        </p:txBody>
      </p:sp>
      <p:sp>
        <p:nvSpPr>
          <p:cNvPr id="63" name="TextBox 2">
            <a:extLst>
              <a:ext uri="{FF2B5EF4-FFF2-40B4-BE49-F238E27FC236}">
                <a16:creationId xmlns:a16="http://schemas.microsoft.com/office/drawing/2014/main" id="{7C434FC0-5183-49E8-BCB1-604B51AF02D5}"/>
              </a:ext>
            </a:extLst>
          </p:cNvPr>
          <p:cNvSpPr txBox="1"/>
          <p:nvPr/>
        </p:nvSpPr>
        <p:spPr>
          <a:xfrm>
            <a:off x="5667431" y="783771"/>
            <a:ext cx="5596316" cy="5136739"/>
          </a:xfrm>
          <a:prstGeom prst="rect">
            <a:avLst/>
          </a:prstGeom>
        </p:spPr>
        <p:txBody>
          <a:bodyPr vert="horz" lIns="91440" tIns="45720" rIns="91440" bIns="45720" rtlCol="0" anchor="ctr">
            <a:normAutofit lnSpcReduction="10000"/>
          </a:bodyPr>
          <a:lstStyle/>
          <a:p>
            <a:pPr indent="-228600">
              <a:lnSpc>
                <a:spcPct val="90000"/>
              </a:lnSpc>
              <a:spcAft>
                <a:spcPts val="600"/>
              </a:spcAft>
              <a:buFont typeface="Arial" panose="020B0604020202020204" pitchFamily="34" charset="0"/>
              <a:buChar char="•"/>
            </a:pPr>
            <a:r>
              <a:rPr lang="en-US" sz="1400" b="1" dirty="0"/>
              <a:t>Innovation and Invention</a:t>
            </a:r>
          </a:p>
          <a:p>
            <a:pPr>
              <a:lnSpc>
                <a:spcPct val="90000"/>
              </a:lnSpc>
              <a:spcAft>
                <a:spcPts val="600"/>
              </a:spcAft>
            </a:pPr>
            <a:r>
              <a:rPr lang="en-US" sz="1400" dirty="0"/>
              <a:t>Creating something new is an invention</a:t>
            </a:r>
            <a:r>
              <a:rPr lang="en-GB" dirty="0"/>
              <a:t> </a:t>
            </a:r>
            <a:r>
              <a:rPr lang="en-GB" sz="1400" dirty="0"/>
              <a:t>(Draftsman, 2011)</a:t>
            </a:r>
          </a:p>
          <a:p>
            <a:pPr>
              <a:lnSpc>
                <a:spcPct val="90000"/>
              </a:lnSpc>
              <a:spcAft>
                <a:spcPts val="600"/>
              </a:spcAft>
            </a:pPr>
            <a:r>
              <a:rPr lang="en-US" sz="1400" dirty="0"/>
              <a:t> and making an improvement on an existing idea is innovation </a:t>
            </a:r>
            <a:r>
              <a:rPr lang="en-GB" sz="1400" dirty="0"/>
              <a:t>(</a:t>
            </a:r>
            <a:r>
              <a:rPr lang="en-GB" sz="1400" dirty="0" err="1"/>
              <a:t>Kogabayev</a:t>
            </a:r>
            <a:r>
              <a:rPr lang="en-GB" sz="1400" dirty="0"/>
              <a:t>, 2017)</a:t>
            </a:r>
          </a:p>
          <a:p>
            <a:pPr>
              <a:lnSpc>
                <a:spcPct val="90000"/>
              </a:lnSpc>
              <a:spcAft>
                <a:spcPts val="600"/>
              </a:spcAft>
            </a:pPr>
            <a:endParaRPr lang="en-US" sz="1400" dirty="0"/>
          </a:p>
          <a:p>
            <a:pPr indent="-228600">
              <a:lnSpc>
                <a:spcPct val="90000"/>
              </a:lnSpc>
              <a:spcAft>
                <a:spcPts val="600"/>
              </a:spcAft>
              <a:buFont typeface="Arial" panose="020B0604020202020204" pitchFamily="34" charset="0"/>
              <a:buChar char="•"/>
            </a:pPr>
            <a:r>
              <a:rPr lang="en-US" sz="1400" b="1" dirty="0"/>
              <a:t>Top 10 Innovators</a:t>
            </a:r>
          </a:p>
          <a:p>
            <a:pPr>
              <a:lnSpc>
                <a:spcPct val="90000"/>
              </a:lnSpc>
              <a:spcAft>
                <a:spcPts val="600"/>
              </a:spcAft>
            </a:pPr>
            <a:r>
              <a:rPr lang="en-US" sz="1400" dirty="0"/>
              <a:t>Bill Gates, Steve Jobs, Thomas Edison and Henry Ford were chosen by majority of students</a:t>
            </a:r>
          </a:p>
          <a:p>
            <a:pPr indent="-228600">
              <a:lnSpc>
                <a:spcPct val="90000"/>
              </a:lnSpc>
              <a:spcAft>
                <a:spcPts val="600"/>
              </a:spcAft>
              <a:buFont typeface="Arial" panose="020B0604020202020204" pitchFamily="34" charset="0"/>
              <a:buChar char="•"/>
            </a:pPr>
            <a:r>
              <a:rPr lang="en-US" sz="1400" b="1" dirty="0"/>
              <a:t>Self-Assessment Innovation questionnaire</a:t>
            </a:r>
          </a:p>
          <a:p>
            <a:pPr>
              <a:lnSpc>
                <a:spcPct val="90000"/>
              </a:lnSpc>
              <a:spcAft>
                <a:spcPts val="600"/>
              </a:spcAft>
            </a:pPr>
            <a:r>
              <a:rPr lang="en-US" sz="1400" dirty="0"/>
              <a:t>My innovation needs a lot of improvement</a:t>
            </a:r>
          </a:p>
          <a:p>
            <a:pPr indent="-228600">
              <a:lnSpc>
                <a:spcPct val="90000"/>
              </a:lnSpc>
              <a:spcAft>
                <a:spcPts val="600"/>
              </a:spcAft>
              <a:buFont typeface="Arial" panose="020B0604020202020204" pitchFamily="34" charset="0"/>
              <a:buChar char="•"/>
            </a:pPr>
            <a:r>
              <a:rPr lang="en-US" sz="1400" b="1" dirty="0"/>
              <a:t>Why Innovate</a:t>
            </a:r>
          </a:p>
          <a:p>
            <a:pPr>
              <a:lnSpc>
                <a:spcPct val="90000"/>
              </a:lnSpc>
              <a:spcAft>
                <a:spcPts val="600"/>
              </a:spcAft>
            </a:pPr>
            <a:r>
              <a:rPr lang="en-US" sz="1400" dirty="0"/>
              <a:t>To improve a product or a process and increase the efficiency</a:t>
            </a:r>
          </a:p>
          <a:p>
            <a:pPr indent="-228600">
              <a:lnSpc>
                <a:spcPct val="90000"/>
              </a:lnSpc>
              <a:spcAft>
                <a:spcPts val="600"/>
              </a:spcAft>
              <a:buFont typeface="Arial" panose="020B0604020202020204" pitchFamily="34" charset="0"/>
              <a:buChar char="•"/>
            </a:pPr>
            <a:r>
              <a:rPr lang="en-US" sz="1400" b="1" dirty="0"/>
              <a:t>Types of Innovation</a:t>
            </a:r>
          </a:p>
          <a:p>
            <a:pPr>
              <a:lnSpc>
                <a:spcPct val="90000"/>
              </a:lnSpc>
              <a:spcAft>
                <a:spcPts val="600"/>
              </a:spcAft>
            </a:pPr>
            <a:r>
              <a:rPr lang="en-US" sz="1400" dirty="0"/>
              <a:t>4 Types of innovation are Technology innovation, Business model innovation, Incremental innovation and Radical innovation</a:t>
            </a:r>
          </a:p>
          <a:p>
            <a:pPr indent="-228600">
              <a:lnSpc>
                <a:spcPct val="90000"/>
              </a:lnSpc>
              <a:spcAft>
                <a:spcPts val="600"/>
              </a:spcAft>
              <a:buFont typeface="Arial" panose="020B0604020202020204" pitchFamily="34" charset="0"/>
              <a:buChar char="•"/>
            </a:pPr>
            <a:endParaRPr lang="en-US" sz="1400" dirty="0"/>
          </a:p>
          <a:p>
            <a:pPr>
              <a:lnSpc>
                <a:spcPct val="90000"/>
              </a:lnSpc>
              <a:spcAft>
                <a:spcPts val="600"/>
              </a:spcAft>
            </a:pPr>
            <a:r>
              <a:rPr lang="en-US" sz="1400" dirty="0"/>
              <a:t>I was looking forward to this, but I was nervous, during the session. Later i became a bit relaxed and found the experience to be fun and informative.</a:t>
            </a:r>
          </a:p>
          <a:p>
            <a:pPr>
              <a:lnSpc>
                <a:spcPct val="90000"/>
              </a:lnSpc>
              <a:spcAft>
                <a:spcPts val="600"/>
              </a:spcAft>
            </a:pPr>
            <a:r>
              <a:rPr lang="en-US" sz="1400" dirty="0"/>
              <a:t>The activities went well, The class all contributed to the discussion at the end of session.</a:t>
            </a:r>
          </a:p>
          <a:p>
            <a:pPr>
              <a:lnSpc>
                <a:spcPct val="90000"/>
              </a:lnSpc>
              <a:spcAft>
                <a:spcPts val="600"/>
              </a:spcAft>
            </a:pPr>
            <a:r>
              <a:rPr lang="en-US" sz="1400" dirty="0"/>
              <a:t>My perspective of Innovation has changed slightly. I have gained the ability to apply it to my report.</a:t>
            </a:r>
          </a:p>
        </p:txBody>
      </p:sp>
      <p:pic>
        <p:nvPicPr>
          <p:cNvPr id="3" name="Recorded Sound">
            <a:hlinkClick r:id="" action="ppaction://media"/>
            <a:extLst>
              <a:ext uri="{FF2B5EF4-FFF2-40B4-BE49-F238E27FC236}">
                <a16:creationId xmlns:a16="http://schemas.microsoft.com/office/drawing/2014/main" id="{A2A6EED1-2B55-4691-84A0-55602DA3B57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85569" y="1047206"/>
            <a:ext cx="609600" cy="609600"/>
          </a:xfrm>
          <a:prstGeom prst="rect">
            <a:avLst/>
          </a:prstGeom>
        </p:spPr>
      </p:pic>
    </p:spTree>
    <p:extLst>
      <p:ext uri="{BB962C8B-B14F-4D97-AF65-F5344CB8AC3E}">
        <p14:creationId xmlns:p14="http://schemas.microsoft.com/office/powerpoint/2010/main" val="1770746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81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A40FBC-0D83-4ABA-87E1-9C3F7D97AB7F}"/>
              </a:ext>
            </a:extLst>
          </p:cNvPr>
          <p:cNvSpPr>
            <a:spLocks noGrp="1"/>
          </p:cNvSpPr>
          <p:nvPr>
            <p:ph type="title"/>
          </p:nvPr>
        </p:nvSpPr>
        <p:spPr>
          <a:xfrm>
            <a:off x="1153618" y="1239927"/>
            <a:ext cx="4008586" cy="4680583"/>
          </a:xfrm>
        </p:spPr>
        <p:txBody>
          <a:bodyPr anchor="ctr">
            <a:normAutofit/>
          </a:bodyPr>
          <a:lstStyle/>
          <a:p>
            <a:r>
              <a:rPr lang="en-GB" sz="5200" b="1">
                <a:latin typeface="Aharoni" panose="02010803020104030203" pitchFamily="2" charset="-79"/>
                <a:cs typeface="Aharoni" panose="02010803020104030203" pitchFamily="2" charset="-79"/>
              </a:rPr>
              <a:t>What is Creativity?</a:t>
            </a:r>
          </a:p>
        </p:txBody>
      </p:sp>
      <p:sp>
        <p:nvSpPr>
          <p:cNvPr id="3" name="Content Placeholder 2">
            <a:extLst>
              <a:ext uri="{FF2B5EF4-FFF2-40B4-BE49-F238E27FC236}">
                <a16:creationId xmlns:a16="http://schemas.microsoft.com/office/drawing/2014/main" id="{54F8061C-1479-46FB-8C85-1437FE4A6A56}"/>
              </a:ext>
            </a:extLst>
          </p:cNvPr>
          <p:cNvSpPr>
            <a:spLocks noGrp="1"/>
          </p:cNvSpPr>
          <p:nvPr>
            <p:ph idx="1"/>
          </p:nvPr>
        </p:nvSpPr>
        <p:spPr>
          <a:xfrm>
            <a:off x="6291923" y="631133"/>
            <a:ext cx="4971824" cy="5289378"/>
          </a:xfrm>
        </p:spPr>
        <p:txBody>
          <a:bodyPr anchor="ctr">
            <a:normAutofit fontScale="92500" lnSpcReduction="10000"/>
          </a:bodyPr>
          <a:lstStyle/>
          <a:p>
            <a:r>
              <a:rPr lang="en-GB" sz="2000" b="1" dirty="0"/>
              <a:t>Innovation v Creativity</a:t>
            </a:r>
          </a:p>
          <a:p>
            <a:pPr>
              <a:lnSpc>
                <a:spcPct val="107000"/>
              </a:lnSpc>
              <a:spcAft>
                <a:spcPts val="800"/>
              </a:spcAft>
            </a:pPr>
            <a:r>
              <a:rPr lang="en-GB" sz="1800" dirty="0"/>
              <a:t>Creativity is associated with art, design, entertainment, media and music and innovation is to do with manufacturing, big business and enterprise</a:t>
            </a:r>
            <a:r>
              <a:rPr lang="en-GB" sz="1800" dirty="0">
                <a:latin typeface="Calibri" panose="020F0502020204030204" pitchFamily="34" charset="0"/>
                <a:ea typeface="Calibri" panose="020F0502020204030204" pitchFamily="34" charset="0"/>
                <a:cs typeface="Times New Roman" panose="02020603050405020304" pitchFamily="18" charset="0"/>
              </a:rPr>
              <a:t> (</a:t>
            </a:r>
            <a:r>
              <a:rPr lang="en-GB" sz="1800" dirty="0" err="1">
                <a:latin typeface="Calibri" panose="020F0502020204030204" pitchFamily="34" charset="0"/>
                <a:ea typeface="Calibri" panose="020F0502020204030204" pitchFamily="34" charset="0"/>
                <a:cs typeface="Times New Roman" panose="02020603050405020304" pitchFamily="18" charset="0"/>
              </a:rPr>
              <a:t>Cropley</a:t>
            </a:r>
            <a:r>
              <a:rPr lang="en-GB" sz="1800" dirty="0">
                <a:latin typeface="Calibri" panose="020F0502020204030204" pitchFamily="34" charset="0"/>
                <a:ea typeface="Calibri" panose="020F0502020204030204" pitchFamily="34" charset="0"/>
                <a:cs typeface="Times New Roman" panose="02020603050405020304" pitchFamily="18" charset="0"/>
              </a:rPr>
              <a:t>, 2011).</a:t>
            </a:r>
            <a:endParaRPr lang="en-GB" sz="1800" dirty="0"/>
          </a:p>
          <a:p>
            <a:r>
              <a:rPr lang="en-GB" sz="2000" b="1" dirty="0"/>
              <a:t>How Organisations  draw out Creativity</a:t>
            </a:r>
          </a:p>
          <a:p>
            <a:pPr>
              <a:lnSpc>
                <a:spcPct val="107000"/>
              </a:lnSpc>
              <a:spcAft>
                <a:spcPts val="800"/>
              </a:spcAft>
            </a:pPr>
            <a:r>
              <a:rPr lang="en-GB" sz="1800" dirty="0"/>
              <a:t>According to Marissa Mayer ideas (creativity) comes from everywhere, Google maps were developed by engineers in Australia </a:t>
            </a:r>
            <a:r>
              <a:rPr lang="en-GB" sz="1800" dirty="0">
                <a:latin typeface="Calibri" panose="020F0502020204030204" pitchFamily="34" charset="0"/>
                <a:ea typeface="Calibri" panose="020F0502020204030204" pitchFamily="34" charset="0"/>
                <a:cs typeface="Times New Roman" panose="02020603050405020304" pitchFamily="18" charset="0"/>
              </a:rPr>
              <a:t>(Mayer, 2006)</a:t>
            </a:r>
          </a:p>
          <a:p>
            <a:pPr marL="0" indent="0">
              <a:buNone/>
            </a:pPr>
            <a:r>
              <a:rPr lang="en-GB" sz="1800" dirty="0"/>
              <a:t>.</a:t>
            </a:r>
          </a:p>
          <a:p>
            <a:pPr marL="0" indent="0">
              <a:buNone/>
            </a:pPr>
            <a:r>
              <a:rPr lang="en-GB" sz="1800" b="1" dirty="0"/>
              <a:t>Creativity</a:t>
            </a:r>
            <a:r>
              <a:rPr lang="en-GB" sz="1800" dirty="0"/>
              <a:t> is changing new and imaginative ideas into reality.</a:t>
            </a:r>
          </a:p>
          <a:p>
            <a:pPr marL="0" indent="0">
              <a:buNone/>
            </a:pPr>
            <a:r>
              <a:rPr lang="en-GB" sz="1800" dirty="0"/>
              <a:t>I was feeling anxious as I thought it would be difficult to comprehend. This was a valuable session of the module that gave relevant information. Watching the videos were one of the strengths of learning. I will find it easier to describe innovation and creativity.</a:t>
            </a:r>
          </a:p>
        </p:txBody>
      </p:sp>
      <p:pic>
        <p:nvPicPr>
          <p:cNvPr id="5" name="Recorded Sound">
            <a:hlinkClick r:id="" action="ppaction://media"/>
            <a:extLst>
              <a:ext uri="{FF2B5EF4-FFF2-40B4-BE49-F238E27FC236}">
                <a16:creationId xmlns:a16="http://schemas.microsoft.com/office/drawing/2014/main" id="{E020A34E-C005-4E7B-BBF6-7F06843DC6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71451" y="1284694"/>
            <a:ext cx="609600" cy="609600"/>
          </a:xfrm>
          <a:prstGeom prst="rect">
            <a:avLst/>
          </a:prstGeom>
        </p:spPr>
      </p:pic>
    </p:spTree>
    <p:extLst>
      <p:ext uri="{BB962C8B-B14F-4D97-AF65-F5344CB8AC3E}">
        <p14:creationId xmlns:p14="http://schemas.microsoft.com/office/powerpoint/2010/main" val="1505175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32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C378CF-E0AF-47DB-9627-2C61AA8431B1}"/>
              </a:ext>
            </a:extLst>
          </p:cNvPr>
          <p:cNvSpPr>
            <a:spLocks noGrp="1"/>
          </p:cNvSpPr>
          <p:nvPr>
            <p:ph type="title"/>
          </p:nvPr>
        </p:nvSpPr>
        <p:spPr>
          <a:xfrm>
            <a:off x="1153618" y="1239927"/>
            <a:ext cx="4008586" cy="4680583"/>
          </a:xfrm>
        </p:spPr>
        <p:txBody>
          <a:bodyPr anchor="ctr">
            <a:normAutofit/>
          </a:bodyPr>
          <a:lstStyle/>
          <a:p>
            <a:r>
              <a:rPr lang="en-GB" sz="5200">
                <a:latin typeface="Aharoni" panose="02010803020104030203" pitchFamily="2" charset="-79"/>
                <a:cs typeface="Aharoni" panose="02010803020104030203" pitchFamily="2" charset="-79"/>
              </a:rPr>
              <a:t>Models of Innovation</a:t>
            </a:r>
          </a:p>
        </p:txBody>
      </p:sp>
      <p:sp>
        <p:nvSpPr>
          <p:cNvPr id="3" name="Content Placeholder 2">
            <a:extLst>
              <a:ext uri="{FF2B5EF4-FFF2-40B4-BE49-F238E27FC236}">
                <a16:creationId xmlns:a16="http://schemas.microsoft.com/office/drawing/2014/main" id="{9B39BA98-E4C0-4B1C-A228-2BD095C9F1AB}"/>
              </a:ext>
            </a:extLst>
          </p:cNvPr>
          <p:cNvSpPr>
            <a:spLocks noGrp="1"/>
          </p:cNvSpPr>
          <p:nvPr>
            <p:ph idx="1"/>
          </p:nvPr>
        </p:nvSpPr>
        <p:spPr>
          <a:xfrm>
            <a:off x="6291923" y="1239927"/>
            <a:ext cx="4971824" cy="4680583"/>
          </a:xfrm>
        </p:spPr>
        <p:txBody>
          <a:bodyPr anchor="ctr">
            <a:normAutofit lnSpcReduction="10000"/>
          </a:bodyPr>
          <a:lstStyle/>
          <a:p>
            <a:r>
              <a:rPr lang="en-GB" sz="1400" b="1" dirty="0"/>
              <a:t>Open v Closed Innovation</a:t>
            </a:r>
          </a:p>
          <a:p>
            <a:pPr marL="0" indent="0">
              <a:buNone/>
            </a:pPr>
            <a:r>
              <a:rPr lang="en-GB" sz="1400" dirty="0"/>
              <a:t>A innovation created in an internal organisational environment is closed innovation as they do not wish to share their ideas and an open innovation is when a company does not mind sharing knowledge.</a:t>
            </a:r>
          </a:p>
          <a:p>
            <a:r>
              <a:rPr lang="en-GB" sz="1400" b="1" dirty="0"/>
              <a:t>Innovation Process</a:t>
            </a:r>
          </a:p>
          <a:p>
            <a:pPr marL="0" indent="0">
              <a:buNone/>
            </a:pPr>
            <a:r>
              <a:rPr lang="en-GB" sz="1400" dirty="0"/>
              <a:t>Tidd and </a:t>
            </a:r>
            <a:r>
              <a:rPr lang="en-GB" sz="1400" dirty="0" err="1"/>
              <a:t>Bassant</a:t>
            </a:r>
            <a:r>
              <a:rPr lang="en-GB" sz="1400" dirty="0"/>
              <a:t> identified four stages of innovation-1. Recognise opportunity, 2.Find resources, 3. Develop idea and 4. capture the value</a:t>
            </a:r>
            <a:r>
              <a:rPr lang="en-GB" sz="1400" dirty="0">
                <a:latin typeface="Calibri" panose="020F0502020204030204" pitchFamily="34" charset="0"/>
                <a:ea typeface="Calibri" panose="020F0502020204030204" pitchFamily="34" charset="0"/>
              </a:rPr>
              <a:t> </a:t>
            </a:r>
            <a:r>
              <a:rPr lang="en-GB" sz="1400" b="1" dirty="0">
                <a:latin typeface="Calibri" panose="020F0502020204030204" pitchFamily="34" charset="0"/>
                <a:ea typeface="Calibri" panose="020F0502020204030204" pitchFamily="34" charset="0"/>
              </a:rPr>
              <a:t>(Bessant &amp; Tidd, 2013)</a:t>
            </a:r>
            <a:r>
              <a:rPr lang="en-GB" sz="1400" b="1" dirty="0"/>
              <a:t>.</a:t>
            </a:r>
          </a:p>
          <a:p>
            <a:r>
              <a:rPr lang="en-GB" sz="1400" b="1" dirty="0"/>
              <a:t>4‘ps of Innovation</a:t>
            </a:r>
          </a:p>
          <a:p>
            <a:pPr marL="0" indent="0">
              <a:buNone/>
            </a:pPr>
            <a:r>
              <a:rPr lang="en-GB" sz="1400" dirty="0"/>
              <a:t>Product, Position, Process and Paradigm are 4’ps of innovation</a:t>
            </a:r>
          </a:p>
          <a:p>
            <a:pPr>
              <a:lnSpc>
                <a:spcPct val="107000"/>
              </a:lnSpc>
              <a:spcAft>
                <a:spcPts val="800"/>
              </a:spcAft>
            </a:pPr>
            <a:r>
              <a:rPr lang="en-GB" sz="1400" dirty="0"/>
              <a:t>The students disagreed in the discussion on open and closed innovation between Apple and Google as to which was better sharing ideas or not sharing. My feelings towards Apple and Google changed during and before the session. The best part was watching a video on Finnegan’s Fish Bar which gave us a better understanding of the 4’ps</a:t>
            </a:r>
            <a:r>
              <a:rPr lang="en-GB" sz="1400" dirty="0">
                <a:latin typeface="Calibri" panose="020F0502020204030204" pitchFamily="34" charset="0"/>
                <a:ea typeface="Calibri" panose="020F0502020204030204" pitchFamily="34" charset="0"/>
                <a:cs typeface="Calibri" panose="020F0502020204030204" pitchFamily="34" charset="0"/>
              </a:rPr>
              <a:t> </a:t>
            </a:r>
            <a:r>
              <a:rPr lang="en-GB" sz="1400" b="1" dirty="0">
                <a:latin typeface="Calibri" panose="020F0502020204030204" pitchFamily="34" charset="0"/>
                <a:ea typeface="Calibri" panose="020F0502020204030204" pitchFamily="34" charset="0"/>
                <a:cs typeface="Calibri" panose="020F0502020204030204" pitchFamily="34" charset="0"/>
              </a:rPr>
              <a:t>(</a:t>
            </a:r>
            <a:r>
              <a:rPr lang="en-GB" sz="1400" b="1" dirty="0" err="1">
                <a:latin typeface="Calibri" panose="020F0502020204030204" pitchFamily="34" charset="0"/>
                <a:ea typeface="Calibri" panose="020F0502020204030204" pitchFamily="34" charset="0"/>
                <a:cs typeface="Calibri" panose="020F0502020204030204" pitchFamily="34" charset="0"/>
              </a:rPr>
              <a:t>Kostic</a:t>
            </a:r>
            <a:r>
              <a:rPr lang="en-GB" sz="1400" b="1" dirty="0">
                <a:latin typeface="Calibri" panose="020F0502020204030204" pitchFamily="34" charset="0"/>
                <a:ea typeface="Calibri" panose="020F0502020204030204" pitchFamily="34" charset="0"/>
                <a:cs typeface="Calibri" panose="020F0502020204030204" pitchFamily="34" charset="0"/>
              </a:rPr>
              <a:t>, 2020)</a:t>
            </a:r>
            <a:endParaRPr lang="en-GB" sz="1400" b="1"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400" dirty="0"/>
              <a:t>. </a:t>
            </a:r>
          </a:p>
        </p:txBody>
      </p:sp>
      <p:pic>
        <p:nvPicPr>
          <p:cNvPr id="5" name="Recorded Sound">
            <a:hlinkClick r:id="" action="ppaction://media"/>
            <a:extLst>
              <a:ext uri="{FF2B5EF4-FFF2-40B4-BE49-F238E27FC236}">
                <a16:creationId xmlns:a16="http://schemas.microsoft.com/office/drawing/2014/main" id="{86DCCCFF-370E-4743-8D93-8EAA5455110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14576" y="937490"/>
            <a:ext cx="609600" cy="609600"/>
          </a:xfrm>
          <a:prstGeom prst="rect">
            <a:avLst/>
          </a:prstGeom>
        </p:spPr>
      </p:pic>
    </p:spTree>
    <p:extLst>
      <p:ext uri="{BB962C8B-B14F-4D97-AF65-F5344CB8AC3E}">
        <p14:creationId xmlns:p14="http://schemas.microsoft.com/office/powerpoint/2010/main" val="1494328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462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FF81F8D5-515A-45DC-B296-30AB11F2C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90464369-70FA-42AF-948F-80664CA7B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46816"/>
          </a:xfrm>
          <a:prstGeom prst="rect">
            <a:avLst/>
          </a:prstGeom>
          <a:solidFill>
            <a:schemeClr val="bg1">
              <a:lumMod val="85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99168D-ADFD-4017-B0D6-444A46D6494B}"/>
              </a:ext>
            </a:extLst>
          </p:cNvPr>
          <p:cNvSpPr>
            <a:spLocks noGrp="1"/>
          </p:cNvSpPr>
          <p:nvPr>
            <p:ph type="title"/>
          </p:nvPr>
        </p:nvSpPr>
        <p:spPr>
          <a:xfrm>
            <a:off x="581646" y="349664"/>
            <a:ext cx="5845571" cy="1638377"/>
          </a:xfrm>
        </p:spPr>
        <p:txBody>
          <a:bodyPr vert="horz" lIns="91440" tIns="45720" rIns="91440" bIns="45720" rtlCol="0" anchor="b">
            <a:normAutofit/>
          </a:bodyPr>
          <a:lstStyle/>
          <a:p>
            <a:r>
              <a:rPr lang="en-US" sz="4800" b="1" dirty="0">
                <a:latin typeface="Aharoni" panose="02010803020104030203" pitchFamily="2" charset="-79"/>
                <a:cs typeface="Aharoni" panose="02010803020104030203" pitchFamily="2" charset="-79"/>
              </a:rPr>
              <a:t>The Innovative Organisation</a:t>
            </a:r>
          </a:p>
        </p:txBody>
      </p:sp>
      <p:sp>
        <p:nvSpPr>
          <p:cNvPr id="3" name="TextBox 2">
            <a:extLst>
              <a:ext uri="{FF2B5EF4-FFF2-40B4-BE49-F238E27FC236}">
                <a16:creationId xmlns:a16="http://schemas.microsoft.com/office/drawing/2014/main" id="{0C5183FD-BA5B-4548-8210-B70723E6945C}"/>
              </a:ext>
            </a:extLst>
          </p:cNvPr>
          <p:cNvSpPr txBox="1"/>
          <p:nvPr/>
        </p:nvSpPr>
        <p:spPr>
          <a:xfrm>
            <a:off x="-1603948" y="5007985"/>
            <a:ext cx="8490211" cy="1431161"/>
          </a:xfrm>
          <a:prstGeom prst="rect">
            <a:avLst/>
          </a:prstGeom>
          <a:noFill/>
        </p:spPr>
        <p:txBody>
          <a:bodyPr wrap="square" rtlCol="0">
            <a:spAutoFit/>
          </a:bodyPr>
          <a:lstStyle/>
          <a:p>
            <a:pPr>
              <a:spcAft>
                <a:spcPts val="600"/>
              </a:spcAft>
            </a:pPr>
            <a:endParaRPr lang="en-GB" dirty="0"/>
          </a:p>
          <a:p>
            <a:pPr>
              <a:spcAft>
                <a:spcPts val="600"/>
              </a:spcAft>
            </a:pPr>
            <a:endParaRPr lang="en-GB" dirty="0"/>
          </a:p>
          <a:p>
            <a:pPr>
              <a:spcAft>
                <a:spcPts val="600"/>
              </a:spcAft>
            </a:pPr>
            <a:endParaRPr lang="en-GB" dirty="0"/>
          </a:p>
          <a:p>
            <a:pPr>
              <a:spcAft>
                <a:spcPts val="600"/>
              </a:spcAft>
            </a:pPr>
            <a:endParaRPr lang="en-GB" dirty="0"/>
          </a:p>
        </p:txBody>
      </p:sp>
      <p:sp>
        <p:nvSpPr>
          <p:cNvPr id="64" name="Rectangle 63">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669568"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65">
            <a:extLst>
              <a:ext uri="{FF2B5EF4-FFF2-40B4-BE49-F238E27FC236}">
                <a16:creationId xmlns:a16="http://schemas.microsoft.com/office/drawing/2014/main" id="{CC552A98-EF7D-4D42-AB69-066B786AB5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5447" y="399675"/>
            <a:ext cx="4647368" cy="5809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A648176E-454C-437C-B0FC-9B82FCF32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774185"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6" name="Content Placeholder 2">
            <a:extLst>
              <a:ext uri="{FF2B5EF4-FFF2-40B4-BE49-F238E27FC236}">
                <a16:creationId xmlns:a16="http://schemas.microsoft.com/office/drawing/2014/main" id="{C78B617C-0258-47EE-9258-3D78DD03B0DC}"/>
              </a:ext>
            </a:extLst>
          </p:cNvPr>
          <p:cNvGraphicFramePr>
            <a:graphicFrameLocks noGrp="1"/>
          </p:cNvGraphicFramePr>
          <p:nvPr>
            <p:ph idx="1"/>
            <p:extLst>
              <p:ext uri="{D42A27DB-BD31-4B8C-83A1-F6EECF244321}">
                <p14:modId xmlns:p14="http://schemas.microsoft.com/office/powerpoint/2010/main" val="3794990580"/>
              </p:ext>
            </p:extLst>
          </p:nvPr>
        </p:nvGraphicFramePr>
        <p:xfrm>
          <a:off x="587988" y="2620641"/>
          <a:ext cx="5837750" cy="30237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extBox 4">
            <a:extLst>
              <a:ext uri="{FF2B5EF4-FFF2-40B4-BE49-F238E27FC236}">
                <a16:creationId xmlns:a16="http://schemas.microsoft.com/office/drawing/2014/main" id="{4EEE9573-78AA-404D-B342-CAAD35472D34}"/>
              </a:ext>
            </a:extLst>
          </p:cNvPr>
          <p:cNvSpPr txBox="1"/>
          <p:nvPr/>
        </p:nvSpPr>
        <p:spPr>
          <a:xfrm>
            <a:off x="7555043" y="839449"/>
            <a:ext cx="4048969" cy="4820037"/>
          </a:xfrm>
          <a:prstGeom prst="rect">
            <a:avLst/>
          </a:prstGeom>
          <a:noFill/>
        </p:spPr>
        <p:txBody>
          <a:bodyPr wrap="square" rtlCol="0">
            <a:spAutoFit/>
          </a:bodyPr>
          <a:lstStyle/>
          <a:p>
            <a:pPr>
              <a:spcAft>
                <a:spcPts val="600"/>
              </a:spcAft>
            </a:pPr>
            <a:endParaRPr lang="en-GB" dirty="0"/>
          </a:p>
          <a:p>
            <a:pPr>
              <a:lnSpc>
                <a:spcPct val="107000"/>
              </a:lnSpc>
              <a:spcAft>
                <a:spcPts val="800"/>
              </a:spcAft>
            </a:pPr>
            <a:r>
              <a:rPr lang="en-GB" dirty="0"/>
              <a:t>I was not feeling to bad at the beginning but the forcefield analysis was really difficult for me. I did not think the forcefield analysis was a strong tool as everything is based on assumptions</a:t>
            </a:r>
            <a:r>
              <a:rPr lang="en-GB" dirty="0">
                <a:latin typeface="Calibri" panose="020F0502020204030204" pitchFamily="34" charset="0"/>
                <a:ea typeface="Calibri" panose="020F0502020204030204" pitchFamily="34" charset="0"/>
                <a:cs typeface="Times New Roman" panose="02020603050405020304" pitchFamily="18" charset="0"/>
              </a:rPr>
              <a:t> (Freeman, 2019)</a:t>
            </a:r>
          </a:p>
          <a:p>
            <a:pPr>
              <a:spcAft>
                <a:spcPts val="600"/>
              </a:spcAft>
            </a:pPr>
            <a:r>
              <a:rPr lang="en-GB" dirty="0"/>
              <a:t>. Forbes list of the most innovative companies was surprising as I would guessed most of the companies on the list. The outcome was I gained a new perspective on what are innovative companies. I think I contributed my share in the discussions especially when talking about companies like Netflix and Amazon.</a:t>
            </a:r>
          </a:p>
        </p:txBody>
      </p:sp>
      <p:pic>
        <p:nvPicPr>
          <p:cNvPr id="4" name="Recorded Sound">
            <a:hlinkClick r:id="" action="ppaction://media"/>
            <a:extLst>
              <a:ext uri="{FF2B5EF4-FFF2-40B4-BE49-F238E27FC236}">
                <a16:creationId xmlns:a16="http://schemas.microsoft.com/office/drawing/2014/main" id="{D6DE8CE6-B680-4F0C-AC56-E50253F6ED1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982209" y="448167"/>
            <a:ext cx="609600" cy="609600"/>
          </a:xfrm>
          <a:prstGeom prst="rect">
            <a:avLst/>
          </a:prstGeom>
        </p:spPr>
      </p:pic>
    </p:spTree>
    <p:extLst>
      <p:ext uri="{BB962C8B-B14F-4D97-AF65-F5344CB8AC3E}">
        <p14:creationId xmlns:p14="http://schemas.microsoft.com/office/powerpoint/2010/main" val="170549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793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31935C-64A1-4488-B4A9-25F49E86C942}"/>
              </a:ext>
            </a:extLst>
          </p:cNvPr>
          <p:cNvSpPr>
            <a:spLocks noGrp="1"/>
          </p:cNvSpPr>
          <p:nvPr>
            <p:ph type="title"/>
          </p:nvPr>
        </p:nvSpPr>
        <p:spPr>
          <a:xfrm>
            <a:off x="1153618" y="1239927"/>
            <a:ext cx="4008586" cy="4680583"/>
          </a:xfrm>
        </p:spPr>
        <p:txBody>
          <a:bodyPr anchor="ctr">
            <a:normAutofit/>
          </a:bodyPr>
          <a:lstStyle/>
          <a:p>
            <a:r>
              <a:rPr lang="en-GB" sz="5200">
                <a:latin typeface="Aharoni" panose="02010803020104030203" pitchFamily="2" charset="-79"/>
                <a:cs typeface="Aharoni" panose="02010803020104030203" pitchFamily="2" charset="-79"/>
              </a:rPr>
              <a:t>Where do Ideas Come From?</a:t>
            </a:r>
          </a:p>
        </p:txBody>
      </p:sp>
      <p:sp>
        <p:nvSpPr>
          <p:cNvPr id="3" name="Content Placeholder 2">
            <a:extLst>
              <a:ext uri="{FF2B5EF4-FFF2-40B4-BE49-F238E27FC236}">
                <a16:creationId xmlns:a16="http://schemas.microsoft.com/office/drawing/2014/main" id="{33E70FE9-20BC-49A6-AF2A-75671E25D91F}"/>
              </a:ext>
            </a:extLst>
          </p:cNvPr>
          <p:cNvSpPr>
            <a:spLocks noGrp="1"/>
          </p:cNvSpPr>
          <p:nvPr>
            <p:ph idx="1"/>
          </p:nvPr>
        </p:nvSpPr>
        <p:spPr>
          <a:xfrm>
            <a:off x="6291923" y="900333"/>
            <a:ext cx="4971824" cy="5020178"/>
          </a:xfrm>
        </p:spPr>
        <p:txBody>
          <a:bodyPr anchor="ctr">
            <a:normAutofit lnSpcReduction="10000"/>
          </a:bodyPr>
          <a:lstStyle/>
          <a:p>
            <a:r>
              <a:rPr lang="en-GB" sz="2000" b="1" dirty="0"/>
              <a:t>Where do Good Ideas come from?</a:t>
            </a:r>
          </a:p>
          <a:p>
            <a:pPr>
              <a:lnSpc>
                <a:spcPct val="107000"/>
              </a:lnSpc>
              <a:spcAft>
                <a:spcPts val="800"/>
              </a:spcAft>
            </a:pPr>
            <a:r>
              <a:rPr lang="en-GB" sz="1800" dirty="0"/>
              <a:t>Both evolution and innovation thrive in collaborative networks, great discoveries are evolved from hunches maturing and connecting with other ideas according to Steve Johnson</a:t>
            </a:r>
            <a:r>
              <a:rPr lang="en-GB" sz="1800" dirty="0">
                <a:latin typeface="Calibri" panose="020F0502020204030204" pitchFamily="34" charset="0"/>
                <a:ea typeface="Calibri" panose="020F0502020204030204" pitchFamily="34" charset="0"/>
                <a:cs typeface="Calibri" panose="020F0502020204030204" pitchFamily="34" charset="0"/>
              </a:rPr>
              <a:t> (Johnson, 2013)</a:t>
            </a:r>
            <a:r>
              <a:rPr lang="en-GB" sz="1800" dirty="0"/>
              <a:t>.</a:t>
            </a:r>
          </a:p>
          <a:p>
            <a:r>
              <a:rPr lang="en-GB" sz="2000" b="1" dirty="0"/>
              <a:t>Six Thinking Hats</a:t>
            </a:r>
          </a:p>
          <a:p>
            <a:pPr marL="0" indent="0">
              <a:buNone/>
            </a:pPr>
            <a:r>
              <a:rPr lang="en-GB" sz="1800" dirty="0"/>
              <a:t>Edward de Bono created the powerful and important technique. How people look at problems in different perspective, each hat has a different style of thinking .</a:t>
            </a:r>
          </a:p>
          <a:p>
            <a:pPr marL="0" indent="0">
              <a:buNone/>
            </a:pPr>
            <a:r>
              <a:rPr lang="en-GB" sz="1800" dirty="0"/>
              <a:t>Steve Johnson TED talk had some useful information. The 6 hats technique was a effective tool. When it came to the discussion part I did not contribute much, as I was still confused. New perspectives, I will have to watch the videos a few more times to understand and for application readiness.</a:t>
            </a:r>
          </a:p>
        </p:txBody>
      </p:sp>
      <p:pic>
        <p:nvPicPr>
          <p:cNvPr id="4" name="Recorded Sound">
            <a:hlinkClick r:id="" action="ppaction://media"/>
            <a:extLst>
              <a:ext uri="{FF2B5EF4-FFF2-40B4-BE49-F238E27FC236}">
                <a16:creationId xmlns:a16="http://schemas.microsoft.com/office/drawing/2014/main" id="{425F13C1-2FB4-4299-9820-3C0ACD23CE9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97577" y="637578"/>
            <a:ext cx="609600" cy="609600"/>
          </a:xfrm>
          <a:prstGeom prst="rect">
            <a:avLst/>
          </a:prstGeom>
        </p:spPr>
      </p:pic>
    </p:spTree>
    <p:extLst>
      <p:ext uri="{BB962C8B-B14F-4D97-AF65-F5344CB8AC3E}">
        <p14:creationId xmlns:p14="http://schemas.microsoft.com/office/powerpoint/2010/main" val="1355024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0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11">
            <a:extLst>
              <a:ext uri="{FF2B5EF4-FFF2-40B4-BE49-F238E27FC236}">
                <a16:creationId xmlns:a16="http://schemas.microsoft.com/office/drawing/2014/main" id="{28D31E1B-0407-4223-9642-0B642CBF5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3">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15" name="Rectangle 14">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71FFF7-43C6-4569-9170-FC0BECC4E7A4}"/>
              </a:ext>
            </a:extLst>
          </p:cNvPr>
          <p:cNvSpPr>
            <a:spLocks noGrp="1"/>
          </p:cNvSpPr>
          <p:nvPr>
            <p:ph type="title"/>
          </p:nvPr>
        </p:nvSpPr>
        <p:spPr>
          <a:xfrm>
            <a:off x="1043631" y="873940"/>
            <a:ext cx="5052369" cy="1035781"/>
          </a:xfrm>
        </p:spPr>
        <p:txBody>
          <a:bodyPr vert="horz" lIns="91440" tIns="45720" rIns="91440" bIns="45720" rtlCol="0" anchor="ctr">
            <a:normAutofit/>
          </a:bodyPr>
          <a:lstStyle/>
          <a:p>
            <a:r>
              <a:rPr lang="en-US" sz="3600" b="1" kern="1200" dirty="0">
                <a:solidFill>
                  <a:schemeClr val="tx1"/>
                </a:solidFill>
                <a:latin typeface="Aharoni" panose="02010803020104030203" pitchFamily="2" charset="-79"/>
                <a:cs typeface="Aharoni" panose="02010803020104030203" pitchFamily="2" charset="-79"/>
              </a:rPr>
              <a:t>Conclusion</a:t>
            </a:r>
            <a:r>
              <a:rPr lang="en-US" sz="3600" kern="1200" dirty="0">
                <a:solidFill>
                  <a:schemeClr val="tx1"/>
                </a:solidFill>
                <a:latin typeface="Aharoni" panose="02010803020104030203" pitchFamily="2" charset="-79"/>
                <a:cs typeface="Aharoni" panose="02010803020104030203" pitchFamily="2" charset="-79"/>
              </a:rPr>
              <a:t> </a:t>
            </a:r>
          </a:p>
        </p:txBody>
      </p:sp>
      <p:sp>
        <p:nvSpPr>
          <p:cNvPr id="3" name="TextBox 2">
            <a:extLst>
              <a:ext uri="{FF2B5EF4-FFF2-40B4-BE49-F238E27FC236}">
                <a16:creationId xmlns:a16="http://schemas.microsoft.com/office/drawing/2014/main" id="{C081F0B2-9643-42AC-8C4C-39A8EF275D4D}"/>
              </a:ext>
            </a:extLst>
          </p:cNvPr>
          <p:cNvSpPr txBox="1"/>
          <p:nvPr/>
        </p:nvSpPr>
        <p:spPr>
          <a:xfrm>
            <a:off x="1045029" y="2524721"/>
            <a:ext cx="4991629" cy="3677123"/>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dirty="0"/>
              <a:t>A business can gain an advantage over competitors using innovation and creativity. Using innovation and creativity to improve a product or the process to be more efficient can increase the value and help boost profits of a business. Innovation tools and models are useful in planning an effective strategy. The innovation process identifies the four stages which are </a:t>
            </a:r>
            <a:r>
              <a:rPr lang="en-US" dirty="0" err="1"/>
              <a:t>recognising</a:t>
            </a:r>
            <a:r>
              <a:rPr lang="en-US" dirty="0"/>
              <a:t> the opportunity, finding the resources, developing the ideas and capturing the value. The module was fun and informative and having a group discussion was effective as you get different perspectives.</a:t>
            </a:r>
          </a:p>
        </p:txBody>
      </p:sp>
      <p:sp>
        <p:nvSpPr>
          <p:cNvPr id="21" name="Rectangle 20">
            <a:extLst>
              <a:ext uri="{FF2B5EF4-FFF2-40B4-BE49-F238E27FC236}">
                <a16:creationId xmlns:a16="http://schemas.microsoft.com/office/drawing/2014/main" id="{70E96339-907C-46C3-99AC-31179B6F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Light Bulb and Gear">
            <a:extLst>
              <a:ext uri="{FF2B5EF4-FFF2-40B4-BE49-F238E27FC236}">
                <a16:creationId xmlns:a16="http://schemas.microsoft.com/office/drawing/2014/main" id="{4C1058AD-BBA0-445C-AC4B-1F6C50352AD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930493" y="1347516"/>
            <a:ext cx="4223252" cy="4223252"/>
          </a:xfrm>
          <a:prstGeom prst="rect">
            <a:avLst/>
          </a:prstGeom>
        </p:spPr>
      </p:pic>
      <p:cxnSp>
        <p:nvCxnSpPr>
          <p:cNvPr id="23" name="Straight Connector 22">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Recorded Sound">
            <a:hlinkClick r:id="" action="ppaction://media"/>
            <a:extLst>
              <a:ext uri="{FF2B5EF4-FFF2-40B4-BE49-F238E27FC236}">
                <a16:creationId xmlns:a16="http://schemas.microsoft.com/office/drawing/2014/main" id="{4CD35B67-5938-4761-B70E-E7EBE619BE8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573301" y="423942"/>
            <a:ext cx="609600" cy="609600"/>
          </a:xfrm>
          <a:prstGeom prst="rect">
            <a:avLst/>
          </a:prstGeom>
        </p:spPr>
      </p:pic>
    </p:spTree>
    <p:extLst>
      <p:ext uri="{BB962C8B-B14F-4D97-AF65-F5344CB8AC3E}">
        <p14:creationId xmlns:p14="http://schemas.microsoft.com/office/powerpoint/2010/main" val="4049262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85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2DE61-DDE9-498C-B887-CF034D28BFD0}"/>
              </a:ext>
            </a:extLst>
          </p:cNvPr>
          <p:cNvSpPr>
            <a:spLocks noGrp="1"/>
          </p:cNvSpPr>
          <p:nvPr>
            <p:ph type="title"/>
          </p:nvPr>
        </p:nvSpPr>
        <p:spPr/>
        <p:txBody>
          <a:bodyPr/>
          <a:lstStyle/>
          <a:p>
            <a:r>
              <a:rPr lang="en-GB" b="1" dirty="0">
                <a:latin typeface="Aharoni" panose="02010803020104030203" pitchFamily="2" charset="-79"/>
                <a:cs typeface="Aharoni" panose="02010803020104030203" pitchFamily="2" charset="-79"/>
              </a:rPr>
              <a:t>References </a:t>
            </a:r>
          </a:p>
        </p:txBody>
      </p:sp>
      <p:sp>
        <p:nvSpPr>
          <p:cNvPr id="4" name="Rectangle 1">
            <a:extLst>
              <a:ext uri="{FF2B5EF4-FFF2-40B4-BE49-F238E27FC236}">
                <a16:creationId xmlns:a16="http://schemas.microsoft.com/office/drawing/2014/main" id="{1ECC3D2A-029E-40CC-A172-66C46BA9E3F8}"/>
              </a:ext>
            </a:extLst>
          </p:cNvPr>
          <p:cNvSpPr>
            <a:spLocks noGrp="1" noChangeArrowheads="1"/>
          </p:cNvSpPr>
          <p:nvPr>
            <p:ph idx="1"/>
          </p:nvPr>
        </p:nvSpPr>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Bessant, J. &amp; Tidd, J., 2013.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Managing Innovation.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5th ed. s.l.:John Wiley.</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BONO, E. D., 2005.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SIX THINKING HATS.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Granica ed. Viking: Penguin.</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Boud, D., Keogh, R. &amp; Walker, D., 1985.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Reflection turning experience into learning.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1st ed. New York: Nicholas Publishing Company.</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Cropley, A., 2011.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Definitions of Creativity.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2nd ed. Hamburg: Academic Press.</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Draftsman, 2011.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IDEA PROTECTION.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http://www.ideaprotection.co.uk/what-is-an-invention/</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09 07 2020].</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Freeman, J., 2019.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Advantages &amp; Disadvantages of Force Field Analysis.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https://www.edrawsoft.com/force-field-analysis-advantages-and-disadvantages.html</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09 07 2020].</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Johnson, S., 2013.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key lessons from “Where Good Ideas Come From” by Steven Johnson.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https://medium.com/key-lessons-from-books/the-key-lessons-from-where-good-ideas-come-from-by-steven-johnson-1798e11becdb</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09 07 2020].</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Kogabayev, T. &amp;. M. A., 2017. The definition and classification of innovation..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Holistica,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8(10).</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Kostic, M., 2020.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Innovation management (4) - '4 P's of Innovation' - Emagazin.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https://www.veza.biz/eng/4Pinnovation.html</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05 07 2020].</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Mayer, M., 2006. </a:t>
            </a:r>
            <a:r>
              <a:rPr kumimoji="0" lang="en-US" altLang="en-US" sz="11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Ideas Come From Everywhere. </a:t>
            </a: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https://ecorner.stanford.edu/videos/ideas-come-from-everywhere/#:~:text=This%20opens%20in%20a%20new,from%20both%20necessity%20and%20serendipity.</a:t>
            </a: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09 07 2020].</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629428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1302</Words>
  <Application>Microsoft Office PowerPoint</Application>
  <PresentationFormat>Widescreen</PresentationFormat>
  <Paragraphs>69</Paragraphs>
  <Slides>10</Slides>
  <Notes>0</Notes>
  <HiddenSlides>0</HiddenSlides>
  <MMClips>8</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Aharoni</vt:lpstr>
      <vt:lpstr>Arial</vt:lpstr>
      <vt:lpstr>Calibri</vt:lpstr>
      <vt:lpstr>Calibri Light</vt:lpstr>
      <vt:lpstr>Office Theme</vt:lpstr>
      <vt:lpstr>Does Innovation and Creativity Provide a Business Advantage?</vt:lpstr>
      <vt:lpstr>Introduction </vt:lpstr>
      <vt:lpstr>Models of Reflection  Boud’s Triangle Representation  in 1985 Boud, Keogh and Walker made some changes to the works of Dewey. The emphasis is on emotions for their reflective process. Recapturing individuals' experiences is required for this reflection, then think about it and make evaluations. (Boud, et al., 1985)    </vt:lpstr>
      <vt:lpstr>What is Innovation?  </vt:lpstr>
      <vt:lpstr>What is Creativity?</vt:lpstr>
      <vt:lpstr>Models of Innovation</vt:lpstr>
      <vt:lpstr>The Innovative Organisation</vt:lpstr>
      <vt:lpstr>Where do Ideas Come From?</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Does Innovation and Creativity Provide a Business Advantage?</dc:title>
  <dc:creator>khayum ALI</dc:creator>
  <cp:lastModifiedBy>khayum ALI</cp:lastModifiedBy>
  <cp:revision>15</cp:revision>
  <dcterms:created xsi:type="dcterms:W3CDTF">2020-07-09T21:02:08Z</dcterms:created>
  <dcterms:modified xsi:type="dcterms:W3CDTF">2020-07-10T00:38:16Z</dcterms:modified>
</cp:coreProperties>
</file>