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media/image8.jpg" ContentType="image/jp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32.jpg" ContentType="image/jpg"/>
  <Override PartName="/ppt/notesSlides/notesSlide7.xml" ContentType="application/vnd.openxmlformats-officedocument.presentationml.notesSlide+xml"/>
  <Override PartName="/ppt/media/image35.jpg" ContentType="image/jpg"/>
  <Override PartName="/ppt/media/image36.jpg" ContentType="image/jpg"/>
  <Override PartName="/ppt/notesSlides/notesSlide8.xml" ContentType="application/vnd.openxmlformats-officedocument.presentationml.notesSlide+xml"/>
  <Override PartName="/ppt/media/image39.jpg" ContentType="image/jpg"/>
  <Override PartName="/ppt/media/image40.jpg" ContentType="image/jpg"/>
  <Override PartName="/ppt/media/image41.jpg" ContentType="image/jpg"/>
  <Override PartName="/ppt/media/image43.jpg" ContentType="image/jpg"/>
  <Override PartName="/ppt/media/image44.jpg" ContentType="image/jpg"/>
  <Override PartName="/ppt/media/image45.jpg" ContentType="image/jpg"/>
  <Override PartName="/ppt/media/image46.jpg" ContentType="image/jpg"/>
  <Override PartName="/ppt/notesSlides/notesSlide9.xml" ContentType="application/vnd.openxmlformats-officedocument.presentationml.notesSlide+xml"/>
  <Override PartName="/ppt/media/image48.jpg" ContentType="image/jpg"/>
  <Override PartName="/ppt/notesSlides/notesSlide10.xml" ContentType="application/vnd.openxmlformats-officedocument.presentationml.notesSlide+xml"/>
  <Override PartName="/ppt/media/image49.jpg" ContentType="image/jpg"/>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4"/>
    <p:sldMasterId id="2147483693" r:id="rId5"/>
    <p:sldMasterId id="2147483706" r:id="rId6"/>
    <p:sldMasterId id="2147483719" r:id="rId7"/>
    <p:sldMasterId id="2147483731" r:id="rId8"/>
  </p:sldMasterIdLst>
  <p:notesMasterIdLst>
    <p:notesMasterId r:id="rId68"/>
  </p:notesMasterIdLst>
  <p:sldIdLst>
    <p:sldId id="256" r:id="rId9"/>
    <p:sldId id="258" r:id="rId10"/>
    <p:sldId id="475" r:id="rId11"/>
    <p:sldId id="262" r:id="rId12"/>
    <p:sldId id="264" r:id="rId13"/>
    <p:sldId id="266" r:id="rId14"/>
    <p:sldId id="267" r:id="rId15"/>
    <p:sldId id="478" r:id="rId16"/>
    <p:sldId id="268" r:id="rId17"/>
    <p:sldId id="269" r:id="rId18"/>
    <p:sldId id="270" r:id="rId19"/>
    <p:sldId id="479" r:id="rId20"/>
    <p:sldId id="480" r:id="rId21"/>
    <p:sldId id="481" r:id="rId22"/>
    <p:sldId id="294" r:id="rId23"/>
    <p:sldId id="295" r:id="rId24"/>
    <p:sldId id="482" r:id="rId25"/>
    <p:sldId id="298" r:id="rId26"/>
    <p:sldId id="297" r:id="rId27"/>
    <p:sldId id="488" r:id="rId28"/>
    <p:sldId id="483" r:id="rId29"/>
    <p:sldId id="484" r:id="rId30"/>
    <p:sldId id="485" r:id="rId31"/>
    <p:sldId id="487" r:id="rId32"/>
    <p:sldId id="486" r:id="rId33"/>
    <p:sldId id="489" r:id="rId34"/>
    <p:sldId id="330" r:id="rId35"/>
    <p:sldId id="279" r:id="rId36"/>
    <p:sldId id="490" r:id="rId37"/>
    <p:sldId id="280" r:id="rId38"/>
    <p:sldId id="281" r:id="rId39"/>
    <p:sldId id="491" r:id="rId40"/>
    <p:sldId id="282" r:id="rId41"/>
    <p:sldId id="283" r:id="rId42"/>
    <p:sldId id="492" r:id="rId43"/>
    <p:sldId id="284" r:id="rId44"/>
    <p:sldId id="309" r:id="rId45"/>
    <p:sldId id="493" r:id="rId46"/>
    <p:sldId id="287" r:id="rId47"/>
    <p:sldId id="494" r:id="rId48"/>
    <p:sldId id="288" r:id="rId49"/>
    <p:sldId id="289" r:id="rId50"/>
    <p:sldId id="290" r:id="rId51"/>
    <p:sldId id="303" r:id="rId52"/>
    <p:sldId id="305" r:id="rId53"/>
    <p:sldId id="308" r:id="rId54"/>
    <p:sldId id="310" r:id="rId55"/>
    <p:sldId id="311" r:id="rId56"/>
    <p:sldId id="315" r:id="rId57"/>
    <p:sldId id="316" r:id="rId58"/>
    <p:sldId id="323" r:id="rId59"/>
    <p:sldId id="495" r:id="rId60"/>
    <p:sldId id="296" r:id="rId61"/>
    <p:sldId id="317" r:id="rId62"/>
    <p:sldId id="318" r:id="rId63"/>
    <p:sldId id="328" r:id="rId64"/>
    <p:sldId id="496" r:id="rId65"/>
    <p:sldId id="474" r:id="rId66"/>
    <p:sldId id="498" r:id="rId67"/>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153" autoAdjust="0"/>
  </p:normalViewPr>
  <p:slideViewPr>
    <p:cSldViewPr>
      <p:cViewPr varScale="1">
        <p:scale>
          <a:sx n="94" d="100"/>
          <a:sy n="94" d="100"/>
        </p:scale>
        <p:origin x="1194" y="72"/>
      </p:cViewPr>
      <p:guideLst>
        <p:guide orient="horz" pos="288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5" Type="http://schemas.openxmlformats.org/officeDocument/2006/relationships/slideMaster" Target="slideMasters/slideMaster2.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D5E5ED09-6D9F-4CFF-BC37-FBCD735A1F9D}" type="datetimeFigureOut">
              <a:rPr lang="en-GB" smtClean="0"/>
              <a:t>09/05/2024</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5B05CF58-4840-4E51-96C8-672920D234A3}" type="slidenum">
              <a:rPr lang="en-GB" smtClean="0"/>
              <a:t>‹#›</a:t>
            </a:fld>
            <a:endParaRPr lang="en-GB"/>
          </a:p>
        </p:txBody>
      </p:sp>
    </p:spTree>
    <p:extLst>
      <p:ext uri="{BB962C8B-B14F-4D97-AF65-F5344CB8AC3E}">
        <p14:creationId xmlns:p14="http://schemas.microsoft.com/office/powerpoint/2010/main" val="282223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engagement from the start of the session </a:t>
            </a:r>
          </a:p>
          <a:p>
            <a:endParaRPr lang="en-GB" dirty="0"/>
          </a:p>
          <a:p>
            <a:r>
              <a:rPr lang="en-GB" dirty="0"/>
              <a:t>Ask them to share what they remember about last week. You can ask more questions to check understanding too e.g. can you identify one section of Blake and Mouton grid?</a:t>
            </a:r>
          </a:p>
          <a:p>
            <a:r>
              <a:rPr lang="en-GB" dirty="0"/>
              <a:t>What is the difference between autocratic and democratic leadership?</a:t>
            </a:r>
          </a:p>
        </p:txBody>
      </p:sp>
      <p:sp>
        <p:nvSpPr>
          <p:cNvPr id="4" name="Slide Number Placeholder 3"/>
          <p:cNvSpPr>
            <a:spLocks noGrp="1"/>
          </p:cNvSpPr>
          <p:nvPr>
            <p:ph type="sldNum" sz="quarter" idx="5"/>
          </p:nvPr>
        </p:nvSpPr>
        <p:spPr/>
        <p:txBody>
          <a:bodyPr/>
          <a:lstStyle/>
          <a:p>
            <a:fld id="{7C760077-0CBC-486F-88E5-3A9D6F87A5A9}" type="slidenum">
              <a:rPr lang="en-GB" smtClean="0"/>
              <a:t>2</a:t>
            </a:fld>
            <a:endParaRPr lang="en-GB"/>
          </a:p>
        </p:txBody>
      </p:sp>
    </p:spTree>
    <p:extLst>
      <p:ext uri="{BB962C8B-B14F-4D97-AF65-F5344CB8AC3E}">
        <p14:creationId xmlns:p14="http://schemas.microsoft.com/office/powerpoint/2010/main" val="3532155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answers are on the next slide </a:t>
            </a:r>
          </a:p>
        </p:txBody>
      </p:sp>
      <p:sp>
        <p:nvSpPr>
          <p:cNvPr id="4" name="Slide Number Placeholder 3"/>
          <p:cNvSpPr>
            <a:spLocks noGrp="1"/>
          </p:cNvSpPr>
          <p:nvPr>
            <p:ph type="sldNum" sz="quarter" idx="5"/>
          </p:nvPr>
        </p:nvSpPr>
        <p:spPr/>
        <p:txBody>
          <a:bodyPr/>
          <a:lstStyle/>
          <a:p>
            <a:fld id="{7C760077-0CBC-486F-88E5-3A9D6F87A5A9}" type="slidenum">
              <a:rPr lang="en-GB" smtClean="0"/>
              <a:t>8</a:t>
            </a:fld>
            <a:endParaRPr lang="en-GB"/>
          </a:p>
        </p:txBody>
      </p:sp>
    </p:spTree>
    <p:extLst>
      <p:ext uri="{BB962C8B-B14F-4D97-AF65-F5344CB8AC3E}">
        <p14:creationId xmlns:p14="http://schemas.microsoft.com/office/powerpoint/2010/main" val="2711891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answers are on the next slide </a:t>
            </a:r>
          </a:p>
        </p:txBody>
      </p:sp>
      <p:sp>
        <p:nvSpPr>
          <p:cNvPr id="4" name="Slide Number Placeholder 3"/>
          <p:cNvSpPr>
            <a:spLocks noGrp="1"/>
          </p:cNvSpPr>
          <p:nvPr>
            <p:ph type="sldNum" sz="quarter" idx="5"/>
          </p:nvPr>
        </p:nvSpPr>
        <p:spPr/>
        <p:txBody>
          <a:bodyPr/>
          <a:lstStyle/>
          <a:p>
            <a:fld id="{7C760077-0CBC-486F-88E5-3A9D6F87A5A9}" type="slidenum">
              <a:rPr lang="en-GB" smtClean="0"/>
              <a:t>20</a:t>
            </a:fld>
            <a:endParaRPr lang="en-GB"/>
          </a:p>
        </p:txBody>
      </p:sp>
    </p:spTree>
    <p:extLst>
      <p:ext uri="{BB962C8B-B14F-4D97-AF65-F5344CB8AC3E}">
        <p14:creationId xmlns:p14="http://schemas.microsoft.com/office/powerpoint/2010/main" val="2094871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 to do the research themselves and get them to share as a group what they have found. </a:t>
            </a:r>
          </a:p>
          <a:p>
            <a:endParaRPr lang="en-GB" dirty="0"/>
          </a:p>
          <a:p>
            <a:r>
              <a:rPr lang="en-GB" dirty="0"/>
              <a:t>Then recap the information on the next few slides. </a:t>
            </a:r>
          </a:p>
          <a:p>
            <a:endParaRPr lang="en-GB" dirty="0"/>
          </a:p>
        </p:txBody>
      </p:sp>
      <p:sp>
        <p:nvSpPr>
          <p:cNvPr id="4" name="Slide Number Placeholder 3"/>
          <p:cNvSpPr>
            <a:spLocks noGrp="1"/>
          </p:cNvSpPr>
          <p:nvPr>
            <p:ph type="sldNum" sz="quarter" idx="5"/>
          </p:nvPr>
        </p:nvSpPr>
        <p:spPr/>
        <p:txBody>
          <a:bodyPr/>
          <a:lstStyle/>
          <a:p>
            <a:fld id="{7C760077-0CBC-486F-88E5-3A9D6F87A5A9}" type="slidenum">
              <a:rPr lang="en-GB" smtClean="0"/>
              <a:t>22</a:t>
            </a:fld>
            <a:endParaRPr lang="en-GB"/>
          </a:p>
        </p:txBody>
      </p:sp>
    </p:spTree>
    <p:extLst>
      <p:ext uri="{BB962C8B-B14F-4D97-AF65-F5344CB8AC3E}">
        <p14:creationId xmlns:p14="http://schemas.microsoft.com/office/powerpoint/2010/main" val="2173305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answers are on the next slide </a:t>
            </a:r>
          </a:p>
        </p:txBody>
      </p:sp>
      <p:sp>
        <p:nvSpPr>
          <p:cNvPr id="4" name="Slide Number Placeholder 3"/>
          <p:cNvSpPr>
            <a:spLocks noGrp="1"/>
          </p:cNvSpPr>
          <p:nvPr>
            <p:ph type="sldNum" sz="quarter" idx="5"/>
          </p:nvPr>
        </p:nvSpPr>
        <p:spPr/>
        <p:txBody>
          <a:bodyPr/>
          <a:lstStyle/>
          <a:p>
            <a:fld id="{7C760077-0CBC-486F-88E5-3A9D6F87A5A9}" type="slidenum">
              <a:rPr lang="en-GB" smtClean="0"/>
              <a:t>29</a:t>
            </a:fld>
            <a:endParaRPr lang="en-GB"/>
          </a:p>
        </p:txBody>
      </p:sp>
    </p:spTree>
    <p:extLst>
      <p:ext uri="{BB962C8B-B14F-4D97-AF65-F5344CB8AC3E}">
        <p14:creationId xmlns:p14="http://schemas.microsoft.com/office/powerpoint/2010/main" val="2511920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answers are on the next slide </a:t>
            </a:r>
          </a:p>
        </p:txBody>
      </p:sp>
      <p:sp>
        <p:nvSpPr>
          <p:cNvPr id="4" name="Slide Number Placeholder 3"/>
          <p:cNvSpPr>
            <a:spLocks noGrp="1"/>
          </p:cNvSpPr>
          <p:nvPr>
            <p:ph type="sldNum" sz="quarter" idx="5"/>
          </p:nvPr>
        </p:nvSpPr>
        <p:spPr/>
        <p:txBody>
          <a:bodyPr/>
          <a:lstStyle/>
          <a:p>
            <a:fld id="{7C760077-0CBC-486F-88E5-3A9D6F87A5A9}" type="slidenum">
              <a:rPr lang="en-GB" smtClean="0"/>
              <a:t>32</a:t>
            </a:fld>
            <a:endParaRPr lang="en-GB"/>
          </a:p>
        </p:txBody>
      </p:sp>
    </p:spTree>
    <p:extLst>
      <p:ext uri="{BB962C8B-B14F-4D97-AF65-F5344CB8AC3E}">
        <p14:creationId xmlns:p14="http://schemas.microsoft.com/office/powerpoint/2010/main" val="3627218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answers are on the next slide </a:t>
            </a:r>
          </a:p>
        </p:txBody>
      </p:sp>
      <p:sp>
        <p:nvSpPr>
          <p:cNvPr id="4" name="Slide Number Placeholder 3"/>
          <p:cNvSpPr>
            <a:spLocks noGrp="1"/>
          </p:cNvSpPr>
          <p:nvPr>
            <p:ph type="sldNum" sz="quarter" idx="5"/>
          </p:nvPr>
        </p:nvSpPr>
        <p:spPr/>
        <p:txBody>
          <a:bodyPr/>
          <a:lstStyle/>
          <a:p>
            <a:fld id="{7C760077-0CBC-486F-88E5-3A9D6F87A5A9}" type="slidenum">
              <a:rPr lang="en-GB" smtClean="0"/>
              <a:t>35</a:t>
            </a:fld>
            <a:endParaRPr lang="en-GB"/>
          </a:p>
        </p:txBody>
      </p:sp>
    </p:spTree>
    <p:extLst>
      <p:ext uri="{BB962C8B-B14F-4D97-AF65-F5344CB8AC3E}">
        <p14:creationId xmlns:p14="http://schemas.microsoft.com/office/powerpoint/2010/main" val="2770322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https://youtu.be/jviFsd4hhfE?si=P8pEryH_M_9kickP&amp;t=49</a:t>
            </a:r>
          </a:p>
          <a:p>
            <a:endParaRPr lang="en-GB" dirty="0"/>
          </a:p>
        </p:txBody>
      </p:sp>
      <p:sp>
        <p:nvSpPr>
          <p:cNvPr id="4" name="Slide Number Placeholder 3"/>
          <p:cNvSpPr>
            <a:spLocks noGrp="1"/>
          </p:cNvSpPr>
          <p:nvPr>
            <p:ph type="sldNum" sz="quarter" idx="5"/>
          </p:nvPr>
        </p:nvSpPr>
        <p:spPr/>
        <p:txBody>
          <a:bodyPr/>
          <a:lstStyle/>
          <a:p>
            <a:fld id="{7C760077-0CBC-486F-88E5-3A9D6F87A5A9}" type="slidenum">
              <a:rPr lang="en-GB" smtClean="0"/>
              <a:t>40</a:t>
            </a:fld>
            <a:endParaRPr lang="en-GB"/>
          </a:p>
        </p:txBody>
      </p:sp>
    </p:spTree>
    <p:extLst>
      <p:ext uri="{BB962C8B-B14F-4D97-AF65-F5344CB8AC3E}">
        <p14:creationId xmlns:p14="http://schemas.microsoft.com/office/powerpoint/2010/main" val="1274335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D3B49"/>
                </a:solidFill>
                <a:effectLst/>
                <a:latin typeface="gilroy"/>
              </a:rPr>
              <a:t>THE CORE-RING APPROACH</a:t>
            </a:r>
          </a:p>
          <a:p>
            <a:pPr algn="l" fontAlgn="base"/>
            <a:r>
              <a:rPr lang="en-GB" b="0" i="0" dirty="0">
                <a:solidFill>
                  <a:srgbClr val="333333"/>
                </a:solidFill>
                <a:effectLst/>
                <a:latin typeface="guardian-text-oreilly"/>
              </a:rPr>
              <a:t>To determine the best mix of full-time versus part-time workers, organizations are turning to the core-ring approach. As illustrated, core employees constitute the full-time, regular workforce. They are the heart of the organization and usually receive comprehensive benefits.</a:t>
            </a:r>
          </a:p>
          <a:p>
            <a:pPr algn="l" fontAlgn="base"/>
            <a:r>
              <a:rPr lang="en-GB" b="0" i="0" dirty="0">
                <a:solidFill>
                  <a:srgbClr val="333333"/>
                </a:solidFill>
                <a:effectLst/>
                <a:latin typeface="guardian-text-oreilly"/>
              </a:rPr>
              <a:t>Part-timers, on the other hand, make up the outer ring of employees. Typically, they do not earn pensions, participate in profit-sharing plans. Some sources estimate that more than 25 million part-timers participate in the </a:t>
            </a:r>
            <a:r>
              <a:rPr lang="en-GB" b="0" i="0" dirty="0" err="1">
                <a:solidFill>
                  <a:srgbClr val="333333"/>
                </a:solidFill>
                <a:effectLst/>
                <a:latin typeface="guardian-text-oreilly"/>
              </a:rPr>
              <a:t>labor</a:t>
            </a:r>
            <a:r>
              <a:rPr lang="en-GB" b="0" i="0" dirty="0">
                <a:solidFill>
                  <a:srgbClr val="333333"/>
                </a:solidFill>
                <a:effectLst/>
                <a:latin typeface="guardian-text-oreilly"/>
              </a:rPr>
              <a:t> force.</a:t>
            </a:r>
          </a:p>
          <a:p>
            <a:endParaRPr lang="en-GB" dirty="0"/>
          </a:p>
        </p:txBody>
      </p:sp>
      <p:sp>
        <p:nvSpPr>
          <p:cNvPr id="4" name="Slide Number Placeholder 3"/>
          <p:cNvSpPr>
            <a:spLocks noGrp="1"/>
          </p:cNvSpPr>
          <p:nvPr>
            <p:ph type="sldNum" sz="quarter" idx="5"/>
          </p:nvPr>
        </p:nvSpPr>
        <p:spPr/>
        <p:txBody>
          <a:bodyPr/>
          <a:lstStyle/>
          <a:p>
            <a:fld id="{5B05CF58-4840-4E51-96C8-672920D234A3}" type="slidenum">
              <a:rPr lang="en-GB" smtClean="0"/>
              <a:t>51</a:t>
            </a:fld>
            <a:endParaRPr lang="en-GB"/>
          </a:p>
        </p:txBody>
      </p:sp>
    </p:spTree>
    <p:extLst>
      <p:ext uri="{BB962C8B-B14F-4D97-AF65-F5344CB8AC3E}">
        <p14:creationId xmlns:p14="http://schemas.microsoft.com/office/powerpoint/2010/main" val="2685050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43A40"/>
                </a:solidFill>
                <a:effectLst/>
                <a:latin typeface="Raleway" pitchFamily="2" charset="0"/>
              </a:rPr>
              <a:t>Three Flexibilities within an Organisation - Atkinson</a:t>
            </a:r>
          </a:p>
          <a:p>
            <a:pPr algn="l"/>
            <a:r>
              <a:rPr lang="en-GB" b="1" i="0" dirty="0">
                <a:solidFill>
                  <a:srgbClr val="21252A"/>
                </a:solidFill>
                <a:effectLst/>
                <a:latin typeface="Raleway" pitchFamily="2" charset="0"/>
              </a:rPr>
              <a:t>Atkinson identified three different forms of flexibility within an organisation. </a:t>
            </a:r>
          </a:p>
          <a:p>
            <a:pPr algn="l"/>
            <a:endParaRPr lang="en-GB" b="1" i="0" dirty="0">
              <a:solidFill>
                <a:srgbClr val="21252A"/>
              </a:solidFill>
              <a:effectLst/>
              <a:latin typeface="Raleway" pitchFamily="2" charset="0"/>
            </a:endParaRPr>
          </a:p>
          <a:p>
            <a:pPr algn="l"/>
            <a:r>
              <a:rPr lang="en-GB" b="0" i="0" dirty="0">
                <a:solidFill>
                  <a:srgbClr val="21252A"/>
                </a:solidFill>
                <a:effectLst/>
                <a:latin typeface="Raleway" pitchFamily="2" charset="0"/>
              </a:rPr>
              <a:t>These are:</a:t>
            </a:r>
          </a:p>
          <a:p>
            <a:pPr algn="l">
              <a:buFont typeface="+mj-lt"/>
              <a:buAutoNum type="arabicPeriod"/>
            </a:pPr>
            <a:r>
              <a:rPr lang="en-GB" b="1" i="0" u="sng" dirty="0">
                <a:solidFill>
                  <a:srgbClr val="21252A"/>
                </a:solidFill>
                <a:effectLst/>
                <a:latin typeface="Raleway" pitchFamily="2" charset="0"/>
              </a:rPr>
              <a:t>Functional Flexibility</a:t>
            </a:r>
            <a:r>
              <a:rPr lang="en-GB" b="1" i="0" dirty="0">
                <a:solidFill>
                  <a:srgbClr val="21252A"/>
                </a:solidFill>
                <a:effectLst/>
                <a:latin typeface="Raleway" pitchFamily="2" charset="0"/>
              </a:rPr>
              <a:t> - </a:t>
            </a:r>
            <a:r>
              <a:rPr lang="en-GB" b="0" i="0" dirty="0">
                <a:solidFill>
                  <a:srgbClr val="21252A"/>
                </a:solidFill>
                <a:effectLst/>
                <a:latin typeface="Raleway" pitchFamily="2" charset="0"/>
              </a:rPr>
              <a:t>This is associated with high-skill levels across many different tasks, as exhibited by the </a:t>
            </a:r>
            <a:r>
              <a:rPr lang="en-GB" b="1" i="0" dirty="0">
                <a:solidFill>
                  <a:srgbClr val="21252A"/>
                </a:solidFill>
                <a:effectLst/>
                <a:latin typeface="Raleway" pitchFamily="2" charset="0"/>
              </a:rPr>
              <a:t>core group of workers</a:t>
            </a:r>
            <a:r>
              <a:rPr lang="en-GB" b="0" i="0" dirty="0">
                <a:solidFill>
                  <a:srgbClr val="21252A"/>
                </a:solidFill>
                <a:effectLst/>
                <a:latin typeface="Raleway" pitchFamily="2" charset="0"/>
              </a:rPr>
              <a:t>. It allows management to relocate core workers between multiple workforces and tasks. Developing functional flexibility within a workforce generally requires increased training, more flexible working hours and re-evaluation of payment/value to the company.</a:t>
            </a:r>
          </a:p>
          <a:p>
            <a:pPr algn="l">
              <a:buFont typeface="+mj-lt"/>
              <a:buAutoNum type="arabicPeriod"/>
            </a:pPr>
            <a:r>
              <a:rPr lang="en-GB" b="1" i="0" u="sng" dirty="0">
                <a:solidFill>
                  <a:srgbClr val="21252A"/>
                </a:solidFill>
                <a:effectLst/>
                <a:latin typeface="Raleway" pitchFamily="2" charset="0"/>
              </a:rPr>
              <a:t>Numerical Flexibility</a:t>
            </a:r>
            <a:r>
              <a:rPr lang="en-GB" b="1" i="0" dirty="0">
                <a:solidFill>
                  <a:srgbClr val="21252A"/>
                </a:solidFill>
                <a:effectLst/>
                <a:latin typeface="Raleway" pitchFamily="2" charset="0"/>
              </a:rPr>
              <a:t> - </a:t>
            </a:r>
            <a:r>
              <a:rPr lang="en-GB" b="0" i="0" dirty="0">
                <a:solidFill>
                  <a:srgbClr val="21252A"/>
                </a:solidFill>
                <a:effectLst/>
                <a:latin typeface="Raleway" pitchFamily="2" charset="0"/>
              </a:rPr>
              <a:t>Numerical flexibility means that employers can match labour demands with the number of employees under contract at the company. This can be achieved through the of flexible employment methods such as short-term contracts, outsourcing, temporary workers and other means.</a:t>
            </a:r>
          </a:p>
          <a:p>
            <a:pPr algn="l">
              <a:buFont typeface="+mj-lt"/>
              <a:buAutoNum type="arabicPeriod"/>
            </a:pPr>
            <a:r>
              <a:rPr lang="en-GB" b="1" i="0" u="sng" dirty="0">
                <a:solidFill>
                  <a:srgbClr val="21252A"/>
                </a:solidFill>
                <a:effectLst/>
                <a:latin typeface="Raleway" pitchFamily="2" charset="0"/>
              </a:rPr>
              <a:t>Financial Flexibility</a:t>
            </a:r>
            <a:r>
              <a:rPr lang="en-GB" b="1" i="0" dirty="0">
                <a:solidFill>
                  <a:srgbClr val="21252A"/>
                </a:solidFill>
                <a:effectLst/>
                <a:latin typeface="Raleway" pitchFamily="2" charset="0"/>
              </a:rPr>
              <a:t> -</a:t>
            </a:r>
            <a:r>
              <a:rPr lang="en-GB" b="0" i="0" dirty="0">
                <a:solidFill>
                  <a:srgbClr val="21252A"/>
                </a:solidFill>
                <a:effectLst/>
                <a:latin typeface="Raleway" pitchFamily="2" charset="0"/>
              </a:rPr>
              <a:t> Financial flexibility refers to the capability of organisations to adjust the price (pay) of labour in accordance with the supply and demand of workers within the company. It also refers to the compensation granted to individuals upon the termination of their contracts. Thus, </a:t>
            </a:r>
            <a:r>
              <a:rPr lang="en-GB" b="1" i="0" dirty="0">
                <a:solidFill>
                  <a:srgbClr val="21252A"/>
                </a:solidFill>
                <a:effectLst/>
                <a:latin typeface="Raleway" pitchFamily="2" charset="0"/>
              </a:rPr>
              <a:t>financial flexibility is related to and supportive of numerical and functional flexibility.</a:t>
            </a:r>
            <a:endParaRPr lang="en-GB" b="0" i="0" dirty="0">
              <a:solidFill>
                <a:srgbClr val="21252A"/>
              </a:solidFill>
              <a:effectLst/>
              <a:latin typeface="Raleway" pitchFamily="2"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5B05CF58-4840-4E51-96C8-672920D234A3}" type="slidenum">
              <a:rPr lang="en-GB" smtClean="0"/>
              <a:t>54</a:t>
            </a:fld>
            <a:endParaRPr lang="en-GB"/>
          </a:p>
        </p:txBody>
      </p:sp>
    </p:spTree>
    <p:extLst>
      <p:ext uri="{BB962C8B-B14F-4D97-AF65-F5344CB8AC3E}">
        <p14:creationId xmlns:p14="http://schemas.microsoft.com/office/powerpoint/2010/main" val="614332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any final questions.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DCB3F9-F16D-4BA5-817F-92997D8C120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208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Successful Managers</a:t>
            </a:r>
            <a:r>
              <a:rPr lang="en-GB" b="0" i="0" dirty="0">
                <a:solidFill>
                  <a:srgbClr val="374151"/>
                </a:solidFill>
                <a:effectLst/>
                <a:latin typeface="Söhne"/>
              </a:rPr>
              <a:t>: These managers are often characterized by their ability to navigate the organizational hierarchy effectively, build influential networks, and focus on achieving personal career goals. They excel in climbing the corporate ladder and achieving high positions within the organization. Success, in their case, is often measured by promotions, salary increases, and personal achievements.</a:t>
            </a:r>
          </a:p>
          <a:p>
            <a:pPr algn="l">
              <a:buFont typeface="+mj-lt"/>
              <a:buAutoNum type="arabicPeriod"/>
            </a:pPr>
            <a:r>
              <a:rPr lang="en-GB" b="1" i="0" dirty="0">
                <a:solidFill>
                  <a:srgbClr val="374151"/>
                </a:solidFill>
                <a:effectLst/>
                <a:latin typeface="Söhne"/>
              </a:rPr>
              <a:t>Effective Managers</a:t>
            </a:r>
            <a:r>
              <a:rPr lang="en-GB" b="0" i="0" dirty="0">
                <a:solidFill>
                  <a:srgbClr val="374151"/>
                </a:solidFill>
                <a:effectLst/>
                <a:latin typeface="Söhne"/>
              </a:rPr>
              <a:t>: On the other hand, effective managers are those who primarily focus on achieving their organizational and team goals. They are skilled in managing their teams efficiently, making informed decisions, and ensuring that the work gets done effectively. Effectiveness, in their case, is gauged by their ability to meet organizational objectives and contribute to the success of their teams and the organization as a whole.</a:t>
            </a:r>
          </a:p>
          <a:p>
            <a:endParaRPr lang="en-GB" dirty="0"/>
          </a:p>
        </p:txBody>
      </p:sp>
      <p:sp>
        <p:nvSpPr>
          <p:cNvPr id="4" name="Slide Number Placeholder 3"/>
          <p:cNvSpPr>
            <a:spLocks noGrp="1"/>
          </p:cNvSpPr>
          <p:nvPr>
            <p:ph type="sldNum" sz="quarter" idx="5"/>
          </p:nvPr>
        </p:nvSpPr>
        <p:spPr/>
        <p:txBody>
          <a:bodyPr/>
          <a:lstStyle/>
          <a:p>
            <a:fld id="{85C539FB-3373-4E19-9D43-47D0F6B2062D}" type="slidenum">
              <a:rPr lang="en-GB" smtClean="0"/>
              <a:t>59</a:t>
            </a:fld>
            <a:endParaRPr lang="en-GB"/>
          </a:p>
        </p:txBody>
      </p:sp>
    </p:spTree>
    <p:extLst>
      <p:ext uri="{BB962C8B-B14F-4D97-AF65-F5344CB8AC3E}">
        <p14:creationId xmlns:p14="http://schemas.microsoft.com/office/powerpoint/2010/main" val="135868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699907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7589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766908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87814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37240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07804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49365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539535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247850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096767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58491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700" b="0" i="0">
                <a:solidFill>
                  <a:schemeClr val="tx1"/>
                </a:solidFill>
                <a:latin typeface="Raleway" panose="020B0003030101060003" pitchFamily="34" charset="0"/>
                <a:cs typeface="Calibri"/>
              </a:defRPr>
            </a:lvl1pPr>
          </a:lstStyle>
          <a:p>
            <a:endParaRPr dirty="0"/>
          </a:p>
        </p:txBody>
      </p:sp>
      <p:sp>
        <p:nvSpPr>
          <p:cNvPr id="3" name="Holder 3"/>
          <p:cNvSpPr>
            <a:spLocks noGrp="1"/>
          </p:cNvSpPr>
          <p:nvPr>
            <p:ph sz="half" idx="2"/>
          </p:nvPr>
        </p:nvSpPr>
        <p:spPr>
          <a:xfrm>
            <a:off x="663787" y="2189197"/>
            <a:ext cx="4665980" cy="492443"/>
          </a:xfrm>
          <a:prstGeom prst="rect">
            <a:avLst/>
          </a:prstGeom>
        </p:spPr>
        <p:txBody>
          <a:bodyPr wrap="square" lIns="0" tIns="0" rIns="0" bIns="0">
            <a:spAutoFit/>
          </a:bodyPr>
          <a:lstStyle>
            <a:lvl1pPr>
              <a:defRPr sz="3200" b="0" i="0">
                <a:solidFill>
                  <a:schemeClr val="tx1"/>
                </a:solidFill>
                <a:latin typeface="Raleway" panose="020B0003030101060003" pitchFamily="34" charset="0"/>
                <a:cs typeface="Calibri"/>
              </a:defRPr>
            </a:lvl1pPr>
          </a:lstStyle>
          <a:p>
            <a:endParaRPr dirty="0"/>
          </a:p>
        </p:txBody>
      </p:sp>
      <p:sp>
        <p:nvSpPr>
          <p:cNvPr id="4" name="Holder 4"/>
          <p:cNvSpPr>
            <a:spLocks noGrp="1"/>
          </p:cNvSpPr>
          <p:nvPr>
            <p:ph sz="half" idx="3"/>
          </p:nvPr>
        </p:nvSpPr>
        <p:spPr>
          <a:xfrm>
            <a:off x="6252634" y="2189196"/>
            <a:ext cx="4919133" cy="492443"/>
          </a:xfrm>
          <a:prstGeom prst="rect">
            <a:avLst/>
          </a:prstGeom>
        </p:spPr>
        <p:txBody>
          <a:bodyPr wrap="square" lIns="0" tIns="0" rIns="0" bIns="0">
            <a:spAutoFit/>
          </a:bodyPr>
          <a:lstStyle>
            <a:lvl1pPr>
              <a:defRPr sz="3200" b="0" i="0">
                <a:solidFill>
                  <a:schemeClr val="tx1"/>
                </a:solidFill>
                <a:latin typeface="Raleway" panose="020B0003030101060003" pitchFamily="34" charset="0"/>
                <a:cs typeface="Calibri"/>
              </a:defRPr>
            </a:lvl1pPr>
          </a:lstStyle>
          <a:p>
            <a:endParaRPr dirty="0"/>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46113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48446" y="192481"/>
            <a:ext cx="11695108" cy="569387"/>
          </a:xfrm>
          <a:prstGeom prst="rect">
            <a:avLst/>
          </a:prstGeom>
        </p:spPr>
        <p:txBody>
          <a:bodyPr wrap="square" lIns="0" tIns="0" rIns="0" bIns="0">
            <a:spAutoFit/>
          </a:bodyPr>
          <a:lstStyle>
            <a:lvl1pPr>
              <a:defRPr b="0" i="0">
                <a:solidFill>
                  <a:schemeClr val="tx1"/>
                </a:solidFill>
                <a:latin typeface="Raleway" panose="020B0003030101060003" pitchFamily="34" charset="0"/>
              </a:defRPr>
            </a:lvl1pPr>
          </a:lstStyle>
          <a:p>
            <a:endParaRPr dirty="0"/>
          </a:p>
        </p:txBody>
      </p:sp>
      <p:sp>
        <p:nvSpPr>
          <p:cNvPr id="3" name="Holder 3"/>
          <p:cNvSpPr>
            <a:spLocks noGrp="1"/>
          </p:cNvSpPr>
          <p:nvPr>
            <p:ph type="subTitle" idx="4"/>
          </p:nvPr>
        </p:nvSpPr>
        <p:spPr>
          <a:xfrm>
            <a:off x="248446" y="3485515"/>
            <a:ext cx="11695108" cy="27699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5/9/2024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08774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9814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48287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211017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0098124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225307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379134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708420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7074247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1935978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871106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278397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645212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1418954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143940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7136071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9609911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7947733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199450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45775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4652143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5586090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2909327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50696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700" b="0" i="0">
                <a:solidFill>
                  <a:schemeClr val="tx1"/>
                </a:solidFill>
                <a:latin typeface="Raleway" panose="020B0003030101060003" pitchFamily="34" charset="0"/>
                <a:cs typeface="Calibri"/>
              </a:defRPr>
            </a:lvl1pPr>
          </a:lstStyle>
          <a:p>
            <a:endParaRPr dirty="0"/>
          </a:p>
        </p:txBody>
      </p:sp>
      <p:sp>
        <p:nvSpPr>
          <p:cNvPr id="3" name="Holder 3"/>
          <p:cNvSpPr>
            <a:spLocks noGrp="1"/>
          </p:cNvSpPr>
          <p:nvPr>
            <p:ph sz="half" idx="2"/>
          </p:nvPr>
        </p:nvSpPr>
        <p:spPr>
          <a:xfrm>
            <a:off x="663787" y="2189197"/>
            <a:ext cx="4665980" cy="492443"/>
          </a:xfrm>
          <a:prstGeom prst="rect">
            <a:avLst/>
          </a:prstGeom>
        </p:spPr>
        <p:txBody>
          <a:bodyPr wrap="square" lIns="0" tIns="0" rIns="0" bIns="0">
            <a:spAutoFit/>
          </a:bodyPr>
          <a:lstStyle>
            <a:lvl1pPr>
              <a:defRPr sz="3200" b="0" i="0">
                <a:solidFill>
                  <a:schemeClr val="tx1"/>
                </a:solidFill>
                <a:latin typeface="Raleway" panose="020B0003030101060003" pitchFamily="34" charset="0"/>
                <a:cs typeface="Calibri"/>
              </a:defRPr>
            </a:lvl1pPr>
          </a:lstStyle>
          <a:p>
            <a:endParaRPr dirty="0"/>
          </a:p>
        </p:txBody>
      </p:sp>
      <p:sp>
        <p:nvSpPr>
          <p:cNvPr id="4" name="Holder 4"/>
          <p:cNvSpPr>
            <a:spLocks noGrp="1"/>
          </p:cNvSpPr>
          <p:nvPr>
            <p:ph sz="half" idx="3"/>
          </p:nvPr>
        </p:nvSpPr>
        <p:spPr>
          <a:xfrm>
            <a:off x="6252634" y="2189196"/>
            <a:ext cx="4919133" cy="492443"/>
          </a:xfrm>
          <a:prstGeom prst="rect">
            <a:avLst/>
          </a:prstGeom>
        </p:spPr>
        <p:txBody>
          <a:bodyPr wrap="square" lIns="0" tIns="0" rIns="0" bIns="0">
            <a:spAutoFit/>
          </a:bodyPr>
          <a:lstStyle>
            <a:lvl1pPr>
              <a:defRPr sz="3200" b="0" i="0">
                <a:solidFill>
                  <a:schemeClr val="tx1"/>
                </a:solidFill>
                <a:latin typeface="Raleway" panose="020B0003030101060003" pitchFamily="34" charset="0"/>
                <a:cs typeface="Calibri"/>
              </a:defRPr>
            </a:lvl1pPr>
          </a:lstStyle>
          <a:p>
            <a:endParaRPr dirty="0"/>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32115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9338543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911672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07617758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367897539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8675327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8008274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5/9/2024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437294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6591965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19061214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73206469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62582354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40331347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24099872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21999080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118590172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30839833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423906931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8173630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224002345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317849894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12929832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29D0B7BB-71B0-4B95-9B26-A9884884D4AA}" type="datetimeFigureOut">
              <a:rPr lang="en-GB" smtClean="0"/>
              <a:t>09/05/2024</a:t>
            </a:fld>
            <a:endParaRPr lang="en-GB"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E39B90FA-0639-4D51-90E9-B08932D89553}" type="slidenum">
              <a:rPr lang="en-GB" smtClean="0"/>
              <a:t>‹#›</a:t>
            </a:fld>
            <a:endParaRPr lang="en-GB" dirty="0"/>
          </a:p>
        </p:txBody>
      </p:sp>
    </p:spTree>
    <p:extLst>
      <p:ext uri="{BB962C8B-B14F-4D97-AF65-F5344CB8AC3E}">
        <p14:creationId xmlns:p14="http://schemas.microsoft.com/office/powerpoint/2010/main" val="60355815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700" b="1" i="0">
                <a:solidFill>
                  <a:schemeClr val="tx1"/>
                </a:solidFill>
                <a:latin typeface="Raleway" panose="020B0003030101060003" pitchFamily="34" charset="0"/>
                <a:cs typeface="Calibri"/>
              </a:defRPr>
            </a:lvl1pPr>
          </a:lstStyle>
          <a:p>
            <a:endParaRPr dirty="0"/>
          </a:p>
        </p:txBody>
      </p:sp>
      <p:sp>
        <p:nvSpPr>
          <p:cNvPr id="3" name="Holder 3"/>
          <p:cNvSpPr>
            <a:spLocks noGrp="1"/>
          </p:cNvSpPr>
          <p:nvPr>
            <p:ph sz="half" idx="2"/>
          </p:nvPr>
        </p:nvSpPr>
        <p:spPr>
          <a:xfrm>
            <a:off x="657692" y="1654111"/>
            <a:ext cx="5103705" cy="369332"/>
          </a:xfrm>
          <a:prstGeom prst="rect">
            <a:avLst/>
          </a:prstGeom>
        </p:spPr>
        <p:txBody>
          <a:bodyPr wrap="square" lIns="0" tIns="0" rIns="0" bIns="0">
            <a:spAutoFit/>
          </a:bodyPr>
          <a:lstStyle>
            <a:lvl1pPr>
              <a:defRPr sz="2400" b="0" i="0">
                <a:solidFill>
                  <a:srgbClr val="FF0000"/>
                </a:solidFill>
                <a:latin typeface="Raleway" panose="020B0003030101060003" pitchFamily="34" charset="0"/>
                <a:cs typeface="Calibri"/>
              </a:defRPr>
            </a:lvl1pPr>
          </a:lstStyle>
          <a:p>
            <a:endParaRPr dirty="0"/>
          </a:p>
        </p:txBody>
      </p:sp>
      <p:sp>
        <p:nvSpPr>
          <p:cNvPr id="4" name="Holder 4"/>
          <p:cNvSpPr>
            <a:spLocks noGrp="1"/>
          </p:cNvSpPr>
          <p:nvPr>
            <p:ph sz="half" idx="3"/>
          </p:nvPr>
        </p:nvSpPr>
        <p:spPr>
          <a:xfrm>
            <a:off x="6418071" y="1680718"/>
            <a:ext cx="4959772" cy="430887"/>
          </a:xfrm>
          <a:prstGeom prst="rect">
            <a:avLst/>
          </a:prstGeom>
        </p:spPr>
        <p:txBody>
          <a:bodyPr wrap="square" lIns="0" tIns="0" rIns="0" bIns="0">
            <a:spAutoFit/>
          </a:bodyPr>
          <a:lstStyle>
            <a:lvl1pPr>
              <a:defRPr sz="2800" b="1" i="0">
                <a:solidFill>
                  <a:schemeClr val="tx1"/>
                </a:solidFill>
                <a:latin typeface="Raleway" panose="020B0003030101060003" pitchFamily="34" charset="0"/>
                <a:cs typeface="Calibri"/>
              </a:defRPr>
            </a:lvl1pPr>
          </a:lstStyle>
          <a:p>
            <a:endParaRPr dirty="0"/>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5/9/2024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5628510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69264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3.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1.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1.jp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image" Target="../media/image1.jpg"/><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2037039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0243823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7412412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802255963"/>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D0B7BB-71B0-4B95-9B26-A9884884D4AA}" type="datetimeFigureOut">
              <a:rPr lang="en-GB" smtClean="0"/>
              <a:pPr/>
              <a:t>09/05/2024</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9B90FA-0639-4D51-90E9-B08932D89553}" type="slidenum">
              <a:rPr lang="en-GB" smtClean="0"/>
              <a:pPr/>
              <a:t>‹#›</a:t>
            </a:fld>
            <a:endParaRPr lang="en-GB" dirty="0"/>
          </a:p>
        </p:txBody>
      </p:sp>
    </p:spTree>
    <p:extLst>
      <p:ext uri="{BB962C8B-B14F-4D97-AF65-F5344CB8AC3E}">
        <p14:creationId xmlns:p14="http://schemas.microsoft.com/office/powerpoint/2010/main" val="32213665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 Id="rId5" Type="http://schemas.openxmlformats.org/officeDocument/2006/relationships/image" Target="../media/image20.png"/><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1.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1.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3.xml"/><Relationship Id="rId1" Type="http://schemas.openxmlformats.org/officeDocument/2006/relationships/video" Target="https://www.youtube.com/embed/jviFsd4hhfE?feature=oembed" TargetMode="External"/><Relationship Id="rId4" Type="http://schemas.openxmlformats.org/officeDocument/2006/relationships/image" Target="../media/image37.jpeg"/></Relationships>
</file>

<file path=ppt/slides/_rels/slide4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32WjO7IiHpI" TargetMode="External"/><Relationship Id="rId2" Type="http://schemas.openxmlformats.org/officeDocument/2006/relationships/slideLayout" Target="../slideLayouts/slideLayout2.xml"/><Relationship Id="rId1" Type="http://schemas.openxmlformats.org/officeDocument/2006/relationships/video" Target="https://www.youtube.com/embed/32WjO7IiHpI?feature=oembed" TargetMode="External"/><Relationship Id="rId4" Type="http://schemas.openxmlformats.org/officeDocument/2006/relationships/image" Target="../media/image42.jpeg"/></Relationships>
</file>

<file path=ppt/slides/_rels/slide45.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3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jviFsd4hhfE" TargetMode="External"/><Relationship Id="rId2" Type="http://schemas.openxmlformats.org/officeDocument/2006/relationships/notesSlide" Target="../notesSlides/notesSlide12.xml"/><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565118" y="520363"/>
            <a:ext cx="1970695" cy="1218589"/>
          </a:xfrm>
          <a:prstGeom prst="rect">
            <a:avLst/>
          </a:prstGeom>
        </p:spPr>
      </p:pic>
      <p:sp>
        <p:nvSpPr>
          <p:cNvPr id="4" name="object 4"/>
          <p:cNvSpPr/>
          <p:nvPr/>
        </p:nvSpPr>
        <p:spPr>
          <a:xfrm>
            <a:off x="3944014" y="2306832"/>
            <a:ext cx="5273237" cy="3462926"/>
          </a:xfrm>
          <a:custGeom>
            <a:avLst/>
            <a:gdLst/>
            <a:ahLst/>
            <a:cxnLst/>
            <a:rect l="l" t="t" r="r" b="b"/>
            <a:pathLst>
              <a:path w="6093459" h="4556759">
                <a:moveTo>
                  <a:pt x="6092952" y="0"/>
                </a:moveTo>
                <a:lnTo>
                  <a:pt x="0" y="0"/>
                </a:lnTo>
                <a:lnTo>
                  <a:pt x="0" y="4556760"/>
                </a:lnTo>
                <a:lnTo>
                  <a:pt x="6092952" y="4556760"/>
                </a:lnTo>
                <a:lnTo>
                  <a:pt x="6092952" y="0"/>
                </a:lnTo>
                <a:close/>
              </a:path>
            </a:pathLst>
          </a:custGeom>
          <a:solidFill>
            <a:srgbClr val="404040"/>
          </a:solidFill>
        </p:spPr>
        <p:txBody>
          <a:bodyPr wrap="square" lIns="0" tIns="0" rIns="0" bIns="0" rtlCol="0"/>
          <a:lstStyle/>
          <a:p>
            <a:endParaRPr dirty="0">
              <a:latin typeface="Raleway" panose="020B0003030101060003" pitchFamily="34" charset="0"/>
            </a:endParaRPr>
          </a:p>
        </p:txBody>
      </p:sp>
      <p:sp>
        <p:nvSpPr>
          <p:cNvPr id="5" name="object 5"/>
          <p:cNvSpPr txBox="1"/>
          <p:nvPr/>
        </p:nvSpPr>
        <p:spPr>
          <a:xfrm>
            <a:off x="4370183" y="2395576"/>
            <a:ext cx="3665220" cy="2066848"/>
          </a:xfrm>
          <a:prstGeom prst="rect">
            <a:avLst/>
          </a:prstGeom>
        </p:spPr>
        <p:txBody>
          <a:bodyPr vert="horz" wrap="square" lIns="0" tIns="71755" rIns="0" bIns="0" rtlCol="0">
            <a:spAutoFit/>
          </a:bodyPr>
          <a:lstStyle/>
          <a:p>
            <a:pPr marL="12700" marR="5080">
              <a:lnSpc>
                <a:spcPct val="90000"/>
              </a:lnSpc>
              <a:spcBef>
                <a:spcPts val="105"/>
              </a:spcBef>
            </a:pPr>
            <a:r>
              <a:rPr sz="3600" b="1" spc="-15" dirty="0">
                <a:solidFill>
                  <a:srgbClr val="FFC000"/>
                </a:solidFill>
                <a:latin typeface="Raleway" panose="020B0003030101060003" pitchFamily="34" charset="0"/>
                <a:ea typeface="+mj-ea"/>
                <a:cs typeface="Calibri"/>
              </a:rPr>
              <a:t>Management and  Organisational  Behaviour</a:t>
            </a:r>
          </a:p>
        </p:txBody>
      </p:sp>
      <p:sp>
        <p:nvSpPr>
          <p:cNvPr id="6" name="object 6"/>
          <p:cNvSpPr txBox="1"/>
          <p:nvPr/>
        </p:nvSpPr>
        <p:spPr>
          <a:xfrm>
            <a:off x="4397503" y="4228929"/>
            <a:ext cx="4316730" cy="1011174"/>
          </a:xfrm>
          <a:prstGeom prst="rect">
            <a:avLst/>
          </a:prstGeom>
        </p:spPr>
        <p:txBody>
          <a:bodyPr vert="horz" wrap="square" lIns="0" tIns="48895" rIns="0" bIns="0" rtlCol="0">
            <a:spAutoFit/>
          </a:bodyPr>
          <a:lstStyle/>
          <a:p>
            <a:pPr marL="12700">
              <a:spcBef>
                <a:spcPts val="290"/>
              </a:spcBef>
            </a:pPr>
            <a:endParaRPr lang="en-GB" sz="1200" b="1" spc="-10" dirty="0">
              <a:solidFill>
                <a:srgbClr val="FFFFFF"/>
              </a:solidFill>
              <a:latin typeface="Raleway" panose="020B0003030101060003" pitchFamily="34" charset="0"/>
              <a:cs typeface="Calibri"/>
            </a:endParaRPr>
          </a:p>
          <a:p>
            <a:pPr marL="12700">
              <a:spcBef>
                <a:spcPts val="290"/>
              </a:spcBef>
            </a:pPr>
            <a:r>
              <a:rPr sz="2400" b="1" spc="-10" dirty="0" err="1">
                <a:solidFill>
                  <a:srgbClr val="FFFFFF"/>
                </a:solidFill>
                <a:latin typeface="Raleway" panose="020B0003030101060003" pitchFamily="34" charset="0"/>
                <a:cs typeface="Calibri"/>
              </a:rPr>
              <a:t>Organisational</a:t>
            </a:r>
            <a:r>
              <a:rPr sz="2400" b="1" spc="-5" dirty="0">
                <a:solidFill>
                  <a:srgbClr val="FFFFFF"/>
                </a:solidFill>
                <a:latin typeface="Raleway" panose="020B0003030101060003" pitchFamily="34" charset="0"/>
                <a:cs typeface="Calibri"/>
              </a:rPr>
              <a:t> </a:t>
            </a:r>
            <a:r>
              <a:rPr sz="2400" b="1" spc="-10" dirty="0">
                <a:solidFill>
                  <a:srgbClr val="FFFFFF"/>
                </a:solidFill>
                <a:latin typeface="Raleway" panose="020B0003030101060003" pitchFamily="34" charset="0"/>
                <a:cs typeface="Calibri"/>
              </a:rPr>
              <a:t>Structure </a:t>
            </a:r>
            <a:r>
              <a:rPr sz="2400" b="1" dirty="0">
                <a:solidFill>
                  <a:srgbClr val="FFFFFF"/>
                </a:solidFill>
                <a:latin typeface="Raleway" panose="020B0003030101060003" pitchFamily="34" charset="0"/>
                <a:cs typeface="Calibri"/>
              </a:rPr>
              <a:t>&amp; </a:t>
            </a:r>
            <a:r>
              <a:rPr sz="2400" b="1" spc="-5" dirty="0">
                <a:solidFill>
                  <a:srgbClr val="FFFFFF"/>
                </a:solidFill>
                <a:latin typeface="Raleway" panose="020B0003030101060003" pitchFamily="34" charset="0"/>
                <a:cs typeface="Calibri"/>
              </a:rPr>
              <a:t>Design</a:t>
            </a:r>
            <a:endParaRPr sz="2400" dirty="0">
              <a:latin typeface="Raleway" panose="020B0003030101060003" pitchFamily="34" charset="0"/>
              <a:cs typeface="Calibri"/>
            </a:endParaRPr>
          </a:p>
        </p:txBody>
      </p:sp>
      <p:grpSp>
        <p:nvGrpSpPr>
          <p:cNvPr id="7" name="object 7"/>
          <p:cNvGrpSpPr/>
          <p:nvPr/>
        </p:nvGrpSpPr>
        <p:grpSpPr>
          <a:xfrm>
            <a:off x="838200" y="0"/>
            <a:ext cx="9142095" cy="6858000"/>
            <a:chOff x="761" y="761"/>
            <a:chExt cx="9142095" cy="6858000"/>
          </a:xfrm>
        </p:grpSpPr>
        <p:sp>
          <p:nvSpPr>
            <p:cNvPr id="8" name="object 8"/>
            <p:cNvSpPr/>
            <p:nvPr/>
          </p:nvSpPr>
          <p:spPr>
            <a:xfrm>
              <a:off x="761" y="2286761"/>
              <a:ext cx="9142095" cy="0"/>
            </a:xfrm>
            <a:custGeom>
              <a:avLst/>
              <a:gdLst/>
              <a:ahLst/>
              <a:cxnLst/>
              <a:rect l="l" t="t" r="r" b="b"/>
              <a:pathLst>
                <a:path w="9142095">
                  <a:moveTo>
                    <a:pt x="9141714" y="0"/>
                  </a:moveTo>
                  <a:lnTo>
                    <a:pt x="0" y="0"/>
                  </a:lnTo>
                </a:path>
              </a:pathLst>
            </a:custGeom>
            <a:ln w="101600">
              <a:solidFill>
                <a:srgbClr val="404040"/>
              </a:solidFill>
            </a:ln>
          </p:spPr>
          <p:txBody>
            <a:bodyPr wrap="square" lIns="0" tIns="0" rIns="0" bIns="0" rtlCol="0"/>
            <a:lstStyle/>
            <a:p>
              <a:endParaRPr dirty="0">
                <a:latin typeface="Raleway" panose="020B0003030101060003" pitchFamily="34" charset="0"/>
              </a:endParaRPr>
            </a:p>
          </p:txBody>
        </p:sp>
        <p:sp>
          <p:nvSpPr>
            <p:cNvPr id="9" name="object 9"/>
            <p:cNvSpPr/>
            <p:nvPr/>
          </p:nvSpPr>
          <p:spPr>
            <a:xfrm>
              <a:off x="761" y="4572761"/>
              <a:ext cx="3048635" cy="0"/>
            </a:xfrm>
            <a:custGeom>
              <a:avLst/>
              <a:gdLst/>
              <a:ahLst/>
              <a:cxnLst/>
              <a:rect l="l" t="t" r="r" b="b"/>
              <a:pathLst>
                <a:path w="3048635">
                  <a:moveTo>
                    <a:pt x="3048254" y="0"/>
                  </a:moveTo>
                  <a:lnTo>
                    <a:pt x="0" y="0"/>
                  </a:lnTo>
                </a:path>
              </a:pathLst>
            </a:custGeom>
            <a:ln w="101600">
              <a:solidFill>
                <a:srgbClr val="404040"/>
              </a:solidFill>
            </a:ln>
          </p:spPr>
          <p:txBody>
            <a:bodyPr wrap="square" lIns="0" tIns="0" rIns="0" bIns="0" rtlCol="0"/>
            <a:lstStyle/>
            <a:p>
              <a:endParaRPr dirty="0">
                <a:latin typeface="Raleway" panose="020B0003030101060003" pitchFamily="34" charset="0"/>
              </a:endParaRPr>
            </a:p>
          </p:txBody>
        </p:sp>
        <p:sp>
          <p:nvSpPr>
            <p:cNvPr id="10" name="object 10"/>
            <p:cNvSpPr/>
            <p:nvPr/>
          </p:nvSpPr>
          <p:spPr>
            <a:xfrm>
              <a:off x="3048761" y="761"/>
              <a:ext cx="2967355" cy="6858000"/>
            </a:xfrm>
            <a:custGeom>
              <a:avLst/>
              <a:gdLst/>
              <a:ahLst/>
              <a:cxnLst/>
              <a:rect l="l" t="t" r="r" b="b"/>
              <a:pathLst>
                <a:path w="2967354" h="6858000">
                  <a:moveTo>
                    <a:pt x="0" y="0"/>
                  </a:moveTo>
                  <a:lnTo>
                    <a:pt x="0" y="6858002"/>
                  </a:lnTo>
                </a:path>
                <a:path w="2967354" h="6858000">
                  <a:moveTo>
                    <a:pt x="2967228" y="0"/>
                  </a:moveTo>
                  <a:lnTo>
                    <a:pt x="2967228" y="2240280"/>
                  </a:lnTo>
                </a:path>
              </a:pathLst>
            </a:custGeom>
            <a:ln w="101600">
              <a:solidFill>
                <a:srgbClr val="404040"/>
              </a:solidFill>
            </a:ln>
          </p:spPr>
          <p:txBody>
            <a:bodyPr wrap="square" lIns="0" tIns="0" rIns="0" bIns="0" rtlCol="0"/>
            <a:lstStyle/>
            <a:p>
              <a:endParaRPr dirty="0">
                <a:latin typeface="Raleway" panose="020B0003030101060003" pitchFamily="34" charset="0"/>
              </a:endParaRPr>
            </a:p>
          </p:txBody>
        </p:sp>
        <p:sp>
          <p:nvSpPr>
            <p:cNvPr id="11" name="object 11"/>
            <p:cNvSpPr/>
            <p:nvPr/>
          </p:nvSpPr>
          <p:spPr>
            <a:xfrm>
              <a:off x="3560064" y="5335523"/>
              <a:ext cx="4114800" cy="0"/>
            </a:xfrm>
            <a:custGeom>
              <a:avLst/>
              <a:gdLst/>
              <a:ahLst/>
              <a:cxnLst/>
              <a:rect l="l" t="t" r="r" b="b"/>
              <a:pathLst>
                <a:path w="4114800">
                  <a:moveTo>
                    <a:pt x="0" y="0"/>
                  </a:moveTo>
                  <a:lnTo>
                    <a:pt x="4114800" y="0"/>
                  </a:lnTo>
                </a:path>
              </a:pathLst>
            </a:custGeom>
            <a:ln w="15875">
              <a:solidFill>
                <a:srgbClr val="FFFFFF"/>
              </a:solidFill>
            </a:ln>
          </p:spPr>
          <p:txBody>
            <a:bodyPr wrap="square" lIns="0" tIns="0" rIns="0" bIns="0" rtlCol="0"/>
            <a:lstStyle/>
            <a:p>
              <a:endParaRPr dirty="0">
                <a:latin typeface="Raleway" panose="020B0003030101060003" pitchFamily="34" charset="0"/>
              </a:endParaRPr>
            </a:p>
          </p:txBody>
        </p:sp>
        <p:pic>
          <p:nvPicPr>
            <p:cNvPr id="12" name="object 12"/>
            <p:cNvPicPr/>
            <p:nvPr/>
          </p:nvPicPr>
          <p:blipFill>
            <a:blip r:embed="rId3" cstate="print"/>
            <a:stretch>
              <a:fillRect/>
            </a:stretch>
          </p:blipFill>
          <p:spPr>
            <a:xfrm>
              <a:off x="646128" y="322605"/>
              <a:ext cx="1810130" cy="1528407"/>
            </a:xfrm>
            <a:prstGeom prst="rect">
              <a:avLst/>
            </a:prstGeom>
          </p:spPr>
        </p:pic>
        <p:pic>
          <p:nvPicPr>
            <p:cNvPr id="13" name="object 13"/>
            <p:cNvPicPr/>
            <p:nvPr/>
          </p:nvPicPr>
          <p:blipFill>
            <a:blip r:embed="rId4" cstate="print"/>
            <a:stretch>
              <a:fillRect/>
            </a:stretch>
          </p:blipFill>
          <p:spPr>
            <a:xfrm>
              <a:off x="741718" y="4692313"/>
              <a:ext cx="1433322" cy="1046027"/>
            </a:xfrm>
            <a:prstGeom prst="rect">
              <a:avLst/>
            </a:prstGeom>
          </p:spPr>
        </p:pic>
        <p:sp>
          <p:nvSpPr>
            <p:cNvPr id="14" name="object 14"/>
            <p:cNvSpPr/>
            <p:nvPr/>
          </p:nvSpPr>
          <p:spPr>
            <a:xfrm>
              <a:off x="763438" y="2960668"/>
              <a:ext cx="1645920" cy="1002030"/>
            </a:xfrm>
            <a:custGeom>
              <a:avLst/>
              <a:gdLst/>
              <a:ahLst/>
              <a:cxnLst/>
              <a:rect l="l" t="t" r="r" b="b"/>
              <a:pathLst>
                <a:path w="1645920" h="1002029">
                  <a:moveTo>
                    <a:pt x="1543828" y="656392"/>
                  </a:moveTo>
                  <a:lnTo>
                    <a:pt x="98469" y="656392"/>
                  </a:lnTo>
                  <a:lnTo>
                    <a:pt x="60354" y="665899"/>
                  </a:lnTo>
                  <a:lnTo>
                    <a:pt x="28588" y="688098"/>
                  </a:lnTo>
                  <a:lnTo>
                    <a:pt x="0" y="735657"/>
                  </a:lnTo>
                  <a:lnTo>
                    <a:pt x="0" y="1001983"/>
                  </a:lnTo>
                  <a:lnTo>
                    <a:pt x="73062" y="1001983"/>
                  </a:lnTo>
                  <a:lnTo>
                    <a:pt x="73062" y="745163"/>
                  </a:lnTo>
                  <a:lnTo>
                    <a:pt x="79407" y="738817"/>
                  </a:lnTo>
                  <a:lnTo>
                    <a:pt x="88945" y="732484"/>
                  </a:lnTo>
                  <a:lnTo>
                    <a:pt x="98469" y="729310"/>
                  </a:lnTo>
                  <a:lnTo>
                    <a:pt x="1636955" y="729311"/>
                  </a:lnTo>
                  <a:lnTo>
                    <a:pt x="1632717" y="716631"/>
                  </a:lnTo>
                  <a:lnTo>
                    <a:pt x="1597746" y="675405"/>
                  </a:lnTo>
                  <a:lnTo>
                    <a:pt x="1562903" y="659553"/>
                  </a:lnTo>
                  <a:lnTo>
                    <a:pt x="1543828" y="656392"/>
                  </a:lnTo>
                  <a:close/>
                </a:path>
                <a:path w="1645920" h="1002029">
                  <a:moveTo>
                    <a:pt x="390710" y="729310"/>
                  </a:moveTo>
                  <a:lnTo>
                    <a:pt x="314474" y="729310"/>
                  </a:lnTo>
                  <a:lnTo>
                    <a:pt x="311295" y="757843"/>
                  </a:lnTo>
                  <a:lnTo>
                    <a:pt x="311295" y="1001983"/>
                  </a:lnTo>
                  <a:lnTo>
                    <a:pt x="384364" y="1001983"/>
                  </a:lnTo>
                  <a:lnTo>
                    <a:pt x="384364" y="738817"/>
                  </a:lnTo>
                  <a:lnTo>
                    <a:pt x="387531" y="732484"/>
                  </a:lnTo>
                  <a:lnTo>
                    <a:pt x="390710" y="729310"/>
                  </a:lnTo>
                  <a:close/>
                </a:path>
                <a:path w="1645920" h="1002029">
                  <a:moveTo>
                    <a:pt x="689309" y="729310"/>
                  </a:moveTo>
                  <a:lnTo>
                    <a:pt x="616239" y="729310"/>
                  </a:lnTo>
                  <a:lnTo>
                    <a:pt x="616239" y="1001983"/>
                  </a:lnTo>
                  <a:lnTo>
                    <a:pt x="686130" y="1001983"/>
                  </a:lnTo>
                  <a:lnTo>
                    <a:pt x="686130" y="754683"/>
                  </a:lnTo>
                  <a:lnTo>
                    <a:pt x="689309" y="729310"/>
                  </a:lnTo>
                  <a:close/>
                </a:path>
                <a:path w="1645920" h="1002029">
                  <a:moveTo>
                    <a:pt x="1026020" y="729310"/>
                  </a:moveTo>
                  <a:lnTo>
                    <a:pt x="952950" y="729310"/>
                  </a:lnTo>
                  <a:lnTo>
                    <a:pt x="952950" y="1001983"/>
                  </a:lnTo>
                  <a:lnTo>
                    <a:pt x="1026020" y="1001983"/>
                  </a:lnTo>
                  <a:lnTo>
                    <a:pt x="1026020" y="729310"/>
                  </a:lnTo>
                  <a:close/>
                </a:path>
                <a:path w="1645920" h="1002029">
                  <a:moveTo>
                    <a:pt x="1327772" y="729310"/>
                  </a:moveTo>
                  <a:lnTo>
                    <a:pt x="1251600" y="729310"/>
                  </a:lnTo>
                  <a:lnTo>
                    <a:pt x="1251600" y="732484"/>
                  </a:lnTo>
                  <a:lnTo>
                    <a:pt x="1254779" y="741990"/>
                  </a:lnTo>
                  <a:lnTo>
                    <a:pt x="1257958" y="757843"/>
                  </a:lnTo>
                  <a:lnTo>
                    <a:pt x="1257958" y="1001983"/>
                  </a:lnTo>
                  <a:lnTo>
                    <a:pt x="1330952" y="1001983"/>
                  </a:lnTo>
                  <a:lnTo>
                    <a:pt x="1330952" y="757843"/>
                  </a:lnTo>
                  <a:lnTo>
                    <a:pt x="1327772" y="729310"/>
                  </a:lnTo>
                  <a:close/>
                </a:path>
                <a:path w="1645920" h="1002029">
                  <a:moveTo>
                    <a:pt x="1636955" y="729311"/>
                  </a:moveTo>
                  <a:lnTo>
                    <a:pt x="1543828" y="729311"/>
                  </a:lnTo>
                  <a:lnTo>
                    <a:pt x="1553365" y="732484"/>
                  </a:lnTo>
                  <a:lnTo>
                    <a:pt x="1562903" y="738817"/>
                  </a:lnTo>
                  <a:lnTo>
                    <a:pt x="1566082" y="745163"/>
                  </a:lnTo>
                  <a:lnTo>
                    <a:pt x="1569261" y="757843"/>
                  </a:lnTo>
                  <a:lnTo>
                    <a:pt x="1569261" y="1001983"/>
                  </a:lnTo>
                  <a:lnTo>
                    <a:pt x="1642255" y="1001983"/>
                  </a:lnTo>
                  <a:lnTo>
                    <a:pt x="1642255" y="757843"/>
                  </a:lnTo>
                  <a:lnTo>
                    <a:pt x="1639075" y="735657"/>
                  </a:lnTo>
                  <a:lnTo>
                    <a:pt x="1636955" y="729311"/>
                  </a:lnTo>
                  <a:close/>
                </a:path>
                <a:path w="1645920" h="1002029">
                  <a:moveTo>
                    <a:pt x="854485" y="345654"/>
                  </a:moveTo>
                  <a:lnTo>
                    <a:pt x="781428" y="345654"/>
                  </a:lnTo>
                  <a:lnTo>
                    <a:pt x="781428" y="656392"/>
                  </a:lnTo>
                  <a:lnTo>
                    <a:pt x="854485" y="656392"/>
                  </a:lnTo>
                  <a:lnTo>
                    <a:pt x="854485" y="345654"/>
                  </a:lnTo>
                  <a:close/>
                </a:path>
                <a:path w="1645920" h="1002029">
                  <a:moveTo>
                    <a:pt x="76241" y="0"/>
                  </a:moveTo>
                  <a:lnTo>
                    <a:pt x="3176" y="0"/>
                  </a:lnTo>
                  <a:lnTo>
                    <a:pt x="3176" y="269563"/>
                  </a:lnTo>
                  <a:lnTo>
                    <a:pt x="9529" y="285416"/>
                  </a:lnTo>
                  <a:lnTo>
                    <a:pt x="44471" y="329801"/>
                  </a:lnTo>
                  <a:lnTo>
                    <a:pt x="82586" y="345654"/>
                  </a:lnTo>
                  <a:lnTo>
                    <a:pt x="101649" y="345654"/>
                  </a:lnTo>
                  <a:lnTo>
                    <a:pt x="101649" y="323468"/>
                  </a:lnTo>
                  <a:lnTo>
                    <a:pt x="1608865" y="323468"/>
                  </a:lnTo>
                  <a:lnTo>
                    <a:pt x="1616821" y="317122"/>
                  </a:lnTo>
                  <a:lnTo>
                    <a:pt x="1626359" y="304442"/>
                  </a:lnTo>
                  <a:lnTo>
                    <a:pt x="1635896" y="285416"/>
                  </a:lnTo>
                  <a:lnTo>
                    <a:pt x="1639709" y="275909"/>
                  </a:lnTo>
                  <a:lnTo>
                    <a:pt x="101649" y="275909"/>
                  </a:lnTo>
                  <a:lnTo>
                    <a:pt x="92124" y="272736"/>
                  </a:lnTo>
                  <a:lnTo>
                    <a:pt x="82586" y="266390"/>
                  </a:lnTo>
                  <a:lnTo>
                    <a:pt x="76241" y="256883"/>
                  </a:lnTo>
                  <a:lnTo>
                    <a:pt x="76241" y="0"/>
                  </a:lnTo>
                  <a:close/>
                </a:path>
                <a:path w="1645920" h="1002029">
                  <a:moveTo>
                    <a:pt x="1608865" y="323468"/>
                  </a:moveTo>
                  <a:lnTo>
                    <a:pt x="101649" y="323468"/>
                  </a:lnTo>
                  <a:lnTo>
                    <a:pt x="101649" y="345654"/>
                  </a:lnTo>
                  <a:lnTo>
                    <a:pt x="1566082" y="345654"/>
                  </a:lnTo>
                  <a:lnTo>
                    <a:pt x="1585030" y="339321"/>
                  </a:lnTo>
                  <a:lnTo>
                    <a:pt x="1600926" y="329801"/>
                  </a:lnTo>
                  <a:lnTo>
                    <a:pt x="1608865" y="323468"/>
                  </a:lnTo>
                  <a:close/>
                </a:path>
                <a:path w="1645920" h="1002029">
                  <a:moveTo>
                    <a:pt x="384364" y="0"/>
                  </a:moveTo>
                  <a:lnTo>
                    <a:pt x="314474" y="0"/>
                  </a:lnTo>
                  <a:lnTo>
                    <a:pt x="314474" y="247364"/>
                  </a:lnTo>
                  <a:lnTo>
                    <a:pt x="317653" y="275909"/>
                  </a:lnTo>
                  <a:lnTo>
                    <a:pt x="393889" y="275909"/>
                  </a:lnTo>
                  <a:lnTo>
                    <a:pt x="390710" y="272736"/>
                  </a:lnTo>
                  <a:lnTo>
                    <a:pt x="387531" y="263229"/>
                  </a:lnTo>
                  <a:lnTo>
                    <a:pt x="384364" y="250537"/>
                  </a:lnTo>
                  <a:lnTo>
                    <a:pt x="384364" y="0"/>
                  </a:lnTo>
                  <a:close/>
                </a:path>
                <a:path w="1645920" h="1002029">
                  <a:moveTo>
                    <a:pt x="689309" y="0"/>
                  </a:moveTo>
                  <a:lnTo>
                    <a:pt x="616239" y="0"/>
                  </a:lnTo>
                  <a:lnTo>
                    <a:pt x="616239" y="247364"/>
                  </a:lnTo>
                  <a:lnTo>
                    <a:pt x="619419" y="275909"/>
                  </a:lnTo>
                  <a:lnTo>
                    <a:pt x="692475" y="275909"/>
                  </a:lnTo>
                  <a:lnTo>
                    <a:pt x="689309" y="247364"/>
                  </a:lnTo>
                  <a:lnTo>
                    <a:pt x="689309" y="0"/>
                  </a:lnTo>
                  <a:close/>
                </a:path>
                <a:path w="1645920" h="1002029">
                  <a:moveTo>
                    <a:pt x="1029186" y="0"/>
                  </a:moveTo>
                  <a:lnTo>
                    <a:pt x="956129" y="0"/>
                  </a:lnTo>
                  <a:lnTo>
                    <a:pt x="956129" y="275909"/>
                  </a:lnTo>
                  <a:lnTo>
                    <a:pt x="1029186" y="275909"/>
                  </a:lnTo>
                  <a:lnTo>
                    <a:pt x="1029186" y="0"/>
                  </a:lnTo>
                  <a:close/>
                </a:path>
                <a:path w="1645920" h="1002029">
                  <a:moveTo>
                    <a:pt x="1334131" y="0"/>
                  </a:moveTo>
                  <a:lnTo>
                    <a:pt x="1261137" y="0"/>
                  </a:lnTo>
                  <a:lnTo>
                    <a:pt x="1261137" y="247364"/>
                  </a:lnTo>
                  <a:lnTo>
                    <a:pt x="1257958" y="263229"/>
                  </a:lnTo>
                  <a:lnTo>
                    <a:pt x="1254779" y="272736"/>
                  </a:lnTo>
                  <a:lnTo>
                    <a:pt x="1254779" y="275909"/>
                  </a:lnTo>
                  <a:lnTo>
                    <a:pt x="1330952" y="275909"/>
                  </a:lnTo>
                  <a:lnTo>
                    <a:pt x="1334131" y="247364"/>
                  </a:lnTo>
                  <a:lnTo>
                    <a:pt x="1334131" y="0"/>
                  </a:lnTo>
                  <a:close/>
                </a:path>
                <a:path w="1645920" h="1002029">
                  <a:moveTo>
                    <a:pt x="1645434" y="0"/>
                  </a:moveTo>
                  <a:lnTo>
                    <a:pt x="1572440" y="0"/>
                  </a:lnTo>
                  <a:lnTo>
                    <a:pt x="1572440" y="247364"/>
                  </a:lnTo>
                  <a:lnTo>
                    <a:pt x="1569261" y="256883"/>
                  </a:lnTo>
                  <a:lnTo>
                    <a:pt x="1562903" y="266390"/>
                  </a:lnTo>
                  <a:lnTo>
                    <a:pt x="1556545" y="272736"/>
                  </a:lnTo>
                  <a:lnTo>
                    <a:pt x="1543828" y="275909"/>
                  </a:lnTo>
                  <a:lnTo>
                    <a:pt x="1639709" y="275909"/>
                  </a:lnTo>
                  <a:lnTo>
                    <a:pt x="1642255" y="269563"/>
                  </a:lnTo>
                  <a:lnTo>
                    <a:pt x="1645434" y="247364"/>
                  </a:lnTo>
                  <a:lnTo>
                    <a:pt x="1645434" y="0"/>
                  </a:lnTo>
                  <a:close/>
                </a:path>
              </a:pathLst>
            </a:custGeom>
            <a:solidFill>
              <a:srgbClr val="A2CD39"/>
            </a:solidFill>
          </p:spPr>
          <p:txBody>
            <a:bodyPr wrap="square" lIns="0" tIns="0" rIns="0" bIns="0" rtlCol="0"/>
            <a:lstStyle/>
            <a:p>
              <a:endParaRPr dirty="0">
                <a:latin typeface="Raleway" panose="020B0003030101060003" pitchFamily="34" charset="0"/>
              </a:endParaRPr>
            </a:p>
          </p:txBody>
        </p:sp>
        <p:sp>
          <p:nvSpPr>
            <p:cNvPr id="15" name="object 15"/>
            <p:cNvSpPr/>
            <p:nvPr/>
          </p:nvSpPr>
          <p:spPr>
            <a:xfrm>
              <a:off x="706259" y="2589796"/>
              <a:ext cx="1728470" cy="1731645"/>
            </a:xfrm>
            <a:custGeom>
              <a:avLst/>
              <a:gdLst/>
              <a:ahLst/>
              <a:cxnLst/>
              <a:rect l="l" t="t" r="r" b="b"/>
              <a:pathLst>
                <a:path w="1728470" h="1731645">
                  <a:moveTo>
                    <a:pt x="187413" y="259943"/>
                  </a:moveTo>
                  <a:lnTo>
                    <a:pt x="184226" y="231394"/>
                  </a:lnTo>
                  <a:lnTo>
                    <a:pt x="174701" y="209181"/>
                  </a:lnTo>
                  <a:lnTo>
                    <a:pt x="158826" y="187096"/>
                  </a:lnTo>
                  <a:lnTo>
                    <a:pt x="139763" y="174396"/>
                  </a:lnTo>
                  <a:lnTo>
                    <a:pt x="130238" y="161709"/>
                  </a:lnTo>
                  <a:lnTo>
                    <a:pt x="120700" y="145834"/>
                  </a:lnTo>
                  <a:lnTo>
                    <a:pt x="120700" y="123634"/>
                  </a:lnTo>
                  <a:lnTo>
                    <a:pt x="133413" y="98247"/>
                  </a:lnTo>
                  <a:lnTo>
                    <a:pt x="146113" y="79209"/>
                  </a:lnTo>
                  <a:lnTo>
                    <a:pt x="149301" y="69684"/>
                  </a:lnTo>
                  <a:lnTo>
                    <a:pt x="152463" y="56997"/>
                  </a:lnTo>
                  <a:lnTo>
                    <a:pt x="149301" y="44297"/>
                  </a:lnTo>
                  <a:lnTo>
                    <a:pt x="146113" y="34912"/>
                  </a:lnTo>
                  <a:lnTo>
                    <a:pt x="133413" y="15875"/>
                  </a:lnTo>
                  <a:lnTo>
                    <a:pt x="114350" y="3175"/>
                  </a:lnTo>
                  <a:lnTo>
                    <a:pt x="104825" y="0"/>
                  </a:lnTo>
                  <a:lnTo>
                    <a:pt x="79413" y="0"/>
                  </a:lnTo>
                  <a:lnTo>
                    <a:pt x="69875" y="3175"/>
                  </a:lnTo>
                  <a:lnTo>
                    <a:pt x="50812" y="15875"/>
                  </a:lnTo>
                  <a:lnTo>
                    <a:pt x="38112" y="34912"/>
                  </a:lnTo>
                  <a:lnTo>
                    <a:pt x="34937" y="44297"/>
                  </a:lnTo>
                  <a:lnTo>
                    <a:pt x="34937" y="69684"/>
                  </a:lnTo>
                  <a:lnTo>
                    <a:pt x="38112" y="79209"/>
                  </a:lnTo>
                  <a:lnTo>
                    <a:pt x="57175" y="107759"/>
                  </a:lnTo>
                  <a:lnTo>
                    <a:pt x="60350" y="114109"/>
                  </a:lnTo>
                  <a:lnTo>
                    <a:pt x="60350" y="136321"/>
                  </a:lnTo>
                  <a:lnTo>
                    <a:pt x="57175" y="149009"/>
                  </a:lnTo>
                  <a:lnTo>
                    <a:pt x="47637" y="164884"/>
                  </a:lnTo>
                  <a:lnTo>
                    <a:pt x="34937" y="177571"/>
                  </a:lnTo>
                  <a:lnTo>
                    <a:pt x="25412" y="190258"/>
                  </a:lnTo>
                  <a:lnTo>
                    <a:pt x="12700" y="202831"/>
                  </a:lnTo>
                  <a:lnTo>
                    <a:pt x="0" y="240906"/>
                  </a:lnTo>
                  <a:lnTo>
                    <a:pt x="0" y="275805"/>
                  </a:lnTo>
                  <a:lnTo>
                    <a:pt x="3175" y="278980"/>
                  </a:lnTo>
                  <a:lnTo>
                    <a:pt x="19050" y="285330"/>
                  </a:lnTo>
                  <a:lnTo>
                    <a:pt x="44462" y="291680"/>
                  </a:lnTo>
                  <a:lnTo>
                    <a:pt x="139763" y="291680"/>
                  </a:lnTo>
                  <a:lnTo>
                    <a:pt x="168351" y="285330"/>
                  </a:lnTo>
                  <a:lnTo>
                    <a:pt x="181063" y="282155"/>
                  </a:lnTo>
                  <a:lnTo>
                    <a:pt x="184226" y="278980"/>
                  </a:lnTo>
                  <a:lnTo>
                    <a:pt x="187413" y="272643"/>
                  </a:lnTo>
                  <a:lnTo>
                    <a:pt x="187413" y="259943"/>
                  </a:lnTo>
                  <a:close/>
                </a:path>
                <a:path w="1728470" h="1731645">
                  <a:moveTo>
                    <a:pt x="203288" y="1696275"/>
                  </a:moveTo>
                  <a:lnTo>
                    <a:pt x="200113" y="1670913"/>
                  </a:lnTo>
                  <a:lnTo>
                    <a:pt x="187413" y="1645539"/>
                  </a:lnTo>
                  <a:lnTo>
                    <a:pt x="174701" y="1626514"/>
                  </a:lnTo>
                  <a:lnTo>
                    <a:pt x="152463" y="1610664"/>
                  </a:lnTo>
                  <a:lnTo>
                    <a:pt x="142938" y="1601165"/>
                  </a:lnTo>
                  <a:lnTo>
                    <a:pt x="136575" y="1582140"/>
                  </a:lnTo>
                  <a:lnTo>
                    <a:pt x="136575" y="1563116"/>
                  </a:lnTo>
                  <a:lnTo>
                    <a:pt x="149301" y="1537741"/>
                  </a:lnTo>
                  <a:lnTo>
                    <a:pt x="162001" y="1518729"/>
                  </a:lnTo>
                  <a:lnTo>
                    <a:pt x="165176" y="1506029"/>
                  </a:lnTo>
                  <a:lnTo>
                    <a:pt x="165176" y="1483842"/>
                  </a:lnTo>
                  <a:lnTo>
                    <a:pt x="162001" y="1471155"/>
                  </a:lnTo>
                  <a:lnTo>
                    <a:pt x="155638" y="1461643"/>
                  </a:lnTo>
                  <a:lnTo>
                    <a:pt x="139763" y="1445793"/>
                  </a:lnTo>
                  <a:lnTo>
                    <a:pt x="120700" y="1439443"/>
                  </a:lnTo>
                  <a:lnTo>
                    <a:pt x="108000" y="1436281"/>
                  </a:lnTo>
                  <a:lnTo>
                    <a:pt x="95288" y="1439443"/>
                  </a:lnTo>
                  <a:lnTo>
                    <a:pt x="76225" y="1445793"/>
                  </a:lnTo>
                  <a:lnTo>
                    <a:pt x="60350" y="1461643"/>
                  </a:lnTo>
                  <a:lnTo>
                    <a:pt x="54000" y="1471155"/>
                  </a:lnTo>
                  <a:lnTo>
                    <a:pt x="50812" y="1483842"/>
                  </a:lnTo>
                  <a:lnTo>
                    <a:pt x="50812" y="1506029"/>
                  </a:lnTo>
                  <a:lnTo>
                    <a:pt x="54000" y="1518729"/>
                  </a:lnTo>
                  <a:lnTo>
                    <a:pt x="60350" y="1528229"/>
                  </a:lnTo>
                  <a:lnTo>
                    <a:pt x="66700" y="1534579"/>
                  </a:lnTo>
                  <a:lnTo>
                    <a:pt x="73050" y="1544078"/>
                  </a:lnTo>
                  <a:lnTo>
                    <a:pt x="76225" y="1553591"/>
                  </a:lnTo>
                  <a:lnTo>
                    <a:pt x="76225" y="1575790"/>
                  </a:lnTo>
                  <a:lnTo>
                    <a:pt x="73050" y="1588465"/>
                  </a:lnTo>
                  <a:lnTo>
                    <a:pt x="63525" y="1601165"/>
                  </a:lnTo>
                  <a:lnTo>
                    <a:pt x="50812" y="1617014"/>
                  </a:lnTo>
                  <a:lnTo>
                    <a:pt x="41287" y="1626514"/>
                  </a:lnTo>
                  <a:lnTo>
                    <a:pt x="28587" y="1642376"/>
                  </a:lnTo>
                  <a:lnTo>
                    <a:pt x="15875" y="1680425"/>
                  </a:lnTo>
                  <a:lnTo>
                    <a:pt x="12700" y="1702612"/>
                  </a:lnTo>
                  <a:lnTo>
                    <a:pt x="12700" y="1712125"/>
                  </a:lnTo>
                  <a:lnTo>
                    <a:pt x="15875" y="1712125"/>
                  </a:lnTo>
                  <a:lnTo>
                    <a:pt x="19050" y="1715300"/>
                  </a:lnTo>
                  <a:lnTo>
                    <a:pt x="34937" y="1721637"/>
                  </a:lnTo>
                  <a:lnTo>
                    <a:pt x="60350" y="1727987"/>
                  </a:lnTo>
                  <a:lnTo>
                    <a:pt x="104825" y="1731149"/>
                  </a:lnTo>
                  <a:lnTo>
                    <a:pt x="108000" y="1731149"/>
                  </a:lnTo>
                  <a:lnTo>
                    <a:pt x="155638" y="1727987"/>
                  </a:lnTo>
                  <a:lnTo>
                    <a:pt x="184226" y="1724812"/>
                  </a:lnTo>
                  <a:lnTo>
                    <a:pt x="193763" y="1721637"/>
                  </a:lnTo>
                  <a:lnTo>
                    <a:pt x="200113" y="1715300"/>
                  </a:lnTo>
                  <a:lnTo>
                    <a:pt x="200113" y="1712125"/>
                  </a:lnTo>
                  <a:lnTo>
                    <a:pt x="203288" y="1696275"/>
                  </a:lnTo>
                  <a:close/>
                </a:path>
                <a:path w="1728470" h="1731645">
                  <a:moveTo>
                    <a:pt x="495528" y="259943"/>
                  </a:moveTo>
                  <a:lnTo>
                    <a:pt x="492353" y="231394"/>
                  </a:lnTo>
                  <a:lnTo>
                    <a:pt x="482828" y="209181"/>
                  </a:lnTo>
                  <a:lnTo>
                    <a:pt x="466940" y="187096"/>
                  </a:lnTo>
                  <a:lnTo>
                    <a:pt x="447878" y="174396"/>
                  </a:lnTo>
                  <a:lnTo>
                    <a:pt x="438353" y="161709"/>
                  </a:lnTo>
                  <a:lnTo>
                    <a:pt x="428815" y="145834"/>
                  </a:lnTo>
                  <a:lnTo>
                    <a:pt x="428815" y="123634"/>
                  </a:lnTo>
                  <a:lnTo>
                    <a:pt x="441540" y="98247"/>
                  </a:lnTo>
                  <a:lnTo>
                    <a:pt x="454240" y="79209"/>
                  </a:lnTo>
                  <a:lnTo>
                    <a:pt x="457415" y="69684"/>
                  </a:lnTo>
                  <a:lnTo>
                    <a:pt x="460590" y="56997"/>
                  </a:lnTo>
                  <a:lnTo>
                    <a:pt x="457415" y="44297"/>
                  </a:lnTo>
                  <a:lnTo>
                    <a:pt x="454240" y="34912"/>
                  </a:lnTo>
                  <a:lnTo>
                    <a:pt x="441540" y="15875"/>
                  </a:lnTo>
                  <a:lnTo>
                    <a:pt x="435178" y="9525"/>
                  </a:lnTo>
                  <a:lnTo>
                    <a:pt x="422478" y="3175"/>
                  </a:lnTo>
                  <a:lnTo>
                    <a:pt x="412940" y="0"/>
                  </a:lnTo>
                  <a:lnTo>
                    <a:pt x="390702" y="0"/>
                  </a:lnTo>
                  <a:lnTo>
                    <a:pt x="378002" y="3175"/>
                  </a:lnTo>
                  <a:lnTo>
                    <a:pt x="358940" y="15875"/>
                  </a:lnTo>
                  <a:lnTo>
                    <a:pt x="346240" y="34912"/>
                  </a:lnTo>
                  <a:lnTo>
                    <a:pt x="343065" y="44297"/>
                  </a:lnTo>
                  <a:lnTo>
                    <a:pt x="343065" y="69684"/>
                  </a:lnTo>
                  <a:lnTo>
                    <a:pt x="346240" y="79209"/>
                  </a:lnTo>
                  <a:lnTo>
                    <a:pt x="365302" y="107759"/>
                  </a:lnTo>
                  <a:lnTo>
                    <a:pt x="368465" y="114109"/>
                  </a:lnTo>
                  <a:lnTo>
                    <a:pt x="368465" y="136321"/>
                  </a:lnTo>
                  <a:lnTo>
                    <a:pt x="365302" y="149009"/>
                  </a:lnTo>
                  <a:lnTo>
                    <a:pt x="355765" y="164884"/>
                  </a:lnTo>
                  <a:lnTo>
                    <a:pt x="343065" y="177571"/>
                  </a:lnTo>
                  <a:lnTo>
                    <a:pt x="333540" y="190258"/>
                  </a:lnTo>
                  <a:lnTo>
                    <a:pt x="324002" y="202831"/>
                  </a:lnTo>
                  <a:lnTo>
                    <a:pt x="314477" y="221869"/>
                  </a:lnTo>
                  <a:lnTo>
                    <a:pt x="308114" y="240906"/>
                  </a:lnTo>
                  <a:lnTo>
                    <a:pt x="308114" y="275805"/>
                  </a:lnTo>
                  <a:lnTo>
                    <a:pt x="311289" y="278980"/>
                  </a:lnTo>
                  <a:lnTo>
                    <a:pt x="327177" y="285330"/>
                  </a:lnTo>
                  <a:lnTo>
                    <a:pt x="352590" y="291680"/>
                  </a:lnTo>
                  <a:lnTo>
                    <a:pt x="447878" y="291680"/>
                  </a:lnTo>
                  <a:lnTo>
                    <a:pt x="476465" y="285330"/>
                  </a:lnTo>
                  <a:lnTo>
                    <a:pt x="489178" y="282155"/>
                  </a:lnTo>
                  <a:lnTo>
                    <a:pt x="492353" y="278980"/>
                  </a:lnTo>
                  <a:lnTo>
                    <a:pt x="495528" y="272643"/>
                  </a:lnTo>
                  <a:lnTo>
                    <a:pt x="495528" y="259943"/>
                  </a:lnTo>
                  <a:close/>
                </a:path>
                <a:path w="1728470" h="1731645">
                  <a:moveTo>
                    <a:pt x="511416" y="1696275"/>
                  </a:moveTo>
                  <a:lnTo>
                    <a:pt x="508241" y="1670913"/>
                  </a:lnTo>
                  <a:lnTo>
                    <a:pt x="495528" y="1645539"/>
                  </a:lnTo>
                  <a:lnTo>
                    <a:pt x="482828" y="1626514"/>
                  </a:lnTo>
                  <a:lnTo>
                    <a:pt x="460590" y="1610664"/>
                  </a:lnTo>
                  <a:lnTo>
                    <a:pt x="451065" y="1601165"/>
                  </a:lnTo>
                  <a:lnTo>
                    <a:pt x="444703" y="1582140"/>
                  </a:lnTo>
                  <a:lnTo>
                    <a:pt x="444703" y="1563116"/>
                  </a:lnTo>
                  <a:lnTo>
                    <a:pt x="457415" y="1537741"/>
                  </a:lnTo>
                  <a:lnTo>
                    <a:pt x="470128" y="1518729"/>
                  </a:lnTo>
                  <a:lnTo>
                    <a:pt x="473290" y="1506029"/>
                  </a:lnTo>
                  <a:lnTo>
                    <a:pt x="473290" y="1483842"/>
                  </a:lnTo>
                  <a:lnTo>
                    <a:pt x="470128" y="1471155"/>
                  </a:lnTo>
                  <a:lnTo>
                    <a:pt x="463765" y="1461643"/>
                  </a:lnTo>
                  <a:lnTo>
                    <a:pt x="447878" y="1445793"/>
                  </a:lnTo>
                  <a:lnTo>
                    <a:pt x="428815" y="1439443"/>
                  </a:lnTo>
                  <a:lnTo>
                    <a:pt x="416115" y="1436281"/>
                  </a:lnTo>
                  <a:lnTo>
                    <a:pt x="403415" y="1439443"/>
                  </a:lnTo>
                  <a:lnTo>
                    <a:pt x="384352" y="1445793"/>
                  </a:lnTo>
                  <a:lnTo>
                    <a:pt x="368465" y="1461643"/>
                  </a:lnTo>
                  <a:lnTo>
                    <a:pt x="362127" y="1471155"/>
                  </a:lnTo>
                  <a:lnTo>
                    <a:pt x="358940" y="1483842"/>
                  </a:lnTo>
                  <a:lnTo>
                    <a:pt x="358940" y="1506029"/>
                  </a:lnTo>
                  <a:lnTo>
                    <a:pt x="362127" y="1518729"/>
                  </a:lnTo>
                  <a:lnTo>
                    <a:pt x="368465" y="1528229"/>
                  </a:lnTo>
                  <a:lnTo>
                    <a:pt x="374827" y="1534579"/>
                  </a:lnTo>
                  <a:lnTo>
                    <a:pt x="381165" y="1544078"/>
                  </a:lnTo>
                  <a:lnTo>
                    <a:pt x="384352" y="1553591"/>
                  </a:lnTo>
                  <a:lnTo>
                    <a:pt x="384352" y="1575790"/>
                  </a:lnTo>
                  <a:lnTo>
                    <a:pt x="381165" y="1588465"/>
                  </a:lnTo>
                  <a:lnTo>
                    <a:pt x="371652" y="1601165"/>
                  </a:lnTo>
                  <a:lnTo>
                    <a:pt x="358940" y="1617014"/>
                  </a:lnTo>
                  <a:lnTo>
                    <a:pt x="349415" y="1626514"/>
                  </a:lnTo>
                  <a:lnTo>
                    <a:pt x="336702" y="1642376"/>
                  </a:lnTo>
                  <a:lnTo>
                    <a:pt x="324002" y="1680425"/>
                  </a:lnTo>
                  <a:lnTo>
                    <a:pt x="320814" y="1702612"/>
                  </a:lnTo>
                  <a:lnTo>
                    <a:pt x="320814" y="1708962"/>
                  </a:lnTo>
                  <a:lnTo>
                    <a:pt x="327177" y="1715300"/>
                  </a:lnTo>
                  <a:lnTo>
                    <a:pt x="343065" y="1721637"/>
                  </a:lnTo>
                  <a:lnTo>
                    <a:pt x="368465" y="1727987"/>
                  </a:lnTo>
                  <a:lnTo>
                    <a:pt x="412940" y="1731149"/>
                  </a:lnTo>
                  <a:lnTo>
                    <a:pt x="416115" y="1731149"/>
                  </a:lnTo>
                  <a:lnTo>
                    <a:pt x="463765" y="1727987"/>
                  </a:lnTo>
                  <a:lnTo>
                    <a:pt x="492353" y="1724812"/>
                  </a:lnTo>
                  <a:lnTo>
                    <a:pt x="501891" y="1721637"/>
                  </a:lnTo>
                  <a:lnTo>
                    <a:pt x="508241" y="1715300"/>
                  </a:lnTo>
                  <a:lnTo>
                    <a:pt x="508241" y="1712125"/>
                  </a:lnTo>
                  <a:lnTo>
                    <a:pt x="511416" y="1696275"/>
                  </a:lnTo>
                  <a:close/>
                </a:path>
                <a:path w="1728470" h="1731645">
                  <a:moveTo>
                    <a:pt x="794131" y="259943"/>
                  </a:moveTo>
                  <a:lnTo>
                    <a:pt x="790956" y="231394"/>
                  </a:lnTo>
                  <a:lnTo>
                    <a:pt x="781418" y="209181"/>
                  </a:lnTo>
                  <a:lnTo>
                    <a:pt x="765530" y="187096"/>
                  </a:lnTo>
                  <a:lnTo>
                    <a:pt x="746480" y="174396"/>
                  </a:lnTo>
                  <a:lnTo>
                    <a:pt x="736942" y="161709"/>
                  </a:lnTo>
                  <a:lnTo>
                    <a:pt x="730592" y="145834"/>
                  </a:lnTo>
                  <a:lnTo>
                    <a:pt x="730592" y="123634"/>
                  </a:lnTo>
                  <a:lnTo>
                    <a:pt x="733767" y="110934"/>
                  </a:lnTo>
                  <a:lnTo>
                    <a:pt x="743305" y="98247"/>
                  </a:lnTo>
                  <a:lnTo>
                    <a:pt x="756005" y="79209"/>
                  </a:lnTo>
                  <a:lnTo>
                    <a:pt x="759180" y="69684"/>
                  </a:lnTo>
                  <a:lnTo>
                    <a:pt x="759180" y="44297"/>
                  </a:lnTo>
                  <a:lnTo>
                    <a:pt x="756005" y="34912"/>
                  </a:lnTo>
                  <a:lnTo>
                    <a:pt x="743305" y="15875"/>
                  </a:lnTo>
                  <a:lnTo>
                    <a:pt x="724242" y="3175"/>
                  </a:lnTo>
                  <a:lnTo>
                    <a:pt x="714717" y="0"/>
                  </a:lnTo>
                  <a:lnTo>
                    <a:pt x="689292" y="0"/>
                  </a:lnTo>
                  <a:lnTo>
                    <a:pt x="648004" y="34912"/>
                  </a:lnTo>
                  <a:lnTo>
                    <a:pt x="641642" y="56997"/>
                  </a:lnTo>
                  <a:lnTo>
                    <a:pt x="644829" y="69684"/>
                  </a:lnTo>
                  <a:lnTo>
                    <a:pt x="651179" y="88722"/>
                  </a:lnTo>
                  <a:lnTo>
                    <a:pt x="663892" y="107759"/>
                  </a:lnTo>
                  <a:lnTo>
                    <a:pt x="667067" y="114109"/>
                  </a:lnTo>
                  <a:lnTo>
                    <a:pt x="670242" y="126796"/>
                  </a:lnTo>
                  <a:lnTo>
                    <a:pt x="670242" y="136321"/>
                  </a:lnTo>
                  <a:lnTo>
                    <a:pt x="667067" y="149009"/>
                  </a:lnTo>
                  <a:lnTo>
                    <a:pt x="657529" y="164884"/>
                  </a:lnTo>
                  <a:lnTo>
                    <a:pt x="644829" y="177571"/>
                  </a:lnTo>
                  <a:lnTo>
                    <a:pt x="635304" y="190258"/>
                  </a:lnTo>
                  <a:lnTo>
                    <a:pt x="622592" y="202831"/>
                  </a:lnTo>
                  <a:lnTo>
                    <a:pt x="613054" y="221869"/>
                  </a:lnTo>
                  <a:lnTo>
                    <a:pt x="609892" y="240906"/>
                  </a:lnTo>
                  <a:lnTo>
                    <a:pt x="606717" y="263118"/>
                  </a:lnTo>
                  <a:lnTo>
                    <a:pt x="606717" y="272643"/>
                  </a:lnTo>
                  <a:lnTo>
                    <a:pt x="613054" y="278980"/>
                  </a:lnTo>
                  <a:lnTo>
                    <a:pt x="625779" y="285330"/>
                  </a:lnTo>
                  <a:lnTo>
                    <a:pt x="654367" y="291680"/>
                  </a:lnTo>
                  <a:lnTo>
                    <a:pt x="749642" y="291680"/>
                  </a:lnTo>
                  <a:lnTo>
                    <a:pt x="778243" y="285330"/>
                  </a:lnTo>
                  <a:lnTo>
                    <a:pt x="787768" y="282155"/>
                  </a:lnTo>
                  <a:lnTo>
                    <a:pt x="790956" y="278980"/>
                  </a:lnTo>
                  <a:lnTo>
                    <a:pt x="794131" y="272643"/>
                  </a:lnTo>
                  <a:lnTo>
                    <a:pt x="794131" y="259943"/>
                  </a:lnTo>
                  <a:close/>
                </a:path>
                <a:path w="1728470" h="1731645">
                  <a:moveTo>
                    <a:pt x="810018" y="1696275"/>
                  </a:moveTo>
                  <a:lnTo>
                    <a:pt x="806831" y="1670913"/>
                  </a:lnTo>
                  <a:lnTo>
                    <a:pt x="797293" y="1645539"/>
                  </a:lnTo>
                  <a:lnTo>
                    <a:pt x="781418" y="1626514"/>
                  </a:lnTo>
                  <a:lnTo>
                    <a:pt x="762368" y="1610664"/>
                  </a:lnTo>
                  <a:lnTo>
                    <a:pt x="752830" y="1601165"/>
                  </a:lnTo>
                  <a:lnTo>
                    <a:pt x="743305" y="1572615"/>
                  </a:lnTo>
                  <a:lnTo>
                    <a:pt x="746480" y="1563116"/>
                  </a:lnTo>
                  <a:lnTo>
                    <a:pt x="749642" y="1550428"/>
                  </a:lnTo>
                  <a:lnTo>
                    <a:pt x="759180" y="1537741"/>
                  </a:lnTo>
                  <a:lnTo>
                    <a:pt x="771893" y="1518729"/>
                  </a:lnTo>
                  <a:lnTo>
                    <a:pt x="775068" y="1506029"/>
                  </a:lnTo>
                  <a:lnTo>
                    <a:pt x="775068" y="1483842"/>
                  </a:lnTo>
                  <a:lnTo>
                    <a:pt x="749642" y="1445793"/>
                  </a:lnTo>
                  <a:lnTo>
                    <a:pt x="727417" y="1439443"/>
                  </a:lnTo>
                  <a:lnTo>
                    <a:pt x="717892" y="1436281"/>
                  </a:lnTo>
                  <a:lnTo>
                    <a:pt x="692480" y="1442618"/>
                  </a:lnTo>
                  <a:lnTo>
                    <a:pt x="682955" y="1445793"/>
                  </a:lnTo>
                  <a:lnTo>
                    <a:pt x="676592" y="1455305"/>
                  </a:lnTo>
                  <a:lnTo>
                    <a:pt x="667067" y="1461643"/>
                  </a:lnTo>
                  <a:lnTo>
                    <a:pt x="663892" y="1471155"/>
                  </a:lnTo>
                  <a:lnTo>
                    <a:pt x="657529" y="1496529"/>
                  </a:lnTo>
                  <a:lnTo>
                    <a:pt x="660704" y="1506029"/>
                  </a:lnTo>
                  <a:lnTo>
                    <a:pt x="663892" y="1518729"/>
                  </a:lnTo>
                  <a:lnTo>
                    <a:pt x="667067" y="1528229"/>
                  </a:lnTo>
                  <a:lnTo>
                    <a:pt x="673417" y="1534579"/>
                  </a:lnTo>
                  <a:lnTo>
                    <a:pt x="679767" y="1544078"/>
                  </a:lnTo>
                  <a:lnTo>
                    <a:pt x="686130" y="1563116"/>
                  </a:lnTo>
                  <a:lnTo>
                    <a:pt x="686130" y="1575790"/>
                  </a:lnTo>
                  <a:lnTo>
                    <a:pt x="673417" y="1601165"/>
                  </a:lnTo>
                  <a:lnTo>
                    <a:pt x="657529" y="1617014"/>
                  </a:lnTo>
                  <a:lnTo>
                    <a:pt x="660704" y="1617014"/>
                  </a:lnTo>
                  <a:lnTo>
                    <a:pt x="628942" y="1661401"/>
                  </a:lnTo>
                  <a:lnTo>
                    <a:pt x="622592" y="1702612"/>
                  </a:lnTo>
                  <a:lnTo>
                    <a:pt x="622592" y="1712125"/>
                  </a:lnTo>
                  <a:lnTo>
                    <a:pt x="641642" y="1721637"/>
                  </a:lnTo>
                  <a:lnTo>
                    <a:pt x="670242" y="1727987"/>
                  </a:lnTo>
                  <a:lnTo>
                    <a:pt x="714717" y="1731149"/>
                  </a:lnTo>
                  <a:lnTo>
                    <a:pt x="717892" y="1731149"/>
                  </a:lnTo>
                  <a:lnTo>
                    <a:pt x="765530" y="1727987"/>
                  </a:lnTo>
                  <a:lnTo>
                    <a:pt x="794131" y="1724812"/>
                  </a:lnTo>
                  <a:lnTo>
                    <a:pt x="803656" y="1721637"/>
                  </a:lnTo>
                  <a:lnTo>
                    <a:pt x="806831" y="1715300"/>
                  </a:lnTo>
                  <a:lnTo>
                    <a:pt x="810018" y="1712125"/>
                  </a:lnTo>
                  <a:lnTo>
                    <a:pt x="810018" y="1696275"/>
                  </a:lnTo>
                  <a:close/>
                </a:path>
                <a:path w="1728470" h="1731645">
                  <a:moveTo>
                    <a:pt x="1105420" y="259943"/>
                  </a:moveTo>
                  <a:lnTo>
                    <a:pt x="1099070" y="231394"/>
                  </a:lnTo>
                  <a:lnTo>
                    <a:pt x="1089533" y="209181"/>
                  </a:lnTo>
                  <a:lnTo>
                    <a:pt x="1073658" y="187096"/>
                  </a:lnTo>
                  <a:lnTo>
                    <a:pt x="1054608" y="174396"/>
                  </a:lnTo>
                  <a:lnTo>
                    <a:pt x="1045070" y="161709"/>
                  </a:lnTo>
                  <a:lnTo>
                    <a:pt x="1038720" y="145834"/>
                  </a:lnTo>
                  <a:lnTo>
                    <a:pt x="1038720" y="123634"/>
                  </a:lnTo>
                  <a:lnTo>
                    <a:pt x="1041882" y="110934"/>
                  </a:lnTo>
                  <a:lnTo>
                    <a:pt x="1051420" y="98247"/>
                  </a:lnTo>
                  <a:lnTo>
                    <a:pt x="1064133" y="79209"/>
                  </a:lnTo>
                  <a:lnTo>
                    <a:pt x="1067308" y="69684"/>
                  </a:lnTo>
                  <a:lnTo>
                    <a:pt x="1067308" y="44297"/>
                  </a:lnTo>
                  <a:lnTo>
                    <a:pt x="1064133" y="34912"/>
                  </a:lnTo>
                  <a:lnTo>
                    <a:pt x="1051420" y="15875"/>
                  </a:lnTo>
                  <a:lnTo>
                    <a:pt x="1032357" y="3175"/>
                  </a:lnTo>
                  <a:lnTo>
                    <a:pt x="1022845" y="0"/>
                  </a:lnTo>
                  <a:lnTo>
                    <a:pt x="997419" y="0"/>
                  </a:lnTo>
                  <a:lnTo>
                    <a:pt x="956132" y="34912"/>
                  </a:lnTo>
                  <a:lnTo>
                    <a:pt x="949769" y="56997"/>
                  </a:lnTo>
                  <a:lnTo>
                    <a:pt x="952944" y="69684"/>
                  </a:lnTo>
                  <a:lnTo>
                    <a:pt x="959307" y="88722"/>
                  </a:lnTo>
                  <a:lnTo>
                    <a:pt x="972007" y="107759"/>
                  </a:lnTo>
                  <a:lnTo>
                    <a:pt x="975194" y="114109"/>
                  </a:lnTo>
                  <a:lnTo>
                    <a:pt x="978369" y="126796"/>
                  </a:lnTo>
                  <a:lnTo>
                    <a:pt x="978369" y="136321"/>
                  </a:lnTo>
                  <a:lnTo>
                    <a:pt x="975194" y="149009"/>
                  </a:lnTo>
                  <a:lnTo>
                    <a:pt x="965657" y="164884"/>
                  </a:lnTo>
                  <a:lnTo>
                    <a:pt x="952944" y="177571"/>
                  </a:lnTo>
                  <a:lnTo>
                    <a:pt x="943419" y="190258"/>
                  </a:lnTo>
                  <a:lnTo>
                    <a:pt x="930719" y="202831"/>
                  </a:lnTo>
                  <a:lnTo>
                    <a:pt x="921181" y="221869"/>
                  </a:lnTo>
                  <a:lnTo>
                    <a:pt x="918006" y="240906"/>
                  </a:lnTo>
                  <a:lnTo>
                    <a:pt x="914831" y="263118"/>
                  </a:lnTo>
                  <a:lnTo>
                    <a:pt x="914831" y="272643"/>
                  </a:lnTo>
                  <a:lnTo>
                    <a:pt x="921181" y="278980"/>
                  </a:lnTo>
                  <a:lnTo>
                    <a:pt x="933881" y="285330"/>
                  </a:lnTo>
                  <a:lnTo>
                    <a:pt x="962482" y="291680"/>
                  </a:lnTo>
                  <a:lnTo>
                    <a:pt x="1057770" y="291680"/>
                  </a:lnTo>
                  <a:lnTo>
                    <a:pt x="1086358" y="285330"/>
                  </a:lnTo>
                  <a:lnTo>
                    <a:pt x="1095895" y="282155"/>
                  </a:lnTo>
                  <a:lnTo>
                    <a:pt x="1099070" y="278980"/>
                  </a:lnTo>
                  <a:lnTo>
                    <a:pt x="1102245" y="272643"/>
                  </a:lnTo>
                  <a:lnTo>
                    <a:pt x="1105420" y="259943"/>
                  </a:lnTo>
                  <a:close/>
                </a:path>
                <a:path w="1728470" h="1731645">
                  <a:moveTo>
                    <a:pt x="1118120" y="1696275"/>
                  </a:moveTo>
                  <a:lnTo>
                    <a:pt x="1114958" y="1670913"/>
                  </a:lnTo>
                  <a:lnTo>
                    <a:pt x="1105420" y="1645539"/>
                  </a:lnTo>
                  <a:lnTo>
                    <a:pt x="1089533" y="1626514"/>
                  </a:lnTo>
                  <a:lnTo>
                    <a:pt x="1070483" y="1610664"/>
                  </a:lnTo>
                  <a:lnTo>
                    <a:pt x="1060945" y="1601165"/>
                  </a:lnTo>
                  <a:lnTo>
                    <a:pt x="1051420" y="1572615"/>
                  </a:lnTo>
                  <a:lnTo>
                    <a:pt x="1054608" y="1563116"/>
                  </a:lnTo>
                  <a:lnTo>
                    <a:pt x="1057770" y="1550428"/>
                  </a:lnTo>
                  <a:lnTo>
                    <a:pt x="1067308" y="1537741"/>
                  </a:lnTo>
                  <a:lnTo>
                    <a:pt x="1080008" y="1518729"/>
                  </a:lnTo>
                  <a:lnTo>
                    <a:pt x="1083195" y="1506029"/>
                  </a:lnTo>
                  <a:lnTo>
                    <a:pt x="1083195" y="1483842"/>
                  </a:lnTo>
                  <a:lnTo>
                    <a:pt x="1057770" y="1445793"/>
                  </a:lnTo>
                  <a:lnTo>
                    <a:pt x="1035545" y="1439443"/>
                  </a:lnTo>
                  <a:lnTo>
                    <a:pt x="1026007" y="1436281"/>
                  </a:lnTo>
                  <a:lnTo>
                    <a:pt x="1013307" y="1439443"/>
                  </a:lnTo>
                  <a:lnTo>
                    <a:pt x="1003782" y="1442618"/>
                  </a:lnTo>
                  <a:lnTo>
                    <a:pt x="991069" y="1445793"/>
                  </a:lnTo>
                  <a:lnTo>
                    <a:pt x="984719" y="1455305"/>
                  </a:lnTo>
                  <a:lnTo>
                    <a:pt x="975194" y="1461643"/>
                  </a:lnTo>
                  <a:lnTo>
                    <a:pt x="972007" y="1471155"/>
                  </a:lnTo>
                  <a:lnTo>
                    <a:pt x="965657" y="1496529"/>
                  </a:lnTo>
                  <a:lnTo>
                    <a:pt x="968832" y="1506029"/>
                  </a:lnTo>
                  <a:lnTo>
                    <a:pt x="972007" y="1518729"/>
                  </a:lnTo>
                  <a:lnTo>
                    <a:pt x="975194" y="1528229"/>
                  </a:lnTo>
                  <a:lnTo>
                    <a:pt x="981532" y="1534579"/>
                  </a:lnTo>
                  <a:lnTo>
                    <a:pt x="987894" y="1544078"/>
                  </a:lnTo>
                  <a:lnTo>
                    <a:pt x="994257" y="1563116"/>
                  </a:lnTo>
                  <a:lnTo>
                    <a:pt x="994257" y="1575790"/>
                  </a:lnTo>
                  <a:lnTo>
                    <a:pt x="981532" y="1601165"/>
                  </a:lnTo>
                  <a:lnTo>
                    <a:pt x="965657" y="1617014"/>
                  </a:lnTo>
                  <a:lnTo>
                    <a:pt x="968832" y="1617014"/>
                  </a:lnTo>
                  <a:lnTo>
                    <a:pt x="937069" y="1661401"/>
                  </a:lnTo>
                  <a:lnTo>
                    <a:pt x="930719" y="1702612"/>
                  </a:lnTo>
                  <a:lnTo>
                    <a:pt x="930719" y="1712125"/>
                  </a:lnTo>
                  <a:lnTo>
                    <a:pt x="933881" y="1712125"/>
                  </a:lnTo>
                  <a:lnTo>
                    <a:pt x="937069" y="1715300"/>
                  </a:lnTo>
                  <a:lnTo>
                    <a:pt x="949769" y="1721637"/>
                  </a:lnTo>
                  <a:lnTo>
                    <a:pt x="978369" y="1727987"/>
                  </a:lnTo>
                  <a:lnTo>
                    <a:pt x="1022845" y="1731149"/>
                  </a:lnTo>
                  <a:lnTo>
                    <a:pt x="1026007" y="1731149"/>
                  </a:lnTo>
                  <a:lnTo>
                    <a:pt x="1073658" y="1727987"/>
                  </a:lnTo>
                  <a:lnTo>
                    <a:pt x="1102245" y="1724812"/>
                  </a:lnTo>
                  <a:lnTo>
                    <a:pt x="1111783" y="1721637"/>
                  </a:lnTo>
                  <a:lnTo>
                    <a:pt x="1114958" y="1715300"/>
                  </a:lnTo>
                  <a:lnTo>
                    <a:pt x="1118120" y="1712125"/>
                  </a:lnTo>
                  <a:lnTo>
                    <a:pt x="1118120" y="1696275"/>
                  </a:lnTo>
                  <a:close/>
                </a:path>
                <a:path w="1728470" h="1731645">
                  <a:moveTo>
                    <a:pt x="1404023" y="259943"/>
                  </a:moveTo>
                  <a:lnTo>
                    <a:pt x="1400835" y="231394"/>
                  </a:lnTo>
                  <a:lnTo>
                    <a:pt x="1391297" y="209181"/>
                  </a:lnTo>
                  <a:lnTo>
                    <a:pt x="1375410" y="187096"/>
                  </a:lnTo>
                  <a:lnTo>
                    <a:pt x="1356334" y="174396"/>
                  </a:lnTo>
                  <a:lnTo>
                    <a:pt x="1346796" y="161709"/>
                  </a:lnTo>
                  <a:lnTo>
                    <a:pt x="1340434" y="145834"/>
                  </a:lnTo>
                  <a:lnTo>
                    <a:pt x="1337259" y="136321"/>
                  </a:lnTo>
                  <a:lnTo>
                    <a:pt x="1343621" y="110934"/>
                  </a:lnTo>
                  <a:lnTo>
                    <a:pt x="1349971" y="98247"/>
                  </a:lnTo>
                  <a:lnTo>
                    <a:pt x="1359509" y="88722"/>
                  </a:lnTo>
                  <a:lnTo>
                    <a:pt x="1365872" y="69684"/>
                  </a:lnTo>
                  <a:lnTo>
                    <a:pt x="1369047" y="56997"/>
                  </a:lnTo>
                  <a:lnTo>
                    <a:pt x="1365872" y="44297"/>
                  </a:lnTo>
                  <a:lnTo>
                    <a:pt x="1362684" y="34912"/>
                  </a:lnTo>
                  <a:lnTo>
                    <a:pt x="1359509" y="25387"/>
                  </a:lnTo>
                  <a:lnTo>
                    <a:pt x="1343621" y="9525"/>
                  </a:lnTo>
                  <a:lnTo>
                    <a:pt x="1334084" y="3175"/>
                  </a:lnTo>
                  <a:lnTo>
                    <a:pt x="1321485" y="0"/>
                  </a:lnTo>
                  <a:lnTo>
                    <a:pt x="1299235" y="0"/>
                  </a:lnTo>
                  <a:lnTo>
                    <a:pt x="1286522" y="3175"/>
                  </a:lnTo>
                  <a:lnTo>
                    <a:pt x="1267434" y="15875"/>
                  </a:lnTo>
                  <a:lnTo>
                    <a:pt x="1254721" y="34912"/>
                  </a:lnTo>
                  <a:lnTo>
                    <a:pt x="1251546" y="44297"/>
                  </a:lnTo>
                  <a:lnTo>
                    <a:pt x="1251546" y="69684"/>
                  </a:lnTo>
                  <a:lnTo>
                    <a:pt x="1254721" y="79209"/>
                  </a:lnTo>
                  <a:lnTo>
                    <a:pt x="1273771" y="107759"/>
                  </a:lnTo>
                  <a:lnTo>
                    <a:pt x="1276985" y="114109"/>
                  </a:lnTo>
                  <a:lnTo>
                    <a:pt x="1280160" y="126796"/>
                  </a:lnTo>
                  <a:lnTo>
                    <a:pt x="1276985" y="136321"/>
                  </a:lnTo>
                  <a:lnTo>
                    <a:pt x="1273771" y="149009"/>
                  </a:lnTo>
                  <a:lnTo>
                    <a:pt x="1267434" y="164884"/>
                  </a:lnTo>
                  <a:lnTo>
                    <a:pt x="1251546" y="177571"/>
                  </a:lnTo>
                  <a:lnTo>
                    <a:pt x="1254721" y="177571"/>
                  </a:lnTo>
                  <a:lnTo>
                    <a:pt x="1242009" y="190258"/>
                  </a:lnTo>
                  <a:lnTo>
                    <a:pt x="1232484" y="202831"/>
                  </a:lnTo>
                  <a:lnTo>
                    <a:pt x="1222959" y="221869"/>
                  </a:lnTo>
                  <a:lnTo>
                    <a:pt x="1216596" y="240906"/>
                  </a:lnTo>
                  <a:lnTo>
                    <a:pt x="1216596" y="275805"/>
                  </a:lnTo>
                  <a:lnTo>
                    <a:pt x="1235659" y="285330"/>
                  </a:lnTo>
                  <a:lnTo>
                    <a:pt x="1264246" y="291680"/>
                  </a:lnTo>
                  <a:lnTo>
                    <a:pt x="1359509" y="291680"/>
                  </a:lnTo>
                  <a:lnTo>
                    <a:pt x="1388122" y="285330"/>
                  </a:lnTo>
                  <a:lnTo>
                    <a:pt x="1397660" y="282155"/>
                  </a:lnTo>
                  <a:lnTo>
                    <a:pt x="1400835" y="278980"/>
                  </a:lnTo>
                  <a:lnTo>
                    <a:pt x="1404023" y="272643"/>
                  </a:lnTo>
                  <a:lnTo>
                    <a:pt x="1404023" y="259943"/>
                  </a:lnTo>
                  <a:close/>
                </a:path>
                <a:path w="1728470" h="1731645">
                  <a:moveTo>
                    <a:pt x="1419910" y="1696275"/>
                  </a:moveTo>
                  <a:lnTo>
                    <a:pt x="1416735" y="1670913"/>
                  </a:lnTo>
                  <a:lnTo>
                    <a:pt x="1407198" y="1645539"/>
                  </a:lnTo>
                  <a:lnTo>
                    <a:pt x="1391297" y="1626514"/>
                  </a:lnTo>
                  <a:lnTo>
                    <a:pt x="1372222" y="1610664"/>
                  </a:lnTo>
                  <a:lnTo>
                    <a:pt x="1362684" y="1601165"/>
                  </a:lnTo>
                  <a:lnTo>
                    <a:pt x="1353159" y="1582140"/>
                  </a:lnTo>
                  <a:lnTo>
                    <a:pt x="1353159" y="1563116"/>
                  </a:lnTo>
                  <a:lnTo>
                    <a:pt x="1365872" y="1537741"/>
                  </a:lnTo>
                  <a:lnTo>
                    <a:pt x="1375410" y="1528229"/>
                  </a:lnTo>
                  <a:lnTo>
                    <a:pt x="1378585" y="1518729"/>
                  </a:lnTo>
                  <a:lnTo>
                    <a:pt x="1381760" y="1506029"/>
                  </a:lnTo>
                  <a:lnTo>
                    <a:pt x="1384947" y="1496529"/>
                  </a:lnTo>
                  <a:lnTo>
                    <a:pt x="1378585" y="1471155"/>
                  </a:lnTo>
                  <a:lnTo>
                    <a:pt x="1375410" y="1461643"/>
                  </a:lnTo>
                  <a:lnTo>
                    <a:pt x="1365872" y="1455305"/>
                  </a:lnTo>
                  <a:lnTo>
                    <a:pt x="1359509" y="1445793"/>
                  </a:lnTo>
                  <a:lnTo>
                    <a:pt x="1346796" y="1442618"/>
                  </a:lnTo>
                  <a:lnTo>
                    <a:pt x="1337259" y="1439443"/>
                  </a:lnTo>
                  <a:lnTo>
                    <a:pt x="1324546" y="1436281"/>
                  </a:lnTo>
                  <a:lnTo>
                    <a:pt x="1315135" y="1439443"/>
                  </a:lnTo>
                  <a:lnTo>
                    <a:pt x="1302410" y="1442618"/>
                  </a:lnTo>
                  <a:lnTo>
                    <a:pt x="1292872" y="1445793"/>
                  </a:lnTo>
                  <a:lnTo>
                    <a:pt x="1276985" y="1461643"/>
                  </a:lnTo>
                  <a:lnTo>
                    <a:pt x="1270596" y="1471155"/>
                  </a:lnTo>
                  <a:lnTo>
                    <a:pt x="1267434" y="1483842"/>
                  </a:lnTo>
                  <a:lnTo>
                    <a:pt x="1267434" y="1506029"/>
                  </a:lnTo>
                  <a:lnTo>
                    <a:pt x="1270596" y="1518729"/>
                  </a:lnTo>
                  <a:lnTo>
                    <a:pt x="1276985" y="1528229"/>
                  </a:lnTo>
                  <a:lnTo>
                    <a:pt x="1283335" y="1534579"/>
                  </a:lnTo>
                  <a:lnTo>
                    <a:pt x="1289697" y="1544078"/>
                  </a:lnTo>
                  <a:lnTo>
                    <a:pt x="1292872" y="1553591"/>
                  </a:lnTo>
                  <a:lnTo>
                    <a:pt x="1292872" y="1575790"/>
                  </a:lnTo>
                  <a:lnTo>
                    <a:pt x="1289697" y="1588465"/>
                  </a:lnTo>
                  <a:lnTo>
                    <a:pt x="1280160" y="1601165"/>
                  </a:lnTo>
                  <a:lnTo>
                    <a:pt x="1267434" y="1617014"/>
                  </a:lnTo>
                  <a:lnTo>
                    <a:pt x="1257896" y="1626514"/>
                  </a:lnTo>
                  <a:lnTo>
                    <a:pt x="1248371" y="1642376"/>
                  </a:lnTo>
                  <a:lnTo>
                    <a:pt x="1238846" y="1661401"/>
                  </a:lnTo>
                  <a:lnTo>
                    <a:pt x="1232484" y="1680425"/>
                  </a:lnTo>
                  <a:lnTo>
                    <a:pt x="1232484" y="1712125"/>
                  </a:lnTo>
                  <a:lnTo>
                    <a:pt x="1251546" y="1721637"/>
                  </a:lnTo>
                  <a:lnTo>
                    <a:pt x="1276985" y="1727987"/>
                  </a:lnTo>
                  <a:lnTo>
                    <a:pt x="1324546" y="1731149"/>
                  </a:lnTo>
                  <a:lnTo>
                    <a:pt x="1372222" y="1727987"/>
                  </a:lnTo>
                  <a:lnTo>
                    <a:pt x="1400835" y="1724812"/>
                  </a:lnTo>
                  <a:lnTo>
                    <a:pt x="1413560" y="1721637"/>
                  </a:lnTo>
                  <a:lnTo>
                    <a:pt x="1416735" y="1715300"/>
                  </a:lnTo>
                  <a:lnTo>
                    <a:pt x="1419910" y="1712125"/>
                  </a:lnTo>
                  <a:lnTo>
                    <a:pt x="1419910" y="1696275"/>
                  </a:lnTo>
                  <a:close/>
                </a:path>
                <a:path w="1728470" h="1731645">
                  <a:moveTo>
                    <a:pt x="1712137" y="259943"/>
                  </a:moveTo>
                  <a:lnTo>
                    <a:pt x="1708962" y="231394"/>
                  </a:lnTo>
                  <a:lnTo>
                    <a:pt x="1699425" y="209181"/>
                  </a:lnTo>
                  <a:lnTo>
                    <a:pt x="1683537" y="187096"/>
                  </a:lnTo>
                  <a:lnTo>
                    <a:pt x="1664462" y="174396"/>
                  </a:lnTo>
                  <a:lnTo>
                    <a:pt x="1654924" y="161709"/>
                  </a:lnTo>
                  <a:lnTo>
                    <a:pt x="1648561" y="145846"/>
                  </a:lnTo>
                  <a:lnTo>
                    <a:pt x="1645386" y="136321"/>
                  </a:lnTo>
                  <a:lnTo>
                    <a:pt x="1651736" y="110934"/>
                  </a:lnTo>
                  <a:lnTo>
                    <a:pt x="1658099" y="98247"/>
                  </a:lnTo>
                  <a:lnTo>
                    <a:pt x="1667637" y="88722"/>
                  </a:lnTo>
                  <a:lnTo>
                    <a:pt x="1673999" y="69684"/>
                  </a:lnTo>
                  <a:lnTo>
                    <a:pt x="1677174" y="56997"/>
                  </a:lnTo>
                  <a:lnTo>
                    <a:pt x="1673999" y="44297"/>
                  </a:lnTo>
                  <a:lnTo>
                    <a:pt x="1670812" y="34912"/>
                  </a:lnTo>
                  <a:lnTo>
                    <a:pt x="1667637" y="25387"/>
                  </a:lnTo>
                  <a:lnTo>
                    <a:pt x="1651736" y="9525"/>
                  </a:lnTo>
                  <a:lnTo>
                    <a:pt x="1642198" y="3175"/>
                  </a:lnTo>
                  <a:lnTo>
                    <a:pt x="1629613" y="0"/>
                  </a:lnTo>
                  <a:lnTo>
                    <a:pt x="1607362" y="0"/>
                  </a:lnTo>
                  <a:lnTo>
                    <a:pt x="1594637" y="3175"/>
                  </a:lnTo>
                  <a:lnTo>
                    <a:pt x="1575562" y="15875"/>
                  </a:lnTo>
                  <a:lnTo>
                    <a:pt x="1562849" y="34912"/>
                  </a:lnTo>
                  <a:lnTo>
                    <a:pt x="1559674" y="44297"/>
                  </a:lnTo>
                  <a:lnTo>
                    <a:pt x="1559674" y="69684"/>
                  </a:lnTo>
                  <a:lnTo>
                    <a:pt x="1562849" y="79209"/>
                  </a:lnTo>
                  <a:lnTo>
                    <a:pt x="1581924" y="107759"/>
                  </a:lnTo>
                  <a:lnTo>
                    <a:pt x="1585099" y="114109"/>
                  </a:lnTo>
                  <a:lnTo>
                    <a:pt x="1588287" y="126796"/>
                  </a:lnTo>
                  <a:lnTo>
                    <a:pt x="1585099" y="136321"/>
                  </a:lnTo>
                  <a:lnTo>
                    <a:pt x="1581924" y="149009"/>
                  </a:lnTo>
                  <a:lnTo>
                    <a:pt x="1575562" y="164884"/>
                  </a:lnTo>
                  <a:lnTo>
                    <a:pt x="1559674" y="177571"/>
                  </a:lnTo>
                  <a:lnTo>
                    <a:pt x="1562849" y="177571"/>
                  </a:lnTo>
                  <a:lnTo>
                    <a:pt x="1550136" y="190258"/>
                  </a:lnTo>
                  <a:lnTo>
                    <a:pt x="1540598" y="202831"/>
                  </a:lnTo>
                  <a:lnTo>
                    <a:pt x="1531061" y="221869"/>
                  </a:lnTo>
                  <a:lnTo>
                    <a:pt x="1524698" y="240906"/>
                  </a:lnTo>
                  <a:lnTo>
                    <a:pt x="1524698" y="275805"/>
                  </a:lnTo>
                  <a:lnTo>
                    <a:pt x="1543773" y="285330"/>
                  </a:lnTo>
                  <a:lnTo>
                    <a:pt x="1572387" y="291680"/>
                  </a:lnTo>
                  <a:lnTo>
                    <a:pt x="1667637" y="291680"/>
                  </a:lnTo>
                  <a:lnTo>
                    <a:pt x="1696250" y="285330"/>
                  </a:lnTo>
                  <a:lnTo>
                    <a:pt x="1705787" y="282155"/>
                  </a:lnTo>
                  <a:lnTo>
                    <a:pt x="1708962" y="278980"/>
                  </a:lnTo>
                  <a:lnTo>
                    <a:pt x="1712137" y="272643"/>
                  </a:lnTo>
                  <a:lnTo>
                    <a:pt x="1712137" y="259943"/>
                  </a:lnTo>
                  <a:close/>
                </a:path>
                <a:path w="1728470" h="1731645">
                  <a:moveTo>
                    <a:pt x="1728038" y="1696275"/>
                  </a:moveTo>
                  <a:lnTo>
                    <a:pt x="1724863" y="1670913"/>
                  </a:lnTo>
                  <a:lnTo>
                    <a:pt x="1715325" y="1645539"/>
                  </a:lnTo>
                  <a:lnTo>
                    <a:pt x="1699425" y="1626514"/>
                  </a:lnTo>
                  <a:lnTo>
                    <a:pt x="1680349" y="1610664"/>
                  </a:lnTo>
                  <a:lnTo>
                    <a:pt x="1670812" y="1601165"/>
                  </a:lnTo>
                  <a:lnTo>
                    <a:pt x="1661274" y="1582140"/>
                  </a:lnTo>
                  <a:lnTo>
                    <a:pt x="1661274" y="1563116"/>
                  </a:lnTo>
                  <a:lnTo>
                    <a:pt x="1673999" y="1537741"/>
                  </a:lnTo>
                  <a:lnTo>
                    <a:pt x="1683537" y="1528229"/>
                  </a:lnTo>
                  <a:lnTo>
                    <a:pt x="1686712" y="1518729"/>
                  </a:lnTo>
                  <a:lnTo>
                    <a:pt x="1689887" y="1506029"/>
                  </a:lnTo>
                  <a:lnTo>
                    <a:pt x="1693075" y="1496529"/>
                  </a:lnTo>
                  <a:lnTo>
                    <a:pt x="1686712" y="1471155"/>
                  </a:lnTo>
                  <a:lnTo>
                    <a:pt x="1683537" y="1461643"/>
                  </a:lnTo>
                  <a:lnTo>
                    <a:pt x="1673999" y="1455305"/>
                  </a:lnTo>
                  <a:lnTo>
                    <a:pt x="1667637" y="1445793"/>
                  </a:lnTo>
                  <a:lnTo>
                    <a:pt x="1654924" y="1442618"/>
                  </a:lnTo>
                  <a:lnTo>
                    <a:pt x="1645386" y="1439443"/>
                  </a:lnTo>
                  <a:lnTo>
                    <a:pt x="1632661" y="1436281"/>
                  </a:lnTo>
                  <a:lnTo>
                    <a:pt x="1623250" y="1439443"/>
                  </a:lnTo>
                  <a:lnTo>
                    <a:pt x="1610537" y="1442618"/>
                  </a:lnTo>
                  <a:lnTo>
                    <a:pt x="1601000" y="1445793"/>
                  </a:lnTo>
                  <a:lnTo>
                    <a:pt x="1585099" y="1461643"/>
                  </a:lnTo>
                  <a:lnTo>
                    <a:pt x="1578749" y="1471155"/>
                  </a:lnTo>
                  <a:lnTo>
                    <a:pt x="1575562" y="1483842"/>
                  </a:lnTo>
                  <a:lnTo>
                    <a:pt x="1575562" y="1506029"/>
                  </a:lnTo>
                  <a:lnTo>
                    <a:pt x="1578749" y="1518729"/>
                  </a:lnTo>
                  <a:lnTo>
                    <a:pt x="1585099" y="1528229"/>
                  </a:lnTo>
                  <a:lnTo>
                    <a:pt x="1591462" y="1534579"/>
                  </a:lnTo>
                  <a:lnTo>
                    <a:pt x="1597825" y="1544078"/>
                  </a:lnTo>
                  <a:lnTo>
                    <a:pt x="1601000" y="1553591"/>
                  </a:lnTo>
                  <a:lnTo>
                    <a:pt x="1601000" y="1575790"/>
                  </a:lnTo>
                  <a:lnTo>
                    <a:pt x="1597825" y="1588465"/>
                  </a:lnTo>
                  <a:lnTo>
                    <a:pt x="1588287" y="1601165"/>
                  </a:lnTo>
                  <a:lnTo>
                    <a:pt x="1575562" y="1617014"/>
                  </a:lnTo>
                  <a:lnTo>
                    <a:pt x="1566024" y="1626514"/>
                  </a:lnTo>
                  <a:lnTo>
                    <a:pt x="1556486" y="1642376"/>
                  </a:lnTo>
                  <a:lnTo>
                    <a:pt x="1546948" y="1661401"/>
                  </a:lnTo>
                  <a:lnTo>
                    <a:pt x="1540598" y="1680425"/>
                  </a:lnTo>
                  <a:lnTo>
                    <a:pt x="1540598" y="1712125"/>
                  </a:lnTo>
                  <a:lnTo>
                    <a:pt x="1559674" y="1721637"/>
                  </a:lnTo>
                  <a:lnTo>
                    <a:pt x="1585099" y="1727987"/>
                  </a:lnTo>
                  <a:lnTo>
                    <a:pt x="1632661" y="1731149"/>
                  </a:lnTo>
                  <a:lnTo>
                    <a:pt x="1680349" y="1727987"/>
                  </a:lnTo>
                  <a:lnTo>
                    <a:pt x="1708962" y="1724812"/>
                  </a:lnTo>
                  <a:lnTo>
                    <a:pt x="1721675" y="1721637"/>
                  </a:lnTo>
                  <a:lnTo>
                    <a:pt x="1724863" y="1715300"/>
                  </a:lnTo>
                  <a:lnTo>
                    <a:pt x="1728038" y="1712125"/>
                  </a:lnTo>
                  <a:lnTo>
                    <a:pt x="1728038" y="1696275"/>
                  </a:lnTo>
                  <a:close/>
                </a:path>
              </a:pathLst>
            </a:custGeom>
            <a:solidFill>
              <a:srgbClr val="58B8E8"/>
            </a:solidFill>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AE6CA-E2B4-E2B6-280C-70ABC23748E8}"/>
              </a:ext>
            </a:extLst>
          </p:cNvPr>
          <p:cNvSpPr>
            <a:spLocks noGrp="1"/>
          </p:cNvSpPr>
          <p:nvPr>
            <p:ph type="title"/>
          </p:nvPr>
        </p:nvSpPr>
        <p:spPr/>
        <p:txBody>
          <a:bodyPr/>
          <a:lstStyle/>
          <a:p>
            <a:r>
              <a:rPr lang="en-GB" dirty="0"/>
              <a:t>Recap</a:t>
            </a:r>
          </a:p>
        </p:txBody>
      </p:sp>
      <p:sp>
        <p:nvSpPr>
          <p:cNvPr id="5" name="Cloud 4">
            <a:extLst>
              <a:ext uri="{FF2B5EF4-FFF2-40B4-BE49-F238E27FC236}">
                <a16:creationId xmlns:a16="http://schemas.microsoft.com/office/drawing/2014/main" id="{15ECA01D-560F-E828-AD08-53EDB255D476}"/>
              </a:ext>
            </a:extLst>
          </p:cNvPr>
          <p:cNvSpPr/>
          <p:nvPr/>
        </p:nvSpPr>
        <p:spPr>
          <a:xfrm>
            <a:off x="2775858" y="1393371"/>
            <a:ext cx="6379029" cy="3412671"/>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What did we discuss last time?</a:t>
            </a:r>
          </a:p>
        </p:txBody>
      </p:sp>
    </p:spTree>
    <p:extLst>
      <p:ext uri="{BB962C8B-B14F-4D97-AF65-F5344CB8AC3E}">
        <p14:creationId xmlns:p14="http://schemas.microsoft.com/office/powerpoint/2010/main" val="3263806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E15A6-7878-8A0B-1A3F-5DECD6E5BA61}"/>
              </a:ext>
            </a:extLst>
          </p:cNvPr>
          <p:cNvSpPr>
            <a:spLocks noGrp="1"/>
          </p:cNvSpPr>
          <p:nvPr>
            <p:ph type="title"/>
          </p:nvPr>
        </p:nvSpPr>
        <p:spPr>
          <a:xfrm>
            <a:off x="838200" y="365125"/>
            <a:ext cx="5562600" cy="1325563"/>
          </a:xfrm>
          <a:solidFill>
            <a:srgbClr val="295E80"/>
          </a:solidFill>
          <a:ln>
            <a:solidFill>
              <a:srgbClr val="FFC000"/>
            </a:solidFill>
          </a:ln>
        </p:spPr>
        <p:txBody>
          <a:bodyPr/>
          <a:lstStyle/>
          <a:p>
            <a:pPr algn="ctr"/>
            <a:r>
              <a:rPr lang="en-GB" dirty="0">
                <a:solidFill>
                  <a:srgbClr val="FFC000"/>
                </a:solidFill>
              </a:rPr>
              <a:t>Week 3 recap</a:t>
            </a:r>
          </a:p>
        </p:txBody>
      </p:sp>
      <p:pic>
        <p:nvPicPr>
          <p:cNvPr id="3" name="Picture 2" descr="Recap - Openclipart">
            <a:extLst>
              <a:ext uri="{FF2B5EF4-FFF2-40B4-BE49-F238E27FC236}">
                <a16:creationId xmlns:a16="http://schemas.microsoft.com/office/drawing/2014/main" id="{3A3BAEBF-44B1-882E-A26E-62500C109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8738" y="175344"/>
            <a:ext cx="2310707" cy="23004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4B7CFE9-8C89-9B1F-00C0-88344DB4D53B}"/>
              </a:ext>
            </a:extLst>
          </p:cNvPr>
          <p:cNvSpPr txBox="1"/>
          <p:nvPr/>
        </p:nvSpPr>
        <p:spPr>
          <a:xfrm>
            <a:off x="1219200" y="2201741"/>
            <a:ext cx="6044859" cy="3549690"/>
          </a:xfrm>
          <a:prstGeom prst="rect">
            <a:avLst/>
          </a:prstGeom>
          <a:noFill/>
        </p:spPr>
        <p:txBody>
          <a:bodyPr wrap="square" rtlCol="0">
            <a:spAutoFit/>
          </a:bodyPr>
          <a:lstStyle/>
          <a:p>
            <a:pPr marL="297815" indent="-285750">
              <a:spcBef>
                <a:spcPts val="390"/>
              </a:spcBef>
              <a:buFont typeface="Arial" panose="020B0604020202020204" pitchFamily="34" charset="0"/>
              <a:buChar char="•"/>
              <a:tabLst>
                <a:tab pos="527685" algn="l"/>
                <a:tab pos="528320" algn="l"/>
              </a:tabLst>
            </a:pPr>
            <a:r>
              <a:rPr lang="en-GB" b="1" dirty="0">
                <a:cs typeface="Calibri"/>
              </a:rPr>
              <a:t>Blake and Mouton Managerial Grid </a:t>
            </a:r>
          </a:p>
          <a:p>
            <a:pPr marL="297815" indent="-285750">
              <a:spcBef>
                <a:spcPts val="390"/>
              </a:spcBef>
              <a:buFont typeface="Arial" panose="020B0604020202020204" pitchFamily="34" charset="0"/>
              <a:buChar char="•"/>
              <a:tabLst>
                <a:tab pos="527685" algn="l"/>
                <a:tab pos="528320" algn="l"/>
              </a:tabLst>
            </a:pPr>
            <a:endParaRPr lang="en-GB" b="1" dirty="0">
              <a:cs typeface="Calibri"/>
            </a:endParaRPr>
          </a:p>
          <a:p>
            <a:pPr marL="297815" indent="-285750">
              <a:spcBef>
                <a:spcPts val="390"/>
              </a:spcBef>
              <a:buFont typeface="Arial" panose="020B0604020202020204" pitchFamily="34" charset="0"/>
              <a:buChar char="•"/>
              <a:tabLst>
                <a:tab pos="527685" algn="l"/>
                <a:tab pos="528320" algn="l"/>
              </a:tabLst>
            </a:pPr>
            <a:r>
              <a:rPr lang="en-GB" b="1" dirty="0">
                <a:cs typeface="Calibri"/>
              </a:rPr>
              <a:t>Adair’s Action Centred Leadership</a:t>
            </a:r>
          </a:p>
          <a:p>
            <a:pPr marL="297815" indent="-285750">
              <a:spcBef>
                <a:spcPts val="390"/>
              </a:spcBef>
              <a:buFont typeface="Arial" panose="020B0604020202020204" pitchFamily="34" charset="0"/>
              <a:buChar char="•"/>
              <a:tabLst>
                <a:tab pos="527685" algn="l"/>
                <a:tab pos="528320" algn="l"/>
              </a:tabLst>
            </a:pPr>
            <a:endParaRPr lang="en-GB" b="1" dirty="0">
              <a:cs typeface="Calibri"/>
            </a:endParaRPr>
          </a:p>
          <a:p>
            <a:pPr marL="297815" indent="-285750">
              <a:spcBef>
                <a:spcPts val="390"/>
              </a:spcBef>
              <a:buFont typeface="Arial" panose="020B0604020202020204" pitchFamily="34" charset="0"/>
              <a:buChar char="•"/>
              <a:tabLst>
                <a:tab pos="527685" algn="l"/>
                <a:tab pos="528320" algn="l"/>
              </a:tabLst>
            </a:pPr>
            <a:r>
              <a:rPr lang="en-GB" b="1" dirty="0">
                <a:cs typeface="Calibri"/>
              </a:rPr>
              <a:t>Who is Craig Poole?</a:t>
            </a:r>
          </a:p>
          <a:p>
            <a:pPr marL="297815" indent="-285750">
              <a:spcBef>
                <a:spcPts val="390"/>
              </a:spcBef>
              <a:buFont typeface="Arial" panose="020B0604020202020204" pitchFamily="34" charset="0"/>
              <a:buChar char="•"/>
              <a:tabLst>
                <a:tab pos="527685" algn="l"/>
                <a:tab pos="528320" algn="l"/>
              </a:tabLst>
            </a:pPr>
            <a:endParaRPr lang="en-GB" b="1" dirty="0">
              <a:cs typeface="Calibri"/>
            </a:endParaRPr>
          </a:p>
          <a:p>
            <a:pPr marL="297815" indent="-285750">
              <a:spcBef>
                <a:spcPts val="390"/>
              </a:spcBef>
              <a:buFont typeface="Arial" panose="020B0604020202020204" pitchFamily="34" charset="0"/>
              <a:buChar char="•"/>
              <a:tabLst>
                <a:tab pos="527685" algn="l"/>
                <a:tab pos="528320" algn="l"/>
              </a:tabLst>
            </a:pPr>
            <a:r>
              <a:rPr lang="en-GB" b="1" dirty="0">
                <a:cs typeface="Calibri"/>
              </a:rPr>
              <a:t>What type of managerial styles are evident in the hospitality industry</a:t>
            </a:r>
          </a:p>
          <a:p>
            <a:pPr marL="297815" indent="-285750">
              <a:spcBef>
                <a:spcPts val="390"/>
              </a:spcBef>
              <a:buFont typeface="Arial" panose="020B0604020202020204" pitchFamily="34" charset="0"/>
              <a:buChar char="•"/>
              <a:tabLst>
                <a:tab pos="527685" algn="l"/>
                <a:tab pos="528320" algn="l"/>
              </a:tabLst>
            </a:pPr>
            <a:endParaRPr lang="en-GB" b="1" dirty="0">
              <a:cs typeface="Calibri"/>
            </a:endParaRPr>
          </a:p>
          <a:p>
            <a:pPr marL="297815" indent="-285750">
              <a:spcBef>
                <a:spcPts val="390"/>
              </a:spcBef>
              <a:buFont typeface="Arial" panose="020B0604020202020204" pitchFamily="34" charset="0"/>
              <a:buChar char="•"/>
              <a:tabLst>
                <a:tab pos="527685" algn="l"/>
                <a:tab pos="528320" algn="l"/>
              </a:tabLst>
            </a:pPr>
            <a:r>
              <a:rPr lang="en-GB" b="1" dirty="0">
                <a:cs typeface="Calibri"/>
              </a:rPr>
              <a:t>How good at leadership are you?</a:t>
            </a:r>
          </a:p>
          <a:p>
            <a:endParaRPr lang="en-GB" dirty="0"/>
          </a:p>
        </p:txBody>
      </p:sp>
    </p:spTree>
    <p:extLst>
      <p:ext uri="{BB962C8B-B14F-4D97-AF65-F5344CB8AC3E}">
        <p14:creationId xmlns:p14="http://schemas.microsoft.com/office/powerpoint/2010/main" val="89982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95600" y="533400"/>
            <a:ext cx="5504785" cy="567463"/>
          </a:xfrm>
          <a:prstGeom prst="rect">
            <a:avLst/>
          </a:prstGeom>
          <a:solidFill>
            <a:srgbClr val="295E80"/>
          </a:solidFill>
          <a:ln w="28575">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Today’s objectives</a:t>
            </a:r>
          </a:p>
        </p:txBody>
      </p:sp>
      <p:sp>
        <p:nvSpPr>
          <p:cNvPr id="27" name="TextBox 26">
            <a:extLst>
              <a:ext uri="{FF2B5EF4-FFF2-40B4-BE49-F238E27FC236}">
                <a16:creationId xmlns:a16="http://schemas.microsoft.com/office/drawing/2014/main" id="{2759E4DB-0783-F0EC-E105-8244E3C54571}"/>
              </a:ext>
            </a:extLst>
          </p:cNvPr>
          <p:cNvSpPr txBox="1"/>
          <p:nvPr/>
        </p:nvSpPr>
        <p:spPr>
          <a:xfrm>
            <a:off x="2286000" y="1828800"/>
            <a:ext cx="7848600" cy="3428631"/>
          </a:xfrm>
          <a:prstGeom prst="rect">
            <a:avLst/>
          </a:prstGeom>
          <a:noFill/>
        </p:spPr>
        <p:txBody>
          <a:bodyPr wrap="square">
            <a:spAutoFit/>
          </a:bodyPr>
          <a:lstStyle/>
          <a:p>
            <a:pPr marL="527685" marR="31115" indent="-342900" algn="l">
              <a:lnSpc>
                <a:spcPct val="90100"/>
              </a:lnSpc>
              <a:spcBef>
                <a:spcPts val="359"/>
              </a:spcBef>
              <a:buFont typeface="Arial" panose="020B0604020202020204" pitchFamily="34" charset="0"/>
              <a:buChar char="•"/>
              <a:tabLst>
                <a:tab pos="354965" algn="l"/>
                <a:tab pos="355600" algn="l"/>
              </a:tabLst>
            </a:pPr>
            <a:r>
              <a:rPr lang="en-GB" sz="2400" spc="-20" dirty="0">
                <a:cs typeface="Calibri"/>
              </a:rPr>
              <a:t>To identify the concept of  organisation structure and the key principles involved</a:t>
            </a:r>
          </a:p>
          <a:p>
            <a:pPr marL="527685" marR="31115" indent="-342900" algn="l">
              <a:lnSpc>
                <a:spcPct val="90100"/>
              </a:lnSpc>
              <a:spcBef>
                <a:spcPts val="359"/>
              </a:spcBef>
              <a:buFont typeface="Arial" panose="020B0604020202020204" pitchFamily="34" charset="0"/>
              <a:buChar char="•"/>
              <a:tabLst>
                <a:tab pos="354965" algn="l"/>
                <a:tab pos="355600" algn="l"/>
              </a:tabLst>
            </a:pPr>
            <a:endParaRPr lang="en-GB" sz="2400" spc="-20" dirty="0">
              <a:cs typeface="Calibri"/>
            </a:endParaRPr>
          </a:p>
          <a:p>
            <a:pPr marL="527685" marR="31115" indent="-342900" algn="l">
              <a:lnSpc>
                <a:spcPct val="90100"/>
              </a:lnSpc>
              <a:spcBef>
                <a:spcPts val="359"/>
              </a:spcBef>
              <a:buFont typeface="Arial" panose="020B0604020202020204" pitchFamily="34" charset="0"/>
              <a:buChar char="•"/>
              <a:tabLst>
                <a:tab pos="354965" algn="l"/>
                <a:tab pos="355600" algn="l"/>
              </a:tabLst>
            </a:pPr>
            <a:r>
              <a:rPr lang="en-GB" sz="2400" dirty="0">
                <a:solidFill>
                  <a:srgbClr val="000000"/>
                </a:solidFill>
              </a:rPr>
              <a:t>To review </a:t>
            </a:r>
            <a:r>
              <a:rPr lang="en-GB" sz="2400" b="0" i="0" u="none" strike="noStrike" dirty="0">
                <a:solidFill>
                  <a:srgbClr val="000000"/>
                </a:solidFill>
                <a:effectLst/>
              </a:rPr>
              <a:t>Centralised vs Decentralised organisations </a:t>
            </a:r>
            <a:r>
              <a:rPr lang="en-US" sz="2400" b="0" i="0" dirty="0">
                <a:solidFill>
                  <a:srgbClr val="000000"/>
                </a:solidFill>
                <a:effectLst/>
              </a:rPr>
              <a:t>​</a:t>
            </a:r>
          </a:p>
          <a:p>
            <a:pPr marL="527685" marR="31115" indent="-342900" algn="l">
              <a:lnSpc>
                <a:spcPct val="90100"/>
              </a:lnSpc>
              <a:spcBef>
                <a:spcPts val="359"/>
              </a:spcBef>
              <a:buFont typeface="Arial" panose="020B0604020202020204" pitchFamily="34" charset="0"/>
              <a:buChar char="•"/>
              <a:tabLst>
                <a:tab pos="354965" algn="l"/>
                <a:tab pos="355600" algn="l"/>
              </a:tabLst>
            </a:pPr>
            <a:endParaRPr lang="en-US" sz="2400" b="0" i="0" dirty="0">
              <a:solidFill>
                <a:srgbClr val="000000"/>
              </a:solidFill>
              <a:effectLst/>
            </a:endParaRPr>
          </a:p>
          <a:p>
            <a:pPr marL="527685" marR="31115" indent="-342900" algn="l">
              <a:lnSpc>
                <a:spcPct val="90100"/>
              </a:lnSpc>
              <a:spcBef>
                <a:spcPts val="359"/>
              </a:spcBef>
              <a:buFont typeface="Arial" panose="020B0604020202020204" pitchFamily="34" charset="0"/>
              <a:buChar char="•"/>
              <a:tabLst>
                <a:tab pos="354965" algn="l"/>
                <a:tab pos="355600" algn="l"/>
              </a:tabLst>
            </a:pPr>
            <a:r>
              <a:rPr lang="en-GB" sz="2400" dirty="0">
                <a:solidFill>
                  <a:srgbClr val="000000"/>
                </a:solidFill>
              </a:rPr>
              <a:t>To explain t</a:t>
            </a:r>
            <a:r>
              <a:rPr lang="en-GB" sz="2400" b="0" i="0" u="none" strike="noStrike" dirty="0">
                <a:solidFill>
                  <a:srgbClr val="000000"/>
                </a:solidFill>
                <a:effectLst/>
              </a:rPr>
              <a:t>he concept of an 'inverted organisation’</a:t>
            </a:r>
          </a:p>
          <a:p>
            <a:pPr marL="527685" marR="31115" indent="-342900" algn="l">
              <a:lnSpc>
                <a:spcPct val="90100"/>
              </a:lnSpc>
              <a:spcBef>
                <a:spcPts val="359"/>
              </a:spcBef>
              <a:buFont typeface="Arial" panose="020B0604020202020204" pitchFamily="34" charset="0"/>
              <a:buChar char="•"/>
              <a:tabLst>
                <a:tab pos="354965" algn="l"/>
                <a:tab pos="355600" algn="l"/>
              </a:tabLst>
            </a:pPr>
            <a:endParaRPr lang="en-GB" sz="2400" b="0" i="0" u="none" strike="noStrike" dirty="0">
              <a:solidFill>
                <a:srgbClr val="000000"/>
              </a:solidFill>
              <a:effectLst/>
            </a:endParaRPr>
          </a:p>
          <a:p>
            <a:pPr marL="527685" marR="31115" indent="-342900" algn="l">
              <a:lnSpc>
                <a:spcPct val="90100"/>
              </a:lnSpc>
              <a:spcBef>
                <a:spcPts val="359"/>
              </a:spcBef>
              <a:buFont typeface="Arial" panose="020B0604020202020204" pitchFamily="34" charset="0"/>
              <a:buChar char="•"/>
              <a:tabLst>
                <a:tab pos="354965" algn="l"/>
                <a:tab pos="355600" algn="l"/>
              </a:tabLst>
            </a:pPr>
            <a:r>
              <a:rPr lang="en-GB" sz="2400" spc="-20" dirty="0">
                <a:cs typeface="Calibri"/>
              </a:rPr>
              <a:t>To consider new and emerging  organisational structures</a:t>
            </a:r>
          </a:p>
          <a:p>
            <a:pPr algn="l" rtl="0" fontAlgn="base">
              <a:buFont typeface="Arial" panose="020B0604020202020204" pitchFamily="34" charset="0"/>
              <a:buChar char="•"/>
            </a:pPr>
            <a:endParaRPr lang="en-US" sz="2400" b="0" i="0" dirty="0">
              <a:solidFill>
                <a:srgbClr val="000000"/>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9941" y="461900"/>
            <a:ext cx="7922259"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Why do organisations exist?</a:t>
            </a:r>
          </a:p>
        </p:txBody>
      </p:sp>
      <p:sp>
        <p:nvSpPr>
          <p:cNvPr id="3" name="object 3"/>
          <p:cNvSpPr txBox="1"/>
          <p:nvPr/>
        </p:nvSpPr>
        <p:spPr>
          <a:xfrm>
            <a:off x="914400" y="2286000"/>
            <a:ext cx="6400800" cy="2475678"/>
          </a:xfrm>
          <a:prstGeom prst="rect">
            <a:avLst/>
          </a:prstGeom>
        </p:spPr>
        <p:txBody>
          <a:bodyPr vert="horz" wrap="square" lIns="0" tIns="13335" rIns="0" bIns="0" rtlCol="0">
            <a:spAutoFit/>
          </a:bodyPr>
          <a:lstStyle/>
          <a:p>
            <a:pPr marL="12700" algn="just">
              <a:spcBef>
                <a:spcPts val="105"/>
              </a:spcBef>
            </a:pPr>
            <a:r>
              <a:rPr sz="3200" i="1" spc="-15" dirty="0" err="1">
                <a:latin typeface="Raleway" panose="020B0003030101060003" pitchFamily="34" charset="0"/>
                <a:cs typeface="Calibri"/>
              </a:rPr>
              <a:t>Organisations</a:t>
            </a:r>
            <a:r>
              <a:rPr lang="en-GB" sz="3200" i="1" spc="10" dirty="0">
                <a:latin typeface="Raleway" panose="020B0003030101060003" pitchFamily="34" charset="0"/>
                <a:cs typeface="Calibri"/>
              </a:rPr>
              <a:t> </a:t>
            </a:r>
            <a:r>
              <a:rPr sz="3200" i="1" spc="-15" dirty="0">
                <a:latin typeface="Raleway" panose="020B0003030101060003" pitchFamily="34" charset="0"/>
                <a:cs typeface="Calibri"/>
              </a:rPr>
              <a:t>are </a:t>
            </a:r>
            <a:r>
              <a:rPr sz="3200" b="1" i="1" dirty="0">
                <a:latin typeface="Raleway" panose="020B0003030101060003" pitchFamily="34" charset="0"/>
                <a:cs typeface="Calibri"/>
              </a:rPr>
              <a:t>mechanisms</a:t>
            </a:r>
            <a:r>
              <a:rPr lang="en-GB" sz="3200" b="1" i="1" dirty="0">
                <a:latin typeface="Raleway" panose="020B0003030101060003" pitchFamily="34" charset="0"/>
                <a:cs typeface="Calibri"/>
              </a:rPr>
              <a:t> </a:t>
            </a:r>
            <a:r>
              <a:rPr sz="3200" i="1" spc="-10" dirty="0">
                <a:latin typeface="Raleway" panose="020B0003030101060003" pitchFamily="34" charset="0"/>
                <a:cs typeface="Calibri"/>
              </a:rPr>
              <a:t>through</a:t>
            </a:r>
            <a:r>
              <a:rPr sz="3200" i="1" spc="5" dirty="0">
                <a:latin typeface="Raleway" panose="020B0003030101060003" pitchFamily="34" charset="0"/>
                <a:cs typeface="Calibri"/>
              </a:rPr>
              <a:t> </a:t>
            </a:r>
            <a:r>
              <a:rPr sz="3200" i="1" dirty="0">
                <a:latin typeface="Raleway" panose="020B0003030101060003" pitchFamily="34" charset="0"/>
                <a:cs typeface="Calibri"/>
              </a:rPr>
              <a:t>which</a:t>
            </a:r>
            <a:r>
              <a:rPr sz="3200" i="1" spc="-5" dirty="0">
                <a:latin typeface="Raleway" panose="020B0003030101060003" pitchFamily="34" charset="0"/>
                <a:cs typeface="Calibri"/>
              </a:rPr>
              <a:t> </a:t>
            </a:r>
            <a:r>
              <a:rPr sz="3200" i="1" spc="-15" dirty="0">
                <a:latin typeface="Raleway" panose="020B0003030101060003" pitchFamily="34" charset="0"/>
                <a:cs typeface="Calibri"/>
              </a:rPr>
              <a:t>many</a:t>
            </a:r>
            <a:r>
              <a:rPr sz="3200" i="1" spc="15" dirty="0">
                <a:latin typeface="Raleway" panose="020B0003030101060003" pitchFamily="34" charset="0"/>
                <a:cs typeface="Calibri"/>
              </a:rPr>
              <a:t> </a:t>
            </a:r>
            <a:r>
              <a:rPr sz="3200" b="1" i="1" dirty="0">
                <a:latin typeface="Raleway" panose="020B0003030101060003" pitchFamily="34" charset="0"/>
                <a:cs typeface="Calibri"/>
              </a:rPr>
              <a:t>people</a:t>
            </a:r>
            <a:r>
              <a:rPr sz="3200" b="1" i="1" spc="-20" dirty="0">
                <a:latin typeface="Raleway" panose="020B0003030101060003" pitchFamily="34" charset="0"/>
                <a:cs typeface="Calibri"/>
              </a:rPr>
              <a:t> </a:t>
            </a:r>
            <a:r>
              <a:rPr sz="3200" i="1" spc="-10" dirty="0">
                <a:latin typeface="Raleway" panose="020B0003030101060003" pitchFamily="34" charset="0"/>
                <a:cs typeface="Calibri"/>
              </a:rPr>
              <a:t>combine</a:t>
            </a:r>
            <a:r>
              <a:rPr sz="3200" i="1" spc="-5" dirty="0">
                <a:latin typeface="Raleway" panose="020B0003030101060003" pitchFamily="34" charset="0"/>
                <a:cs typeface="Calibri"/>
              </a:rPr>
              <a:t> </a:t>
            </a:r>
            <a:r>
              <a:rPr sz="3200" i="1" dirty="0">
                <a:latin typeface="Raleway" panose="020B0003030101060003" pitchFamily="34" charset="0"/>
                <a:cs typeface="Calibri"/>
              </a:rPr>
              <a:t>their </a:t>
            </a:r>
            <a:r>
              <a:rPr sz="3200" i="1" spc="-710" dirty="0">
                <a:latin typeface="Raleway" panose="020B0003030101060003" pitchFamily="34" charset="0"/>
                <a:cs typeface="Calibri"/>
              </a:rPr>
              <a:t> </a:t>
            </a:r>
            <a:r>
              <a:rPr sz="3200" i="1" spc="-25" dirty="0">
                <a:latin typeface="Raleway" panose="020B0003030101060003" pitchFamily="34" charset="0"/>
                <a:cs typeface="Calibri"/>
              </a:rPr>
              <a:t>efforts</a:t>
            </a:r>
            <a:r>
              <a:rPr sz="3200" i="1" spc="-10" dirty="0">
                <a:latin typeface="Raleway" panose="020B0003030101060003" pitchFamily="34" charset="0"/>
                <a:cs typeface="Calibri"/>
              </a:rPr>
              <a:t> </a:t>
            </a:r>
            <a:r>
              <a:rPr sz="3200" i="1" dirty="0">
                <a:latin typeface="Raleway" panose="020B0003030101060003" pitchFamily="34" charset="0"/>
                <a:cs typeface="Calibri"/>
              </a:rPr>
              <a:t>and</a:t>
            </a:r>
            <a:r>
              <a:rPr lang="en-GB" sz="3200" i="1" dirty="0">
                <a:latin typeface="Raleway" panose="020B0003030101060003" pitchFamily="34" charset="0"/>
                <a:cs typeface="Calibri"/>
              </a:rPr>
              <a:t> </a:t>
            </a:r>
            <a:r>
              <a:rPr sz="3200" b="1" i="1" spc="-5" dirty="0">
                <a:latin typeface="Raleway" panose="020B0003030101060003" pitchFamily="34" charset="0"/>
                <a:cs typeface="Calibri"/>
              </a:rPr>
              <a:t>work </a:t>
            </a:r>
            <a:r>
              <a:rPr sz="3200" b="1" i="1" spc="-15" dirty="0">
                <a:latin typeface="Raleway" panose="020B0003030101060003" pitchFamily="34" charset="0"/>
                <a:cs typeface="Calibri"/>
              </a:rPr>
              <a:t>together</a:t>
            </a:r>
            <a:r>
              <a:rPr sz="3200" b="1" i="1" spc="-30" dirty="0">
                <a:latin typeface="Raleway" panose="020B0003030101060003" pitchFamily="34" charset="0"/>
                <a:cs typeface="Calibri"/>
              </a:rPr>
              <a:t> </a:t>
            </a:r>
            <a:r>
              <a:rPr sz="3200" i="1" spc="-25" dirty="0">
                <a:latin typeface="Raleway" panose="020B0003030101060003" pitchFamily="34" charset="0"/>
                <a:cs typeface="Calibri"/>
              </a:rPr>
              <a:t>to</a:t>
            </a:r>
            <a:r>
              <a:rPr sz="3200" i="1" spc="5" dirty="0">
                <a:latin typeface="Raleway" panose="020B0003030101060003" pitchFamily="34" charset="0"/>
                <a:cs typeface="Calibri"/>
              </a:rPr>
              <a:t> </a:t>
            </a:r>
            <a:r>
              <a:rPr sz="3200" i="1" spc="-10" dirty="0">
                <a:latin typeface="Raleway" panose="020B0003030101060003" pitchFamily="34" charset="0"/>
                <a:cs typeface="Calibri"/>
              </a:rPr>
              <a:t>accomplish</a:t>
            </a:r>
            <a:r>
              <a:rPr lang="en-GB" sz="3200" i="1" spc="-10" dirty="0">
                <a:latin typeface="Raleway" panose="020B0003030101060003" pitchFamily="34" charset="0"/>
                <a:cs typeface="Calibri"/>
              </a:rPr>
              <a:t> </a:t>
            </a:r>
            <a:r>
              <a:rPr sz="3200" b="1" i="1" spc="-10" dirty="0">
                <a:latin typeface="Raleway" panose="020B0003030101060003" pitchFamily="34" charset="0"/>
                <a:cs typeface="Calibri"/>
              </a:rPr>
              <a:t>more</a:t>
            </a:r>
            <a:r>
              <a:rPr sz="3200" b="1" i="1" spc="-15" dirty="0">
                <a:latin typeface="Raleway" panose="020B0003030101060003" pitchFamily="34" charset="0"/>
                <a:cs typeface="Calibri"/>
              </a:rPr>
              <a:t> </a:t>
            </a:r>
            <a:r>
              <a:rPr sz="3200" i="1" dirty="0">
                <a:latin typeface="Raleway" panose="020B0003030101060003" pitchFamily="34" charset="0"/>
                <a:cs typeface="Calibri"/>
              </a:rPr>
              <a:t>than</a:t>
            </a:r>
            <a:r>
              <a:rPr sz="3200" i="1" spc="5" dirty="0">
                <a:latin typeface="Raleway" panose="020B0003030101060003" pitchFamily="34" charset="0"/>
                <a:cs typeface="Calibri"/>
              </a:rPr>
              <a:t> </a:t>
            </a:r>
            <a:r>
              <a:rPr sz="3200" i="1" spc="-20" dirty="0">
                <a:latin typeface="Raleway" panose="020B0003030101060003" pitchFamily="34" charset="0"/>
                <a:cs typeface="Calibri"/>
              </a:rPr>
              <a:t>any</a:t>
            </a:r>
            <a:r>
              <a:rPr sz="3200" i="1" spc="-5" dirty="0">
                <a:latin typeface="Raleway" panose="020B0003030101060003" pitchFamily="34" charset="0"/>
                <a:cs typeface="Calibri"/>
              </a:rPr>
              <a:t> </a:t>
            </a:r>
            <a:r>
              <a:rPr sz="3200" i="1" dirty="0">
                <a:latin typeface="Raleway" panose="020B0003030101060003" pitchFamily="34" charset="0"/>
                <a:cs typeface="Calibri"/>
              </a:rPr>
              <a:t>one</a:t>
            </a:r>
            <a:r>
              <a:rPr sz="3200" i="1" spc="-10" dirty="0">
                <a:latin typeface="Raleway" panose="020B0003030101060003" pitchFamily="34" charset="0"/>
                <a:cs typeface="Calibri"/>
              </a:rPr>
              <a:t> </a:t>
            </a:r>
            <a:r>
              <a:rPr sz="3200" i="1" spc="-15" dirty="0">
                <a:latin typeface="Raleway" panose="020B0003030101060003" pitchFamily="34" charset="0"/>
                <a:cs typeface="Calibri"/>
              </a:rPr>
              <a:t>person</a:t>
            </a:r>
            <a:r>
              <a:rPr sz="3200" i="1" spc="-5" dirty="0">
                <a:latin typeface="Raleway" panose="020B0003030101060003" pitchFamily="34" charset="0"/>
                <a:cs typeface="Calibri"/>
              </a:rPr>
              <a:t> </a:t>
            </a:r>
            <a:r>
              <a:rPr sz="3200" i="1" spc="-10" dirty="0">
                <a:latin typeface="Raleway" panose="020B0003030101060003" pitchFamily="34" charset="0"/>
                <a:cs typeface="Calibri"/>
              </a:rPr>
              <a:t>could </a:t>
            </a:r>
            <a:r>
              <a:rPr sz="3200" i="1" dirty="0">
                <a:latin typeface="Raleway" panose="020B0003030101060003" pitchFamily="34" charset="0"/>
                <a:cs typeface="Calibri"/>
              </a:rPr>
              <a:t>alone</a:t>
            </a:r>
          </a:p>
        </p:txBody>
      </p:sp>
      <p:pic>
        <p:nvPicPr>
          <p:cNvPr id="4" name="object 4"/>
          <p:cNvPicPr/>
          <p:nvPr/>
        </p:nvPicPr>
        <p:blipFill>
          <a:blip r:embed="rId2" cstate="print"/>
          <a:stretch>
            <a:fillRect/>
          </a:stretch>
        </p:blipFill>
        <p:spPr>
          <a:xfrm>
            <a:off x="8458200" y="2306216"/>
            <a:ext cx="3419855" cy="2564890"/>
          </a:xfrm>
          <a:prstGeom prst="rect">
            <a:avLst/>
          </a:prstGeom>
        </p:spPr>
      </p:pic>
      <p:sp>
        <p:nvSpPr>
          <p:cNvPr id="5" name="TextBox 4">
            <a:extLst>
              <a:ext uri="{FF2B5EF4-FFF2-40B4-BE49-F238E27FC236}">
                <a16:creationId xmlns:a16="http://schemas.microsoft.com/office/drawing/2014/main" id="{30F75C69-0579-F5FD-E076-FFB6AE46BBAB}"/>
              </a:ext>
            </a:extLst>
          </p:cNvPr>
          <p:cNvSpPr txBox="1"/>
          <p:nvPr/>
        </p:nvSpPr>
        <p:spPr>
          <a:xfrm>
            <a:off x="909735" y="1745826"/>
            <a:ext cx="2209800" cy="400110"/>
          </a:xfrm>
          <a:prstGeom prst="rect">
            <a:avLst/>
          </a:prstGeom>
          <a:noFill/>
        </p:spPr>
        <p:txBody>
          <a:bodyPr wrap="square" rtlCol="0">
            <a:spAutoFit/>
          </a:bodyPr>
          <a:lstStyle/>
          <a:p>
            <a:r>
              <a:rPr lang="en-GB" sz="2000" b="1" dirty="0"/>
              <a:t>Remember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29000" y="630737"/>
            <a:ext cx="5655825"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Organisation Structure</a:t>
            </a:r>
          </a:p>
        </p:txBody>
      </p:sp>
      <p:sp>
        <p:nvSpPr>
          <p:cNvPr id="3" name="object 3"/>
          <p:cNvSpPr txBox="1"/>
          <p:nvPr/>
        </p:nvSpPr>
        <p:spPr>
          <a:xfrm>
            <a:off x="446543" y="1746795"/>
            <a:ext cx="11298914" cy="2590453"/>
          </a:xfrm>
          <a:prstGeom prst="rect">
            <a:avLst/>
          </a:prstGeom>
        </p:spPr>
        <p:txBody>
          <a:bodyPr vert="horz" wrap="square" lIns="0" tIns="12700" rIns="0" bIns="0" rtlCol="0">
            <a:spAutoFit/>
          </a:bodyPr>
          <a:lstStyle/>
          <a:p>
            <a:pPr marL="354965" marR="999490" indent="-342900">
              <a:spcBef>
                <a:spcPts val="100"/>
              </a:spcBef>
              <a:buFont typeface="Arial"/>
              <a:buChar char="•"/>
              <a:tabLst>
                <a:tab pos="354965" algn="l"/>
                <a:tab pos="355600" algn="l"/>
              </a:tabLst>
            </a:pPr>
            <a:r>
              <a:rPr sz="3000" spc="-30" dirty="0">
                <a:latin typeface="Raleway" panose="020B0003030101060003" pitchFamily="34" charset="0"/>
                <a:cs typeface="Calibri"/>
              </a:rPr>
              <a:t>Pattern</a:t>
            </a:r>
            <a:r>
              <a:rPr sz="3000" spc="-10" dirty="0">
                <a:latin typeface="Raleway" panose="020B0003030101060003" pitchFamily="34" charset="0"/>
                <a:cs typeface="Calibri"/>
              </a:rPr>
              <a:t> </a:t>
            </a:r>
            <a:r>
              <a:rPr sz="3000" spc="-5" dirty="0">
                <a:latin typeface="Raleway" panose="020B0003030101060003" pitchFamily="34" charset="0"/>
                <a:cs typeface="Calibri"/>
              </a:rPr>
              <a:t>of</a:t>
            </a:r>
            <a:r>
              <a:rPr sz="3000" spc="-25" dirty="0">
                <a:latin typeface="Raleway" panose="020B0003030101060003" pitchFamily="34" charset="0"/>
                <a:cs typeface="Calibri"/>
              </a:rPr>
              <a:t> </a:t>
            </a:r>
            <a:r>
              <a:rPr sz="3000" spc="-10" dirty="0">
                <a:latin typeface="Raleway" panose="020B0003030101060003" pitchFamily="34" charset="0"/>
                <a:cs typeface="Calibri"/>
              </a:rPr>
              <a:t>relationships</a:t>
            </a:r>
            <a:r>
              <a:rPr sz="3000" dirty="0">
                <a:latin typeface="Raleway" panose="020B0003030101060003" pitchFamily="34" charset="0"/>
                <a:cs typeface="Calibri"/>
              </a:rPr>
              <a:t> </a:t>
            </a:r>
            <a:r>
              <a:rPr sz="3000" spc="-10" dirty="0">
                <a:latin typeface="Raleway" panose="020B0003030101060003" pitchFamily="34" charset="0"/>
                <a:cs typeface="Calibri"/>
              </a:rPr>
              <a:t>between </a:t>
            </a:r>
            <a:r>
              <a:rPr sz="3000" spc="-15" dirty="0">
                <a:latin typeface="Raleway" panose="020B0003030101060003" pitchFamily="34" charset="0"/>
                <a:cs typeface="Calibri"/>
              </a:rPr>
              <a:t>levels</a:t>
            </a:r>
            <a:r>
              <a:rPr sz="3000" spc="-25" dirty="0">
                <a:latin typeface="Raleway" panose="020B0003030101060003" pitchFamily="34" charset="0"/>
                <a:cs typeface="Calibri"/>
              </a:rPr>
              <a:t> </a:t>
            </a:r>
            <a:r>
              <a:rPr sz="3000" dirty="0">
                <a:latin typeface="Raleway" panose="020B0003030101060003" pitchFamily="34" charset="0"/>
                <a:cs typeface="Calibri"/>
              </a:rPr>
              <a:t>and </a:t>
            </a:r>
            <a:r>
              <a:rPr sz="3000" spc="-665" dirty="0">
                <a:latin typeface="Raleway" panose="020B0003030101060003" pitchFamily="34" charset="0"/>
                <a:cs typeface="Calibri"/>
              </a:rPr>
              <a:t> </a:t>
            </a:r>
            <a:r>
              <a:rPr sz="3000" spc="-10" dirty="0">
                <a:latin typeface="Raleway" panose="020B0003030101060003" pitchFamily="34" charset="0"/>
                <a:cs typeface="Calibri"/>
              </a:rPr>
              <a:t>members</a:t>
            </a:r>
            <a:r>
              <a:rPr sz="3000" dirty="0">
                <a:latin typeface="Raleway" panose="020B0003030101060003" pitchFamily="34" charset="0"/>
                <a:cs typeface="Calibri"/>
              </a:rPr>
              <a:t> </a:t>
            </a:r>
            <a:r>
              <a:rPr sz="3000" spc="-5" dirty="0">
                <a:latin typeface="Raleway" panose="020B0003030101060003" pitchFamily="34" charset="0"/>
                <a:cs typeface="Calibri"/>
              </a:rPr>
              <a:t>of </a:t>
            </a:r>
            <a:r>
              <a:rPr sz="3000" dirty="0">
                <a:latin typeface="Raleway" panose="020B0003030101060003" pitchFamily="34" charset="0"/>
                <a:cs typeface="Calibri"/>
              </a:rPr>
              <a:t>the</a:t>
            </a:r>
            <a:r>
              <a:rPr sz="3000" spc="-15" dirty="0">
                <a:latin typeface="Raleway" panose="020B0003030101060003" pitchFamily="34" charset="0"/>
                <a:cs typeface="Calibri"/>
              </a:rPr>
              <a:t> organisation</a:t>
            </a:r>
            <a:endParaRPr sz="3000" dirty="0">
              <a:latin typeface="Raleway" panose="020B0003030101060003" pitchFamily="34" charset="0"/>
              <a:cs typeface="Calibri"/>
            </a:endParaRPr>
          </a:p>
          <a:p>
            <a:pPr marL="355600" indent="-342900">
              <a:spcBef>
                <a:spcPts val="720"/>
              </a:spcBef>
              <a:buFont typeface="Arial"/>
              <a:buChar char="•"/>
              <a:tabLst>
                <a:tab pos="354965" algn="l"/>
                <a:tab pos="355600" algn="l"/>
              </a:tabLst>
            </a:pPr>
            <a:r>
              <a:rPr sz="3000" spc="-10" dirty="0">
                <a:latin typeface="Raleway" panose="020B0003030101060003" pitchFamily="34" charset="0"/>
                <a:cs typeface="Calibri"/>
              </a:rPr>
              <a:t>Allows management</a:t>
            </a:r>
            <a:r>
              <a:rPr sz="3000" spc="-20" dirty="0">
                <a:latin typeface="Raleway" panose="020B0003030101060003" pitchFamily="34" charset="0"/>
                <a:cs typeface="Calibri"/>
              </a:rPr>
              <a:t> </a:t>
            </a:r>
            <a:r>
              <a:rPr sz="3000" spc="-15" dirty="0">
                <a:latin typeface="Raleway" panose="020B0003030101060003" pitchFamily="34" charset="0"/>
                <a:cs typeface="Calibri"/>
              </a:rPr>
              <a:t>to</a:t>
            </a:r>
            <a:r>
              <a:rPr sz="3000" spc="-25" dirty="0">
                <a:latin typeface="Raleway" panose="020B0003030101060003" pitchFamily="34" charset="0"/>
                <a:cs typeface="Calibri"/>
              </a:rPr>
              <a:t> </a:t>
            </a:r>
            <a:r>
              <a:rPr sz="3000" spc="-35" dirty="0">
                <a:latin typeface="Raleway" panose="020B0003030101060003" pitchFamily="34" charset="0"/>
                <a:cs typeface="Calibri"/>
              </a:rPr>
              <a:t>take</a:t>
            </a:r>
            <a:r>
              <a:rPr sz="3000" spc="-25" dirty="0">
                <a:latin typeface="Raleway" panose="020B0003030101060003" pitchFamily="34" charset="0"/>
                <a:cs typeface="Calibri"/>
              </a:rPr>
              <a:t> </a:t>
            </a:r>
            <a:r>
              <a:rPr sz="3000" spc="-5" dirty="0">
                <a:latin typeface="Raleway" panose="020B0003030101060003" pitchFamily="34" charset="0"/>
                <a:cs typeface="Calibri"/>
              </a:rPr>
              <a:t>place</a:t>
            </a:r>
            <a:endParaRPr sz="3000" dirty="0">
              <a:latin typeface="Raleway" panose="020B0003030101060003" pitchFamily="34" charset="0"/>
              <a:cs typeface="Calibri"/>
            </a:endParaRPr>
          </a:p>
          <a:p>
            <a:pPr marL="355600" indent="-342900">
              <a:spcBef>
                <a:spcPts val="720"/>
              </a:spcBef>
              <a:buFont typeface="Arial"/>
              <a:buChar char="•"/>
              <a:tabLst>
                <a:tab pos="354965" algn="l"/>
                <a:tab pos="355600" algn="l"/>
              </a:tabLst>
            </a:pPr>
            <a:r>
              <a:rPr sz="3000" spc="-20" dirty="0">
                <a:latin typeface="Raleway" panose="020B0003030101060003" pitchFamily="34" charset="0"/>
                <a:cs typeface="Calibri"/>
              </a:rPr>
              <a:t>Creates</a:t>
            </a:r>
            <a:r>
              <a:rPr sz="3000" spc="-15" dirty="0">
                <a:latin typeface="Raleway" panose="020B0003030101060003" pitchFamily="34" charset="0"/>
                <a:cs typeface="Calibri"/>
              </a:rPr>
              <a:t> </a:t>
            </a:r>
            <a:r>
              <a:rPr sz="3000" dirty="0">
                <a:latin typeface="Raleway" panose="020B0003030101060003" pitchFamily="34" charset="0"/>
                <a:cs typeface="Calibri"/>
              </a:rPr>
              <a:t>a</a:t>
            </a:r>
            <a:r>
              <a:rPr sz="3000" spc="-10" dirty="0">
                <a:latin typeface="Raleway" panose="020B0003030101060003" pitchFamily="34" charset="0"/>
                <a:cs typeface="Calibri"/>
              </a:rPr>
              <a:t> </a:t>
            </a:r>
            <a:r>
              <a:rPr sz="3000" spc="-15" dirty="0">
                <a:latin typeface="Raleway" panose="020B0003030101060003" pitchFamily="34" charset="0"/>
                <a:cs typeface="Calibri"/>
              </a:rPr>
              <a:t>framework</a:t>
            </a:r>
            <a:r>
              <a:rPr sz="3000" spc="-10" dirty="0">
                <a:latin typeface="Raleway" panose="020B0003030101060003" pitchFamily="34" charset="0"/>
                <a:cs typeface="Calibri"/>
              </a:rPr>
              <a:t> </a:t>
            </a:r>
            <a:r>
              <a:rPr sz="3000" spc="-5" dirty="0">
                <a:latin typeface="Raleway" panose="020B0003030101060003" pitchFamily="34" charset="0"/>
                <a:cs typeface="Calibri"/>
              </a:rPr>
              <a:t>of</a:t>
            </a:r>
            <a:r>
              <a:rPr sz="3000" spc="-10" dirty="0">
                <a:latin typeface="Raleway" panose="020B0003030101060003" pitchFamily="34" charset="0"/>
                <a:cs typeface="Calibri"/>
              </a:rPr>
              <a:t> </a:t>
            </a:r>
            <a:r>
              <a:rPr sz="3000" spc="-15" dirty="0">
                <a:latin typeface="Raleway" panose="020B0003030101060003" pitchFamily="34" charset="0"/>
                <a:cs typeface="Calibri"/>
              </a:rPr>
              <a:t>order</a:t>
            </a:r>
            <a:r>
              <a:rPr sz="3000" dirty="0">
                <a:latin typeface="Raleway" panose="020B0003030101060003" pitchFamily="34" charset="0"/>
                <a:cs typeface="Calibri"/>
              </a:rPr>
              <a:t> and</a:t>
            </a:r>
            <a:r>
              <a:rPr sz="3000" spc="-10" dirty="0">
                <a:latin typeface="Raleway" panose="020B0003030101060003" pitchFamily="34" charset="0"/>
                <a:cs typeface="Calibri"/>
              </a:rPr>
              <a:t> </a:t>
            </a:r>
            <a:r>
              <a:rPr sz="3000" spc="-5" dirty="0">
                <a:latin typeface="Raleway" panose="020B0003030101060003" pitchFamily="34" charset="0"/>
                <a:cs typeface="Calibri"/>
              </a:rPr>
              <a:t>command</a:t>
            </a:r>
            <a:endParaRPr sz="3000" dirty="0">
              <a:latin typeface="Raleway" panose="020B0003030101060003" pitchFamily="34" charset="0"/>
              <a:cs typeface="Calibri"/>
            </a:endParaRPr>
          </a:p>
          <a:p>
            <a:pPr marL="354965" marR="5080" indent="-342900">
              <a:spcBef>
                <a:spcPts val="720"/>
              </a:spcBef>
              <a:buFont typeface="Arial"/>
              <a:buChar char="•"/>
              <a:tabLst>
                <a:tab pos="354965" algn="l"/>
                <a:tab pos="355600" algn="l"/>
              </a:tabLst>
            </a:pPr>
            <a:r>
              <a:rPr sz="3000" spc="-5" dirty="0">
                <a:latin typeface="Raleway" panose="020B0003030101060003" pitchFamily="34" charset="0"/>
                <a:cs typeface="Calibri"/>
              </a:rPr>
              <a:t>Activities</a:t>
            </a:r>
            <a:r>
              <a:rPr sz="3000" spc="-35" dirty="0">
                <a:latin typeface="Raleway" panose="020B0003030101060003" pitchFamily="34" charset="0"/>
                <a:cs typeface="Calibri"/>
              </a:rPr>
              <a:t> </a:t>
            </a:r>
            <a:r>
              <a:rPr sz="3000" spc="-10" dirty="0">
                <a:latin typeface="Raleway" panose="020B0003030101060003" pitchFamily="34" charset="0"/>
                <a:cs typeface="Calibri"/>
              </a:rPr>
              <a:t>can</a:t>
            </a:r>
            <a:r>
              <a:rPr sz="3000" spc="5" dirty="0">
                <a:latin typeface="Raleway" panose="020B0003030101060003" pitchFamily="34" charset="0"/>
                <a:cs typeface="Calibri"/>
              </a:rPr>
              <a:t> </a:t>
            </a:r>
            <a:r>
              <a:rPr sz="3000" spc="-10" dirty="0">
                <a:latin typeface="Raleway" panose="020B0003030101060003" pitchFamily="34" charset="0"/>
                <a:cs typeface="Calibri"/>
              </a:rPr>
              <a:t>be </a:t>
            </a:r>
            <a:r>
              <a:rPr sz="3000" spc="-5" dirty="0">
                <a:latin typeface="Raleway" panose="020B0003030101060003" pitchFamily="34" charset="0"/>
                <a:cs typeface="Calibri"/>
              </a:rPr>
              <a:t>planned,</a:t>
            </a:r>
            <a:r>
              <a:rPr sz="3000" spc="5" dirty="0">
                <a:latin typeface="Raleway" panose="020B0003030101060003" pitchFamily="34" charset="0"/>
                <a:cs typeface="Calibri"/>
              </a:rPr>
              <a:t> </a:t>
            </a:r>
            <a:r>
              <a:rPr sz="3000" spc="-15" dirty="0">
                <a:latin typeface="Raleway" panose="020B0003030101060003" pitchFamily="34" charset="0"/>
                <a:cs typeface="Calibri"/>
              </a:rPr>
              <a:t>organised,</a:t>
            </a:r>
            <a:r>
              <a:rPr sz="3000" spc="5" dirty="0">
                <a:latin typeface="Raleway" panose="020B0003030101060003" pitchFamily="34" charset="0"/>
                <a:cs typeface="Calibri"/>
              </a:rPr>
              <a:t> </a:t>
            </a:r>
            <a:r>
              <a:rPr sz="3000" spc="-15" dirty="0">
                <a:latin typeface="Raleway" panose="020B0003030101060003" pitchFamily="34" charset="0"/>
                <a:cs typeface="Calibri"/>
              </a:rPr>
              <a:t>directed</a:t>
            </a:r>
            <a:r>
              <a:rPr sz="3000" spc="-10" dirty="0">
                <a:latin typeface="Raleway" panose="020B0003030101060003" pitchFamily="34" charset="0"/>
                <a:cs typeface="Calibri"/>
              </a:rPr>
              <a:t> </a:t>
            </a:r>
            <a:r>
              <a:rPr sz="3000" dirty="0">
                <a:latin typeface="Raleway" panose="020B0003030101060003" pitchFamily="34" charset="0"/>
                <a:cs typeface="Calibri"/>
              </a:rPr>
              <a:t>and </a:t>
            </a:r>
            <a:r>
              <a:rPr sz="3000" spc="-660" dirty="0">
                <a:latin typeface="Raleway" panose="020B0003030101060003" pitchFamily="34" charset="0"/>
                <a:cs typeface="Calibri"/>
              </a:rPr>
              <a:t> </a:t>
            </a:r>
            <a:r>
              <a:rPr sz="3000" spc="-15" dirty="0">
                <a:latin typeface="Raleway" panose="020B0003030101060003" pitchFamily="34" charset="0"/>
                <a:cs typeface="Calibri"/>
              </a:rPr>
              <a:t>controlled</a:t>
            </a:r>
            <a:endParaRPr sz="3000" dirty="0">
              <a:latin typeface="Raleway" panose="020B0003030101060003" pitchFamily="34" charset="0"/>
              <a:cs typeface="Calibri"/>
            </a:endParaRPr>
          </a:p>
        </p:txBody>
      </p:sp>
      <p:grpSp>
        <p:nvGrpSpPr>
          <p:cNvPr id="4" name="object 4"/>
          <p:cNvGrpSpPr/>
          <p:nvPr/>
        </p:nvGrpSpPr>
        <p:grpSpPr>
          <a:xfrm>
            <a:off x="7467600" y="4403400"/>
            <a:ext cx="1341755" cy="1180865"/>
            <a:chOff x="7100115" y="212420"/>
            <a:chExt cx="1570355" cy="1431290"/>
          </a:xfrm>
        </p:grpSpPr>
        <p:sp>
          <p:nvSpPr>
            <p:cNvPr id="5" name="object 5"/>
            <p:cNvSpPr/>
            <p:nvPr/>
          </p:nvSpPr>
          <p:spPr>
            <a:xfrm>
              <a:off x="7746222" y="212420"/>
              <a:ext cx="273050" cy="424180"/>
            </a:xfrm>
            <a:custGeom>
              <a:avLst/>
              <a:gdLst/>
              <a:ahLst/>
              <a:cxnLst/>
              <a:rect l="l" t="t" r="r" b="b"/>
              <a:pathLst>
                <a:path w="273050" h="424180">
                  <a:moveTo>
                    <a:pt x="135054" y="0"/>
                  </a:moveTo>
                  <a:lnTo>
                    <a:pt x="90032" y="15853"/>
                  </a:lnTo>
                  <a:lnTo>
                    <a:pt x="58257" y="52952"/>
                  </a:lnTo>
                  <a:lnTo>
                    <a:pt x="52965" y="68911"/>
                  </a:lnTo>
                  <a:lnTo>
                    <a:pt x="52965" y="100725"/>
                  </a:lnTo>
                  <a:lnTo>
                    <a:pt x="58257" y="116579"/>
                  </a:lnTo>
                  <a:lnTo>
                    <a:pt x="66201" y="129791"/>
                  </a:lnTo>
                  <a:lnTo>
                    <a:pt x="74145" y="143108"/>
                  </a:lnTo>
                  <a:lnTo>
                    <a:pt x="84740" y="156320"/>
                  </a:lnTo>
                  <a:lnTo>
                    <a:pt x="87392" y="166889"/>
                  </a:lnTo>
                  <a:lnTo>
                    <a:pt x="90032" y="182849"/>
                  </a:lnTo>
                  <a:lnTo>
                    <a:pt x="90032" y="198703"/>
                  </a:lnTo>
                  <a:lnTo>
                    <a:pt x="84740" y="219947"/>
                  </a:lnTo>
                  <a:lnTo>
                    <a:pt x="74145" y="238443"/>
                  </a:lnTo>
                  <a:lnTo>
                    <a:pt x="52965" y="259688"/>
                  </a:lnTo>
                  <a:lnTo>
                    <a:pt x="55616" y="259688"/>
                  </a:lnTo>
                  <a:lnTo>
                    <a:pt x="23841" y="296786"/>
                  </a:lnTo>
                  <a:lnTo>
                    <a:pt x="2651" y="349738"/>
                  </a:lnTo>
                  <a:lnTo>
                    <a:pt x="0" y="381562"/>
                  </a:lnTo>
                  <a:lnTo>
                    <a:pt x="2651" y="392164"/>
                  </a:lnTo>
                  <a:lnTo>
                    <a:pt x="2651" y="397459"/>
                  </a:lnTo>
                  <a:lnTo>
                    <a:pt x="47673" y="416008"/>
                  </a:lnTo>
                  <a:lnTo>
                    <a:pt x="97976" y="421314"/>
                  </a:lnTo>
                  <a:lnTo>
                    <a:pt x="164178" y="423956"/>
                  </a:lnTo>
                  <a:lnTo>
                    <a:pt x="206548" y="421314"/>
                  </a:lnTo>
                  <a:lnTo>
                    <a:pt x="246267" y="413355"/>
                  </a:lnTo>
                  <a:lnTo>
                    <a:pt x="272750" y="376267"/>
                  </a:lnTo>
                  <a:lnTo>
                    <a:pt x="270099" y="355023"/>
                  </a:lnTo>
                  <a:lnTo>
                    <a:pt x="267447" y="336527"/>
                  </a:lnTo>
                  <a:lnTo>
                    <a:pt x="259503" y="320567"/>
                  </a:lnTo>
                  <a:lnTo>
                    <a:pt x="251559" y="302071"/>
                  </a:lnTo>
                  <a:lnTo>
                    <a:pt x="240975" y="286217"/>
                  </a:lnTo>
                  <a:lnTo>
                    <a:pt x="230380" y="272899"/>
                  </a:lnTo>
                  <a:lnTo>
                    <a:pt x="217144" y="262330"/>
                  </a:lnTo>
                  <a:lnTo>
                    <a:pt x="201256" y="251761"/>
                  </a:lnTo>
                  <a:lnTo>
                    <a:pt x="188009" y="235801"/>
                  </a:lnTo>
                  <a:lnTo>
                    <a:pt x="182717" y="225232"/>
                  </a:lnTo>
                  <a:lnTo>
                    <a:pt x="177425" y="212020"/>
                  </a:lnTo>
                  <a:lnTo>
                    <a:pt x="177425" y="180206"/>
                  </a:lnTo>
                  <a:lnTo>
                    <a:pt x="185368" y="164247"/>
                  </a:lnTo>
                  <a:lnTo>
                    <a:pt x="195953" y="143108"/>
                  </a:lnTo>
                  <a:lnTo>
                    <a:pt x="206548" y="132433"/>
                  </a:lnTo>
                  <a:lnTo>
                    <a:pt x="214492" y="116579"/>
                  </a:lnTo>
                  <a:lnTo>
                    <a:pt x="219784" y="100725"/>
                  </a:lnTo>
                  <a:lnTo>
                    <a:pt x="219784" y="68911"/>
                  </a:lnTo>
                  <a:lnTo>
                    <a:pt x="214492" y="52952"/>
                  </a:lnTo>
                  <a:lnTo>
                    <a:pt x="182717" y="15853"/>
                  </a:lnTo>
                  <a:lnTo>
                    <a:pt x="153593" y="2642"/>
                  </a:lnTo>
                  <a:lnTo>
                    <a:pt x="135054" y="0"/>
                  </a:lnTo>
                  <a:close/>
                </a:path>
              </a:pathLst>
            </a:custGeom>
            <a:solidFill>
              <a:srgbClr val="58B8E8"/>
            </a:solidFill>
          </p:spPr>
          <p:txBody>
            <a:bodyPr wrap="square" lIns="0" tIns="0" rIns="0" bIns="0" rtlCol="0"/>
            <a:lstStyle/>
            <a:p>
              <a:endParaRPr dirty="0">
                <a:latin typeface="Raleway" panose="020B0003030101060003" pitchFamily="34" charset="0"/>
              </a:endParaRPr>
            </a:p>
          </p:txBody>
        </p:sp>
        <p:pic>
          <p:nvPicPr>
            <p:cNvPr id="6" name="object 6"/>
            <p:cNvPicPr/>
            <p:nvPr/>
          </p:nvPicPr>
          <p:blipFill>
            <a:blip r:embed="rId2" cstate="print"/>
            <a:stretch>
              <a:fillRect/>
            </a:stretch>
          </p:blipFill>
          <p:spPr>
            <a:xfrm>
              <a:off x="7370213" y="623133"/>
              <a:ext cx="158875" cy="246423"/>
            </a:xfrm>
            <a:prstGeom prst="rect">
              <a:avLst/>
            </a:prstGeom>
          </p:spPr>
        </p:pic>
        <p:pic>
          <p:nvPicPr>
            <p:cNvPr id="7" name="object 7"/>
            <p:cNvPicPr/>
            <p:nvPr/>
          </p:nvPicPr>
          <p:blipFill>
            <a:blip r:embed="rId3" cstate="print"/>
            <a:stretch>
              <a:fillRect/>
            </a:stretch>
          </p:blipFill>
          <p:spPr>
            <a:xfrm>
              <a:off x="7597942" y="946406"/>
              <a:ext cx="158875" cy="246423"/>
            </a:xfrm>
            <a:prstGeom prst="rect">
              <a:avLst/>
            </a:prstGeom>
          </p:spPr>
        </p:pic>
        <p:pic>
          <p:nvPicPr>
            <p:cNvPr id="8" name="object 8"/>
            <p:cNvPicPr/>
            <p:nvPr/>
          </p:nvPicPr>
          <p:blipFill>
            <a:blip r:embed="rId4" cstate="print"/>
            <a:stretch>
              <a:fillRect/>
            </a:stretch>
          </p:blipFill>
          <p:spPr>
            <a:xfrm>
              <a:off x="7770064" y="1235224"/>
              <a:ext cx="158875" cy="246434"/>
            </a:xfrm>
            <a:prstGeom prst="rect">
              <a:avLst/>
            </a:prstGeom>
          </p:spPr>
        </p:pic>
        <p:pic>
          <p:nvPicPr>
            <p:cNvPr id="9" name="object 9"/>
            <p:cNvPicPr/>
            <p:nvPr/>
          </p:nvPicPr>
          <p:blipFill>
            <a:blip r:embed="rId5" cstate="print"/>
            <a:stretch>
              <a:fillRect/>
            </a:stretch>
          </p:blipFill>
          <p:spPr>
            <a:xfrm>
              <a:off x="7351674" y="1237876"/>
              <a:ext cx="158886" cy="246434"/>
            </a:xfrm>
            <a:prstGeom prst="rect">
              <a:avLst/>
            </a:prstGeom>
          </p:spPr>
        </p:pic>
        <p:pic>
          <p:nvPicPr>
            <p:cNvPr id="10" name="object 10"/>
            <p:cNvPicPr/>
            <p:nvPr/>
          </p:nvPicPr>
          <p:blipFill>
            <a:blip r:embed="rId6" cstate="print"/>
            <a:stretch>
              <a:fillRect/>
            </a:stretch>
          </p:blipFill>
          <p:spPr>
            <a:xfrm>
              <a:off x="8090467" y="1184882"/>
              <a:ext cx="156234" cy="249076"/>
            </a:xfrm>
            <a:prstGeom prst="rect">
              <a:avLst/>
            </a:prstGeom>
          </p:spPr>
        </p:pic>
        <p:pic>
          <p:nvPicPr>
            <p:cNvPr id="11" name="object 11"/>
            <p:cNvPicPr/>
            <p:nvPr/>
          </p:nvPicPr>
          <p:blipFill>
            <a:blip r:embed="rId7" cstate="print"/>
            <a:stretch>
              <a:fillRect/>
            </a:stretch>
          </p:blipFill>
          <p:spPr>
            <a:xfrm>
              <a:off x="8275867" y="996748"/>
              <a:ext cx="158875" cy="249076"/>
            </a:xfrm>
            <a:prstGeom prst="rect">
              <a:avLst/>
            </a:prstGeom>
          </p:spPr>
        </p:pic>
        <p:pic>
          <p:nvPicPr>
            <p:cNvPr id="12" name="object 12"/>
            <p:cNvPicPr/>
            <p:nvPr/>
          </p:nvPicPr>
          <p:blipFill>
            <a:blip r:embed="rId8" cstate="print"/>
            <a:stretch>
              <a:fillRect/>
            </a:stretch>
          </p:blipFill>
          <p:spPr>
            <a:xfrm>
              <a:off x="8056040" y="816562"/>
              <a:ext cx="158843" cy="249076"/>
            </a:xfrm>
            <a:prstGeom prst="rect">
              <a:avLst/>
            </a:prstGeom>
          </p:spPr>
        </p:pic>
        <p:sp>
          <p:nvSpPr>
            <p:cNvPr id="13" name="object 13"/>
            <p:cNvSpPr/>
            <p:nvPr/>
          </p:nvSpPr>
          <p:spPr>
            <a:xfrm>
              <a:off x="7100115" y="387342"/>
              <a:ext cx="1570355" cy="1256030"/>
            </a:xfrm>
            <a:custGeom>
              <a:avLst/>
              <a:gdLst/>
              <a:ahLst/>
              <a:cxnLst/>
              <a:rect l="l" t="t" r="r" b="b"/>
              <a:pathLst>
                <a:path w="1570354" h="1256030">
                  <a:moveTo>
                    <a:pt x="627578" y="0"/>
                  </a:moveTo>
                  <a:lnTo>
                    <a:pt x="95328" y="0"/>
                  </a:lnTo>
                  <a:lnTo>
                    <a:pt x="42367" y="15853"/>
                  </a:lnTo>
                  <a:lnTo>
                    <a:pt x="7943" y="58236"/>
                  </a:lnTo>
                  <a:lnTo>
                    <a:pt x="0" y="95335"/>
                  </a:lnTo>
                  <a:lnTo>
                    <a:pt x="0" y="1160558"/>
                  </a:lnTo>
                  <a:lnTo>
                    <a:pt x="15888" y="1213554"/>
                  </a:lnTo>
                  <a:lnTo>
                    <a:pt x="58255" y="1248002"/>
                  </a:lnTo>
                  <a:lnTo>
                    <a:pt x="1477594" y="1255951"/>
                  </a:lnTo>
                  <a:lnTo>
                    <a:pt x="1496155" y="1253301"/>
                  </a:lnTo>
                  <a:lnTo>
                    <a:pt x="1543775" y="1226804"/>
                  </a:lnTo>
                  <a:lnTo>
                    <a:pt x="1570289" y="1179108"/>
                  </a:lnTo>
                  <a:lnTo>
                    <a:pt x="1570289" y="1165859"/>
                  </a:lnTo>
                  <a:lnTo>
                    <a:pt x="177413" y="1165859"/>
                  </a:lnTo>
                  <a:lnTo>
                    <a:pt x="161526" y="1160558"/>
                  </a:lnTo>
                  <a:lnTo>
                    <a:pt x="124458" y="1131413"/>
                  </a:lnTo>
                  <a:lnTo>
                    <a:pt x="111211" y="1086367"/>
                  </a:lnTo>
                  <a:lnTo>
                    <a:pt x="111211" y="169531"/>
                  </a:lnTo>
                  <a:lnTo>
                    <a:pt x="116514" y="137718"/>
                  </a:lnTo>
                  <a:lnTo>
                    <a:pt x="161525" y="95335"/>
                  </a:lnTo>
                  <a:lnTo>
                    <a:pt x="193300" y="87408"/>
                  </a:lnTo>
                  <a:lnTo>
                    <a:pt x="590500" y="87408"/>
                  </a:lnTo>
                  <a:lnTo>
                    <a:pt x="603746" y="74196"/>
                  </a:lnTo>
                  <a:lnTo>
                    <a:pt x="614331" y="60879"/>
                  </a:lnTo>
                  <a:lnTo>
                    <a:pt x="624926" y="39740"/>
                  </a:lnTo>
                  <a:lnTo>
                    <a:pt x="630219" y="18496"/>
                  </a:lnTo>
                  <a:lnTo>
                    <a:pt x="627578" y="0"/>
                  </a:lnTo>
                  <a:close/>
                </a:path>
                <a:path w="1570354" h="1256030">
                  <a:moveTo>
                    <a:pt x="1477594" y="0"/>
                  </a:moveTo>
                  <a:lnTo>
                    <a:pt x="940036" y="0"/>
                  </a:lnTo>
                  <a:lnTo>
                    <a:pt x="937396" y="13211"/>
                  </a:lnTo>
                  <a:lnTo>
                    <a:pt x="937396" y="37098"/>
                  </a:lnTo>
                  <a:lnTo>
                    <a:pt x="961227" y="76839"/>
                  </a:lnTo>
                  <a:lnTo>
                    <a:pt x="1379596" y="87408"/>
                  </a:lnTo>
                  <a:lnTo>
                    <a:pt x="1395505" y="90050"/>
                  </a:lnTo>
                  <a:lnTo>
                    <a:pt x="1437822" y="111295"/>
                  </a:lnTo>
                  <a:lnTo>
                    <a:pt x="1459034" y="153678"/>
                  </a:lnTo>
                  <a:lnTo>
                    <a:pt x="1461685" y="1086367"/>
                  </a:lnTo>
                  <a:lnTo>
                    <a:pt x="1459034" y="1102264"/>
                  </a:lnTo>
                  <a:lnTo>
                    <a:pt x="1437822" y="1142015"/>
                  </a:lnTo>
                  <a:lnTo>
                    <a:pt x="1395505" y="1165859"/>
                  </a:lnTo>
                  <a:lnTo>
                    <a:pt x="1570289" y="1165859"/>
                  </a:lnTo>
                  <a:lnTo>
                    <a:pt x="1570289" y="76839"/>
                  </a:lnTo>
                  <a:lnTo>
                    <a:pt x="1543774" y="29065"/>
                  </a:lnTo>
                  <a:lnTo>
                    <a:pt x="1511957" y="7927"/>
                  </a:lnTo>
                  <a:lnTo>
                    <a:pt x="1496154" y="2642"/>
                  </a:lnTo>
                  <a:lnTo>
                    <a:pt x="1477594" y="0"/>
                  </a:lnTo>
                  <a:close/>
                </a:path>
              </a:pathLst>
            </a:custGeom>
            <a:solidFill>
              <a:srgbClr val="A2CD39"/>
            </a:solidFill>
          </p:spPr>
          <p:txBody>
            <a:bodyPr wrap="square" lIns="0" tIns="0" rIns="0" bIns="0" rtlCol="0"/>
            <a:lstStyle/>
            <a:p>
              <a:endParaRPr dirty="0">
                <a:latin typeface="Raleway" panose="020B0003030101060003" pitchFamily="34" charset="0"/>
              </a:endParaRPr>
            </a:p>
          </p:txBody>
        </p:sp>
      </p:grpSp>
      <p:grpSp>
        <p:nvGrpSpPr>
          <p:cNvPr id="14" name="object 14"/>
          <p:cNvGrpSpPr/>
          <p:nvPr/>
        </p:nvGrpSpPr>
        <p:grpSpPr>
          <a:xfrm>
            <a:off x="1981200" y="4969185"/>
            <a:ext cx="1816735" cy="614680"/>
            <a:chOff x="6929627" y="5216192"/>
            <a:chExt cx="1816735" cy="614680"/>
          </a:xfrm>
        </p:grpSpPr>
        <p:sp>
          <p:nvSpPr>
            <p:cNvPr id="15" name="object 15"/>
            <p:cNvSpPr/>
            <p:nvPr/>
          </p:nvSpPr>
          <p:spPr>
            <a:xfrm>
              <a:off x="7696175" y="5384867"/>
              <a:ext cx="286385" cy="446405"/>
            </a:xfrm>
            <a:custGeom>
              <a:avLst/>
              <a:gdLst/>
              <a:ahLst/>
              <a:cxnLst/>
              <a:rect l="l" t="t" r="r" b="b"/>
              <a:pathLst>
                <a:path w="286384" h="446404">
                  <a:moveTo>
                    <a:pt x="162218" y="0"/>
                  </a:moveTo>
                  <a:lnTo>
                    <a:pt x="127227" y="0"/>
                  </a:lnTo>
                  <a:lnTo>
                    <a:pt x="108141" y="6354"/>
                  </a:lnTo>
                  <a:lnTo>
                    <a:pt x="95417" y="15904"/>
                  </a:lnTo>
                  <a:lnTo>
                    <a:pt x="79512" y="25455"/>
                  </a:lnTo>
                  <a:lnTo>
                    <a:pt x="69981" y="38176"/>
                  </a:lnTo>
                  <a:lnTo>
                    <a:pt x="60438" y="54094"/>
                  </a:lnTo>
                  <a:lnTo>
                    <a:pt x="57257" y="69998"/>
                  </a:lnTo>
                  <a:lnTo>
                    <a:pt x="54076" y="89100"/>
                  </a:lnTo>
                  <a:lnTo>
                    <a:pt x="60438" y="120922"/>
                  </a:lnTo>
                  <a:lnTo>
                    <a:pt x="69981" y="136839"/>
                  </a:lnTo>
                  <a:lnTo>
                    <a:pt x="79512" y="149561"/>
                  </a:lnTo>
                  <a:lnTo>
                    <a:pt x="89055" y="165478"/>
                  </a:lnTo>
                  <a:lnTo>
                    <a:pt x="95417" y="190934"/>
                  </a:lnTo>
                  <a:lnTo>
                    <a:pt x="95417" y="210022"/>
                  </a:lnTo>
                  <a:lnTo>
                    <a:pt x="89055" y="229123"/>
                  </a:lnTo>
                  <a:lnTo>
                    <a:pt x="76331" y="251395"/>
                  </a:lnTo>
                  <a:lnTo>
                    <a:pt x="57258" y="273679"/>
                  </a:lnTo>
                  <a:lnTo>
                    <a:pt x="41353" y="289584"/>
                  </a:lnTo>
                  <a:lnTo>
                    <a:pt x="25447" y="311856"/>
                  </a:lnTo>
                  <a:lnTo>
                    <a:pt x="12723" y="340502"/>
                  </a:lnTo>
                  <a:lnTo>
                    <a:pt x="3180" y="369144"/>
                  </a:lnTo>
                  <a:lnTo>
                    <a:pt x="0" y="400967"/>
                  </a:lnTo>
                  <a:lnTo>
                    <a:pt x="0" y="416878"/>
                  </a:lnTo>
                  <a:lnTo>
                    <a:pt x="47715" y="439155"/>
                  </a:lnTo>
                  <a:lnTo>
                    <a:pt x="101779" y="445519"/>
                  </a:lnTo>
                  <a:lnTo>
                    <a:pt x="107019" y="445956"/>
                  </a:lnTo>
                  <a:lnTo>
                    <a:pt x="210171" y="445956"/>
                  </a:lnTo>
                  <a:lnTo>
                    <a:pt x="260817" y="435972"/>
                  </a:lnTo>
                  <a:lnTo>
                    <a:pt x="286265" y="416878"/>
                  </a:lnTo>
                  <a:lnTo>
                    <a:pt x="286265" y="375508"/>
                  </a:lnTo>
                  <a:lnTo>
                    <a:pt x="267179" y="318223"/>
                  </a:lnTo>
                  <a:lnTo>
                    <a:pt x="254455" y="302318"/>
                  </a:lnTo>
                  <a:lnTo>
                    <a:pt x="229007" y="276850"/>
                  </a:lnTo>
                  <a:lnTo>
                    <a:pt x="213102" y="264129"/>
                  </a:lnTo>
                  <a:lnTo>
                    <a:pt x="200390" y="248211"/>
                  </a:lnTo>
                  <a:lnTo>
                    <a:pt x="187666" y="222756"/>
                  </a:lnTo>
                  <a:lnTo>
                    <a:pt x="187666" y="190934"/>
                  </a:lnTo>
                  <a:lnTo>
                    <a:pt x="194028" y="171845"/>
                  </a:lnTo>
                  <a:lnTo>
                    <a:pt x="206739" y="152744"/>
                  </a:lnTo>
                  <a:lnTo>
                    <a:pt x="216282" y="136839"/>
                  </a:lnTo>
                  <a:lnTo>
                    <a:pt x="225825" y="124105"/>
                  </a:lnTo>
                  <a:lnTo>
                    <a:pt x="232187" y="105004"/>
                  </a:lnTo>
                  <a:lnTo>
                    <a:pt x="232187" y="69998"/>
                  </a:lnTo>
                  <a:lnTo>
                    <a:pt x="206739" y="25455"/>
                  </a:lnTo>
                  <a:lnTo>
                    <a:pt x="178123" y="6354"/>
                  </a:lnTo>
                  <a:lnTo>
                    <a:pt x="162218" y="0"/>
                  </a:lnTo>
                  <a:close/>
                </a:path>
              </a:pathLst>
            </a:custGeom>
            <a:solidFill>
              <a:srgbClr val="58B8E8"/>
            </a:solidFill>
          </p:spPr>
          <p:txBody>
            <a:bodyPr wrap="square" lIns="0" tIns="0" rIns="0" bIns="0" rtlCol="0"/>
            <a:lstStyle/>
            <a:p>
              <a:endParaRPr dirty="0">
                <a:latin typeface="Raleway" panose="020B0003030101060003" pitchFamily="34" charset="0"/>
              </a:endParaRPr>
            </a:p>
          </p:txBody>
        </p:sp>
        <p:sp>
          <p:nvSpPr>
            <p:cNvPr id="16" name="object 16"/>
            <p:cNvSpPr/>
            <p:nvPr/>
          </p:nvSpPr>
          <p:spPr>
            <a:xfrm>
              <a:off x="6929627" y="5216192"/>
              <a:ext cx="1816735" cy="299720"/>
            </a:xfrm>
            <a:custGeom>
              <a:avLst/>
              <a:gdLst/>
              <a:ahLst/>
              <a:cxnLst/>
              <a:rect l="l" t="t" r="r" b="b"/>
              <a:pathLst>
                <a:path w="1816734" h="299720">
                  <a:moveTo>
                    <a:pt x="410312" y="190946"/>
                  </a:moveTo>
                  <a:lnTo>
                    <a:pt x="372140" y="190946"/>
                  </a:lnTo>
                  <a:lnTo>
                    <a:pt x="372140" y="299147"/>
                  </a:lnTo>
                  <a:lnTo>
                    <a:pt x="788814" y="299147"/>
                  </a:lnTo>
                  <a:lnTo>
                    <a:pt x="779271" y="280046"/>
                  </a:lnTo>
                  <a:lnTo>
                    <a:pt x="776090" y="257774"/>
                  </a:lnTo>
                  <a:lnTo>
                    <a:pt x="776090" y="254591"/>
                  </a:lnTo>
                  <a:lnTo>
                    <a:pt x="410312" y="254591"/>
                  </a:lnTo>
                  <a:lnTo>
                    <a:pt x="410312" y="190946"/>
                  </a:lnTo>
                  <a:close/>
                </a:path>
                <a:path w="1816734" h="299720">
                  <a:moveTo>
                    <a:pt x="159037" y="0"/>
                  </a:moveTo>
                  <a:lnTo>
                    <a:pt x="28626" y="0"/>
                  </a:lnTo>
                  <a:lnTo>
                    <a:pt x="15903" y="3183"/>
                  </a:lnTo>
                  <a:lnTo>
                    <a:pt x="6361" y="9550"/>
                  </a:lnTo>
                  <a:lnTo>
                    <a:pt x="3180" y="15917"/>
                  </a:lnTo>
                  <a:lnTo>
                    <a:pt x="0" y="28651"/>
                  </a:lnTo>
                  <a:lnTo>
                    <a:pt x="0" y="162307"/>
                  </a:lnTo>
                  <a:lnTo>
                    <a:pt x="6361" y="181396"/>
                  </a:lnTo>
                  <a:lnTo>
                    <a:pt x="15903" y="187763"/>
                  </a:lnTo>
                  <a:lnTo>
                    <a:pt x="28626" y="190946"/>
                  </a:lnTo>
                  <a:lnTo>
                    <a:pt x="159037" y="190946"/>
                  </a:lnTo>
                  <a:lnTo>
                    <a:pt x="171761" y="187763"/>
                  </a:lnTo>
                  <a:lnTo>
                    <a:pt x="181304" y="181396"/>
                  </a:lnTo>
                  <a:lnTo>
                    <a:pt x="187667" y="171845"/>
                  </a:lnTo>
                  <a:lnTo>
                    <a:pt x="190848" y="162307"/>
                  </a:lnTo>
                  <a:lnTo>
                    <a:pt x="190847" y="114568"/>
                  </a:lnTo>
                  <a:lnTo>
                    <a:pt x="776090" y="114568"/>
                  </a:lnTo>
                  <a:lnTo>
                    <a:pt x="776090" y="76378"/>
                  </a:lnTo>
                  <a:lnTo>
                    <a:pt x="190847" y="76378"/>
                  </a:lnTo>
                  <a:lnTo>
                    <a:pt x="190847" y="28651"/>
                  </a:lnTo>
                  <a:lnTo>
                    <a:pt x="187666" y="15917"/>
                  </a:lnTo>
                  <a:lnTo>
                    <a:pt x="181304" y="9550"/>
                  </a:lnTo>
                  <a:lnTo>
                    <a:pt x="171761" y="3183"/>
                  </a:lnTo>
                  <a:lnTo>
                    <a:pt x="159037" y="0"/>
                  </a:lnTo>
                  <a:close/>
                </a:path>
                <a:path w="1816734" h="299720">
                  <a:moveTo>
                    <a:pt x="486643" y="114568"/>
                  </a:moveTo>
                  <a:lnTo>
                    <a:pt x="295808" y="114568"/>
                  </a:lnTo>
                  <a:lnTo>
                    <a:pt x="295808" y="162307"/>
                  </a:lnTo>
                  <a:lnTo>
                    <a:pt x="298989" y="171845"/>
                  </a:lnTo>
                  <a:lnTo>
                    <a:pt x="305351" y="181396"/>
                  </a:lnTo>
                  <a:lnTo>
                    <a:pt x="314894" y="187763"/>
                  </a:lnTo>
                  <a:lnTo>
                    <a:pt x="324424" y="190946"/>
                  </a:lnTo>
                  <a:lnTo>
                    <a:pt x="458014" y="190946"/>
                  </a:lnTo>
                  <a:lnTo>
                    <a:pt x="467557" y="187763"/>
                  </a:lnTo>
                  <a:lnTo>
                    <a:pt x="477100" y="181396"/>
                  </a:lnTo>
                  <a:lnTo>
                    <a:pt x="483462" y="171845"/>
                  </a:lnTo>
                  <a:lnTo>
                    <a:pt x="486643" y="162307"/>
                  </a:lnTo>
                  <a:lnTo>
                    <a:pt x="486643" y="114568"/>
                  </a:lnTo>
                  <a:close/>
                </a:path>
                <a:path w="1816734" h="299720">
                  <a:moveTo>
                    <a:pt x="776090" y="114568"/>
                  </a:moveTo>
                  <a:lnTo>
                    <a:pt x="588423" y="114568"/>
                  </a:lnTo>
                  <a:lnTo>
                    <a:pt x="588423" y="171845"/>
                  </a:lnTo>
                  <a:lnTo>
                    <a:pt x="594785" y="181396"/>
                  </a:lnTo>
                  <a:lnTo>
                    <a:pt x="604328" y="187763"/>
                  </a:lnTo>
                  <a:lnTo>
                    <a:pt x="617052" y="190946"/>
                  </a:lnTo>
                  <a:lnTo>
                    <a:pt x="747461" y="190946"/>
                  </a:lnTo>
                  <a:lnTo>
                    <a:pt x="760185" y="187763"/>
                  </a:lnTo>
                  <a:lnTo>
                    <a:pt x="769728" y="181396"/>
                  </a:lnTo>
                  <a:lnTo>
                    <a:pt x="776090" y="171845"/>
                  </a:lnTo>
                  <a:lnTo>
                    <a:pt x="776090" y="114568"/>
                  </a:lnTo>
                  <a:close/>
                </a:path>
                <a:path w="1816734" h="299720">
                  <a:moveTo>
                    <a:pt x="458014" y="0"/>
                  </a:moveTo>
                  <a:lnTo>
                    <a:pt x="324424" y="0"/>
                  </a:lnTo>
                  <a:lnTo>
                    <a:pt x="314894" y="3183"/>
                  </a:lnTo>
                  <a:lnTo>
                    <a:pt x="305351" y="9550"/>
                  </a:lnTo>
                  <a:lnTo>
                    <a:pt x="298989" y="15917"/>
                  </a:lnTo>
                  <a:lnTo>
                    <a:pt x="295808" y="28651"/>
                  </a:lnTo>
                  <a:lnTo>
                    <a:pt x="295808" y="76378"/>
                  </a:lnTo>
                  <a:lnTo>
                    <a:pt x="486643" y="76378"/>
                  </a:lnTo>
                  <a:lnTo>
                    <a:pt x="486643" y="28651"/>
                  </a:lnTo>
                  <a:lnTo>
                    <a:pt x="483462" y="15917"/>
                  </a:lnTo>
                  <a:lnTo>
                    <a:pt x="477100" y="9550"/>
                  </a:lnTo>
                  <a:lnTo>
                    <a:pt x="467557" y="3183"/>
                  </a:lnTo>
                  <a:lnTo>
                    <a:pt x="458014" y="0"/>
                  </a:lnTo>
                  <a:close/>
                </a:path>
                <a:path w="1816734" h="299720">
                  <a:moveTo>
                    <a:pt x="747460" y="0"/>
                  </a:moveTo>
                  <a:lnTo>
                    <a:pt x="617052" y="0"/>
                  </a:lnTo>
                  <a:lnTo>
                    <a:pt x="604328" y="3183"/>
                  </a:lnTo>
                  <a:lnTo>
                    <a:pt x="594785" y="9550"/>
                  </a:lnTo>
                  <a:lnTo>
                    <a:pt x="588423" y="15917"/>
                  </a:lnTo>
                  <a:lnTo>
                    <a:pt x="588423" y="76378"/>
                  </a:lnTo>
                  <a:lnTo>
                    <a:pt x="776090" y="76378"/>
                  </a:lnTo>
                  <a:lnTo>
                    <a:pt x="776089" y="15917"/>
                  </a:lnTo>
                  <a:lnTo>
                    <a:pt x="769727" y="9550"/>
                  </a:lnTo>
                  <a:lnTo>
                    <a:pt x="760184" y="3183"/>
                  </a:lnTo>
                  <a:lnTo>
                    <a:pt x="747460" y="0"/>
                  </a:lnTo>
                  <a:close/>
                </a:path>
                <a:path w="1816734" h="299720">
                  <a:moveTo>
                    <a:pt x="1453594" y="190946"/>
                  </a:moveTo>
                  <a:lnTo>
                    <a:pt x="1415422" y="190946"/>
                  </a:lnTo>
                  <a:lnTo>
                    <a:pt x="1415422" y="254591"/>
                  </a:lnTo>
                  <a:lnTo>
                    <a:pt x="1040088" y="254591"/>
                  </a:lnTo>
                  <a:lnTo>
                    <a:pt x="1040088" y="257774"/>
                  </a:lnTo>
                  <a:lnTo>
                    <a:pt x="1036907" y="280046"/>
                  </a:lnTo>
                  <a:lnTo>
                    <a:pt x="1030545" y="299147"/>
                  </a:lnTo>
                  <a:lnTo>
                    <a:pt x="1453594" y="299147"/>
                  </a:lnTo>
                  <a:lnTo>
                    <a:pt x="1453594" y="190946"/>
                  </a:lnTo>
                  <a:close/>
                </a:path>
                <a:path w="1816734" h="299720">
                  <a:moveTo>
                    <a:pt x="1202307" y="0"/>
                  </a:moveTo>
                  <a:lnTo>
                    <a:pt x="1071898" y="0"/>
                  </a:lnTo>
                  <a:lnTo>
                    <a:pt x="1059174" y="3183"/>
                  </a:lnTo>
                  <a:lnTo>
                    <a:pt x="1049631" y="9550"/>
                  </a:lnTo>
                  <a:lnTo>
                    <a:pt x="1043269" y="15917"/>
                  </a:lnTo>
                  <a:lnTo>
                    <a:pt x="1043269" y="171845"/>
                  </a:lnTo>
                  <a:lnTo>
                    <a:pt x="1049631" y="181396"/>
                  </a:lnTo>
                  <a:lnTo>
                    <a:pt x="1059174" y="187763"/>
                  </a:lnTo>
                  <a:lnTo>
                    <a:pt x="1071898" y="190946"/>
                  </a:lnTo>
                  <a:lnTo>
                    <a:pt x="1202307" y="190946"/>
                  </a:lnTo>
                  <a:lnTo>
                    <a:pt x="1215031" y="187763"/>
                  </a:lnTo>
                  <a:lnTo>
                    <a:pt x="1224574" y="181396"/>
                  </a:lnTo>
                  <a:lnTo>
                    <a:pt x="1230923" y="171845"/>
                  </a:lnTo>
                  <a:lnTo>
                    <a:pt x="1230923" y="114568"/>
                  </a:lnTo>
                  <a:lnTo>
                    <a:pt x="1816608" y="114568"/>
                  </a:lnTo>
                  <a:lnTo>
                    <a:pt x="1816608" y="76378"/>
                  </a:lnTo>
                  <a:lnTo>
                    <a:pt x="1230923" y="76378"/>
                  </a:lnTo>
                  <a:lnTo>
                    <a:pt x="1230923" y="15917"/>
                  </a:lnTo>
                  <a:lnTo>
                    <a:pt x="1224574" y="9550"/>
                  </a:lnTo>
                  <a:lnTo>
                    <a:pt x="1215031" y="3183"/>
                  </a:lnTo>
                  <a:lnTo>
                    <a:pt x="1202307" y="0"/>
                  </a:lnTo>
                  <a:close/>
                </a:path>
                <a:path w="1816734" h="299720">
                  <a:moveTo>
                    <a:pt x="1529938" y="114568"/>
                  </a:moveTo>
                  <a:lnTo>
                    <a:pt x="1339077" y="114568"/>
                  </a:lnTo>
                  <a:lnTo>
                    <a:pt x="1339077" y="162307"/>
                  </a:lnTo>
                  <a:lnTo>
                    <a:pt x="1342258" y="171845"/>
                  </a:lnTo>
                  <a:lnTo>
                    <a:pt x="1348621" y="181396"/>
                  </a:lnTo>
                  <a:lnTo>
                    <a:pt x="1354983" y="187763"/>
                  </a:lnTo>
                  <a:lnTo>
                    <a:pt x="1367707" y="190946"/>
                  </a:lnTo>
                  <a:lnTo>
                    <a:pt x="1498128" y="190946"/>
                  </a:lnTo>
                  <a:lnTo>
                    <a:pt x="1510852" y="187763"/>
                  </a:lnTo>
                  <a:lnTo>
                    <a:pt x="1520395" y="181396"/>
                  </a:lnTo>
                  <a:lnTo>
                    <a:pt x="1526757" y="171845"/>
                  </a:lnTo>
                  <a:lnTo>
                    <a:pt x="1529938" y="162307"/>
                  </a:lnTo>
                  <a:lnTo>
                    <a:pt x="1529938" y="114568"/>
                  </a:lnTo>
                  <a:close/>
                </a:path>
                <a:path w="1816734" h="299720">
                  <a:moveTo>
                    <a:pt x="1816608" y="114568"/>
                  </a:moveTo>
                  <a:lnTo>
                    <a:pt x="1628549" y="114568"/>
                  </a:lnTo>
                  <a:lnTo>
                    <a:pt x="1628549" y="162307"/>
                  </a:lnTo>
                  <a:lnTo>
                    <a:pt x="1631730" y="171845"/>
                  </a:lnTo>
                  <a:lnTo>
                    <a:pt x="1638092" y="181396"/>
                  </a:lnTo>
                  <a:lnTo>
                    <a:pt x="1647635" y="187763"/>
                  </a:lnTo>
                  <a:lnTo>
                    <a:pt x="1657178" y="190946"/>
                  </a:lnTo>
                  <a:lnTo>
                    <a:pt x="1790781" y="190946"/>
                  </a:lnTo>
                  <a:lnTo>
                    <a:pt x="1800324" y="187763"/>
                  </a:lnTo>
                  <a:lnTo>
                    <a:pt x="1809867" y="181396"/>
                  </a:lnTo>
                  <a:lnTo>
                    <a:pt x="1816229" y="171845"/>
                  </a:lnTo>
                  <a:lnTo>
                    <a:pt x="1816608" y="170709"/>
                  </a:lnTo>
                  <a:lnTo>
                    <a:pt x="1816608" y="114568"/>
                  </a:lnTo>
                  <a:close/>
                </a:path>
                <a:path w="1816734" h="299720">
                  <a:moveTo>
                    <a:pt x="1498128" y="0"/>
                  </a:moveTo>
                  <a:lnTo>
                    <a:pt x="1367706" y="0"/>
                  </a:lnTo>
                  <a:lnTo>
                    <a:pt x="1354982" y="3183"/>
                  </a:lnTo>
                  <a:lnTo>
                    <a:pt x="1342258" y="15917"/>
                  </a:lnTo>
                  <a:lnTo>
                    <a:pt x="1339077" y="28651"/>
                  </a:lnTo>
                  <a:lnTo>
                    <a:pt x="1339077" y="76378"/>
                  </a:lnTo>
                  <a:lnTo>
                    <a:pt x="1529938" y="76378"/>
                  </a:lnTo>
                  <a:lnTo>
                    <a:pt x="1529938" y="28651"/>
                  </a:lnTo>
                  <a:lnTo>
                    <a:pt x="1526757" y="15917"/>
                  </a:lnTo>
                  <a:lnTo>
                    <a:pt x="1520395" y="9550"/>
                  </a:lnTo>
                  <a:lnTo>
                    <a:pt x="1510852" y="3183"/>
                  </a:lnTo>
                  <a:lnTo>
                    <a:pt x="1498128" y="0"/>
                  </a:lnTo>
                  <a:close/>
                </a:path>
                <a:path w="1816734" h="299720">
                  <a:moveTo>
                    <a:pt x="1790781" y="0"/>
                  </a:moveTo>
                  <a:lnTo>
                    <a:pt x="1657178" y="0"/>
                  </a:lnTo>
                  <a:lnTo>
                    <a:pt x="1647635" y="3183"/>
                  </a:lnTo>
                  <a:lnTo>
                    <a:pt x="1638092" y="9550"/>
                  </a:lnTo>
                  <a:lnTo>
                    <a:pt x="1631730" y="15917"/>
                  </a:lnTo>
                  <a:lnTo>
                    <a:pt x="1628549" y="28651"/>
                  </a:lnTo>
                  <a:lnTo>
                    <a:pt x="1628549" y="76378"/>
                  </a:lnTo>
                  <a:lnTo>
                    <a:pt x="1816608" y="76378"/>
                  </a:lnTo>
                  <a:lnTo>
                    <a:pt x="1816608" y="17435"/>
                  </a:lnTo>
                  <a:lnTo>
                    <a:pt x="1816229" y="15917"/>
                  </a:lnTo>
                  <a:lnTo>
                    <a:pt x="1809867" y="9550"/>
                  </a:lnTo>
                  <a:lnTo>
                    <a:pt x="1800324" y="3183"/>
                  </a:lnTo>
                  <a:lnTo>
                    <a:pt x="1790781" y="0"/>
                  </a:lnTo>
                  <a:close/>
                </a:path>
              </a:pathLst>
            </a:custGeom>
            <a:solidFill>
              <a:srgbClr val="A2CD39"/>
            </a:solidFill>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95600" y="381000"/>
            <a:ext cx="6709917"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Objectives of structure</a:t>
            </a:r>
          </a:p>
        </p:txBody>
      </p:sp>
      <p:sp>
        <p:nvSpPr>
          <p:cNvPr id="3" name="object 3"/>
          <p:cNvSpPr txBox="1"/>
          <p:nvPr/>
        </p:nvSpPr>
        <p:spPr>
          <a:xfrm>
            <a:off x="685800" y="1447800"/>
            <a:ext cx="6781800" cy="4331955"/>
          </a:xfrm>
          <a:prstGeom prst="rect">
            <a:avLst/>
          </a:prstGeom>
        </p:spPr>
        <p:txBody>
          <a:bodyPr vert="horz" wrap="square" lIns="0" tIns="12700" rIns="0" bIns="0" rtlCol="0">
            <a:spAutoFit/>
          </a:bodyPr>
          <a:lstStyle/>
          <a:p>
            <a:pPr marL="355600" indent="-342900">
              <a:lnSpc>
                <a:spcPts val="2055"/>
              </a:lnSpc>
              <a:spcBef>
                <a:spcPts val="100"/>
              </a:spcBef>
              <a:buFont typeface="Arial"/>
              <a:buChar char="•"/>
              <a:tabLst>
                <a:tab pos="354965" algn="l"/>
                <a:tab pos="355600" algn="l"/>
              </a:tabLst>
            </a:pPr>
            <a:r>
              <a:rPr sz="1600" spc="-5" dirty="0">
                <a:latin typeface="Raleway" panose="020B0003030101060003" pitchFamily="34" charset="0"/>
                <a:cs typeface="Calibri"/>
              </a:rPr>
              <a:t>The</a:t>
            </a:r>
            <a:r>
              <a:rPr sz="1600" spc="-15" dirty="0">
                <a:latin typeface="Raleway" panose="020B0003030101060003" pitchFamily="34" charset="0"/>
                <a:cs typeface="Calibri"/>
              </a:rPr>
              <a:t> </a:t>
            </a:r>
            <a:r>
              <a:rPr sz="1600" spc="-5" dirty="0">
                <a:latin typeface="Raleway" panose="020B0003030101060003" pitchFamily="34" charset="0"/>
                <a:cs typeface="Calibri"/>
              </a:rPr>
              <a:t>economic</a:t>
            </a:r>
            <a:r>
              <a:rPr sz="1600" dirty="0">
                <a:latin typeface="Raleway" panose="020B0003030101060003" pitchFamily="34" charset="0"/>
                <a:cs typeface="Calibri"/>
              </a:rPr>
              <a:t> and</a:t>
            </a:r>
            <a:r>
              <a:rPr sz="1600" spc="-10" dirty="0">
                <a:latin typeface="Raleway" panose="020B0003030101060003" pitchFamily="34" charset="0"/>
                <a:cs typeface="Calibri"/>
              </a:rPr>
              <a:t> </a:t>
            </a:r>
            <a:r>
              <a:rPr sz="1600" spc="-5" dirty="0">
                <a:latin typeface="Raleway" panose="020B0003030101060003" pitchFamily="34" charset="0"/>
                <a:cs typeface="Calibri"/>
              </a:rPr>
              <a:t>efficient</a:t>
            </a:r>
            <a:r>
              <a:rPr lang="en-GB" sz="1600" spc="-5" dirty="0">
                <a:latin typeface="Raleway" panose="020B0003030101060003" pitchFamily="34" charset="0"/>
                <a:cs typeface="Calibri"/>
              </a:rPr>
              <a:t> </a:t>
            </a:r>
            <a:r>
              <a:rPr sz="1600" spc="-5" dirty="0">
                <a:latin typeface="Raleway" panose="020B0003030101060003" pitchFamily="34" charset="0"/>
                <a:cs typeface="Calibri"/>
              </a:rPr>
              <a:t>performance of</a:t>
            </a:r>
            <a:r>
              <a:rPr sz="1600" spc="-10" dirty="0">
                <a:latin typeface="Raleway" panose="020B0003030101060003" pitchFamily="34" charset="0"/>
                <a:cs typeface="Calibri"/>
              </a:rPr>
              <a:t> </a:t>
            </a:r>
            <a:r>
              <a:rPr sz="1600" dirty="0">
                <a:latin typeface="Raleway" panose="020B0003030101060003" pitchFamily="34" charset="0"/>
                <a:cs typeface="Calibri"/>
              </a:rPr>
              <a:t>the</a:t>
            </a:r>
            <a:r>
              <a:rPr sz="1600" spc="5" dirty="0">
                <a:latin typeface="Raleway" panose="020B0003030101060003" pitchFamily="34" charset="0"/>
                <a:cs typeface="Calibri"/>
              </a:rPr>
              <a:t> </a:t>
            </a:r>
            <a:r>
              <a:rPr sz="1600" spc="-10" dirty="0" err="1">
                <a:latin typeface="Raleway" panose="020B0003030101060003" pitchFamily="34" charset="0"/>
                <a:cs typeface="Calibri"/>
              </a:rPr>
              <a:t>organisation</a:t>
            </a:r>
            <a:endParaRPr lang="en-GB" sz="1600" spc="-10" dirty="0">
              <a:latin typeface="Raleway" panose="020B0003030101060003" pitchFamily="34" charset="0"/>
              <a:cs typeface="Calibri"/>
            </a:endParaRPr>
          </a:p>
          <a:p>
            <a:pPr marL="355600" indent="-342900">
              <a:lnSpc>
                <a:spcPts val="2055"/>
              </a:lnSpc>
              <a:spcBef>
                <a:spcPts val="100"/>
              </a:spcBef>
              <a:buFont typeface="Arial"/>
              <a:buChar char="•"/>
              <a:tabLst>
                <a:tab pos="354965" algn="l"/>
                <a:tab pos="355600" algn="l"/>
              </a:tabLst>
            </a:pPr>
            <a:endParaRPr sz="1600" dirty="0">
              <a:latin typeface="Raleway" panose="020B0003030101060003" pitchFamily="34" charset="0"/>
              <a:cs typeface="Calibri"/>
            </a:endParaRPr>
          </a:p>
          <a:p>
            <a:pPr marL="355600" marR="595630" indent="-342900">
              <a:lnSpc>
                <a:spcPts val="1939"/>
              </a:lnSpc>
              <a:spcBef>
                <a:spcPts val="465"/>
              </a:spcBef>
              <a:buFont typeface="Arial"/>
              <a:buChar char="•"/>
              <a:tabLst>
                <a:tab pos="354965" algn="l"/>
                <a:tab pos="355600" algn="l"/>
              </a:tabLst>
            </a:pPr>
            <a:r>
              <a:rPr sz="1600" spc="-5" dirty="0">
                <a:latin typeface="Raleway" panose="020B0003030101060003" pitchFamily="34" charset="0"/>
                <a:cs typeface="Calibri"/>
              </a:rPr>
              <a:t>Monitoring</a:t>
            </a:r>
            <a:r>
              <a:rPr sz="1600" dirty="0">
                <a:latin typeface="Raleway" panose="020B0003030101060003" pitchFamily="34" charset="0"/>
                <a:cs typeface="Calibri"/>
              </a:rPr>
              <a:t> the</a:t>
            </a:r>
            <a:r>
              <a:rPr sz="1600" spc="5" dirty="0">
                <a:latin typeface="Raleway" panose="020B0003030101060003" pitchFamily="34" charset="0"/>
                <a:cs typeface="Calibri"/>
              </a:rPr>
              <a:t> </a:t>
            </a:r>
            <a:r>
              <a:rPr sz="1600" spc="-5" dirty="0">
                <a:latin typeface="Raleway" panose="020B0003030101060003" pitchFamily="34" charset="0"/>
                <a:cs typeface="Calibri"/>
              </a:rPr>
              <a:t>activities</a:t>
            </a:r>
            <a:r>
              <a:rPr sz="1600" dirty="0">
                <a:latin typeface="Raleway" panose="020B0003030101060003" pitchFamily="34" charset="0"/>
                <a:cs typeface="Calibri"/>
              </a:rPr>
              <a:t> </a:t>
            </a:r>
            <a:r>
              <a:rPr sz="1600" spc="-5" dirty="0">
                <a:latin typeface="Raleway" panose="020B0003030101060003" pitchFamily="34" charset="0"/>
                <a:cs typeface="Calibri"/>
              </a:rPr>
              <a:t>of</a:t>
            </a:r>
            <a:r>
              <a:rPr sz="1600" spc="-10" dirty="0">
                <a:latin typeface="Raleway" panose="020B0003030101060003" pitchFamily="34" charset="0"/>
                <a:cs typeface="Calibri"/>
              </a:rPr>
              <a:t> </a:t>
            </a:r>
            <a:r>
              <a:rPr sz="1600" dirty="0">
                <a:latin typeface="Raleway" panose="020B0003030101060003" pitchFamily="34" charset="0"/>
                <a:cs typeface="Calibri"/>
              </a:rPr>
              <a:t>the </a:t>
            </a:r>
            <a:r>
              <a:rPr sz="1600" spc="-390" dirty="0">
                <a:latin typeface="Raleway" panose="020B0003030101060003" pitchFamily="34" charset="0"/>
                <a:cs typeface="Calibri"/>
              </a:rPr>
              <a:t> </a:t>
            </a:r>
            <a:r>
              <a:rPr sz="1600" spc="-10" dirty="0" err="1">
                <a:latin typeface="Raleway" panose="020B0003030101060003" pitchFamily="34" charset="0"/>
                <a:cs typeface="Calibri"/>
              </a:rPr>
              <a:t>organisation</a:t>
            </a:r>
            <a:endParaRPr lang="en-GB" sz="1600" spc="-10" dirty="0">
              <a:latin typeface="Raleway" panose="020B0003030101060003" pitchFamily="34" charset="0"/>
              <a:cs typeface="Calibri"/>
            </a:endParaRPr>
          </a:p>
          <a:p>
            <a:pPr marL="355600" marR="595630" indent="-342900">
              <a:lnSpc>
                <a:spcPts val="1939"/>
              </a:lnSpc>
              <a:spcBef>
                <a:spcPts val="465"/>
              </a:spcBef>
              <a:buFont typeface="Arial"/>
              <a:buChar char="•"/>
              <a:tabLst>
                <a:tab pos="354965" algn="l"/>
                <a:tab pos="355600" algn="l"/>
              </a:tabLst>
            </a:pPr>
            <a:endParaRPr sz="1600" dirty="0">
              <a:latin typeface="Raleway" panose="020B0003030101060003" pitchFamily="34" charset="0"/>
              <a:cs typeface="Calibri"/>
            </a:endParaRPr>
          </a:p>
          <a:p>
            <a:pPr marL="355600" marR="5080" indent="-342900">
              <a:lnSpc>
                <a:spcPts val="1939"/>
              </a:lnSpc>
              <a:spcBef>
                <a:spcPts val="440"/>
              </a:spcBef>
              <a:buFont typeface="Arial"/>
              <a:buChar char="•"/>
              <a:tabLst>
                <a:tab pos="354965" algn="l"/>
                <a:tab pos="355600" algn="l"/>
              </a:tabLst>
            </a:pPr>
            <a:r>
              <a:rPr sz="1600" spc="-5" dirty="0">
                <a:latin typeface="Raleway" panose="020B0003030101060003" pitchFamily="34" charset="0"/>
                <a:cs typeface="Calibri"/>
              </a:rPr>
              <a:t>Accountability</a:t>
            </a:r>
            <a:r>
              <a:rPr sz="1600" spc="15" dirty="0">
                <a:latin typeface="Raleway" panose="020B0003030101060003" pitchFamily="34" charset="0"/>
                <a:cs typeface="Calibri"/>
              </a:rPr>
              <a:t> </a:t>
            </a:r>
            <a:r>
              <a:rPr sz="1600" spc="-15" dirty="0">
                <a:latin typeface="Raleway" panose="020B0003030101060003" pitchFamily="34" charset="0"/>
                <a:cs typeface="Calibri"/>
              </a:rPr>
              <a:t>for</a:t>
            </a:r>
            <a:r>
              <a:rPr sz="1600" spc="-10" dirty="0">
                <a:latin typeface="Raleway" panose="020B0003030101060003" pitchFamily="34" charset="0"/>
                <a:cs typeface="Calibri"/>
              </a:rPr>
              <a:t> </a:t>
            </a:r>
            <a:r>
              <a:rPr sz="1600" spc="-5" dirty="0">
                <a:latin typeface="Raleway" panose="020B0003030101060003" pitchFamily="34" charset="0"/>
                <a:cs typeface="Calibri"/>
              </a:rPr>
              <a:t>areas</a:t>
            </a:r>
            <a:r>
              <a:rPr sz="1600" dirty="0">
                <a:latin typeface="Raleway" panose="020B0003030101060003" pitchFamily="34" charset="0"/>
                <a:cs typeface="Calibri"/>
              </a:rPr>
              <a:t> </a:t>
            </a:r>
            <a:r>
              <a:rPr sz="1600" spc="-5" dirty="0">
                <a:latin typeface="Raleway" panose="020B0003030101060003" pitchFamily="34" charset="0"/>
                <a:cs typeface="Calibri"/>
              </a:rPr>
              <a:t>of</a:t>
            </a:r>
            <a:r>
              <a:rPr sz="1600" dirty="0">
                <a:latin typeface="Raleway" panose="020B0003030101060003" pitchFamily="34" charset="0"/>
                <a:cs typeface="Calibri"/>
              </a:rPr>
              <a:t> </a:t>
            </a:r>
            <a:r>
              <a:rPr sz="1600" spc="-10" dirty="0">
                <a:latin typeface="Raleway" panose="020B0003030101060003" pitchFamily="34" charset="0"/>
                <a:cs typeface="Calibri"/>
              </a:rPr>
              <a:t>work </a:t>
            </a:r>
            <a:r>
              <a:rPr sz="1600" spc="-5" dirty="0">
                <a:latin typeface="Raleway" panose="020B0003030101060003" pitchFamily="34" charset="0"/>
                <a:cs typeface="Calibri"/>
              </a:rPr>
              <a:t> </a:t>
            </a:r>
            <a:r>
              <a:rPr sz="1600" spc="-10" dirty="0">
                <a:latin typeface="Raleway" panose="020B0003030101060003" pitchFamily="34" charset="0"/>
                <a:cs typeface="Calibri"/>
              </a:rPr>
              <a:t>undertaken </a:t>
            </a:r>
            <a:r>
              <a:rPr sz="1600" spc="-5" dirty="0">
                <a:latin typeface="Raleway" panose="020B0003030101060003" pitchFamily="34" charset="0"/>
                <a:cs typeface="Calibri"/>
              </a:rPr>
              <a:t>by</a:t>
            </a:r>
            <a:r>
              <a:rPr sz="1600" dirty="0">
                <a:latin typeface="Raleway" panose="020B0003030101060003" pitchFamily="34" charset="0"/>
                <a:cs typeface="Calibri"/>
              </a:rPr>
              <a:t> </a:t>
            </a:r>
            <a:r>
              <a:rPr sz="1600" spc="-10" dirty="0">
                <a:latin typeface="Raleway" panose="020B0003030101060003" pitchFamily="34" charset="0"/>
                <a:cs typeface="Calibri"/>
              </a:rPr>
              <a:t>groups </a:t>
            </a:r>
            <a:r>
              <a:rPr sz="1600" dirty="0">
                <a:latin typeface="Raleway" panose="020B0003030101060003" pitchFamily="34" charset="0"/>
                <a:cs typeface="Calibri"/>
              </a:rPr>
              <a:t>and</a:t>
            </a:r>
            <a:r>
              <a:rPr sz="1600" spc="-15" dirty="0">
                <a:latin typeface="Raleway" panose="020B0003030101060003" pitchFamily="34" charset="0"/>
                <a:cs typeface="Calibri"/>
              </a:rPr>
              <a:t> </a:t>
            </a:r>
            <a:r>
              <a:rPr sz="1600" dirty="0">
                <a:latin typeface="Raleway" panose="020B0003030101060003" pitchFamily="34" charset="0"/>
                <a:cs typeface="Calibri"/>
              </a:rPr>
              <a:t>individuals</a:t>
            </a:r>
            <a:endParaRPr lang="en-GB" sz="1600" dirty="0">
              <a:latin typeface="Raleway" panose="020B0003030101060003" pitchFamily="34" charset="0"/>
              <a:cs typeface="Calibri"/>
            </a:endParaRPr>
          </a:p>
          <a:p>
            <a:pPr marL="355600" marR="5080" indent="-342900">
              <a:lnSpc>
                <a:spcPts val="1939"/>
              </a:lnSpc>
              <a:spcBef>
                <a:spcPts val="440"/>
              </a:spcBef>
              <a:buFont typeface="Arial"/>
              <a:buChar char="•"/>
              <a:tabLst>
                <a:tab pos="354965" algn="l"/>
                <a:tab pos="355600" algn="l"/>
              </a:tabLst>
            </a:pPr>
            <a:endParaRPr sz="1600" dirty="0">
              <a:latin typeface="Raleway" panose="020B0003030101060003" pitchFamily="34" charset="0"/>
              <a:cs typeface="Calibri"/>
            </a:endParaRPr>
          </a:p>
          <a:p>
            <a:pPr marL="355600" marR="339725" indent="-342900">
              <a:lnSpc>
                <a:spcPts val="1939"/>
              </a:lnSpc>
              <a:spcBef>
                <a:spcPts val="440"/>
              </a:spcBef>
              <a:buFont typeface="Arial"/>
              <a:buChar char="•"/>
              <a:tabLst>
                <a:tab pos="354965" algn="l"/>
                <a:tab pos="355600" algn="l"/>
              </a:tabLst>
            </a:pPr>
            <a:r>
              <a:rPr sz="1600" spc="-10" dirty="0">
                <a:latin typeface="Raleway" panose="020B0003030101060003" pitchFamily="34" charset="0"/>
                <a:cs typeface="Calibri"/>
              </a:rPr>
              <a:t>Co-ordination</a:t>
            </a:r>
            <a:r>
              <a:rPr sz="1600" spc="15" dirty="0">
                <a:latin typeface="Raleway" panose="020B0003030101060003" pitchFamily="34" charset="0"/>
                <a:cs typeface="Calibri"/>
              </a:rPr>
              <a:t> </a:t>
            </a:r>
            <a:r>
              <a:rPr sz="1600" spc="-5" dirty="0">
                <a:latin typeface="Raleway" panose="020B0003030101060003" pitchFamily="34" charset="0"/>
                <a:cs typeface="Calibri"/>
              </a:rPr>
              <a:t>of </a:t>
            </a:r>
            <a:r>
              <a:rPr sz="1600" spc="-15" dirty="0">
                <a:latin typeface="Raleway" panose="020B0003030101060003" pitchFamily="34" charset="0"/>
                <a:cs typeface="Calibri"/>
              </a:rPr>
              <a:t>different</a:t>
            </a:r>
            <a:r>
              <a:rPr sz="1600" dirty="0">
                <a:latin typeface="Raleway" panose="020B0003030101060003" pitchFamily="34" charset="0"/>
                <a:cs typeface="Calibri"/>
              </a:rPr>
              <a:t> </a:t>
            </a:r>
            <a:r>
              <a:rPr sz="1600" spc="-5" dirty="0">
                <a:latin typeface="Raleway" panose="020B0003030101060003" pitchFamily="34" charset="0"/>
                <a:cs typeface="Calibri"/>
              </a:rPr>
              <a:t>parts of </a:t>
            </a:r>
            <a:r>
              <a:rPr sz="1600" spc="-395" dirty="0">
                <a:latin typeface="Raleway" panose="020B0003030101060003" pitchFamily="34" charset="0"/>
                <a:cs typeface="Calibri"/>
              </a:rPr>
              <a:t> </a:t>
            </a:r>
            <a:r>
              <a:rPr sz="1600" dirty="0">
                <a:latin typeface="Raleway" panose="020B0003030101060003" pitchFamily="34" charset="0"/>
                <a:cs typeface="Calibri"/>
              </a:rPr>
              <a:t>the</a:t>
            </a:r>
            <a:r>
              <a:rPr sz="1600" spc="10" dirty="0">
                <a:latin typeface="Raleway" panose="020B0003030101060003" pitchFamily="34" charset="0"/>
                <a:cs typeface="Calibri"/>
              </a:rPr>
              <a:t> </a:t>
            </a:r>
            <a:r>
              <a:rPr sz="1600" spc="-10" dirty="0" err="1">
                <a:latin typeface="Raleway" panose="020B0003030101060003" pitchFamily="34" charset="0"/>
                <a:cs typeface="Calibri"/>
              </a:rPr>
              <a:t>organisation</a:t>
            </a:r>
            <a:endParaRPr lang="en-GB" sz="1600" spc="-10" dirty="0">
              <a:latin typeface="Raleway" panose="020B0003030101060003" pitchFamily="34" charset="0"/>
              <a:cs typeface="Calibri"/>
            </a:endParaRPr>
          </a:p>
          <a:p>
            <a:pPr marL="355600" marR="339725" indent="-342900">
              <a:lnSpc>
                <a:spcPts val="1939"/>
              </a:lnSpc>
              <a:spcBef>
                <a:spcPts val="440"/>
              </a:spcBef>
              <a:buFont typeface="Arial"/>
              <a:buChar char="•"/>
              <a:tabLst>
                <a:tab pos="354965" algn="l"/>
                <a:tab pos="355600" algn="l"/>
              </a:tabLst>
            </a:pPr>
            <a:endParaRPr sz="1600" dirty="0">
              <a:latin typeface="Raleway" panose="020B0003030101060003" pitchFamily="34" charset="0"/>
              <a:cs typeface="Calibri"/>
            </a:endParaRPr>
          </a:p>
          <a:p>
            <a:pPr marL="355600" marR="240029" indent="-342900">
              <a:lnSpc>
                <a:spcPts val="1939"/>
              </a:lnSpc>
              <a:spcBef>
                <a:spcPts val="440"/>
              </a:spcBef>
              <a:buFont typeface="Arial"/>
              <a:buChar char="•"/>
              <a:tabLst>
                <a:tab pos="354965" algn="l"/>
                <a:tab pos="355600" algn="l"/>
              </a:tabLst>
            </a:pPr>
            <a:r>
              <a:rPr sz="1600" spc="-10" dirty="0">
                <a:latin typeface="Raleway" panose="020B0003030101060003" pitchFamily="34" charset="0"/>
                <a:cs typeface="Calibri"/>
              </a:rPr>
              <a:t>Flexibility</a:t>
            </a:r>
            <a:r>
              <a:rPr sz="1600" spc="5" dirty="0">
                <a:latin typeface="Raleway" panose="020B0003030101060003" pitchFamily="34" charset="0"/>
                <a:cs typeface="Calibri"/>
              </a:rPr>
              <a:t> </a:t>
            </a:r>
            <a:r>
              <a:rPr sz="1600" spc="-5" dirty="0">
                <a:latin typeface="Raleway" panose="020B0003030101060003" pitchFamily="34" charset="0"/>
                <a:cs typeface="Calibri"/>
              </a:rPr>
              <a:t>in</a:t>
            </a:r>
            <a:r>
              <a:rPr sz="1600" spc="10" dirty="0">
                <a:latin typeface="Raleway" panose="020B0003030101060003" pitchFamily="34" charset="0"/>
                <a:cs typeface="Calibri"/>
              </a:rPr>
              <a:t> </a:t>
            </a:r>
            <a:r>
              <a:rPr sz="1600" spc="-10" dirty="0">
                <a:latin typeface="Raleway" panose="020B0003030101060003" pitchFamily="34" charset="0"/>
                <a:cs typeface="Calibri"/>
              </a:rPr>
              <a:t>order</a:t>
            </a:r>
            <a:r>
              <a:rPr sz="1600" spc="10" dirty="0">
                <a:latin typeface="Raleway" panose="020B0003030101060003" pitchFamily="34" charset="0"/>
                <a:cs typeface="Calibri"/>
              </a:rPr>
              <a:t> </a:t>
            </a:r>
            <a:r>
              <a:rPr sz="1600" spc="-10" dirty="0">
                <a:latin typeface="Raleway" panose="020B0003030101060003" pitchFamily="34" charset="0"/>
                <a:cs typeface="Calibri"/>
              </a:rPr>
              <a:t>to </a:t>
            </a:r>
            <a:r>
              <a:rPr sz="1600" spc="-5" dirty="0">
                <a:latin typeface="Raleway" panose="020B0003030101060003" pitchFamily="34" charset="0"/>
                <a:cs typeface="Calibri"/>
              </a:rPr>
              <a:t>respond</a:t>
            </a:r>
            <a:r>
              <a:rPr sz="1600" spc="10" dirty="0">
                <a:latin typeface="Raleway" panose="020B0003030101060003" pitchFamily="34" charset="0"/>
                <a:cs typeface="Calibri"/>
              </a:rPr>
              <a:t> </a:t>
            </a:r>
            <a:r>
              <a:rPr sz="1600" spc="-10" dirty="0">
                <a:latin typeface="Raleway" panose="020B0003030101060003" pitchFamily="34" charset="0"/>
                <a:cs typeface="Calibri"/>
              </a:rPr>
              <a:t>to </a:t>
            </a:r>
            <a:r>
              <a:rPr sz="1600" spc="-5" dirty="0">
                <a:latin typeface="Raleway" panose="020B0003030101060003" pitchFamily="34" charset="0"/>
                <a:cs typeface="Calibri"/>
              </a:rPr>
              <a:t> future</a:t>
            </a:r>
            <a:r>
              <a:rPr sz="1600" spc="5" dirty="0">
                <a:latin typeface="Raleway" panose="020B0003030101060003" pitchFamily="34" charset="0"/>
                <a:cs typeface="Calibri"/>
              </a:rPr>
              <a:t> </a:t>
            </a:r>
            <a:r>
              <a:rPr sz="1600" dirty="0">
                <a:latin typeface="Raleway" panose="020B0003030101060003" pitchFamily="34" charset="0"/>
                <a:cs typeface="Calibri"/>
              </a:rPr>
              <a:t>demands and</a:t>
            </a:r>
            <a:r>
              <a:rPr sz="1600" spc="-5" dirty="0">
                <a:latin typeface="Raleway" panose="020B0003030101060003" pitchFamily="34" charset="0"/>
                <a:cs typeface="Calibri"/>
              </a:rPr>
              <a:t> </a:t>
            </a:r>
            <a:r>
              <a:rPr sz="1600" dirty="0">
                <a:latin typeface="Raleway" panose="020B0003030101060003" pitchFamily="34" charset="0"/>
                <a:cs typeface="Calibri"/>
              </a:rPr>
              <a:t>adapt </a:t>
            </a:r>
            <a:r>
              <a:rPr sz="1600" spc="-10" dirty="0">
                <a:latin typeface="Raleway" panose="020B0003030101060003" pitchFamily="34" charset="0"/>
                <a:cs typeface="Calibri"/>
              </a:rPr>
              <a:t>to </a:t>
            </a:r>
            <a:r>
              <a:rPr sz="1600" spc="-5" dirty="0">
                <a:latin typeface="Raleway" panose="020B0003030101060003" pitchFamily="34" charset="0"/>
                <a:cs typeface="Calibri"/>
              </a:rPr>
              <a:t> </a:t>
            </a:r>
            <a:r>
              <a:rPr sz="1600" dirty="0">
                <a:latin typeface="Raleway" panose="020B0003030101060003" pitchFamily="34" charset="0"/>
                <a:cs typeface="Calibri"/>
              </a:rPr>
              <a:t>changing</a:t>
            </a:r>
            <a:r>
              <a:rPr sz="1600" spc="-5" dirty="0">
                <a:latin typeface="Raleway" panose="020B0003030101060003" pitchFamily="34" charset="0"/>
                <a:cs typeface="Calibri"/>
              </a:rPr>
              <a:t> </a:t>
            </a:r>
            <a:r>
              <a:rPr sz="1600" spc="-10" dirty="0">
                <a:latin typeface="Raleway" panose="020B0003030101060003" pitchFamily="34" charset="0"/>
                <a:cs typeface="Calibri"/>
              </a:rPr>
              <a:t>environmental</a:t>
            </a:r>
            <a:r>
              <a:rPr sz="1600" spc="-20" dirty="0">
                <a:latin typeface="Raleway" panose="020B0003030101060003" pitchFamily="34" charset="0"/>
                <a:cs typeface="Calibri"/>
              </a:rPr>
              <a:t> </a:t>
            </a:r>
            <a:r>
              <a:rPr sz="1600" spc="-5" dirty="0">
                <a:latin typeface="Raleway" panose="020B0003030101060003" pitchFamily="34" charset="0"/>
                <a:cs typeface="Calibri"/>
              </a:rPr>
              <a:t>influences</a:t>
            </a:r>
            <a:endParaRPr lang="en-GB" sz="1600" spc="-5" dirty="0">
              <a:latin typeface="Raleway" panose="020B0003030101060003" pitchFamily="34" charset="0"/>
              <a:cs typeface="Calibri"/>
            </a:endParaRPr>
          </a:p>
          <a:p>
            <a:pPr marL="355600" marR="240029" indent="-342900">
              <a:lnSpc>
                <a:spcPts val="1939"/>
              </a:lnSpc>
              <a:spcBef>
                <a:spcPts val="440"/>
              </a:spcBef>
              <a:buFont typeface="Arial"/>
              <a:buChar char="•"/>
              <a:tabLst>
                <a:tab pos="354965" algn="l"/>
                <a:tab pos="355600" algn="l"/>
              </a:tabLst>
            </a:pPr>
            <a:endParaRPr sz="1600" dirty="0">
              <a:latin typeface="Raleway" panose="020B0003030101060003" pitchFamily="34" charset="0"/>
              <a:cs typeface="Calibri"/>
            </a:endParaRPr>
          </a:p>
          <a:p>
            <a:pPr marL="355600" indent="-342900">
              <a:lnSpc>
                <a:spcPts val="2055"/>
              </a:lnSpc>
              <a:spcBef>
                <a:spcPts val="200"/>
              </a:spcBef>
              <a:buFont typeface="Arial"/>
              <a:buChar char="•"/>
              <a:tabLst>
                <a:tab pos="354965" algn="l"/>
                <a:tab pos="355600" algn="l"/>
              </a:tabLst>
            </a:pPr>
            <a:r>
              <a:rPr sz="1600" spc="-5" dirty="0">
                <a:latin typeface="Raleway" panose="020B0003030101060003" pitchFamily="34" charset="0"/>
                <a:cs typeface="Calibri"/>
              </a:rPr>
              <a:t>The</a:t>
            </a:r>
            <a:r>
              <a:rPr sz="1600" dirty="0">
                <a:latin typeface="Raleway" panose="020B0003030101060003" pitchFamily="34" charset="0"/>
                <a:cs typeface="Calibri"/>
              </a:rPr>
              <a:t> </a:t>
            </a:r>
            <a:r>
              <a:rPr sz="1600" spc="-5" dirty="0">
                <a:latin typeface="Raleway" panose="020B0003030101060003" pitchFamily="34" charset="0"/>
                <a:cs typeface="Calibri"/>
              </a:rPr>
              <a:t>social</a:t>
            </a:r>
            <a:r>
              <a:rPr sz="1600" spc="5" dirty="0">
                <a:latin typeface="Raleway" panose="020B0003030101060003" pitchFamily="34" charset="0"/>
                <a:cs typeface="Calibri"/>
              </a:rPr>
              <a:t> </a:t>
            </a:r>
            <a:r>
              <a:rPr sz="1600" spc="-10" dirty="0">
                <a:latin typeface="Raleway" panose="020B0003030101060003" pitchFamily="34" charset="0"/>
                <a:cs typeface="Calibri"/>
              </a:rPr>
              <a:t>satisfaction</a:t>
            </a:r>
            <a:r>
              <a:rPr sz="1600" spc="-5" dirty="0">
                <a:latin typeface="Raleway" panose="020B0003030101060003" pitchFamily="34" charset="0"/>
                <a:cs typeface="Calibri"/>
              </a:rPr>
              <a:t> </a:t>
            </a:r>
            <a:r>
              <a:rPr sz="1600" dirty="0">
                <a:latin typeface="Raleway" panose="020B0003030101060003" pitchFamily="34" charset="0"/>
                <a:cs typeface="Calibri"/>
              </a:rPr>
              <a:t>of</a:t>
            </a:r>
            <a:r>
              <a:rPr sz="1600" spc="-10" dirty="0">
                <a:latin typeface="Raleway" panose="020B0003030101060003" pitchFamily="34" charset="0"/>
                <a:cs typeface="Calibri"/>
              </a:rPr>
              <a:t> </a:t>
            </a:r>
            <a:r>
              <a:rPr sz="1600" spc="-5" dirty="0">
                <a:latin typeface="Raleway" panose="020B0003030101060003" pitchFamily="34" charset="0"/>
                <a:cs typeface="Calibri"/>
              </a:rPr>
              <a:t>members</a:t>
            </a:r>
            <a:r>
              <a:rPr lang="en-GB" sz="1600" spc="-5" dirty="0">
                <a:latin typeface="Raleway" panose="020B0003030101060003" pitchFamily="34" charset="0"/>
                <a:cs typeface="Calibri"/>
              </a:rPr>
              <a:t> </a:t>
            </a:r>
            <a:r>
              <a:rPr sz="1600" spc="-10" dirty="0">
                <a:latin typeface="Raleway" panose="020B0003030101060003" pitchFamily="34" charset="0"/>
                <a:cs typeface="Calibri"/>
              </a:rPr>
              <a:t>working</a:t>
            </a:r>
            <a:r>
              <a:rPr sz="1600" spc="5" dirty="0">
                <a:latin typeface="Raleway" panose="020B0003030101060003" pitchFamily="34" charset="0"/>
                <a:cs typeface="Calibri"/>
              </a:rPr>
              <a:t> </a:t>
            </a:r>
            <a:r>
              <a:rPr sz="1600" spc="-5" dirty="0">
                <a:latin typeface="Raleway" panose="020B0003030101060003" pitchFamily="34" charset="0"/>
                <a:cs typeface="Calibri"/>
              </a:rPr>
              <a:t>in</a:t>
            </a:r>
            <a:r>
              <a:rPr sz="1600" spc="5" dirty="0">
                <a:latin typeface="Raleway" panose="020B0003030101060003" pitchFamily="34" charset="0"/>
                <a:cs typeface="Calibri"/>
              </a:rPr>
              <a:t> </a:t>
            </a:r>
            <a:r>
              <a:rPr sz="1600" dirty="0">
                <a:latin typeface="Raleway" panose="020B0003030101060003" pitchFamily="34" charset="0"/>
                <a:cs typeface="Calibri"/>
              </a:rPr>
              <a:t>the</a:t>
            </a:r>
            <a:r>
              <a:rPr sz="1600" spc="-5" dirty="0">
                <a:latin typeface="Raleway" panose="020B0003030101060003" pitchFamily="34" charset="0"/>
                <a:cs typeface="Calibri"/>
              </a:rPr>
              <a:t> </a:t>
            </a:r>
            <a:r>
              <a:rPr sz="1600" spc="-10" dirty="0">
                <a:latin typeface="Raleway" panose="020B0003030101060003" pitchFamily="34" charset="0"/>
                <a:cs typeface="Calibri"/>
              </a:rPr>
              <a:t>organisation</a:t>
            </a:r>
            <a:endParaRPr sz="1600" dirty="0">
              <a:latin typeface="Raleway" panose="020B0003030101060003" pitchFamily="34" charset="0"/>
              <a:cs typeface="Calibri"/>
            </a:endParaRPr>
          </a:p>
          <a:p>
            <a:pPr>
              <a:spcBef>
                <a:spcPts val="25"/>
              </a:spcBef>
            </a:pPr>
            <a:endParaRPr sz="2000" i="1" dirty="0">
              <a:latin typeface="Raleway" panose="020B0003030101060003" pitchFamily="34" charset="0"/>
              <a:cs typeface="Calibri"/>
            </a:endParaRPr>
          </a:p>
          <a:p>
            <a:pPr marL="12700"/>
            <a:r>
              <a:rPr sz="1600" i="1" spc="-10" dirty="0">
                <a:latin typeface="Raleway" panose="020B0003030101060003" pitchFamily="34" charset="0"/>
                <a:cs typeface="Calibri"/>
              </a:rPr>
              <a:t>Knight</a:t>
            </a:r>
            <a:r>
              <a:rPr sz="1600" i="1" spc="-30" dirty="0">
                <a:latin typeface="Raleway" panose="020B0003030101060003" pitchFamily="34" charset="0"/>
                <a:cs typeface="Calibri"/>
              </a:rPr>
              <a:t> </a:t>
            </a:r>
            <a:r>
              <a:rPr sz="1600" i="1" spc="-5" dirty="0">
                <a:latin typeface="Raleway" panose="020B0003030101060003" pitchFamily="34" charset="0"/>
                <a:cs typeface="Calibri"/>
              </a:rPr>
              <a:t>(1977)</a:t>
            </a:r>
            <a:endParaRPr sz="1600" i="1" dirty="0">
              <a:latin typeface="Raleway" panose="020B0003030101060003" pitchFamily="34" charset="0"/>
              <a:cs typeface="Calibri"/>
            </a:endParaRPr>
          </a:p>
        </p:txBody>
      </p:sp>
      <p:grpSp>
        <p:nvGrpSpPr>
          <p:cNvPr id="4" name="object 4"/>
          <p:cNvGrpSpPr/>
          <p:nvPr/>
        </p:nvGrpSpPr>
        <p:grpSpPr>
          <a:xfrm>
            <a:off x="7696200" y="2362200"/>
            <a:ext cx="4038600" cy="2245360"/>
            <a:chOff x="4648199" y="2736437"/>
            <a:chExt cx="4038600" cy="2245360"/>
          </a:xfrm>
        </p:grpSpPr>
        <p:sp>
          <p:nvSpPr>
            <p:cNvPr id="5" name="object 5"/>
            <p:cNvSpPr/>
            <p:nvPr/>
          </p:nvSpPr>
          <p:spPr>
            <a:xfrm>
              <a:off x="8061450" y="3365927"/>
              <a:ext cx="625475" cy="986155"/>
            </a:xfrm>
            <a:custGeom>
              <a:avLst/>
              <a:gdLst/>
              <a:ahLst/>
              <a:cxnLst/>
              <a:rect l="l" t="t" r="r" b="b"/>
              <a:pathLst>
                <a:path w="625475" h="986154">
                  <a:moveTo>
                    <a:pt x="358180" y="0"/>
                  </a:moveTo>
                  <a:lnTo>
                    <a:pt x="273902" y="0"/>
                  </a:lnTo>
                  <a:lnTo>
                    <a:pt x="203671" y="27968"/>
                  </a:lnTo>
                  <a:lnTo>
                    <a:pt x="175578" y="55937"/>
                  </a:lnTo>
                  <a:lnTo>
                    <a:pt x="133439" y="118880"/>
                  </a:lnTo>
                  <a:lnTo>
                    <a:pt x="119393" y="195836"/>
                  </a:lnTo>
                  <a:lnTo>
                    <a:pt x="133439" y="265758"/>
                  </a:lnTo>
                  <a:lnTo>
                    <a:pt x="154509" y="300732"/>
                  </a:lnTo>
                  <a:lnTo>
                    <a:pt x="175578" y="328729"/>
                  </a:lnTo>
                  <a:lnTo>
                    <a:pt x="196648" y="363676"/>
                  </a:lnTo>
                  <a:lnTo>
                    <a:pt x="210694" y="419641"/>
                  </a:lnTo>
                  <a:lnTo>
                    <a:pt x="210694" y="461594"/>
                  </a:lnTo>
                  <a:lnTo>
                    <a:pt x="196648" y="503575"/>
                  </a:lnTo>
                  <a:lnTo>
                    <a:pt x="168555" y="552534"/>
                  </a:lnTo>
                  <a:lnTo>
                    <a:pt x="119393" y="601493"/>
                  </a:lnTo>
                  <a:lnTo>
                    <a:pt x="126416" y="601493"/>
                  </a:lnTo>
                  <a:lnTo>
                    <a:pt x="91300" y="636468"/>
                  </a:lnTo>
                  <a:lnTo>
                    <a:pt x="56185" y="685427"/>
                  </a:lnTo>
                  <a:lnTo>
                    <a:pt x="21069" y="748371"/>
                  </a:lnTo>
                  <a:lnTo>
                    <a:pt x="7023" y="811314"/>
                  </a:lnTo>
                  <a:lnTo>
                    <a:pt x="0" y="881264"/>
                  </a:lnTo>
                  <a:lnTo>
                    <a:pt x="0" y="923217"/>
                  </a:lnTo>
                  <a:lnTo>
                    <a:pt x="7023" y="923217"/>
                  </a:lnTo>
                  <a:lnTo>
                    <a:pt x="21069" y="937201"/>
                  </a:lnTo>
                  <a:lnTo>
                    <a:pt x="63208" y="958191"/>
                  </a:lnTo>
                  <a:lnTo>
                    <a:pt x="105347" y="965198"/>
                  </a:lnTo>
                  <a:lnTo>
                    <a:pt x="161532" y="972176"/>
                  </a:lnTo>
                  <a:lnTo>
                    <a:pt x="224740" y="979182"/>
                  </a:lnTo>
                  <a:lnTo>
                    <a:pt x="309018" y="986160"/>
                  </a:lnTo>
                  <a:lnTo>
                    <a:pt x="379250" y="986160"/>
                  </a:lnTo>
                  <a:lnTo>
                    <a:pt x="477574" y="979182"/>
                  </a:lnTo>
                  <a:lnTo>
                    <a:pt x="575898" y="965198"/>
                  </a:lnTo>
                  <a:lnTo>
                    <a:pt x="611014" y="951185"/>
                  </a:lnTo>
                  <a:lnTo>
                    <a:pt x="625060" y="937201"/>
                  </a:lnTo>
                  <a:lnTo>
                    <a:pt x="625341" y="936642"/>
                  </a:lnTo>
                  <a:lnTo>
                    <a:pt x="625341" y="785023"/>
                  </a:lnTo>
                  <a:lnTo>
                    <a:pt x="625060" y="783345"/>
                  </a:lnTo>
                  <a:lnTo>
                    <a:pt x="603990" y="741364"/>
                  </a:lnTo>
                  <a:lnTo>
                    <a:pt x="589944" y="699411"/>
                  </a:lnTo>
                  <a:lnTo>
                    <a:pt x="561851" y="664437"/>
                  </a:lnTo>
                  <a:lnTo>
                    <a:pt x="505666" y="608471"/>
                  </a:lnTo>
                  <a:lnTo>
                    <a:pt x="470551" y="580503"/>
                  </a:lnTo>
                  <a:lnTo>
                    <a:pt x="442458" y="545528"/>
                  </a:lnTo>
                  <a:lnTo>
                    <a:pt x="421388" y="517559"/>
                  </a:lnTo>
                  <a:lnTo>
                    <a:pt x="414365" y="489591"/>
                  </a:lnTo>
                  <a:lnTo>
                    <a:pt x="407342" y="454616"/>
                  </a:lnTo>
                  <a:lnTo>
                    <a:pt x="414365" y="419641"/>
                  </a:lnTo>
                  <a:lnTo>
                    <a:pt x="428412" y="377688"/>
                  </a:lnTo>
                  <a:lnTo>
                    <a:pt x="456504" y="335707"/>
                  </a:lnTo>
                  <a:lnTo>
                    <a:pt x="477574" y="300732"/>
                  </a:lnTo>
                  <a:lnTo>
                    <a:pt x="498643" y="272764"/>
                  </a:lnTo>
                  <a:lnTo>
                    <a:pt x="512689" y="230811"/>
                  </a:lnTo>
                  <a:lnTo>
                    <a:pt x="512689" y="153855"/>
                  </a:lnTo>
                  <a:lnTo>
                    <a:pt x="498643" y="118880"/>
                  </a:lnTo>
                  <a:lnTo>
                    <a:pt x="477574" y="83905"/>
                  </a:lnTo>
                  <a:lnTo>
                    <a:pt x="456504" y="55937"/>
                  </a:lnTo>
                  <a:lnTo>
                    <a:pt x="428412" y="27968"/>
                  </a:lnTo>
                  <a:lnTo>
                    <a:pt x="358180" y="0"/>
                  </a:lnTo>
                  <a:close/>
                </a:path>
              </a:pathLst>
            </a:custGeom>
            <a:solidFill>
              <a:srgbClr val="58B8E8"/>
            </a:solidFill>
          </p:spPr>
          <p:txBody>
            <a:bodyPr wrap="square" lIns="0" tIns="0" rIns="0" bIns="0" rtlCol="0"/>
            <a:lstStyle/>
            <a:p>
              <a:endParaRPr dirty="0">
                <a:latin typeface="Raleway" panose="020B0003030101060003" pitchFamily="34" charset="0"/>
              </a:endParaRPr>
            </a:p>
          </p:txBody>
        </p:sp>
        <p:sp>
          <p:nvSpPr>
            <p:cNvPr id="6" name="object 6"/>
            <p:cNvSpPr/>
            <p:nvPr/>
          </p:nvSpPr>
          <p:spPr>
            <a:xfrm>
              <a:off x="4648199" y="2736437"/>
              <a:ext cx="3483610" cy="2245360"/>
            </a:xfrm>
            <a:custGeom>
              <a:avLst/>
              <a:gdLst/>
              <a:ahLst/>
              <a:cxnLst/>
              <a:rect l="l" t="t" r="r" b="b"/>
              <a:pathLst>
                <a:path w="3483609" h="2245360">
                  <a:moveTo>
                    <a:pt x="547805" y="1601666"/>
                  </a:moveTo>
                  <a:lnTo>
                    <a:pt x="98324" y="1601666"/>
                  </a:lnTo>
                  <a:lnTo>
                    <a:pt x="56185" y="1608672"/>
                  </a:lnTo>
                  <a:lnTo>
                    <a:pt x="7023" y="1657631"/>
                  </a:lnTo>
                  <a:lnTo>
                    <a:pt x="0" y="1699584"/>
                  </a:lnTo>
                  <a:lnTo>
                    <a:pt x="0" y="2147217"/>
                  </a:lnTo>
                  <a:lnTo>
                    <a:pt x="7023" y="2189181"/>
                  </a:lnTo>
                  <a:lnTo>
                    <a:pt x="56185" y="2238141"/>
                  </a:lnTo>
                  <a:lnTo>
                    <a:pt x="98324" y="2245135"/>
                  </a:lnTo>
                  <a:lnTo>
                    <a:pt x="547806" y="2245135"/>
                  </a:lnTo>
                  <a:lnTo>
                    <a:pt x="582921" y="2238141"/>
                  </a:lnTo>
                  <a:lnTo>
                    <a:pt x="618037" y="2217158"/>
                  </a:lnTo>
                  <a:lnTo>
                    <a:pt x="639106" y="2189181"/>
                  </a:lnTo>
                  <a:lnTo>
                    <a:pt x="646130" y="2147217"/>
                  </a:lnTo>
                  <a:lnTo>
                    <a:pt x="646130" y="1979358"/>
                  </a:lnTo>
                  <a:lnTo>
                    <a:pt x="2654751" y="1979358"/>
                  </a:lnTo>
                  <a:lnTo>
                    <a:pt x="2654751" y="1867452"/>
                  </a:lnTo>
                  <a:lnTo>
                    <a:pt x="646130" y="1867452"/>
                  </a:lnTo>
                  <a:lnTo>
                    <a:pt x="646130" y="1699584"/>
                  </a:lnTo>
                  <a:lnTo>
                    <a:pt x="639106" y="1657631"/>
                  </a:lnTo>
                  <a:lnTo>
                    <a:pt x="618037" y="1629635"/>
                  </a:lnTo>
                  <a:lnTo>
                    <a:pt x="582921" y="1608672"/>
                  </a:lnTo>
                  <a:lnTo>
                    <a:pt x="547805" y="1601666"/>
                  </a:lnTo>
                  <a:close/>
                </a:path>
                <a:path w="3483609" h="2245360">
                  <a:moveTo>
                    <a:pt x="1657463" y="1979358"/>
                  </a:moveTo>
                  <a:lnTo>
                    <a:pt x="1011333" y="1979358"/>
                  </a:lnTo>
                  <a:lnTo>
                    <a:pt x="1011333" y="2147217"/>
                  </a:lnTo>
                  <a:lnTo>
                    <a:pt x="1018357" y="2189181"/>
                  </a:lnTo>
                  <a:lnTo>
                    <a:pt x="1039426" y="2217158"/>
                  </a:lnTo>
                  <a:lnTo>
                    <a:pt x="1074542" y="2238141"/>
                  </a:lnTo>
                  <a:lnTo>
                    <a:pt x="1109658" y="2245135"/>
                  </a:lnTo>
                  <a:lnTo>
                    <a:pt x="1559139" y="2245135"/>
                  </a:lnTo>
                  <a:lnTo>
                    <a:pt x="1601278" y="2238141"/>
                  </a:lnTo>
                  <a:lnTo>
                    <a:pt x="1629371" y="2217158"/>
                  </a:lnTo>
                  <a:lnTo>
                    <a:pt x="1650440" y="2189181"/>
                  </a:lnTo>
                  <a:lnTo>
                    <a:pt x="1657463" y="2147217"/>
                  </a:lnTo>
                  <a:lnTo>
                    <a:pt x="1657463" y="1979358"/>
                  </a:lnTo>
                  <a:close/>
                </a:path>
                <a:path w="3483609" h="2245360">
                  <a:moveTo>
                    <a:pt x="2654751" y="1979358"/>
                  </a:moveTo>
                  <a:lnTo>
                    <a:pt x="2008621" y="1979358"/>
                  </a:lnTo>
                  <a:lnTo>
                    <a:pt x="2008621" y="2147217"/>
                  </a:lnTo>
                  <a:lnTo>
                    <a:pt x="2015644" y="2189181"/>
                  </a:lnTo>
                  <a:lnTo>
                    <a:pt x="2036713" y="2217158"/>
                  </a:lnTo>
                  <a:lnTo>
                    <a:pt x="2064806" y="2238141"/>
                  </a:lnTo>
                  <a:lnTo>
                    <a:pt x="2106945" y="2245135"/>
                  </a:lnTo>
                  <a:lnTo>
                    <a:pt x="2556427" y="2245135"/>
                  </a:lnTo>
                  <a:lnTo>
                    <a:pt x="2591542" y="2238141"/>
                  </a:lnTo>
                  <a:lnTo>
                    <a:pt x="2626658" y="2217158"/>
                  </a:lnTo>
                  <a:lnTo>
                    <a:pt x="2647727" y="2189181"/>
                  </a:lnTo>
                  <a:lnTo>
                    <a:pt x="2654751" y="2147217"/>
                  </a:lnTo>
                  <a:lnTo>
                    <a:pt x="2654751" y="1979358"/>
                  </a:lnTo>
                  <a:close/>
                </a:path>
                <a:path w="3483609" h="2245360">
                  <a:moveTo>
                    <a:pt x="1559139" y="1601666"/>
                  </a:moveTo>
                  <a:lnTo>
                    <a:pt x="1109657" y="1601666"/>
                  </a:lnTo>
                  <a:lnTo>
                    <a:pt x="1039426" y="1629635"/>
                  </a:lnTo>
                  <a:lnTo>
                    <a:pt x="1011333" y="1699584"/>
                  </a:lnTo>
                  <a:lnTo>
                    <a:pt x="1011333" y="1867452"/>
                  </a:lnTo>
                  <a:lnTo>
                    <a:pt x="1657463" y="1867452"/>
                  </a:lnTo>
                  <a:lnTo>
                    <a:pt x="1657463" y="1699584"/>
                  </a:lnTo>
                  <a:lnTo>
                    <a:pt x="1650440" y="1657631"/>
                  </a:lnTo>
                  <a:lnTo>
                    <a:pt x="1629371" y="1629635"/>
                  </a:lnTo>
                  <a:lnTo>
                    <a:pt x="1601278" y="1608672"/>
                  </a:lnTo>
                  <a:lnTo>
                    <a:pt x="1559139" y="1601666"/>
                  </a:lnTo>
                  <a:close/>
                </a:path>
                <a:path w="3483609" h="2245360">
                  <a:moveTo>
                    <a:pt x="2556426" y="1601666"/>
                  </a:moveTo>
                  <a:lnTo>
                    <a:pt x="2106945" y="1601666"/>
                  </a:lnTo>
                  <a:lnTo>
                    <a:pt x="2064806" y="1608672"/>
                  </a:lnTo>
                  <a:lnTo>
                    <a:pt x="2015644" y="1657631"/>
                  </a:lnTo>
                  <a:lnTo>
                    <a:pt x="2008621" y="1699584"/>
                  </a:lnTo>
                  <a:lnTo>
                    <a:pt x="2008621" y="1867452"/>
                  </a:lnTo>
                  <a:lnTo>
                    <a:pt x="2654751" y="1867452"/>
                  </a:lnTo>
                  <a:lnTo>
                    <a:pt x="2654751" y="1699584"/>
                  </a:lnTo>
                  <a:lnTo>
                    <a:pt x="2647727" y="1657631"/>
                  </a:lnTo>
                  <a:lnTo>
                    <a:pt x="2626658" y="1629635"/>
                  </a:lnTo>
                  <a:lnTo>
                    <a:pt x="2591542" y="1608672"/>
                  </a:lnTo>
                  <a:lnTo>
                    <a:pt x="2556426" y="1601666"/>
                  </a:lnTo>
                  <a:close/>
                </a:path>
                <a:path w="3483609" h="2245360">
                  <a:moveTo>
                    <a:pt x="337111" y="1405830"/>
                  </a:moveTo>
                  <a:lnTo>
                    <a:pt x="224741" y="1405830"/>
                  </a:lnTo>
                  <a:lnTo>
                    <a:pt x="224741" y="1601666"/>
                  </a:lnTo>
                  <a:lnTo>
                    <a:pt x="337111" y="1601666"/>
                  </a:lnTo>
                  <a:lnTo>
                    <a:pt x="337111" y="1405830"/>
                  </a:lnTo>
                  <a:close/>
                </a:path>
                <a:path w="3483609" h="2245360">
                  <a:moveTo>
                    <a:pt x="1383560" y="1405830"/>
                  </a:moveTo>
                  <a:lnTo>
                    <a:pt x="1278213" y="1405830"/>
                  </a:lnTo>
                  <a:lnTo>
                    <a:pt x="1278213" y="1601666"/>
                  </a:lnTo>
                  <a:lnTo>
                    <a:pt x="1383560" y="1601666"/>
                  </a:lnTo>
                  <a:lnTo>
                    <a:pt x="1383560" y="1405830"/>
                  </a:lnTo>
                  <a:close/>
                </a:path>
                <a:path w="3483609" h="2245360">
                  <a:moveTo>
                    <a:pt x="2387871" y="1405830"/>
                  </a:moveTo>
                  <a:lnTo>
                    <a:pt x="2282524" y="1405830"/>
                  </a:lnTo>
                  <a:lnTo>
                    <a:pt x="2282524" y="1601666"/>
                  </a:lnTo>
                  <a:lnTo>
                    <a:pt x="2387871" y="1601666"/>
                  </a:lnTo>
                  <a:lnTo>
                    <a:pt x="2387871" y="1405830"/>
                  </a:lnTo>
                  <a:close/>
                </a:path>
                <a:path w="3483609" h="2245360">
                  <a:moveTo>
                    <a:pt x="547805" y="762383"/>
                  </a:moveTo>
                  <a:lnTo>
                    <a:pt x="98324" y="762383"/>
                  </a:lnTo>
                  <a:lnTo>
                    <a:pt x="56185" y="769361"/>
                  </a:lnTo>
                  <a:lnTo>
                    <a:pt x="7023" y="825326"/>
                  </a:lnTo>
                  <a:lnTo>
                    <a:pt x="0" y="860301"/>
                  </a:lnTo>
                  <a:lnTo>
                    <a:pt x="0" y="1307911"/>
                  </a:lnTo>
                  <a:lnTo>
                    <a:pt x="7023" y="1349892"/>
                  </a:lnTo>
                  <a:lnTo>
                    <a:pt x="56185" y="1398851"/>
                  </a:lnTo>
                  <a:lnTo>
                    <a:pt x="98324" y="1405830"/>
                  </a:lnTo>
                  <a:lnTo>
                    <a:pt x="547805" y="1405830"/>
                  </a:lnTo>
                  <a:lnTo>
                    <a:pt x="582921" y="1398851"/>
                  </a:lnTo>
                  <a:lnTo>
                    <a:pt x="618037" y="1377861"/>
                  </a:lnTo>
                  <a:lnTo>
                    <a:pt x="639106" y="1349892"/>
                  </a:lnTo>
                  <a:lnTo>
                    <a:pt x="646130" y="1307911"/>
                  </a:lnTo>
                  <a:lnTo>
                    <a:pt x="646129" y="1140044"/>
                  </a:lnTo>
                  <a:lnTo>
                    <a:pt x="3469436" y="1140044"/>
                  </a:lnTo>
                  <a:lnTo>
                    <a:pt x="3483482" y="1084106"/>
                  </a:lnTo>
                  <a:lnTo>
                    <a:pt x="3483482" y="1035147"/>
                  </a:lnTo>
                  <a:lnTo>
                    <a:pt x="646129" y="1035147"/>
                  </a:lnTo>
                  <a:lnTo>
                    <a:pt x="646129" y="860301"/>
                  </a:lnTo>
                  <a:lnTo>
                    <a:pt x="639106" y="825326"/>
                  </a:lnTo>
                  <a:lnTo>
                    <a:pt x="618037" y="790352"/>
                  </a:lnTo>
                  <a:lnTo>
                    <a:pt x="582921" y="769361"/>
                  </a:lnTo>
                  <a:lnTo>
                    <a:pt x="547805" y="762383"/>
                  </a:lnTo>
                  <a:close/>
                </a:path>
                <a:path w="3483609" h="2245360">
                  <a:moveTo>
                    <a:pt x="1657463" y="1140044"/>
                  </a:moveTo>
                  <a:lnTo>
                    <a:pt x="1011333" y="1140044"/>
                  </a:lnTo>
                  <a:lnTo>
                    <a:pt x="1011333" y="1307911"/>
                  </a:lnTo>
                  <a:lnTo>
                    <a:pt x="1018356" y="1349892"/>
                  </a:lnTo>
                  <a:lnTo>
                    <a:pt x="1039426" y="1377861"/>
                  </a:lnTo>
                  <a:lnTo>
                    <a:pt x="1074542" y="1398852"/>
                  </a:lnTo>
                  <a:lnTo>
                    <a:pt x="1109657" y="1405830"/>
                  </a:lnTo>
                  <a:lnTo>
                    <a:pt x="1559139" y="1405830"/>
                  </a:lnTo>
                  <a:lnTo>
                    <a:pt x="1601278" y="1398852"/>
                  </a:lnTo>
                  <a:lnTo>
                    <a:pt x="1629371" y="1377861"/>
                  </a:lnTo>
                  <a:lnTo>
                    <a:pt x="1650440" y="1349892"/>
                  </a:lnTo>
                  <a:lnTo>
                    <a:pt x="1657463" y="1307911"/>
                  </a:lnTo>
                  <a:lnTo>
                    <a:pt x="1657463" y="1140044"/>
                  </a:lnTo>
                  <a:close/>
                </a:path>
                <a:path w="3483609" h="2245360">
                  <a:moveTo>
                    <a:pt x="2654750" y="1140044"/>
                  </a:moveTo>
                  <a:lnTo>
                    <a:pt x="2008621" y="1140044"/>
                  </a:lnTo>
                  <a:lnTo>
                    <a:pt x="2008621" y="1307911"/>
                  </a:lnTo>
                  <a:lnTo>
                    <a:pt x="2015644" y="1349892"/>
                  </a:lnTo>
                  <a:lnTo>
                    <a:pt x="2036713" y="1377861"/>
                  </a:lnTo>
                  <a:lnTo>
                    <a:pt x="2064806" y="1398852"/>
                  </a:lnTo>
                  <a:lnTo>
                    <a:pt x="2106945" y="1405830"/>
                  </a:lnTo>
                  <a:lnTo>
                    <a:pt x="2556426" y="1405830"/>
                  </a:lnTo>
                  <a:lnTo>
                    <a:pt x="2591542" y="1398852"/>
                  </a:lnTo>
                  <a:lnTo>
                    <a:pt x="2626658" y="1377861"/>
                  </a:lnTo>
                  <a:lnTo>
                    <a:pt x="2647727" y="1349892"/>
                  </a:lnTo>
                  <a:lnTo>
                    <a:pt x="2654750" y="1307911"/>
                  </a:lnTo>
                  <a:lnTo>
                    <a:pt x="2654750" y="1140044"/>
                  </a:lnTo>
                  <a:close/>
                </a:path>
                <a:path w="3483609" h="2245360">
                  <a:moveTo>
                    <a:pt x="1559139" y="762383"/>
                  </a:moveTo>
                  <a:lnTo>
                    <a:pt x="1109657" y="762383"/>
                  </a:lnTo>
                  <a:lnTo>
                    <a:pt x="1039426" y="790352"/>
                  </a:lnTo>
                  <a:lnTo>
                    <a:pt x="1018356" y="825326"/>
                  </a:lnTo>
                  <a:lnTo>
                    <a:pt x="1011333" y="860301"/>
                  </a:lnTo>
                  <a:lnTo>
                    <a:pt x="1011333" y="1035147"/>
                  </a:lnTo>
                  <a:lnTo>
                    <a:pt x="1657463" y="1035147"/>
                  </a:lnTo>
                  <a:lnTo>
                    <a:pt x="1657463" y="860301"/>
                  </a:lnTo>
                  <a:lnTo>
                    <a:pt x="1650440" y="825326"/>
                  </a:lnTo>
                  <a:lnTo>
                    <a:pt x="1629370" y="790352"/>
                  </a:lnTo>
                  <a:lnTo>
                    <a:pt x="1601278" y="769361"/>
                  </a:lnTo>
                  <a:lnTo>
                    <a:pt x="1559139" y="762383"/>
                  </a:lnTo>
                  <a:close/>
                </a:path>
                <a:path w="3483609" h="2245360">
                  <a:moveTo>
                    <a:pt x="2556426" y="762383"/>
                  </a:moveTo>
                  <a:lnTo>
                    <a:pt x="2106945" y="762383"/>
                  </a:lnTo>
                  <a:lnTo>
                    <a:pt x="2064806" y="769361"/>
                  </a:lnTo>
                  <a:lnTo>
                    <a:pt x="2015644" y="825326"/>
                  </a:lnTo>
                  <a:lnTo>
                    <a:pt x="2008621" y="860301"/>
                  </a:lnTo>
                  <a:lnTo>
                    <a:pt x="2008621" y="1035147"/>
                  </a:lnTo>
                  <a:lnTo>
                    <a:pt x="2654750" y="1035147"/>
                  </a:lnTo>
                  <a:lnTo>
                    <a:pt x="2654750" y="860301"/>
                  </a:lnTo>
                  <a:lnTo>
                    <a:pt x="2647727" y="825326"/>
                  </a:lnTo>
                  <a:lnTo>
                    <a:pt x="2626658" y="790352"/>
                  </a:lnTo>
                  <a:lnTo>
                    <a:pt x="2591542" y="769361"/>
                  </a:lnTo>
                  <a:lnTo>
                    <a:pt x="2556426" y="762383"/>
                  </a:lnTo>
                  <a:close/>
                </a:path>
                <a:path w="3483609" h="2245360">
                  <a:moveTo>
                    <a:pt x="337111" y="650452"/>
                  </a:moveTo>
                  <a:lnTo>
                    <a:pt x="224740" y="650452"/>
                  </a:lnTo>
                  <a:lnTo>
                    <a:pt x="224740" y="762383"/>
                  </a:lnTo>
                  <a:lnTo>
                    <a:pt x="337111" y="762383"/>
                  </a:lnTo>
                  <a:lnTo>
                    <a:pt x="337111" y="650452"/>
                  </a:lnTo>
                  <a:close/>
                </a:path>
                <a:path w="3483609" h="2245360">
                  <a:moveTo>
                    <a:pt x="1383560" y="650452"/>
                  </a:moveTo>
                  <a:lnTo>
                    <a:pt x="1278213" y="650452"/>
                  </a:lnTo>
                  <a:lnTo>
                    <a:pt x="1278213" y="762383"/>
                  </a:lnTo>
                  <a:lnTo>
                    <a:pt x="1383560" y="762383"/>
                  </a:lnTo>
                  <a:lnTo>
                    <a:pt x="1383560" y="650452"/>
                  </a:lnTo>
                  <a:close/>
                </a:path>
                <a:path w="3483609" h="2245360">
                  <a:moveTo>
                    <a:pt x="2387871" y="650452"/>
                  </a:moveTo>
                  <a:lnTo>
                    <a:pt x="2282523" y="650452"/>
                  </a:lnTo>
                  <a:lnTo>
                    <a:pt x="2282523" y="762383"/>
                  </a:lnTo>
                  <a:lnTo>
                    <a:pt x="2387871" y="762383"/>
                  </a:lnTo>
                  <a:lnTo>
                    <a:pt x="2387871" y="650452"/>
                  </a:lnTo>
                  <a:close/>
                </a:path>
                <a:path w="3483609" h="2245360">
                  <a:moveTo>
                    <a:pt x="547805" y="0"/>
                  </a:moveTo>
                  <a:lnTo>
                    <a:pt x="98324" y="0"/>
                  </a:lnTo>
                  <a:lnTo>
                    <a:pt x="56185" y="7006"/>
                  </a:lnTo>
                  <a:lnTo>
                    <a:pt x="7023" y="62943"/>
                  </a:lnTo>
                  <a:lnTo>
                    <a:pt x="0" y="97918"/>
                  </a:lnTo>
                  <a:lnTo>
                    <a:pt x="0" y="552534"/>
                  </a:lnTo>
                  <a:lnTo>
                    <a:pt x="28092" y="622484"/>
                  </a:lnTo>
                  <a:lnTo>
                    <a:pt x="98324" y="650452"/>
                  </a:lnTo>
                  <a:lnTo>
                    <a:pt x="547805" y="650452"/>
                  </a:lnTo>
                  <a:lnTo>
                    <a:pt x="582921" y="643474"/>
                  </a:lnTo>
                  <a:lnTo>
                    <a:pt x="618037" y="622484"/>
                  </a:lnTo>
                  <a:lnTo>
                    <a:pt x="639106" y="587509"/>
                  </a:lnTo>
                  <a:lnTo>
                    <a:pt x="646129" y="552534"/>
                  </a:lnTo>
                  <a:lnTo>
                    <a:pt x="646129" y="377688"/>
                  </a:lnTo>
                  <a:lnTo>
                    <a:pt x="2654750" y="377688"/>
                  </a:lnTo>
                  <a:lnTo>
                    <a:pt x="2654750" y="272764"/>
                  </a:lnTo>
                  <a:lnTo>
                    <a:pt x="646129" y="272764"/>
                  </a:lnTo>
                  <a:lnTo>
                    <a:pt x="646129" y="97918"/>
                  </a:lnTo>
                  <a:lnTo>
                    <a:pt x="639106" y="62943"/>
                  </a:lnTo>
                  <a:lnTo>
                    <a:pt x="618037" y="27968"/>
                  </a:lnTo>
                  <a:lnTo>
                    <a:pt x="582921" y="7006"/>
                  </a:lnTo>
                  <a:lnTo>
                    <a:pt x="547805" y="0"/>
                  </a:lnTo>
                  <a:close/>
                </a:path>
                <a:path w="3483609" h="2245360">
                  <a:moveTo>
                    <a:pt x="1657463" y="377688"/>
                  </a:moveTo>
                  <a:lnTo>
                    <a:pt x="1011333" y="377688"/>
                  </a:lnTo>
                  <a:lnTo>
                    <a:pt x="1011333" y="552534"/>
                  </a:lnTo>
                  <a:lnTo>
                    <a:pt x="1018356" y="587509"/>
                  </a:lnTo>
                  <a:lnTo>
                    <a:pt x="1039426" y="622484"/>
                  </a:lnTo>
                  <a:lnTo>
                    <a:pt x="1074542" y="643474"/>
                  </a:lnTo>
                  <a:lnTo>
                    <a:pt x="1109657" y="650452"/>
                  </a:lnTo>
                  <a:lnTo>
                    <a:pt x="1559139" y="650452"/>
                  </a:lnTo>
                  <a:lnTo>
                    <a:pt x="1601278" y="643474"/>
                  </a:lnTo>
                  <a:lnTo>
                    <a:pt x="1629370" y="622484"/>
                  </a:lnTo>
                  <a:lnTo>
                    <a:pt x="1650440" y="587509"/>
                  </a:lnTo>
                  <a:lnTo>
                    <a:pt x="1657463" y="552534"/>
                  </a:lnTo>
                  <a:lnTo>
                    <a:pt x="1657463" y="377688"/>
                  </a:lnTo>
                  <a:close/>
                </a:path>
                <a:path w="3483609" h="2245360">
                  <a:moveTo>
                    <a:pt x="2654750" y="377688"/>
                  </a:moveTo>
                  <a:lnTo>
                    <a:pt x="2008621" y="377688"/>
                  </a:lnTo>
                  <a:lnTo>
                    <a:pt x="2008621" y="552534"/>
                  </a:lnTo>
                  <a:lnTo>
                    <a:pt x="2015644" y="587509"/>
                  </a:lnTo>
                  <a:lnTo>
                    <a:pt x="2036713" y="622484"/>
                  </a:lnTo>
                  <a:lnTo>
                    <a:pt x="2064806" y="643474"/>
                  </a:lnTo>
                  <a:lnTo>
                    <a:pt x="2106945" y="650452"/>
                  </a:lnTo>
                  <a:lnTo>
                    <a:pt x="2556426" y="650452"/>
                  </a:lnTo>
                  <a:lnTo>
                    <a:pt x="2591542" y="643474"/>
                  </a:lnTo>
                  <a:lnTo>
                    <a:pt x="2626658" y="622484"/>
                  </a:lnTo>
                  <a:lnTo>
                    <a:pt x="2647727" y="587509"/>
                  </a:lnTo>
                  <a:lnTo>
                    <a:pt x="2654750" y="552534"/>
                  </a:lnTo>
                  <a:lnTo>
                    <a:pt x="2654750" y="377688"/>
                  </a:lnTo>
                  <a:close/>
                </a:path>
                <a:path w="3483609" h="2245360">
                  <a:moveTo>
                    <a:pt x="1559139" y="0"/>
                  </a:moveTo>
                  <a:lnTo>
                    <a:pt x="1109657" y="0"/>
                  </a:lnTo>
                  <a:lnTo>
                    <a:pt x="1039426" y="27968"/>
                  </a:lnTo>
                  <a:lnTo>
                    <a:pt x="1018356" y="62943"/>
                  </a:lnTo>
                  <a:lnTo>
                    <a:pt x="1011333" y="97918"/>
                  </a:lnTo>
                  <a:lnTo>
                    <a:pt x="1011333" y="272764"/>
                  </a:lnTo>
                  <a:lnTo>
                    <a:pt x="1657463" y="272764"/>
                  </a:lnTo>
                  <a:lnTo>
                    <a:pt x="1657463" y="97918"/>
                  </a:lnTo>
                  <a:lnTo>
                    <a:pt x="1650440" y="62943"/>
                  </a:lnTo>
                  <a:lnTo>
                    <a:pt x="1629370" y="27968"/>
                  </a:lnTo>
                  <a:lnTo>
                    <a:pt x="1601278" y="7006"/>
                  </a:lnTo>
                  <a:lnTo>
                    <a:pt x="1559139" y="0"/>
                  </a:lnTo>
                  <a:close/>
                </a:path>
                <a:path w="3483609" h="2245360">
                  <a:moveTo>
                    <a:pt x="2556426" y="0"/>
                  </a:moveTo>
                  <a:lnTo>
                    <a:pt x="2106945" y="0"/>
                  </a:lnTo>
                  <a:lnTo>
                    <a:pt x="2064806" y="7006"/>
                  </a:lnTo>
                  <a:lnTo>
                    <a:pt x="2015644" y="62943"/>
                  </a:lnTo>
                  <a:lnTo>
                    <a:pt x="2008620" y="97918"/>
                  </a:lnTo>
                  <a:lnTo>
                    <a:pt x="2008621" y="272764"/>
                  </a:lnTo>
                  <a:lnTo>
                    <a:pt x="2654750" y="272764"/>
                  </a:lnTo>
                  <a:lnTo>
                    <a:pt x="2654750" y="97918"/>
                  </a:lnTo>
                  <a:lnTo>
                    <a:pt x="2647727" y="62943"/>
                  </a:lnTo>
                  <a:lnTo>
                    <a:pt x="2626658" y="27968"/>
                  </a:lnTo>
                  <a:lnTo>
                    <a:pt x="2591542" y="7006"/>
                  </a:lnTo>
                  <a:lnTo>
                    <a:pt x="2556426" y="0"/>
                  </a:lnTo>
                  <a:close/>
                </a:path>
              </a:pathLst>
            </a:custGeom>
            <a:solidFill>
              <a:srgbClr val="A2CD39"/>
            </a:solidFill>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3E36-0580-6E87-5FC4-878F64E98533}"/>
              </a:ext>
            </a:extLst>
          </p:cNvPr>
          <p:cNvSpPr>
            <a:spLocks noGrp="1"/>
          </p:cNvSpPr>
          <p:nvPr>
            <p:ph type="title"/>
          </p:nvPr>
        </p:nvSpPr>
        <p:spPr/>
        <p:txBody>
          <a:bodyPr/>
          <a:lstStyle/>
          <a:p>
            <a:r>
              <a:rPr lang="en-GB" b="1" dirty="0">
                <a:solidFill>
                  <a:srgbClr val="295E80"/>
                </a:solidFill>
              </a:rPr>
              <a:t>Group Discussion</a:t>
            </a:r>
          </a:p>
        </p:txBody>
      </p:sp>
      <p:sp>
        <p:nvSpPr>
          <p:cNvPr id="5" name="Cloud 4">
            <a:extLst>
              <a:ext uri="{FF2B5EF4-FFF2-40B4-BE49-F238E27FC236}">
                <a16:creationId xmlns:a16="http://schemas.microsoft.com/office/drawing/2014/main" id="{5060B8DD-8129-FAEF-A003-50AA9EB947C6}"/>
              </a:ext>
            </a:extLst>
          </p:cNvPr>
          <p:cNvSpPr/>
          <p:nvPr/>
        </p:nvSpPr>
        <p:spPr>
          <a:xfrm>
            <a:off x="2852201" y="1822744"/>
            <a:ext cx="6685415" cy="279164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What factors might determine how an organisation is structured?</a:t>
            </a:r>
          </a:p>
        </p:txBody>
      </p:sp>
    </p:spTree>
    <p:extLst>
      <p:ext uri="{BB962C8B-B14F-4D97-AF65-F5344CB8AC3E}">
        <p14:creationId xmlns:p14="http://schemas.microsoft.com/office/powerpoint/2010/main" val="388215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02590" y="640347"/>
            <a:ext cx="8839200"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Factors influencing organisational design</a:t>
            </a:r>
          </a:p>
        </p:txBody>
      </p:sp>
      <p:pic>
        <p:nvPicPr>
          <p:cNvPr id="3" name="object 3"/>
          <p:cNvPicPr/>
          <p:nvPr/>
        </p:nvPicPr>
        <p:blipFill>
          <a:blip r:embed="rId2" cstate="print"/>
          <a:stretch>
            <a:fillRect/>
          </a:stretch>
        </p:blipFill>
        <p:spPr>
          <a:xfrm>
            <a:off x="9431082" y="3048000"/>
            <a:ext cx="1716656" cy="1667218"/>
          </a:xfrm>
          <a:prstGeom prst="rect">
            <a:avLst/>
          </a:prstGeom>
        </p:spPr>
      </p:pic>
      <p:sp>
        <p:nvSpPr>
          <p:cNvPr id="4" name="object 4"/>
          <p:cNvSpPr txBox="1"/>
          <p:nvPr/>
        </p:nvSpPr>
        <p:spPr>
          <a:xfrm>
            <a:off x="1902590" y="1847225"/>
            <a:ext cx="7317610" cy="3473387"/>
          </a:xfrm>
          <a:prstGeom prst="rect">
            <a:avLst/>
          </a:prstGeom>
        </p:spPr>
        <p:txBody>
          <a:bodyPr vert="horz" wrap="square" lIns="0" tIns="94615" rIns="0" bIns="0" rtlCol="0">
            <a:spAutoFit/>
          </a:bodyPr>
          <a:lstStyle/>
          <a:p>
            <a:pPr marL="355600" indent="-342900">
              <a:spcBef>
                <a:spcPts val="745"/>
              </a:spcBef>
              <a:buFont typeface="Arial"/>
              <a:buChar char="•"/>
              <a:tabLst>
                <a:tab pos="354965" algn="l"/>
                <a:tab pos="355600" algn="l"/>
              </a:tabLst>
            </a:pPr>
            <a:r>
              <a:rPr sz="2000" b="1" spc="-10" dirty="0">
                <a:solidFill>
                  <a:srgbClr val="FF0000"/>
                </a:solidFill>
                <a:latin typeface="Raleway" panose="020B0003030101060003" pitchFamily="34" charset="0"/>
                <a:cs typeface="Calibri"/>
              </a:rPr>
              <a:t>Scale</a:t>
            </a:r>
            <a:r>
              <a:rPr sz="2000" b="1" spc="-15" dirty="0">
                <a:latin typeface="Raleway" panose="020B0003030101060003" pitchFamily="34" charset="0"/>
                <a:cs typeface="Calibri"/>
              </a:rPr>
              <a:t> </a:t>
            </a:r>
            <a:r>
              <a:rPr sz="2000" b="1" dirty="0">
                <a:latin typeface="Raleway" panose="020B0003030101060003" pitchFamily="34" charset="0"/>
                <a:cs typeface="Calibri"/>
              </a:rPr>
              <a:t>–</a:t>
            </a:r>
            <a:r>
              <a:rPr sz="2000" b="1" spc="-5" dirty="0">
                <a:latin typeface="Raleway" panose="020B0003030101060003" pitchFamily="34" charset="0"/>
                <a:cs typeface="Calibri"/>
              </a:rPr>
              <a:t> bigger </a:t>
            </a:r>
            <a:r>
              <a:rPr sz="2000" b="1" dirty="0">
                <a:latin typeface="Raleway" panose="020B0003030101060003" pitchFamily="34" charset="0"/>
                <a:cs typeface="Calibri"/>
              </a:rPr>
              <a:t>=</a:t>
            </a:r>
            <a:r>
              <a:rPr sz="2000" b="1" spc="-5" dirty="0">
                <a:latin typeface="Raleway" panose="020B0003030101060003" pitchFamily="34" charset="0"/>
                <a:cs typeface="Calibri"/>
              </a:rPr>
              <a:t> </a:t>
            </a:r>
            <a:r>
              <a:rPr sz="2000" b="1" spc="-10" dirty="0">
                <a:latin typeface="Raleway" panose="020B0003030101060003" pitchFamily="34" charset="0"/>
                <a:cs typeface="Calibri"/>
              </a:rPr>
              <a:t>more </a:t>
            </a:r>
            <a:r>
              <a:rPr sz="2000" b="1" spc="-15" dirty="0">
                <a:latin typeface="Raleway" panose="020B0003030101060003" pitchFamily="34" charset="0"/>
                <a:cs typeface="Calibri"/>
              </a:rPr>
              <a:t>complex</a:t>
            </a:r>
            <a:r>
              <a:rPr lang="en-GB" sz="2000" b="1" spc="-15" dirty="0">
                <a:latin typeface="Raleway" panose="020B0003030101060003" pitchFamily="34" charset="0"/>
                <a:cs typeface="Calibri"/>
              </a:rPr>
              <a:t> </a:t>
            </a:r>
            <a:r>
              <a:rPr sz="2000" b="1" dirty="0">
                <a:latin typeface="Raleway" panose="020B0003030101060003" pitchFamily="34" charset="0"/>
                <a:cs typeface="Calibri"/>
              </a:rPr>
              <a:t>-</a:t>
            </a:r>
            <a:r>
              <a:rPr sz="2000" b="1" spc="-20" dirty="0">
                <a:latin typeface="Raleway" panose="020B0003030101060003" pitchFamily="34" charset="0"/>
                <a:cs typeface="Calibri"/>
              </a:rPr>
              <a:t> </a:t>
            </a:r>
            <a:r>
              <a:rPr sz="2000" b="1" spc="-10" dirty="0">
                <a:latin typeface="Raleway" panose="020B0003030101060003" pitchFamily="34" charset="0"/>
                <a:cs typeface="Calibri"/>
              </a:rPr>
              <a:t>more</a:t>
            </a:r>
            <a:r>
              <a:rPr sz="2000" b="1" spc="-25" dirty="0">
                <a:latin typeface="Raleway" panose="020B0003030101060003" pitchFamily="34" charset="0"/>
                <a:cs typeface="Calibri"/>
              </a:rPr>
              <a:t> </a:t>
            </a:r>
            <a:r>
              <a:rPr sz="2000" b="1" spc="-5" dirty="0">
                <a:latin typeface="Raleway" panose="020B0003030101060003" pitchFamily="34" charset="0"/>
                <a:cs typeface="Calibri"/>
              </a:rPr>
              <a:t>people,</a:t>
            </a:r>
            <a:r>
              <a:rPr sz="2000" b="1" spc="-30" dirty="0">
                <a:latin typeface="Raleway" panose="020B0003030101060003" pitchFamily="34" charset="0"/>
                <a:cs typeface="Calibri"/>
              </a:rPr>
              <a:t> </a:t>
            </a:r>
            <a:r>
              <a:rPr sz="2000" b="1" spc="-10" dirty="0">
                <a:latin typeface="Raleway" panose="020B0003030101060003" pitchFamily="34" charset="0"/>
                <a:cs typeface="Calibri"/>
              </a:rPr>
              <a:t>more</a:t>
            </a:r>
            <a:r>
              <a:rPr sz="2000" b="1" spc="-15" dirty="0">
                <a:latin typeface="Raleway" panose="020B0003030101060003" pitchFamily="34" charset="0"/>
                <a:cs typeface="Calibri"/>
              </a:rPr>
              <a:t> </a:t>
            </a:r>
            <a:r>
              <a:rPr sz="2000" b="1" dirty="0">
                <a:latin typeface="Raleway" panose="020B0003030101060003" pitchFamily="34" charset="0"/>
                <a:cs typeface="Calibri"/>
              </a:rPr>
              <a:t>rules</a:t>
            </a:r>
          </a:p>
          <a:p>
            <a:pPr>
              <a:spcBef>
                <a:spcPts val="20"/>
              </a:spcBef>
            </a:pPr>
            <a:endParaRPr sz="3200" b="1" dirty="0">
              <a:latin typeface="Raleway" panose="020B0003030101060003" pitchFamily="34" charset="0"/>
              <a:cs typeface="Calibri"/>
            </a:endParaRPr>
          </a:p>
          <a:p>
            <a:pPr marL="355600" indent="-342900">
              <a:buFont typeface="Arial"/>
              <a:buChar char="•"/>
              <a:tabLst>
                <a:tab pos="354965" algn="l"/>
                <a:tab pos="355600" algn="l"/>
              </a:tabLst>
            </a:pPr>
            <a:r>
              <a:rPr sz="2000" b="1" spc="-25" dirty="0">
                <a:solidFill>
                  <a:srgbClr val="FF0000"/>
                </a:solidFill>
                <a:latin typeface="Raleway" panose="020B0003030101060003" pitchFamily="34" charset="0"/>
                <a:cs typeface="Calibri"/>
              </a:rPr>
              <a:t>Technology</a:t>
            </a:r>
            <a:r>
              <a:rPr lang="en-GB" sz="2000" b="1" spc="-25" dirty="0">
                <a:latin typeface="Raleway" panose="020B0003030101060003" pitchFamily="34" charset="0"/>
                <a:cs typeface="Calibri"/>
              </a:rPr>
              <a:t> </a:t>
            </a:r>
            <a:r>
              <a:rPr sz="2000" b="1" dirty="0">
                <a:latin typeface="Raleway" panose="020B0003030101060003" pitchFamily="34" charset="0"/>
                <a:cs typeface="Calibri"/>
              </a:rPr>
              <a:t>–</a:t>
            </a:r>
            <a:r>
              <a:rPr sz="2000" b="1" spc="-5" dirty="0">
                <a:latin typeface="Raleway" panose="020B0003030101060003" pitchFamily="34" charset="0"/>
                <a:cs typeface="Calibri"/>
              </a:rPr>
              <a:t> </a:t>
            </a:r>
            <a:r>
              <a:rPr sz="2000" b="1" spc="-10" dirty="0">
                <a:latin typeface="Raleway" panose="020B0003030101060003" pitchFamily="34" charset="0"/>
                <a:cs typeface="Calibri"/>
              </a:rPr>
              <a:t>what</a:t>
            </a:r>
            <a:r>
              <a:rPr sz="2000" b="1" spc="-40" dirty="0">
                <a:latin typeface="Raleway" panose="020B0003030101060003" pitchFamily="34" charset="0"/>
                <a:cs typeface="Calibri"/>
              </a:rPr>
              <a:t> </a:t>
            </a:r>
            <a:r>
              <a:rPr sz="2000" b="1" spc="-15" dirty="0">
                <a:latin typeface="Raleway" panose="020B0003030101060003" pitchFamily="34" charset="0"/>
                <a:cs typeface="Calibri"/>
              </a:rPr>
              <a:t>converts</a:t>
            </a:r>
            <a:r>
              <a:rPr sz="2000" b="1" spc="-20" dirty="0">
                <a:latin typeface="Raleway" panose="020B0003030101060003" pitchFamily="34" charset="0"/>
                <a:cs typeface="Calibri"/>
              </a:rPr>
              <a:t> </a:t>
            </a:r>
            <a:r>
              <a:rPr sz="2000" b="1" dirty="0">
                <a:latin typeface="Raleway" panose="020B0003030101060003" pitchFamily="34" charset="0"/>
                <a:cs typeface="Calibri"/>
              </a:rPr>
              <a:t>inputs</a:t>
            </a:r>
            <a:r>
              <a:rPr sz="2000" b="1" spc="-35" dirty="0">
                <a:latin typeface="Raleway" panose="020B0003030101060003" pitchFamily="34" charset="0"/>
                <a:cs typeface="Calibri"/>
              </a:rPr>
              <a:t> </a:t>
            </a:r>
            <a:r>
              <a:rPr sz="2000" b="1" spc="-15" dirty="0">
                <a:latin typeface="Raleway" panose="020B0003030101060003" pitchFamily="34" charset="0"/>
                <a:cs typeface="Calibri"/>
              </a:rPr>
              <a:t>to </a:t>
            </a:r>
            <a:r>
              <a:rPr sz="2000" b="1" spc="-5" dirty="0">
                <a:latin typeface="Raleway" panose="020B0003030101060003" pitchFamily="34" charset="0"/>
                <a:cs typeface="Calibri"/>
              </a:rPr>
              <a:t>outputs</a:t>
            </a:r>
            <a:endParaRPr sz="2000" b="1" dirty="0">
              <a:latin typeface="Raleway" panose="020B0003030101060003" pitchFamily="34" charset="0"/>
              <a:cs typeface="Calibri"/>
            </a:endParaRPr>
          </a:p>
          <a:p>
            <a:pPr>
              <a:spcBef>
                <a:spcPts val="20"/>
              </a:spcBef>
            </a:pPr>
            <a:endParaRPr sz="3200" b="1" dirty="0">
              <a:latin typeface="Raleway" panose="020B0003030101060003" pitchFamily="34" charset="0"/>
              <a:cs typeface="Calibri"/>
            </a:endParaRPr>
          </a:p>
          <a:p>
            <a:pPr marL="355600" indent="-342900">
              <a:buFont typeface="Arial"/>
              <a:buChar char="•"/>
              <a:tabLst>
                <a:tab pos="354965" algn="l"/>
                <a:tab pos="355600" algn="l"/>
                <a:tab pos="2755900" algn="l"/>
              </a:tabLst>
            </a:pPr>
            <a:r>
              <a:rPr sz="2000" b="1" spc="-15" dirty="0">
                <a:solidFill>
                  <a:srgbClr val="FF0000"/>
                </a:solidFill>
                <a:latin typeface="Raleway" panose="020B0003030101060003" pitchFamily="34" charset="0"/>
                <a:cs typeface="Calibri"/>
              </a:rPr>
              <a:t>Environment</a:t>
            </a:r>
            <a:r>
              <a:rPr lang="en-GB" sz="2000" b="1" spc="-15" dirty="0">
                <a:latin typeface="Raleway" panose="020B0003030101060003" pitchFamily="34" charset="0"/>
                <a:cs typeface="Calibri"/>
              </a:rPr>
              <a:t> </a:t>
            </a:r>
            <a:r>
              <a:rPr sz="2000" b="1" dirty="0">
                <a:latin typeface="Raleway" panose="020B0003030101060003" pitchFamily="34" charset="0"/>
                <a:cs typeface="Calibri"/>
              </a:rPr>
              <a:t>-</a:t>
            </a:r>
            <a:r>
              <a:rPr sz="2000" b="1" spc="-20" dirty="0">
                <a:latin typeface="Raleway" panose="020B0003030101060003" pitchFamily="34" charset="0"/>
                <a:cs typeface="Calibri"/>
              </a:rPr>
              <a:t> </a:t>
            </a:r>
            <a:r>
              <a:rPr sz="2000" b="1" spc="-15" dirty="0">
                <a:latin typeface="Raleway" panose="020B0003030101060003" pitchFamily="34" charset="0"/>
                <a:cs typeface="Calibri"/>
              </a:rPr>
              <a:t>micro</a:t>
            </a:r>
            <a:r>
              <a:rPr sz="2000" b="1" spc="-25" dirty="0">
                <a:latin typeface="Raleway" panose="020B0003030101060003" pitchFamily="34" charset="0"/>
                <a:cs typeface="Calibri"/>
              </a:rPr>
              <a:t> </a:t>
            </a:r>
            <a:r>
              <a:rPr sz="2000" b="1" dirty="0">
                <a:latin typeface="Raleway" panose="020B0003030101060003" pitchFamily="34" charset="0"/>
                <a:cs typeface="Calibri"/>
              </a:rPr>
              <a:t>and</a:t>
            </a:r>
            <a:r>
              <a:rPr sz="2000" b="1" spc="-40" dirty="0">
                <a:latin typeface="Raleway" panose="020B0003030101060003" pitchFamily="34" charset="0"/>
                <a:cs typeface="Calibri"/>
              </a:rPr>
              <a:t> </a:t>
            </a:r>
            <a:r>
              <a:rPr sz="2000" b="1" spc="-15" dirty="0">
                <a:latin typeface="Raleway" panose="020B0003030101060003" pitchFamily="34" charset="0"/>
                <a:cs typeface="Calibri"/>
              </a:rPr>
              <a:t>macro</a:t>
            </a:r>
            <a:endParaRPr sz="2000" b="1" dirty="0">
              <a:latin typeface="Raleway" panose="020B0003030101060003" pitchFamily="34" charset="0"/>
              <a:cs typeface="Calibri"/>
            </a:endParaRPr>
          </a:p>
          <a:p>
            <a:pPr>
              <a:spcBef>
                <a:spcPts val="20"/>
              </a:spcBef>
              <a:buClr>
                <a:srgbClr val="C0504D"/>
              </a:buClr>
              <a:buFont typeface="Arial"/>
              <a:buChar char="•"/>
            </a:pPr>
            <a:endParaRPr sz="3200" b="1" dirty="0">
              <a:latin typeface="Raleway" panose="020B0003030101060003" pitchFamily="34" charset="0"/>
              <a:cs typeface="Calibri"/>
            </a:endParaRPr>
          </a:p>
          <a:p>
            <a:pPr marL="355600" indent="-342900">
              <a:buFont typeface="Arial"/>
              <a:buChar char="•"/>
              <a:tabLst>
                <a:tab pos="354965" algn="l"/>
                <a:tab pos="355600" algn="l"/>
              </a:tabLst>
            </a:pPr>
            <a:r>
              <a:rPr sz="2000" b="1" spc="-20" dirty="0">
                <a:solidFill>
                  <a:srgbClr val="FF0000"/>
                </a:solidFill>
                <a:latin typeface="Raleway" panose="020B0003030101060003" pitchFamily="34" charset="0"/>
                <a:cs typeface="Calibri"/>
              </a:rPr>
              <a:t>Strategy</a:t>
            </a:r>
            <a:r>
              <a:rPr lang="en-GB" sz="2000" b="1" spc="-20" dirty="0">
                <a:latin typeface="Raleway" panose="020B0003030101060003" pitchFamily="34" charset="0"/>
                <a:cs typeface="Calibri"/>
              </a:rPr>
              <a:t> </a:t>
            </a:r>
            <a:r>
              <a:rPr sz="2000" b="1" dirty="0">
                <a:latin typeface="Raleway" panose="020B0003030101060003" pitchFamily="34" charset="0"/>
                <a:cs typeface="Calibri"/>
              </a:rPr>
              <a:t>-</a:t>
            </a:r>
            <a:r>
              <a:rPr sz="2000" b="1" spc="-10" dirty="0">
                <a:latin typeface="Raleway" panose="020B0003030101060003" pitchFamily="34" charset="0"/>
                <a:cs typeface="Calibri"/>
              </a:rPr>
              <a:t> must </a:t>
            </a:r>
            <a:r>
              <a:rPr sz="2000" b="1" spc="-15" dirty="0">
                <a:latin typeface="Raleway" panose="020B0003030101060003" pitchFamily="34" charset="0"/>
                <a:cs typeface="Calibri"/>
              </a:rPr>
              <a:t>reflect</a:t>
            </a:r>
            <a:r>
              <a:rPr sz="2000" b="1" spc="-25" dirty="0">
                <a:latin typeface="Raleway" panose="020B0003030101060003" pitchFamily="34" charset="0"/>
                <a:cs typeface="Calibri"/>
              </a:rPr>
              <a:t> </a:t>
            </a:r>
            <a:r>
              <a:rPr sz="2000" b="1" spc="-10" dirty="0">
                <a:latin typeface="Raleway" panose="020B0003030101060003" pitchFamily="34" charset="0"/>
                <a:cs typeface="Calibri"/>
              </a:rPr>
              <a:t>goals</a:t>
            </a:r>
            <a:r>
              <a:rPr sz="2000" b="1" spc="-20" dirty="0">
                <a:latin typeface="Raleway" panose="020B0003030101060003" pitchFamily="34" charset="0"/>
                <a:cs typeface="Calibri"/>
              </a:rPr>
              <a:t> </a:t>
            </a:r>
            <a:r>
              <a:rPr sz="2000" b="1" dirty="0">
                <a:latin typeface="Raleway" panose="020B0003030101060003" pitchFamily="34" charset="0"/>
                <a:cs typeface="Calibri"/>
              </a:rPr>
              <a:t>&amp;</a:t>
            </a:r>
            <a:r>
              <a:rPr sz="2000" b="1" spc="-15" dirty="0">
                <a:latin typeface="Raleway" panose="020B0003030101060003" pitchFamily="34" charset="0"/>
                <a:cs typeface="Calibri"/>
              </a:rPr>
              <a:t> </a:t>
            </a:r>
            <a:r>
              <a:rPr sz="2000" b="1" dirty="0">
                <a:latin typeface="Raleway" panose="020B0003030101060003" pitchFamily="34" charset="0"/>
                <a:cs typeface="Calibri"/>
              </a:rPr>
              <a:t>vision</a:t>
            </a:r>
          </a:p>
          <a:p>
            <a:pPr marR="2545715" algn="ctr">
              <a:spcBef>
                <a:spcPts val="875"/>
              </a:spcBef>
            </a:pPr>
            <a:endParaRPr lang="en-GB" sz="700" b="1" dirty="0">
              <a:latin typeface="Raleway" panose="020B0003030101060003" pitchFamily="34" charset="0"/>
              <a:cs typeface="Arial"/>
            </a:endParaRPr>
          </a:p>
          <a:p>
            <a:pPr marR="2545715" algn="ctr">
              <a:spcBef>
                <a:spcPts val="875"/>
              </a:spcBef>
            </a:pPr>
            <a:endParaRPr lang="en-GB" sz="700" b="1" dirty="0">
              <a:latin typeface="Raleway" panose="020B0003030101060003" pitchFamily="34" charset="0"/>
              <a:cs typeface="Arial"/>
            </a:endParaRPr>
          </a:p>
          <a:p>
            <a:pPr marR="2545715" algn="ctr">
              <a:spcBef>
                <a:spcPts val="875"/>
              </a:spcBef>
            </a:pPr>
            <a:endParaRPr lang="en-GB" sz="700" b="1" dirty="0">
              <a:latin typeface="Raleway" panose="020B0003030101060003" pitchFamily="34" charset="0"/>
              <a:cs typeface="Arial"/>
            </a:endParaRPr>
          </a:p>
        </p:txBody>
      </p:sp>
      <p:sp>
        <p:nvSpPr>
          <p:cNvPr id="5" name="TextBox 4">
            <a:extLst>
              <a:ext uri="{FF2B5EF4-FFF2-40B4-BE49-F238E27FC236}">
                <a16:creationId xmlns:a16="http://schemas.microsoft.com/office/drawing/2014/main" id="{64641916-93AC-8EAC-4E3E-2437387552D5}"/>
              </a:ext>
            </a:extLst>
          </p:cNvPr>
          <p:cNvSpPr txBox="1"/>
          <p:nvPr/>
        </p:nvSpPr>
        <p:spPr>
          <a:xfrm>
            <a:off x="1902590" y="5320612"/>
            <a:ext cx="2514600" cy="369332"/>
          </a:xfrm>
          <a:prstGeom prst="rect">
            <a:avLst/>
          </a:prstGeom>
          <a:noFill/>
        </p:spPr>
        <p:txBody>
          <a:bodyPr wrap="square" rtlCol="0">
            <a:spAutoFit/>
          </a:bodyPr>
          <a:lstStyle/>
          <a:p>
            <a:r>
              <a:rPr lang="en-GB" sz="1800" dirty="0"/>
              <a:t>(Burton and Obel, 2018)</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8818" y="499337"/>
            <a:ext cx="8001000"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5 key structural design </a:t>
            </a:r>
            <a:r>
              <a:rPr lang="en-GB" sz="4000" b="1" kern="1200" spc="-15" dirty="0">
                <a:solidFill>
                  <a:srgbClr val="FFC000"/>
                </a:solidFill>
              </a:rPr>
              <a:t>considerations</a:t>
            </a:r>
            <a:endParaRPr sz="4000" b="1" kern="1200" spc="-15" dirty="0">
              <a:solidFill>
                <a:srgbClr val="FFC000"/>
              </a:solidFill>
            </a:endParaRPr>
          </a:p>
        </p:txBody>
      </p:sp>
      <p:sp>
        <p:nvSpPr>
          <p:cNvPr id="4" name="object 4"/>
          <p:cNvSpPr txBox="1"/>
          <p:nvPr/>
        </p:nvSpPr>
        <p:spPr>
          <a:xfrm>
            <a:off x="1905000" y="1641651"/>
            <a:ext cx="8001000" cy="3574697"/>
          </a:xfrm>
          <a:prstGeom prst="rect">
            <a:avLst/>
          </a:prstGeom>
        </p:spPr>
        <p:txBody>
          <a:bodyPr vert="horz" wrap="square" lIns="0" tIns="34925" rIns="0" bIns="0" rtlCol="0">
            <a:spAutoFit/>
          </a:bodyPr>
          <a:lstStyle/>
          <a:p>
            <a:pPr marL="355600" marR="278765" indent="-343535" algn="just">
              <a:spcBef>
                <a:spcPts val="275"/>
              </a:spcBef>
              <a:buFont typeface="Arial"/>
              <a:buChar char="•"/>
              <a:tabLst>
                <a:tab pos="356235" algn="l"/>
              </a:tabLst>
            </a:pPr>
            <a:r>
              <a:rPr spc="-10" dirty="0">
                <a:latin typeface="Raleway" panose="020B0003030101060003" pitchFamily="34" charset="0"/>
                <a:cs typeface="Calibri"/>
              </a:rPr>
              <a:t>Extent </a:t>
            </a:r>
            <a:r>
              <a:rPr spc="-5" dirty="0">
                <a:latin typeface="Raleway" panose="020B0003030101060003" pitchFamily="34" charset="0"/>
                <a:cs typeface="Calibri"/>
              </a:rPr>
              <a:t>jobs will </a:t>
            </a:r>
            <a:r>
              <a:rPr dirty="0">
                <a:latin typeface="Raleway" panose="020B0003030101060003" pitchFamily="34" charset="0"/>
                <a:cs typeface="Calibri"/>
              </a:rPr>
              <a:t>be </a:t>
            </a:r>
            <a:r>
              <a:rPr b="1" spc="-5" dirty="0">
                <a:latin typeface="Raleway" panose="020B0003030101060003" pitchFamily="34" charset="0"/>
                <a:cs typeface="Calibri"/>
              </a:rPr>
              <a:t>specialised </a:t>
            </a:r>
            <a:r>
              <a:rPr spc="-5" dirty="0">
                <a:latin typeface="Raleway" panose="020B0003030101060003" pitchFamily="34" charset="0"/>
                <a:cs typeface="Calibri"/>
              </a:rPr>
              <a:t>or </a:t>
            </a:r>
            <a:r>
              <a:rPr spc="-15" dirty="0">
                <a:latin typeface="Raleway" panose="020B0003030101060003" pitchFamily="34" charset="0"/>
                <a:cs typeface="Calibri"/>
              </a:rPr>
              <a:t>broken </a:t>
            </a:r>
            <a:r>
              <a:rPr spc="-5" dirty="0">
                <a:latin typeface="Raleway" panose="020B0003030101060003" pitchFamily="34" charset="0"/>
                <a:cs typeface="Calibri"/>
              </a:rPr>
              <a:t>down </a:t>
            </a:r>
            <a:r>
              <a:rPr spc="-10" dirty="0">
                <a:latin typeface="Raleway" panose="020B0003030101060003" pitchFamily="34" charset="0"/>
                <a:cs typeface="Calibri"/>
              </a:rPr>
              <a:t>into </a:t>
            </a:r>
            <a:r>
              <a:rPr spc="-5" dirty="0">
                <a:latin typeface="Raleway" panose="020B0003030101060003" pitchFamily="34" charset="0"/>
                <a:cs typeface="Calibri"/>
              </a:rPr>
              <a:t>narrow job descriptions (also </a:t>
            </a:r>
            <a:r>
              <a:rPr dirty="0">
                <a:latin typeface="Raleway" panose="020B0003030101060003" pitchFamily="34" charset="0"/>
                <a:cs typeface="Calibri"/>
              </a:rPr>
              <a:t> </a:t>
            </a:r>
            <a:r>
              <a:rPr spc="-5" dirty="0">
                <a:latin typeface="Raleway" panose="020B0003030101060003" pitchFamily="34" charset="0"/>
                <a:cs typeface="Calibri"/>
              </a:rPr>
              <a:t>known</a:t>
            </a:r>
            <a:r>
              <a:rPr spc="-20" dirty="0">
                <a:latin typeface="Raleway" panose="020B0003030101060003" pitchFamily="34" charset="0"/>
                <a:cs typeface="Calibri"/>
              </a:rPr>
              <a:t> </a:t>
            </a:r>
            <a:r>
              <a:rPr dirty="0">
                <a:latin typeface="Raleway" panose="020B0003030101060003" pitchFamily="34" charset="0"/>
                <a:cs typeface="Calibri"/>
              </a:rPr>
              <a:t>as</a:t>
            </a:r>
            <a:r>
              <a:rPr spc="-5" dirty="0">
                <a:latin typeface="Raleway" panose="020B0003030101060003" pitchFamily="34" charset="0"/>
                <a:cs typeface="Calibri"/>
              </a:rPr>
              <a:t> </a:t>
            </a:r>
            <a:r>
              <a:rPr spc="-10" dirty="0">
                <a:latin typeface="Raleway" panose="020B0003030101060003" pitchFamily="34" charset="0"/>
                <a:cs typeface="Calibri"/>
              </a:rPr>
              <a:t>differentiation)</a:t>
            </a:r>
            <a:endParaRPr dirty="0">
              <a:latin typeface="Raleway" panose="020B0003030101060003" pitchFamily="34" charset="0"/>
              <a:cs typeface="Calibri"/>
            </a:endParaRPr>
          </a:p>
          <a:p>
            <a:pPr>
              <a:spcBef>
                <a:spcPts val="45"/>
              </a:spcBef>
              <a:buFont typeface="Arial"/>
              <a:buChar char="•"/>
            </a:pPr>
            <a:endParaRPr sz="2400" dirty="0">
              <a:latin typeface="Raleway" panose="020B0003030101060003" pitchFamily="34" charset="0"/>
              <a:cs typeface="Calibri"/>
            </a:endParaRPr>
          </a:p>
          <a:p>
            <a:pPr marL="355600" marR="55880" indent="-343535">
              <a:buFont typeface="Arial"/>
              <a:buChar char="•"/>
              <a:tabLst>
                <a:tab pos="355600" algn="l"/>
                <a:tab pos="356235" algn="l"/>
              </a:tabLst>
            </a:pPr>
            <a:r>
              <a:rPr dirty="0">
                <a:latin typeface="Raleway" panose="020B0003030101060003" pitchFamily="34" charset="0"/>
                <a:cs typeface="Calibri"/>
              </a:rPr>
              <a:t>Number</a:t>
            </a:r>
            <a:r>
              <a:rPr spc="-20" dirty="0">
                <a:latin typeface="Raleway" panose="020B0003030101060003" pitchFamily="34" charset="0"/>
                <a:cs typeface="Calibri"/>
              </a:rPr>
              <a:t> </a:t>
            </a:r>
            <a:r>
              <a:rPr spc="-5" dirty="0">
                <a:latin typeface="Raleway" panose="020B0003030101060003" pitchFamily="34" charset="0"/>
                <a:cs typeface="Calibri"/>
              </a:rPr>
              <a:t>of</a:t>
            </a:r>
            <a:r>
              <a:rPr spc="-10" dirty="0">
                <a:latin typeface="Raleway" panose="020B0003030101060003" pitchFamily="34" charset="0"/>
                <a:cs typeface="Calibri"/>
              </a:rPr>
              <a:t> </a:t>
            </a:r>
            <a:r>
              <a:rPr b="1" spc="-10" dirty="0">
                <a:latin typeface="Raleway" panose="020B0003030101060003" pitchFamily="34" charset="0"/>
                <a:cs typeface="Calibri"/>
              </a:rPr>
              <a:t>hierarchical</a:t>
            </a:r>
            <a:r>
              <a:rPr b="1" spc="-30" dirty="0">
                <a:latin typeface="Raleway" panose="020B0003030101060003" pitchFamily="34" charset="0"/>
                <a:cs typeface="Calibri"/>
              </a:rPr>
              <a:t> </a:t>
            </a:r>
            <a:r>
              <a:rPr b="1" spc="-10" dirty="0">
                <a:latin typeface="Raleway" panose="020B0003030101060003" pitchFamily="34" charset="0"/>
                <a:cs typeface="Calibri"/>
              </a:rPr>
              <a:t>levels</a:t>
            </a:r>
            <a:r>
              <a:rPr b="1" spc="-30" dirty="0">
                <a:latin typeface="Raleway" panose="020B0003030101060003" pitchFamily="34" charset="0"/>
                <a:cs typeface="Calibri"/>
              </a:rPr>
              <a:t> </a:t>
            </a:r>
            <a:r>
              <a:rPr dirty="0">
                <a:latin typeface="Raleway" panose="020B0003030101060003" pitchFamily="34" charset="0"/>
                <a:cs typeface="Calibri"/>
              </a:rPr>
              <a:t>and</a:t>
            </a:r>
            <a:r>
              <a:rPr spc="-15" dirty="0">
                <a:latin typeface="Raleway" panose="020B0003030101060003" pitchFamily="34" charset="0"/>
                <a:cs typeface="Calibri"/>
              </a:rPr>
              <a:t> </a:t>
            </a:r>
            <a:r>
              <a:rPr dirty="0">
                <a:latin typeface="Raleway" panose="020B0003030101060003" pitchFamily="34" charset="0"/>
                <a:cs typeface="Calibri"/>
              </a:rPr>
              <a:t>the</a:t>
            </a:r>
            <a:r>
              <a:rPr spc="-10" dirty="0">
                <a:latin typeface="Raleway" panose="020B0003030101060003" pitchFamily="34" charset="0"/>
                <a:cs typeface="Calibri"/>
              </a:rPr>
              <a:t> </a:t>
            </a:r>
            <a:r>
              <a:rPr spc="-5" dirty="0">
                <a:latin typeface="Raleway" panose="020B0003030101060003" pitchFamily="34" charset="0"/>
                <a:cs typeface="Calibri"/>
              </a:rPr>
              <a:t>span </a:t>
            </a:r>
            <a:r>
              <a:rPr spc="-325" dirty="0">
                <a:latin typeface="Raleway" panose="020B0003030101060003" pitchFamily="34" charset="0"/>
                <a:cs typeface="Calibri"/>
              </a:rPr>
              <a:t> </a:t>
            </a:r>
            <a:r>
              <a:rPr spc="-5" dirty="0">
                <a:latin typeface="Raleway" panose="020B0003030101060003" pitchFamily="34" charset="0"/>
                <a:cs typeface="Calibri"/>
              </a:rPr>
              <a:t>of</a:t>
            </a:r>
            <a:r>
              <a:rPr spc="-10" dirty="0">
                <a:latin typeface="Raleway" panose="020B0003030101060003" pitchFamily="34" charset="0"/>
                <a:cs typeface="Calibri"/>
              </a:rPr>
              <a:t> control</a:t>
            </a:r>
            <a:r>
              <a:rPr spc="-15" dirty="0">
                <a:latin typeface="Raleway" panose="020B0003030101060003" pitchFamily="34" charset="0"/>
                <a:cs typeface="Calibri"/>
              </a:rPr>
              <a:t> </a:t>
            </a:r>
            <a:r>
              <a:rPr spc="-5" dirty="0">
                <a:latin typeface="Raleway" panose="020B0003030101060003" pitchFamily="34" charset="0"/>
                <a:cs typeface="Calibri"/>
              </a:rPr>
              <a:t>(who</a:t>
            </a:r>
            <a:r>
              <a:rPr spc="-15" dirty="0">
                <a:latin typeface="Raleway" panose="020B0003030101060003" pitchFamily="34" charset="0"/>
                <a:cs typeface="Calibri"/>
              </a:rPr>
              <a:t> </a:t>
            </a:r>
            <a:r>
              <a:rPr spc="-5" dirty="0">
                <a:latin typeface="Raleway" panose="020B0003030101060003" pitchFamily="34" charset="0"/>
                <a:cs typeface="Calibri"/>
              </a:rPr>
              <a:t>reports </a:t>
            </a:r>
            <a:r>
              <a:rPr spc="-10" dirty="0">
                <a:latin typeface="Raleway" panose="020B0003030101060003" pitchFamily="34" charset="0"/>
                <a:cs typeface="Calibri"/>
              </a:rPr>
              <a:t>to</a:t>
            </a:r>
            <a:r>
              <a:rPr spc="-15" dirty="0">
                <a:latin typeface="Raleway" panose="020B0003030101060003" pitchFamily="34" charset="0"/>
                <a:cs typeface="Calibri"/>
              </a:rPr>
              <a:t> </a:t>
            </a:r>
            <a:r>
              <a:rPr spc="-5" dirty="0">
                <a:latin typeface="Raleway" panose="020B0003030101060003" pitchFamily="34" charset="0"/>
                <a:cs typeface="Calibri"/>
              </a:rPr>
              <a:t>whom);</a:t>
            </a:r>
            <a:endParaRPr dirty="0">
              <a:latin typeface="Raleway" panose="020B0003030101060003" pitchFamily="34" charset="0"/>
              <a:cs typeface="Calibri"/>
            </a:endParaRPr>
          </a:p>
          <a:p>
            <a:pPr>
              <a:buFont typeface="Arial"/>
              <a:buChar char="•"/>
            </a:pPr>
            <a:endParaRPr sz="2000" dirty="0">
              <a:latin typeface="Raleway" panose="020B0003030101060003" pitchFamily="34" charset="0"/>
              <a:cs typeface="Calibri"/>
            </a:endParaRPr>
          </a:p>
          <a:p>
            <a:pPr marL="355600" indent="-343535">
              <a:buFont typeface="Arial"/>
              <a:buChar char="•"/>
              <a:tabLst>
                <a:tab pos="355600" algn="l"/>
                <a:tab pos="356235" algn="l"/>
              </a:tabLst>
            </a:pPr>
            <a:r>
              <a:rPr b="1" spc="-5" dirty="0">
                <a:latin typeface="Raleway" panose="020B0003030101060003" pitchFamily="34" charset="0"/>
                <a:cs typeface="Calibri"/>
              </a:rPr>
              <a:t>Departmentalisation</a:t>
            </a:r>
            <a:r>
              <a:rPr b="1" spc="-35" dirty="0">
                <a:latin typeface="Raleway" panose="020B0003030101060003" pitchFamily="34" charset="0"/>
                <a:cs typeface="Calibri"/>
              </a:rPr>
              <a:t> </a:t>
            </a:r>
            <a:r>
              <a:rPr b="1" dirty="0">
                <a:latin typeface="Raleway" panose="020B0003030101060003" pitchFamily="34" charset="0"/>
                <a:cs typeface="Calibri"/>
              </a:rPr>
              <a:t>-</a:t>
            </a:r>
            <a:r>
              <a:rPr b="1" spc="-20" dirty="0">
                <a:latin typeface="Raleway" panose="020B0003030101060003" pitchFamily="34" charset="0"/>
                <a:cs typeface="Calibri"/>
              </a:rPr>
              <a:t> </a:t>
            </a:r>
            <a:r>
              <a:rPr spc="-5" dirty="0">
                <a:latin typeface="Raleway" panose="020B0003030101060003" pitchFamily="34" charset="0"/>
                <a:cs typeface="Calibri"/>
              </a:rPr>
              <a:t>how</a:t>
            </a:r>
            <a:r>
              <a:rPr spc="-20" dirty="0">
                <a:latin typeface="Raleway" panose="020B0003030101060003" pitchFamily="34" charset="0"/>
                <a:cs typeface="Calibri"/>
              </a:rPr>
              <a:t> </a:t>
            </a:r>
            <a:r>
              <a:rPr spc="-10" dirty="0">
                <a:latin typeface="Raleway" panose="020B0003030101060003" pitchFamily="34" charset="0"/>
                <a:cs typeface="Calibri"/>
              </a:rPr>
              <a:t>to</a:t>
            </a:r>
            <a:r>
              <a:rPr spc="-30" dirty="0">
                <a:latin typeface="Raleway" panose="020B0003030101060003" pitchFamily="34" charset="0"/>
                <a:cs typeface="Calibri"/>
              </a:rPr>
              <a:t> </a:t>
            </a:r>
            <a:r>
              <a:rPr spc="-5" dirty="0">
                <a:latin typeface="Raleway" panose="020B0003030101060003" pitchFamily="34" charset="0"/>
                <a:cs typeface="Calibri"/>
              </a:rPr>
              <a:t>group</a:t>
            </a:r>
            <a:r>
              <a:rPr spc="-35" dirty="0">
                <a:latin typeface="Raleway" panose="020B0003030101060003" pitchFamily="34" charset="0"/>
                <a:cs typeface="Calibri"/>
              </a:rPr>
              <a:t> </a:t>
            </a:r>
            <a:r>
              <a:rPr spc="-5" dirty="0">
                <a:latin typeface="Raleway" panose="020B0003030101060003" pitchFamily="34" charset="0"/>
                <a:cs typeface="Calibri"/>
              </a:rPr>
              <a:t>jobs</a:t>
            </a:r>
            <a:r>
              <a:rPr lang="en-GB" spc="-5" dirty="0">
                <a:latin typeface="Raleway" panose="020B0003030101060003" pitchFamily="34" charset="0"/>
                <a:cs typeface="Calibri"/>
              </a:rPr>
              <a:t> </a:t>
            </a:r>
            <a:r>
              <a:rPr spc="-5" dirty="0">
                <a:latin typeface="Raleway" panose="020B0003030101060003" pitchFamily="34" charset="0"/>
                <a:cs typeface="Calibri"/>
              </a:rPr>
              <a:t>together;</a:t>
            </a:r>
            <a:endParaRPr dirty="0">
              <a:latin typeface="Raleway" panose="020B0003030101060003" pitchFamily="34" charset="0"/>
              <a:cs typeface="Calibri"/>
            </a:endParaRPr>
          </a:p>
          <a:p>
            <a:pPr>
              <a:spcBef>
                <a:spcPts val="45"/>
              </a:spcBef>
            </a:pPr>
            <a:endParaRPr sz="2400" dirty="0">
              <a:latin typeface="Raleway" panose="020B0003030101060003" pitchFamily="34" charset="0"/>
              <a:cs typeface="Calibri"/>
            </a:endParaRPr>
          </a:p>
          <a:p>
            <a:pPr marL="355600" marR="5080" indent="-343535">
              <a:buFont typeface="Arial"/>
              <a:buChar char="•"/>
              <a:tabLst>
                <a:tab pos="355600" algn="l"/>
                <a:tab pos="356235" algn="l"/>
              </a:tabLst>
            </a:pPr>
            <a:r>
              <a:rPr b="1" spc="-5" dirty="0">
                <a:latin typeface="Raleway" panose="020B0003030101060003" pitchFamily="34" charset="0"/>
                <a:cs typeface="Calibri"/>
              </a:rPr>
              <a:t>Co-ordinating</a:t>
            </a:r>
            <a:r>
              <a:rPr b="1" spc="-15" dirty="0">
                <a:latin typeface="Raleway" panose="020B0003030101060003" pitchFamily="34" charset="0"/>
                <a:cs typeface="Calibri"/>
              </a:rPr>
              <a:t> </a:t>
            </a:r>
            <a:r>
              <a:rPr dirty="0">
                <a:latin typeface="Raleway" panose="020B0003030101060003" pitchFamily="34" charset="0"/>
                <a:cs typeface="Calibri"/>
              </a:rPr>
              <a:t>mechanisms</a:t>
            </a:r>
            <a:r>
              <a:rPr spc="-40" dirty="0">
                <a:latin typeface="Raleway" panose="020B0003030101060003" pitchFamily="34" charset="0"/>
                <a:cs typeface="Calibri"/>
              </a:rPr>
              <a:t> </a:t>
            </a:r>
            <a:r>
              <a:rPr dirty="0">
                <a:latin typeface="Raleway" panose="020B0003030101060003" pitchFamily="34" charset="0"/>
                <a:cs typeface="Calibri"/>
              </a:rPr>
              <a:t>ensuring</a:t>
            </a:r>
            <a:r>
              <a:rPr spc="-40" dirty="0">
                <a:latin typeface="Raleway" panose="020B0003030101060003" pitchFamily="34" charset="0"/>
                <a:cs typeface="Calibri"/>
              </a:rPr>
              <a:t> </a:t>
            </a:r>
            <a:r>
              <a:rPr dirty="0">
                <a:latin typeface="Raleway" panose="020B0003030101060003" pitchFamily="34" charset="0"/>
                <a:cs typeface="Calibri"/>
              </a:rPr>
              <a:t>people </a:t>
            </a:r>
            <a:r>
              <a:rPr spc="-325" dirty="0">
                <a:latin typeface="Raleway" panose="020B0003030101060003" pitchFamily="34" charset="0"/>
                <a:cs typeface="Calibri"/>
              </a:rPr>
              <a:t> </a:t>
            </a:r>
            <a:r>
              <a:rPr dirty="0">
                <a:latin typeface="Raleway" panose="020B0003030101060003" pitchFamily="34" charset="0"/>
                <a:cs typeface="Calibri"/>
              </a:rPr>
              <a:t>in the </a:t>
            </a:r>
            <a:r>
              <a:rPr spc="-10" dirty="0">
                <a:latin typeface="Raleway" panose="020B0003030101060003" pitchFamily="34" charset="0"/>
                <a:cs typeface="Calibri"/>
              </a:rPr>
              <a:t>organisation work together towards </a:t>
            </a:r>
            <a:r>
              <a:rPr spc="-5" dirty="0">
                <a:latin typeface="Raleway" panose="020B0003030101060003" pitchFamily="34" charset="0"/>
                <a:cs typeface="Calibri"/>
              </a:rPr>
              <a:t> common</a:t>
            </a:r>
            <a:r>
              <a:rPr spc="-20" dirty="0">
                <a:latin typeface="Raleway" panose="020B0003030101060003" pitchFamily="34" charset="0"/>
                <a:cs typeface="Calibri"/>
              </a:rPr>
              <a:t> </a:t>
            </a:r>
            <a:r>
              <a:rPr spc="-5" dirty="0">
                <a:latin typeface="Raleway" panose="020B0003030101060003" pitchFamily="34" charset="0"/>
                <a:cs typeface="Calibri"/>
              </a:rPr>
              <a:t>goals</a:t>
            </a:r>
            <a:r>
              <a:rPr spc="-20" dirty="0">
                <a:latin typeface="Raleway" panose="020B0003030101060003" pitchFamily="34" charset="0"/>
                <a:cs typeface="Calibri"/>
              </a:rPr>
              <a:t> </a:t>
            </a:r>
            <a:r>
              <a:rPr spc="-5" dirty="0">
                <a:latin typeface="Raleway" panose="020B0003030101060003" pitchFamily="34" charset="0"/>
                <a:cs typeface="Calibri"/>
              </a:rPr>
              <a:t>(also</a:t>
            </a:r>
            <a:r>
              <a:rPr spc="-15" dirty="0">
                <a:latin typeface="Raleway" panose="020B0003030101060003" pitchFamily="34" charset="0"/>
                <a:cs typeface="Calibri"/>
              </a:rPr>
              <a:t> </a:t>
            </a:r>
            <a:r>
              <a:rPr spc="-5" dirty="0">
                <a:latin typeface="Raleway" panose="020B0003030101060003" pitchFamily="34" charset="0"/>
                <a:cs typeface="Calibri"/>
              </a:rPr>
              <a:t>known</a:t>
            </a:r>
            <a:r>
              <a:rPr spc="-20" dirty="0">
                <a:latin typeface="Raleway" panose="020B0003030101060003" pitchFamily="34" charset="0"/>
                <a:cs typeface="Calibri"/>
              </a:rPr>
              <a:t> </a:t>
            </a:r>
            <a:r>
              <a:rPr dirty="0">
                <a:latin typeface="Raleway" panose="020B0003030101060003" pitchFamily="34" charset="0"/>
                <a:cs typeface="Calibri"/>
              </a:rPr>
              <a:t>as</a:t>
            </a:r>
            <a:r>
              <a:rPr spc="-15" dirty="0">
                <a:latin typeface="Raleway" panose="020B0003030101060003" pitchFamily="34" charset="0"/>
                <a:cs typeface="Calibri"/>
              </a:rPr>
              <a:t> </a:t>
            </a:r>
            <a:r>
              <a:rPr spc="-10" dirty="0">
                <a:latin typeface="Raleway" panose="020B0003030101060003" pitchFamily="34" charset="0"/>
                <a:cs typeface="Calibri"/>
              </a:rPr>
              <a:t>integration);</a:t>
            </a:r>
            <a:endParaRPr lang="en-GB" dirty="0">
              <a:latin typeface="Raleway" panose="020B0003030101060003" pitchFamily="34" charset="0"/>
              <a:cs typeface="Calibri"/>
            </a:endParaRPr>
          </a:p>
          <a:p>
            <a:pPr marL="355600" marR="5080" indent="-343535">
              <a:buFont typeface="Arial"/>
              <a:buChar char="•"/>
              <a:tabLst>
                <a:tab pos="355600" algn="l"/>
                <a:tab pos="356235" algn="l"/>
              </a:tabLst>
            </a:pPr>
            <a:endParaRPr lang="en-GB" spc="-5" dirty="0">
              <a:latin typeface="Raleway" panose="020B0003030101060003" pitchFamily="34" charset="0"/>
              <a:cs typeface="Calibri"/>
            </a:endParaRPr>
          </a:p>
          <a:p>
            <a:pPr marL="355600" marR="5080" indent="-343535">
              <a:buFont typeface="Arial"/>
              <a:buChar char="•"/>
              <a:tabLst>
                <a:tab pos="355600" algn="l"/>
                <a:tab pos="356235" algn="l"/>
              </a:tabLst>
            </a:pPr>
            <a:r>
              <a:rPr spc="-5" dirty="0">
                <a:latin typeface="Raleway" panose="020B0003030101060003" pitchFamily="34" charset="0"/>
                <a:cs typeface="Calibri"/>
              </a:rPr>
              <a:t>The</a:t>
            </a:r>
            <a:r>
              <a:rPr spc="-15" dirty="0">
                <a:latin typeface="Raleway" panose="020B0003030101060003" pitchFamily="34" charset="0"/>
                <a:cs typeface="Calibri"/>
              </a:rPr>
              <a:t> </a:t>
            </a:r>
            <a:r>
              <a:rPr spc="-10" dirty="0">
                <a:latin typeface="Raleway" panose="020B0003030101060003" pitchFamily="34" charset="0"/>
                <a:cs typeface="Calibri"/>
              </a:rPr>
              <a:t>extent</a:t>
            </a:r>
            <a:r>
              <a:rPr spc="-5" dirty="0">
                <a:latin typeface="Raleway" panose="020B0003030101060003" pitchFamily="34" charset="0"/>
                <a:cs typeface="Calibri"/>
              </a:rPr>
              <a:t> of</a:t>
            </a:r>
            <a:r>
              <a:rPr spc="-15" dirty="0">
                <a:latin typeface="Raleway" panose="020B0003030101060003" pitchFamily="34" charset="0"/>
                <a:cs typeface="Calibri"/>
              </a:rPr>
              <a:t> </a:t>
            </a:r>
            <a:r>
              <a:rPr spc="-5" dirty="0">
                <a:latin typeface="Raleway" panose="020B0003030101060003" pitchFamily="34" charset="0"/>
                <a:cs typeface="Calibri"/>
              </a:rPr>
              <a:t>management</a:t>
            </a:r>
            <a:r>
              <a:rPr spc="-30" dirty="0">
                <a:latin typeface="Raleway" panose="020B0003030101060003" pitchFamily="34" charset="0"/>
                <a:cs typeface="Calibri"/>
              </a:rPr>
              <a:t> </a:t>
            </a:r>
            <a:r>
              <a:rPr b="1" spc="-15" dirty="0">
                <a:latin typeface="Raleway" panose="020B0003030101060003" pitchFamily="34" charset="0"/>
                <a:cs typeface="Calibri"/>
              </a:rPr>
              <a:t>control</a:t>
            </a:r>
            <a:r>
              <a:rPr lang="en-GB" b="1" spc="-15" dirty="0">
                <a:latin typeface="Raleway" panose="020B0003030101060003" pitchFamily="34" charset="0"/>
                <a:cs typeface="Calibri"/>
              </a:rPr>
              <a:t> </a:t>
            </a:r>
            <a:r>
              <a:rPr spc="-5" dirty="0">
                <a:latin typeface="Raleway" panose="020B0003030101060003" pitchFamily="34" charset="0"/>
                <a:cs typeface="Calibri"/>
              </a:rPr>
              <a:t>(centralisation</a:t>
            </a:r>
            <a:r>
              <a:rPr spc="-45" dirty="0">
                <a:latin typeface="Raleway" panose="020B0003030101060003" pitchFamily="34" charset="0"/>
                <a:cs typeface="Calibri"/>
              </a:rPr>
              <a:t> </a:t>
            </a:r>
            <a:r>
              <a:rPr spc="-5" dirty="0">
                <a:latin typeface="Raleway" panose="020B0003030101060003" pitchFamily="34" charset="0"/>
                <a:cs typeface="Calibri"/>
              </a:rPr>
              <a:t>or </a:t>
            </a:r>
            <a:r>
              <a:rPr spc="-10" dirty="0">
                <a:latin typeface="Raleway" panose="020B0003030101060003" pitchFamily="34" charset="0"/>
                <a:cs typeface="Calibri"/>
              </a:rPr>
              <a:t>decentralisation).</a:t>
            </a:r>
            <a:endParaRPr dirty="0">
              <a:latin typeface="Raleway" panose="020B0003030101060003" pitchFamily="34" charset="0"/>
              <a:cs typeface="Calibri"/>
            </a:endParaRPr>
          </a:p>
        </p:txBody>
      </p:sp>
      <p:sp>
        <p:nvSpPr>
          <p:cNvPr id="5" name="TextBox 4">
            <a:extLst>
              <a:ext uri="{FF2B5EF4-FFF2-40B4-BE49-F238E27FC236}">
                <a16:creationId xmlns:a16="http://schemas.microsoft.com/office/drawing/2014/main" id="{64F9E5CC-6765-556F-62F9-F8E021725158}"/>
              </a:ext>
            </a:extLst>
          </p:cNvPr>
          <p:cNvSpPr txBox="1"/>
          <p:nvPr/>
        </p:nvSpPr>
        <p:spPr>
          <a:xfrm>
            <a:off x="9448800" y="5387820"/>
            <a:ext cx="2514600" cy="369332"/>
          </a:xfrm>
          <a:prstGeom prst="rect">
            <a:avLst/>
          </a:prstGeom>
          <a:noFill/>
        </p:spPr>
        <p:txBody>
          <a:bodyPr wrap="square" rtlCol="0">
            <a:spAutoFit/>
          </a:bodyPr>
          <a:lstStyle/>
          <a:p>
            <a:r>
              <a:rPr lang="en-GB" sz="1800" dirty="0"/>
              <a:t>(Burton and Obel, 2018)</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31542" y="461900"/>
            <a:ext cx="9274658"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The importance of good structure</a:t>
            </a:r>
          </a:p>
        </p:txBody>
      </p:sp>
      <p:sp>
        <p:nvSpPr>
          <p:cNvPr id="3" name="object 3"/>
          <p:cNvSpPr txBox="1"/>
          <p:nvPr/>
        </p:nvSpPr>
        <p:spPr>
          <a:xfrm>
            <a:off x="1755447" y="1676400"/>
            <a:ext cx="8054975" cy="3801041"/>
          </a:xfrm>
          <a:prstGeom prst="rect">
            <a:avLst/>
          </a:prstGeom>
        </p:spPr>
        <p:txBody>
          <a:bodyPr vert="horz" wrap="square" lIns="0" tIns="12700" rIns="0" bIns="0" rtlCol="0">
            <a:spAutoFit/>
          </a:bodyPr>
          <a:lstStyle/>
          <a:p>
            <a:pPr marL="12700">
              <a:spcBef>
                <a:spcPts val="100"/>
              </a:spcBef>
            </a:pPr>
            <a:r>
              <a:rPr sz="2400" spc="-10" dirty="0">
                <a:latin typeface="Raleway" panose="020B0003030101060003" pitchFamily="34" charset="0"/>
                <a:cs typeface="Calibri"/>
              </a:rPr>
              <a:t>‘Good</a:t>
            </a:r>
            <a:r>
              <a:rPr sz="2400" spc="-15" dirty="0">
                <a:latin typeface="Raleway" panose="020B0003030101060003" pitchFamily="34" charset="0"/>
                <a:cs typeface="Calibri"/>
              </a:rPr>
              <a:t> </a:t>
            </a:r>
            <a:r>
              <a:rPr sz="2400" spc="-10" dirty="0">
                <a:latin typeface="Raleway" panose="020B0003030101060003" pitchFamily="34" charset="0"/>
                <a:cs typeface="Calibri"/>
              </a:rPr>
              <a:t>organisational</a:t>
            </a:r>
            <a:r>
              <a:rPr sz="2400" spc="-5" dirty="0">
                <a:latin typeface="Raleway" panose="020B0003030101060003" pitchFamily="34" charset="0"/>
                <a:cs typeface="Calibri"/>
              </a:rPr>
              <a:t> </a:t>
            </a:r>
            <a:r>
              <a:rPr sz="2400" spc="-10" dirty="0">
                <a:latin typeface="Raleway" panose="020B0003030101060003" pitchFamily="34" charset="0"/>
                <a:cs typeface="Calibri"/>
              </a:rPr>
              <a:t>structure</a:t>
            </a:r>
            <a:r>
              <a:rPr sz="2400" spc="-20" dirty="0">
                <a:latin typeface="Raleway" panose="020B0003030101060003" pitchFamily="34" charset="0"/>
                <a:cs typeface="Calibri"/>
              </a:rPr>
              <a:t> </a:t>
            </a:r>
            <a:r>
              <a:rPr sz="2400" spc="-5" dirty="0">
                <a:latin typeface="Raleway" panose="020B0003030101060003" pitchFamily="34" charset="0"/>
                <a:cs typeface="Calibri"/>
              </a:rPr>
              <a:t>does</a:t>
            </a:r>
            <a:r>
              <a:rPr sz="2400" spc="-20" dirty="0">
                <a:latin typeface="Raleway" panose="020B0003030101060003" pitchFamily="34" charset="0"/>
                <a:cs typeface="Calibri"/>
              </a:rPr>
              <a:t> </a:t>
            </a:r>
            <a:r>
              <a:rPr sz="2400" spc="-5" dirty="0">
                <a:latin typeface="Raleway" panose="020B0003030101060003" pitchFamily="34" charset="0"/>
                <a:cs typeface="Calibri"/>
              </a:rPr>
              <a:t>not</a:t>
            </a:r>
            <a:r>
              <a:rPr sz="2400" spc="-15" dirty="0">
                <a:latin typeface="Raleway" panose="020B0003030101060003" pitchFamily="34" charset="0"/>
                <a:cs typeface="Calibri"/>
              </a:rPr>
              <a:t> </a:t>
            </a:r>
            <a:r>
              <a:rPr sz="2400" spc="-10" dirty="0">
                <a:latin typeface="Raleway" panose="020B0003030101060003" pitchFamily="34" charset="0"/>
                <a:cs typeface="Calibri"/>
              </a:rPr>
              <a:t>by</a:t>
            </a:r>
            <a:r>
              <a:rPr sz="2400" spc="-5" dirty="0">
                <a:latin typeface="Raleway" panose="020B0003030101060003" pitchFamily="34" charset="0"/>
                <a:cs typeface="Calibri"/>
              </a:rPr>
              <a:t> itself</a:t>
            </a:r>
            <a:r>
              <a:rPr lang="en-GB" sz="2400" spc="-5" dirty="0">
                <a:latin typeface="Raleway" panose="020B0003030101060003" pitchFamily="34" charset="0"/>
                <a:cs typeface="Calibri"/>
              </a:rPr>
              <a:t> </a:t>
            </a:r>
            <a:r>
              <a:rPr sz="2400" spc="-15" dirty="0">
                <a:latin typeface="Raleway" panose="020B0003030101060003" pitchFamily="34" charset="0"/>
                <a:cs typeface="Calibri"/>
              </a:rPr>
              <a:t>produce</a:t>
            </a:r>
            <a:r>
              <a:rPr sz="2400" spc="-35" dirty="0">
                <a:latin typeface="Raleway" panose="020B0003030101060003" pitchFamily="34" charset="0"/>
                <a:cs typeface="Calibri"/>
              </a:rPr>
              <a:t> </a:t>
            </a:r>
            <a:r>
              <a:rPr sz="2400" spc="-10" dirty="0">
                <a:latin typeface="Raleway" panose="020B0003030101060003" pitchFamily="34" charset="0"/>
                <a:cs typeface="Calibri"/>
              </a:rPr>
              <a:t>good</a:t>
            </a:r>
            <a:r>
              <a:rPr sz="2400" spc="-20" dirty="0">
                <a:latin typeface="Raleway" panose="020B0003030101060003" pitchFamily="34" charset="0"/>
                <a:cs typeface="Calibri"/>
              </a:rPr>
              <a:t> </a:t>
            </a:r>
            <a:r>
              <a:rPr sz="2400" spc="-10" dirty="0">
                <a:latin typeface="Raleway" panose="020B0003030101060003" pitchFamily="34" charset="0"/>
                <a:cs typeface="Calibri"/>
              </a:rPr>
              <a:t>performance.</a:t>
            </a:r>
            <a:endParaRPr lang="en-GB" sz="2400" spc="-10" dirty="0">
              <a:latin typeface="Raleway" panose="020B0003030101060003" pitchFamily="34" charset="0"/>
              <a:cs typeface="Calibri"/>
            </a:endParaRPr>
          </a:p>
          <a:p>
            <a:pPr marL="12700">
              <a:spcBef>
                <a:spcPts val="100"/>
              </a:spcBef>
            </a:pPr>
            <a:endParaRPr sz="1400" dirty="0">
              <a:latin typeface="Raleway" panose="020B0003030101060003" pitchFamily="34" charset="0"/>
              <a:cs typeface="Calibri"/>
            </a:endParaRPr>
          </a:p>
          <a:p>
            <a:pPr marL="355600" marR="5080" indent="-342900">
              <a:spcBef>
                <a:spcPts val="720"/>
              </a:spcBef>
            </a:pPr>
            <a:r>
              <a:rPr sz="2400" dirty="0">
                <a:latin typeface="Raleway" panose="020B0003030101060003" pitchFamily="34" charset="0"/>
                <a:cs typeface="Calibri"/>
              </a:rPr>
              <a:t>But a </a:t>
            </a:r>
            <a:r>
              <a:rPr sz="2400" spc="-5" dirty="0">
                <a:latin typeface="Raleway" panose="020B0003030101060003" pitchFamily="34" charset="0"/>
                <a:cs typeface="Calibri"/>
              </a:rPr>
              <a:t>poor </a:t>
            </a:r>
            <a:r>
              <a:rPr sz="2400" spc="-10" dirty="0">
                <a:latin typeface="Raleway" panose="020B0003030101060003" pitchFamily="34" charset="0"/>
                <a:cs typeface="Calibri"/>
              </a:rPr>
              <a:t>organisational structure </a:t>
            </a:r>
            <a:r>
              <a:rPr sz="2400" spc="-20" dirty="0">
                <a:latin typeface="Raleway" panose="020B0003030101060003" pitchFamily="34" charset="0"/>
                <a:cs typeface="Calibri"/>
              </a:rPr>
              <a:t>makes</a:t>
            </a:r>
            <a:r>
              <a:rPr lang="en-GB" sz="2400" spc="-20" dirty="0">
                <a:latin typeface="Raleway" panose="020B0003030101060003" pitchFamily="34" charset="0"/>
                <a:cs typeface="Calibri"/>
              </a:rPr>
              <a:t> </a:t>
            </a:r>
            <a:r>
              <a:rPr sz="2400" spc="-10" dirty="0">
                <a:latin typeface="Raleway" panose="020B0003030101060003" pitchFamily="34" charset="0"/>
                <a:cs typeface="Calibri"/>
              </a:rPr>
              <a:t>good </a:t>
            </a:r>
            <a:r>
              <a:rPr sz="2400" spc="-5" dirty="0">
                <a:latin typeface="Raleway" panose="020B0003030101060003" pitchFamily="34" charset="0"/>
                <a:cs typeface="Calibri"/>
              </a:rPr>
              <a:t> </a:t>
            </a:r>
            <a:r>
              <a:rPr sz="2400" spc="-15" dirty="0">
                <a:latin typeface="Raleway" panose="020B0003030101060003" pitchFamily="34" charset="0"/>
                <a:cs typeface="Calibri"/>
              </a:rPr>
              <a:t>performance</a:t>
            </a:r>
            <a:r>
              <a:rPr sz="2400" spc="-5" dirty="0">
                <a:latin typeface="Raleway" panose="020B0003030101060003" pitchFamily="34" charset="0"/>
                <a:cs typeface="Calibri"/>
              </a:rPr>
              <a:t> impossible,</a:t>
            </a:r>
            <a:r>
              <a:rPr sz="2400" spc="15" dirty="0">
                <a:latin typeface="Raleway" panose="020B0003030101060003" pitchFamily="34" charset="0"/>
                <a:cs typeface="Calibri"/>
              </a:rPr>
              <a:t> </a:t>
            </a:r>
            <a:r>
              <a:rPr sz="2400" spc="-5" dirty="0">
                <a:latin typeface="Raleway" panose="020B0003030101060003" pitchFamily="34" charset="0"/>
                <a:cs typeface="Calibri"/>
              </a:rPr>
              <a:t>no</a:t>
            </a:r>
            <a:r>
              <a:rPr sz="2400" dirty="0">
                <a:latin typeface="Raleway" panose="020B0003030101060003" pitchFamily="34" charset="0"/>
                <a:cs typeface="Calibri"/>
              </a:rPr>
              <a:t> </a:t>
            </a:r>
            <a:r>
              <a:rPr sz="2400" spc="-20" dirty="0">
                <a:latin typeface="Raleway" panose="020B0003030101060003" pitchFamily="34" charset="0"/>
                <a:cs typeface="Calibri"/>
              </a:rPr>
              <a:t>matter</a:t>
            </a:r>
            <a:r>
              <a:rPr sz="2400" spc="-25" dirty="0">
                <a:latin typeface="Raleway" panose="020B0003030101060003" pitchFamily="34" charset="0"/>
                <a:cs typeface="Calibri"/>
              </a:rPr>
              <a:t> </a:t>
            </a:r>
            <a:r>
              <a:rPr sz="2400" spc="-10" dirty="0">
                <a:latin typeface="Raleway" panose="020B0003030101060003" pitchFamily="34" charset="0"/>
                <a:cs typeface="Calibri"/>
              </a:rPr>
              <a:t>how</a:t>
            </a:r>
            <a:r>
              <a:rPr sz="2400" spc="10" dirty="0">
                <a:latin typeface="Raleway" panose="020B0003030101060003" pitchFamily="34" charset="0"/>
                <a:cs typeface="Calibri"/>
              </a:rPr>
              <a:t> </a:t>
            </a:r>
            <a:r>
              <a:rPr sz="2400" spc="-10" dirty="0">
                <a:latin typeface="Raleway" panose="020B0003030101060003" pitchFamily="34" charset="0"/>
                <a:cs typeface="Calibri"/>
              </a:rPr>
              <a:t>good</a:t>
            </a:r>
            <a:r>
              <a:rPr sz="2400" dirty="0">
                <a:latin typeface="Raleway" panose="020B0003030101060003" pitchFamily="34" charset="0"/>
                <a:cs typeface="Calibri"/>
              </a:rPr>
              <a:t> the </a:t>
            </a:r>
            <a:r>
              <a:rPr sz="2400" spc="-660" dirty="0">
                <a:latin typeface="Raleway" panose="020B0003030101060003" pitchFamily="34" charset="0"/>
                <a:cs typeface="Calibri"/>
              </a:rPr>
              <a:t> </a:t>
            </a:r>
            <a:r>
              <a:rPr sz="2400" spc="-10" dirty="0">
                <a:latin typeface="Raleway" panose="020B0003030101060003" pitchFamily="34" charset="0"/>
                <a:cs typeface="Calibri"/>
              </a:rPr>
              <a:t>individual managers</a:t>
            </a:r>
            <a:r>
              <a:rPr sz="2400" spc="-5" dirty="0">
                <a:latin typeface="Raleway" panose="020B0003030101060003" pitchFamily="34" charset="0"/>
                <a:cs typeface="Calibri"/>
              </a:rPr>
              <a:t> </a:t>
            </a:r>
            <a:r>
              <a:rPr sz="2400" spc="-20" dirty="0">
                <a:latin typeface="Raleway" panose="020B0003030101060003" pitchFamily="34" charset="0"/>
                <a:cs typeface="Calibri"/>
              </a:rPr>
              <a:t>may</a:t>
            </a:r>
            <a:r>
              <a:rPr sz="2400" spc="-10" dirty="0">
                <a:latin typeface="Raleway" panose="020B0003030101060003" pitchFamily="34" charset="0"/>
                <a:cs typeface="Calibri"/>
              </a:rPr>
              <a:t> be.</a:t>
            </a:r>
            <a:endParaRPr lang="en-GB" sz="2400" spc="-10" dirty="0">
              <a:latin typeface="Raleway" panose="020B0003030101060003" pitchFamily="34" charset="0"/>
              <a:cs typeface="Calibri"/>
            </a:endParaRPr>
          </a:p>
          <a:p>
            <a:pPr marL="355600" marR="5080" indent="-342900">
              <a:spcBef>
                <a:spcPts val="720"/>
              </a:spcBef>
            </a:pPr>
            <a:endParaRPr sz="900" dirty="0">
              <a:latin typeface="Raleway" panose="020B0003030101060003" pitchFamily="34" charset="0"/>
              <a:cs typeface="Calibri"/>
            </a:endParaRPr>
          </a:p>
          <a:p>
            <a:pPr marL="355600" marR="394335" indent="-342900">
              <a:spcBef>
                <a:spcPts val="725"/>
              </a:spcBef>
            </a:pPr>
            <a:r>
              <a:rPr sz="2400" spc="-135" dirty="0">
                <a:latin typeface="Raleway" panose="020B0003030101060003" pitchFamily="34" charset="0"/>
                <a:cs typeface="Calibri"/>
              </a:rPr>
              <a:t>To</a:t>
            </a:r>
            <a:r>
              <a:rPr sz="2400" spc="-5" dirty="0">
                <a:latin typeface="Raleway" panose="020B0003030101060003" pitchFamily="34" charset="0"/>
                <a:cs typeface="Calibri"/>
              </a:rPr>
              <a:t> </a:t>
            </a:r>
            <a:r>
              <a:rPr sz="2400" spc="-15" dirty="0">
                <a:latin typeface="Raleway" panose="020B0003030101060003" pitchFamily="34" charset="0"/>
                <a:cs typeface="Calibri"/>
              </a:rPr>
              <a:t>improve</a:t>
            </a:r>
            <a:r>
              <a:rPr sz="2400" spc="5" dirty="0">
                <a:latin typeface="Raleway" panose="020B0003030101060003" pitchFamily="34" charset="0"/>
                <a:cs typeface="Calibri"/>
              </a:rPr>
              <a:t> </a:t>
            </a:r>
            <a:r>
              <a:rPr sz="2400" spc="-15" dirty="0">
                <a:latin typeface="Raleway" panose="020B0003030101060003" pitchFamily="34" charset="0"/>
                <a:cs typeface="Calibri"/>
              </a:rPr>
              <a:t>organisation</a:t>
            </a:r>
            <a:r>
              <a:rPr sz="2400" spc="-5" dirty="0">
                <a:latin typeface="Raleway" panose="020B0003030101060003" pitchFamily="34" charset="0"/>
                <a:cs typeface="Calibri"/>
              </a:rPr>
              <a:t> </a:t>
            </a:r>
            <a:r>
              <a:rPr sz="2400" spc="-10" dirty="0">
                <a:latin typeface="Raleway" panose="020B0003030101060003" pitchFamily="34" charset="0"/>
                <a:cs typeface="Calibri"/>
              </a:rPr>
              <a:t>structure…</a:t>
            </a:r>
            <a:r>
              <a:rPr sz="2400" spc="5" dirty="0">
                <a:latin typeface="Raleway" panose="020B0003030101060003" pitchFamily="34" charset="0"/>
                <a:cs typeface="Calibri"/>
              </a:rPr>
              <a:t> </a:t>
            </a:r>
            <a:r>
              <a:rPr sz="2400" spc="-5" dirty="0">
                <a:latin typeface="Raleway" panose="020B0003030101060003" pitchFamily="34" charset="0"/>
                <a:cs typeface="Calibri"/>
              </a:rPr>
              <a:t>will</a:t>
            </a:r>
            <a:r>
              <a:rPr sz="2400" spc="-10" dirty="0">
                <a:latin typeface="Raleway" panose="020B0003030101060003" pitchFamily="34" charset="0"/>
                <a:cs typeface="Calibri"/>
              </a:rPr>
              <a:t> </a:t>
            </a:r>
            <a:r>
              <a:rPr sz="2400" spc="-25" dirty="0">
                <a:latin typeface="Raleway" panose="020B0003030101060003" pitchFamily="34" charset="0"/>
                <a:cs typeface="Calibri"/>
              </a:rPr>
              <a:t>therefore </a:t>
            </a:r>
            <a:r>
              <a:rPr sz="2400" spc="-660" dirty="0">
                <a:latin typeface="Raleway" panose="020B0003030101060003" pitchFamily="34" charset="0"/>
                <a:cs typeface="Calibri"/>
              </a:rPr>
              <a:t> </a:t>
            </a:r>
            <a:r>
              <a:rPr sz="2400" spc="-25" dirty="0">
                <a:latin typeface="Raleway" panose="020B0003030101060003" pitchFamily="34" charset="0"/>
                <a:cs typeface="Calibri"/>
              </a:rPr>
              <a:t>always</a:t>
            </a:r>
            <a:r>
              <a:rPr sz="2400" dirty="0">
                <a:latin typeface="Raleway" panose="020B0003030101060003" pitchFamily="34" charset="0"/>
                <a:cs typeface="Calibri"/>
              </a:rPr>
              <a:t> </a:t>
            </a:r>
            <a:r>
              <a:rPr sz="2400" spc="-15" dirty="0">
                <a:latin typeface="Raleway" panose="020B0003030101060003" pitchFamily="34" charset="0"/>
                <a:cs typeface="Calibri"/>
              </a:rPr>
              <a:t>improve</a:t>
            </a:r>
            <a:r>
              <a:rPr sz="2400" spc="-10" dirty="0">
                <a:latin typeface="Raleway" panose="020B0003030101060003" pitchFamily="34" charset="0"/>
                <a:cs typeface="Calibri"/>
              </a:rPr>
              <a:t> </a:t>
            </a:r>
            <a:r>
              <a:rPr sz="2400" spc="-30" dirty="0">
                <a:latin typeface="Raleway" panose="020B0003030101060003" pitchFamily="34" charset="0"/>
                <a:cs typeface="Calibri"/>
              </a:rPr>
              <a:t>performance.’</a:t>
            </a:r>
            <a:endParaRPr sz="2400" dirty="0">
              <a:latin typeface="Raleway" panose="020B0003030101060003" pitchFamily="34" charset="0"/>
              <a:cs typeface="Calibri"/>
            </a:endParaRPr>
          </a:p>
          <a:p>
            <a:pPr>
              <a:spcBef>
                <a:spcPts val="55"/>
              </a:spcBef>
            </a:pPr>
            <a:endParaRPr sz="1200" dirty="0">
              <a:latin typeface="Raleway" panose="020B0003030101060003" pitchFamily="34" charset="0"/>
              <a:cs typeface="Calibri"/>
            </a:endParaRPr>
          </a:p>
          <a:p>
            <a:pPr marL="12700"/>
            <a:r>
              <a:rPr lang="en-GB" sz="2000" i="1" spc="-20" dirty="0">
                <a:latin typeface="Raleway" panose="020B0003030101060003" pitchFamily="34" charset="0"/>
                <a:cs typeface="Calibri"/>
              </a:rPr>
              <a:t>(</a:t>
            </a:r>
            <a:r>
              <a:rPr sz="2000" i="1" spc="-20" dirty="0">
                <a:latin typeface="Raleway" panose="020B0003030101060003" pitchFamily="34" charset="0"/>
                <a:cs typeface="Calibri"/>
              </a:rPr>
              <a:t>Drucker</a:t>
            </a:r>
            <a:r>
              <a:rPr lang="en-GB" sz="2000" i="1" spc="-20" dirty="0">
                <a:latin typeface="Raleway" panose="020B0003030101060003" pitchFamily="34" charset="0"/>
                <a:cs typeface="Calibri"/>
              </a:rPr>
              <a:t>, 2007)</a:t>
            </a:r>
            <a:endParaRPr sz="2000" i="1" dirty="0">
              <a:latin typeface="Raleway" panose="020B0003030101060003" pitchFamily="34" charset="0"/>
              <a:cs typeface="Calibri"/>
            </a:endParaRPr>
          </a:p>
        </p:txBody>
      </p:sp>
      <p:grpSp>
        <p:nvGrpSpPr>
          <p:cNvPr id="4" name="object 4"/>
          <p:cNvGrpSpPr/>
          <p:nvPr/>
        </p:nvGrpSpPr>
        <p:grpSpPr>
          <a:xfrm>
            <a:off x="10143940" y="3810000"/>
            <a:ext cx="1060450" cy="1401445"/>
            <a:chOff x="7862395" y="5146110"/>
            <a:chExt cx="1060450" cy="1401445"/>
          </a:xfrm>
        </p:grpSpPr>
        <p:sp>
          <p:nvSpPr>
            <p:cNvPr id="5" name="object 5"/>
            <p:cNvSpPr/>
            <p:nvPr/>
          </p:nvSpPr>
          <p:spPr>
            <a:xfrm>
              <a:off x="7862392" y="5146116"/>
              <a:ext cx="1060450" cy="1401445"/>
            </a:xfrm>
            <a:custGeom>
              <a:avLst/>
              <a:gdLst/>
              <a:ahLst/>
              <a:cxnLst/>
              <a:rect l="l" t="t" r="r" b="b"/>
              <a:pathLst>
                <a:path w="1060450" h="1401445">
                  <a:moveTo>
                    <a:pt x="1060119" y="165620"/>
                  </a:moveTo>
                  <a:lnTo>
                    <a:pt x="1005624" y="0"/>
                  </a:lnTo>
                  <a:lnTo>
                    <a:pt x="205041" y="751827"/>
                  </a:lnTo>
                  <a:lnTo>
                    <a:pt x="205041" y="725678"/>
                  </a:lnTo>
                  <a:lnTo>
                    <a:pt x="205041" y="662470"/>
                  </a:lnTo>
                  <a:lnTo>
                    <a:pt x="0" y="662470"/>
                  </a:lnTo>
                  <a:lnTo>
                    <a:pt x="0" y="1335824"/>
                  </a:lnTo>
                  <a:lnTo>
                    <a:pt x="71983" y="1401203"/>
                  </a:lnTo>
                  <a:lnTo>
                    <a:pt x="504215" y="858596"/>
                  </a:lnTo>
                  <a:lnTo>
                    <a:pt x="589470" y="751827"/>
                  </a:lnTo>
                  <a:lnTo>
                    <a:pt x="1060119" y="165620"/>
                  </a:lnTo>
                  <a:close/>
                </a:path>
              </a:pathLst>
            </a:custGeom>
            <a:solidFill>
              <a:srgbClr val="000000"/>
            </a:solidFill>
          </p:spPr>
          <p:txBody>
            <a:bodyPr wrap="square" lIns="0" tIns="0" rIns="0" bIns="0" rtlCol="0"/>
            <a:lstStyle/>
            <a:p>
              <a:endParaRPr dirty="0">
                <a:latin typeface="Raleway" panose="020B0003030101060003" pitchFamily="34" charset="0"/>
              </a:endParaRPr>
            </a:p>
          </p:txBody>
        </p:sp>
        <p:sp>
          <p:nvSpPr>
            <p:cNvPr id="6" name="object 6"/>
            <p:cNvSpPr/>
            <p:nvPr/>
          </p:nvSpPr>
          <p:spPr>
            <a:xfrm>
              <a:off x="7892933" y="5224560"/>
              <a:ext cx="931544" cy="1168400"/>
            </a:xfrm>
            <a:custGeom>
              <a:avLst/>
              <a:gdLst/>
              <a:ahLst/>
              <a:cxnLst/>
              <a:rect l="l" t="t" r="r" b="b"/>
              <a:pathLst>
                <a:path w="931545" h="1168400">
                  <a:moveTo>
                    <a:pt x="143966" y="614533"/>
                  </a:moveTo>
                  <a:lnTo>
                    <a:pt x="0" y="614533"/>
                  </a:lnTo>
                  <a:lnTo>
                    <a:pt x="0" y="1168033"/>
                  </a:lnTo>
                  <a:lnTo>
                    <a:pt x="335383" y="747463"/>
                  </a:lnTo>
                  <a:lnTo>
                    <a:pt x="143966" y="747463"/>
                  </a:lnTo>
                  <a:lnTo>
                    <a:pt x="143966" y="614533"/>
                  </a:lnTo>
                  <a:close/>
                </a:path>
                <a:path w="931545" h="1168400">
                  <a:moveTo>
                    <a:pt x="931445" y="0"/>
                  </a:moveTo>
                  <a:lnTo>
                    <a:pt x="143966" y="747463"/>
                  </a:lnTo>
                  <a:lnTo>
                    <a:pt x="335383" y="747463"/>
                  </a:lnTo>
                  <a:lnTo>
                    <a:pt x="931445" y="0"/>
                  </a:lnTo>
                  <a:close/>
                </a:path>
              </a:pathLst>
            </a:custGeom>
            <a:solidFill>
              <a:srgbClr val="F80E23"/>
            </a:solidFill>
          </p:spPr>
          <p:txBody>
            <a:bodyPr wrap="square" lIns="0" tIns="0" rIns="0" bIns="0" rtlCol="0"/>
            <a:lstStyle/>
            <a:p>
              <a:endParaRPr dirty="0">
                <a:latin typeface="Raleway" panose="020B0003030101060003" pitchFamily="34" charset="0"/>
              </a:endParaRPr>
            </a:p>
          </p:txBody>
        </p:sp>
        <p:sp>
          <p:nvSpPr>
            <p:cNvPr id="7" name="object 7"/>
            <p:cNvSpPr/>
            <p:nvPr/>
          </p:nvSpPr>
          <p:spPr>
            <a:xfrm>
              <a:off x="7892923" y="5224563"/>
              <a:ext cx="931544" cy="1170305"/>
            </a:xfrm>
            <a:custGeom>
              <a:avLst/>
              <a:gdLst/>
              <a:ahLst/>
              <a:cxnLst/>
              <a:rect l="l" t="t" r="r" b="b"/>
              <a:pathLst>
                <a:path w="931545" h="1170304">
                  <a:moveTo>
                    <a:pt x="143967" y="614540"/>
                  </a:moveTo>
                  <a:lnTo>
                    <a:pt x="0" y="614540"/>
                  </a:lnTo>
                  <a:lnTo>
                    <a:pt x="0" y="1170216"/>
                  </a:lnTo>
                  <a:lnTo>
                    <a:pt x="8724" y="1144066"/>
                  </a:lnTo>
                  <a:lnTo>
                    <a:pt x="8724" y="623252"/>
                  </a:lnTo>
                  <a:lnTo>
                    <a:pt x="130886" y="623252"/>
                  </a:lnTo>
                  <a:lnTo>
                    <a:pt x="143967" y="614540"/>
                  </a:lnTo>
                  <a:close/>
                </a:path>
                <a:path w="931545" h="1170304">
                  <a:moveTo>
                    <a:pt x="872718" y="55435"/>
                  </a:moveTo>
                  <a:lnTo>
                    <a:pt x="141795" y="745286"/>
                  </a:lnTo>
                  <a:lnTo>
                    <a:pt x="128701" y="773620"/>
                  </a:lnTo>
                  <a:lnTo>
                    <a:pt x="822375" y="119862"/>
                  </a:lnTo>
                  <a:lnTo>
                    <a:pt x="872718" y="55435"/>
                  </a:lnTo>
                  <a:close/>
                </a:path>
                <a:path w="931545" h="1170304">
                  <a:moveTo>
                    <a:pt x="931456" y="0"/>
                  </a:moveTo>
                  <a:lnTo>
                    <a:pt x="876871" y="50126"/>
                  </a:lnTo>
                  <a:lnTo>
                    <a:pt x="872718" y="55435"/>
                  </a:lnTo>
                  <a:lnTo>
                    <a:pt x="931456" y="0"/>
                  </a:lnTo>
                  <a:close/>
                </a:path>
              </a:pathLst>
            </a:custGeom>
            <a:solidFill>
              <a:srgbClr val="F85150"/>
            </a:solidFill>
          </p:spPr>
          <p:txBody>
            <a:bodyPr wrap="square" lIns="0" tIns="0" rIns="0" bIns="0" rtlCol="0"/>
            <a:lstStyle/>
            <a:p>
              <a:endParaRPr dirty="0">
                <a:latin typeface="Raleway" panose="020B0003030101060003" pitchFamily="34" charset="0"/>
              </a:endParaRPr>
            </a:p>
          </p:txBody>
        </p:sp>
        <p:sp>
          <p:nvSpPr>
            <p:cNvPr id="8" name="object 8"/>
            <p:cNvSpPr/>
            <p:nvPr/>
          </p:nvSpPr>
          <p:spPr>
            <a:xfrm>
              <a:off x="7892934" y="5294293"/>
              <a:ext cx="875030" cy="1101090"/>
            </a:xfrm>
            <a:custGeom>
              <a:avLst/>
              <a:gdLst/>
              <a:ahLst/>
              <a:cxnLst/>
              <a:rect l="l" t="t" r="r" b="b"/>
              <a:pathLst>
                <a:path w="875029" h="1101089">
                  <a:moveTo>
                    <a:pt x="874764" y="0"/>
                  </a:moveTo>
                  <a:lnTo>
                    <a:pt x="822369" y="50120"/>
                  </a:lnTo>
                  <a:lnTo>
                    <a:pt x="8726" y="1072150"/>
                  </a:lnTo>
                  <a:lnTo>
                    <a:pt x="0" y="1100479"/>
                  </a:lnTo>
                  <a:lnTo>
                    <a:pt x="874764" y="0"/>
                  </a:lnTo>
                  <a:close/>
                </a:path>
              </a:pathLst>
            </a:custGeom>
            <a:solidFill>
              <a:srgbClr val="AD0A18"/>
            </a:solidFill>
          </p:spPr>
          <p:txBody>
            <a:bodyPr wrap="square" lIns="0" tIns="0" rIns="0" bIns="0" rtlCol="0"/>
            <a:lstStyle/>
            <a:p>
              <a:endParaRPr dirty="0">
                <a:latin typeface="Raleway" panose="020B0003030101060003" pitchFamily="34" charset="0"/>
              </a:endParaRPr>
            </a:p>
          </p:txBody>
        </p:sp>
        <p:sp>
          <p:nvSpPr>
            <p:cNvPr id="9" name="object 9"/>
            <p:cNvSpPr/>
            <p:nvPr/>
          </p:nvSpPr>
          <p:spPr>
            <a:xfrm>
              <a:off x="8023815" y="5841273"/>
              <a:ext cx="13335" cy="154940"/>
            </a:xfrm>
            <a:custGeom>
              <a:avLst/>
              <a:gdLst/>
              <a:ahLst/>
              <a:cxnLst/>
              <a:rect l="l" t="t" r="r" b="b"/>
              <a:pathLst>
                <a:path w="13334" h="154939">
                  <a:moveTo>
                    <a:pt x="13085" y="0"/>
                  </a:moveTo>
                  <a:lnTo>
                    <a:pt x="8729" y="0"/>
                  </a:lnTo>
                  <a:lnTo>
                    <a:pt x="2178" y="6537"/>
                  </a:lnTo>
                  <a:lnTo>
                    <a:pt x="0" y="6537"/>
                  </a:lnTo>
                  <a:lnTo>
                    <a:pt x="0" y="154720"/>
                  </a:lnTo>
                  <a:lnTo>
                    <a:pt x="13085" y="128570"/>
                  </a:lnTo>
                  <a:lnTo>
                    <a:pt x="13085" y="0"/>
                  </a:lnTo>
                  <a:close/>
                </a:path>
              </a:pathLst>
            </a:custGeom>
            <a:solidFill>
              <a:srgbClr val="BE0C1C"/>
            </a:solidFill>
          </p:spPr>
          <p:txBody>
            <a:bodyPr wrap="square" lIns="0" tIns="0" rIns="0" bIns="0" rtlCol="0"/>
            <a:lstStyle/>
            <a:p>
              <a:endParaRPr dirty="0">
                <a:latin typeface="Raleway" panose="020B0003030101060003" pitchFamily="34" charset="0"/>
              </a:endParaRPr>
            </a:p>
          </p:txBody>
        </p:sp>
        <p:sp>
          <p:nvSpPr>
            <p:cNvPr id="10" name="object 10"/>
            <p:cNvSpPr/>
            <p:nvPr/>
          </p:nvSpPr>
          <p:spPr>
            <a:xfrm>
              <a:off x="7921292" y="5889214"/>
              <a:ext cx="28575" cy="416559"/>
            </a:xfrm>
            <a:custGeom>
              <a:avLst/>
              <a:gdLst/>
              <a:ahLst/>
              <a:cxnLst/>
              <a:rect l="l" t="t" r="r" b="b"/>
              <a:pathLst>
                <a:path w="28575" h="416560">
                  <a:moveTo>
                    <a:pt x="2181" y="0"/>
                  </a:moveTo>
                  <a:lnTo>
                    <a:pt x="0" y="416212"/>
                  </a:lnTo>
                  <a:lnTo>
                    <a:pt x="28357" y="376987"/>
                  </a:lnTo>
                  <a:lnTo>
                    <a:pt x="28356" y="21791"/>
                  </a:lnTo>
                  <a:lnTo>
                    <a:pt x="2181" y="0"/>
                  </a:lnTo>
                  <a:close/>
                </a:path>
              </a:pathLst>
            </a:custGeom>
            <a:solidFill>
              <a:srgbClr val="F85553"/>
            </a:solidFill>
          </p:spPr>
          <p:txBody>
            <a:bodyPr wrap="square" lIns="0" tIns="0" rIns="0" bIns="0" rtlCol="0"/>
            <a:lstStyle/>
            <a:p>
              <a:endParaRPr dirty="0">
                <a:latin typeface="Raleway" panose="020B0003030101060003" pitchFamily="34" charset="0"/>
              </a:endParaRPr>
            </a:p>
          </p:txBody>
        </p:sp>
        <p:sp>
          <p:nvSpPr>
            <p:cNvPr id="11" name="object 11"/>
            <p:cNvSpPr/>
            <p:nvPr/>
          </p:nvSpPr>
          <p:spPr>
            <a:xfrm>
              <a:off x="7975828" y="5542718"/>
              <a:ext cx="556260" cy="693420"/>
            </a:xfrm>
            <a:custGeom>
              <a:avLst/>
              <a:gdLst/>
              <a:ahLst/>
              <a:cxnLst/>
              <a:rect l="l" t="t" r="r" b="b"/>
              <a:pathLst>
                <a:path w="556259" h="693420">
                  <a:moveTo>
                    <a:pt x="556241" y="0"/>
                  </a:moveTo>
                  <a:lnTo>
                    <a:pt x="0" y="664645"/>
                  </a:lnTo>
                  <a:lnTo>
                    <a:pt x="0" y="692975"/>
                  </a:lnTo>
                  <a:lnTo>
                    <a:pt x="556241" y="0"/>
                  </a:lnTo>
                  <a:close/>
                </a:path>
              </a:pathLst>
            </a:custGeom>
            <a:solidFill>
              <a:srgbClr val="BE0C1C"/>
            </a:solidFill>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C2419-3717-136D-DF19-AD44BC0520CF}"/>
              </a:ext>
            </a:extLst>
          </p:cNvPr>
          <p:cNvSpPr>
            <a:spLocks noGrp="1"/>
          </p:cNvSpPr>
          <p:nvPr>
            <p:ph type="title"/>
          </p:nvPr>
        </p:nvSpPr>
        <p:spPr>
          <a:xfrm>
            <a:off x="671051" y="1977615"/>
            <a:ext cx="10515600" cy="1325563"/>
          </a:xfrm>
          <a:solidFill>
            <a:srgbClr val="295E80"/>
          </a:solidFill>
          <a:ln>
            <a:solidFill>
              <a:srgbClr val="FFC000"/>
            </a:solidFill>
          </a:ln>
        </p:spPr>
        <p:txBody>
          <a:bodyPr>
            <a:normAutofit/>
          </a:bodyPr>
          <a:lstStyle/>
          <a:p>
            <a:pPr algn="ctr"/>
            <a:r>
              <a:rPr lang="en-GB" sz="4400" dirty="0">
                <a:solidFill>
                  <a:srgbClr val="FFC000"/>
                </a:solidFill>
              </a:rPr>
              <a:t>Types of organisational structures </a:t>
            </a:r>
          </a:p>
        </p:txBody>
      </p:sp>
      <p:pic>
        <p:nvPicPr>
          <p:cNvPr id="5" name="Picture 4">
            <a:extLst>
              <a:ext uri="{FF2B5EF4-FFF2-40B4-BE49-F238E27FC236}">
                <a16:creationId xmlns:a16="http://schemas.microsoft.com/office/drawing/2014/main" id="{F957D859-CF39-D5ED-884E-6DF92C44E6E9}"/>
              </a:ext>
            </a:extLst>
          </p:cNvPr>
          <p:cNvPicPr>
            <a:picLocks noChangeAspect="1"/>
          </p:cNvPicPr>
          <p:nvPr/>
        </p:nvPicPr>
        <p:blipFill>
          <a:blip r:embed="rId2"/>
          <a:stretch>
            <a:fillRect/>
          </a:stretch>
        </p:blipFill>
        <p:spPr>
          <a:xfrm>
            <a:off x="8383570" y="3429000"/>
            <a:ext cx="3095317" cy="2171342"/>
          </a:xfrm>
          <a:prstGeom prst="rect">
            <a:avLst/>
          </a:prstGeom>
        </p:spPr>
      </p:pic>
      <p:pic>
        <p:nvPicPr>
          <p:cNvPr id="1026" name="Picture 2" descr="Trends in Organization | Boundless Management |">
            <a:extLst>
              <a:ext uri="{FF2B5EF4-FFF2-40B4-BE49-F238E27FC236}">
                <a16:creationId xmlns:a16="http://schemas.microsoft.com/office/drawing/2014/main" id="{9608C43F-25DD-FCD6-71F1-4FC4CA603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122" y="126846"/>
            <a:ext cx="4127977" cy="172494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Is a Matrix Organization and How Does It Work? [2023] • Asana">
            <a:extLst>
              <a:ext uri="{FF2B5EF4-FFF2-40B4-BE49-F238E27FC236}">
                <a16:creationId xmlns:a16="http://schemas.microsoft.com/office/drawing/2014/main" id="{CF634FC0-F97A-84E9-51E3-8FE526BA813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850" y="3436598"/>
            <a:ext cx="3340099" cy="221613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rganisational structures: an explanation - IONOS">
            <a:extLst>
              <a:ext uri="{FF2B5EF4-FFF2-40B4-BE49-F238E27FC236}">
                <a16:creationId xmlns:a16="http://schemas.microsoft.com/office/drawing/2014/main" id="{029D584A-870D-CEBE-DB28-04127213231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16238" y="144298"/>
            <a:ext cx="3156155" cy="1770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7401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96704-CCDF-FBB2-77B8-52192B38D082}"/>
              </a:ext>
            </a:extLst>
          </p:cNvPr>
          <p:cNvSpPr>
            <a:spLocks noGrp="1"/>
          </p:cNvSpPr>
          <p:nvPr>
            <p:ph type="title"/>
          </p:nvPr>
        </p:nvSpPr>
        <p:spPr>
          <a:xfrm>
            <a:off x="166396" y="113199"/>
            <a:ext cx="10515600" cy="978483"/>
          </a:xfrm>
          <a:solidFill>
            <a:srgbClr val="295E80"/>
          </a:solidFill>
          <a:ln>
            <a:solidFill>
              <a:srgbClr val="FFC000"/>
            </a:solidFill>
          </a:ln>
        </p:spPr>
        <p:txBody>
          <a:bodyPr/>
          <a:lstStyle/>
          <a:p>
            <a:pPr algn="ctr"/>
            <a:r>
              <a:rPr lang="en-GB" dirty="0">
                <a:solidFill>
                  <a:srgbClr val="FFC000"/>
                </a:solidFill>
              </a:rPr>
              <a:t>Key terms associated with structures:</a:t>
            </a:r>
          </a:p>
        </p:txBody>
      </p:sp>
      <p:sp>
        <p:nvSpPr>
          <p:cNvPr id="5" name="TextBox 4">
            <a:extLst>
              <a:ext uri="{FF2B5EF4-FFF2-40B4-BE49-F238E27FC236}">
                <a16:creationId xmlns:a16="http://schemas.microsoft.com/office/drawing/2014/main" id="{922160B4-9069-AC7E-4F3F-4130E4D9F6BF}"/>
              </a:ext>
            </a:extLst>
          </p:cNvPr>
          <p:cNvSpPr txBox="1"/>
          <p:nvPr/>
        </p:nvSpPr>
        <p:spPr>
          <a:xfrm>
            <a:off x="166396" y="1845410"/>
            <a:ext cx="6822233" cy="3447098"/>
          </a:xfrm>
          <a:prstGeom prst="rect">
            <a:avLst/>
          </a:prstGeom>
          <a:noFill/>
        </p:spPr>
        <p:txBody>
          <a:bodyPr wrap="square" rtlCol="0">
            <a:spAutoFit/>
          </a:bodyPr>
          <a:lstStyle/>
          <a:p>
            <a:pPr algn="l" fontAlgn="base"/>
            <a:r>
              <a:rPr lang="en-GB" sz="2000" b="0" i="0" dirty="0">
                <a:solidFill>
                  <a:srgbClr val="000000"/>
                </a:solidFill>
                <a:effectLst/>
              </a:rPr>
              <a:t>• </a:t>
            </a:r>
            <a:r>
              <a:rPr lang="en-GB" sz="2000" b="1" i="0" dirty="0">
                <a:solidFill>
                  <a:srgbClr val="000000"/>
                </a:solidFill>
                <a:effectLst/>
              </a:rPr>
              <a:t>Span of control - </a:t>
            </a:r>
            <a:r>
              <a:rPr lang="en-GB" sz="2000" b="0" i="0" dirty="0">
                <a:solidFill>
                  <a:srgbClr val="000000"/>
                </a:solidFill>
                <a:effectLst/>
              </a:rPr>
              <a:t>This is the number of employees that a manager has direct responsibility for</a:t>
            </a:r>
          </a:p>
          <a:p>
            <a:pPr algn="l" fontAlgn="base"/>
            <a:r>
              <a:rPr lang="en-GB" sz="2000" b="0" i="0" dirty="0">
                <a:solidFill>
                  <a:srgbClr val="000000"/>
                </a:solidFill>
                <a:effectLst/>
              </a:rPr>
              <a:t>​</a:t>
            </a:r>
          </a:p>
          <a:p>
            <a:pPr algn="l" fontAlgn="base"/>
            <a:r>
              <a:rPr lang="en-GB" sz="2000" b="0" i="0" dirty="0">
                <a:solidFill>
                  <a:srgbClr val="000000"/>
                </a:solidFill>
                <a:effectLst/>
              </a:rPr>
              <a:t>• </a:t>
            </a:r>
            <a:r>
              <a:rPr lang="en-GB" sz="2000" b="1" i="0" dirty="0">
                <a:solidFill>
                  <a:srgbClr val="000000"/>
                </a:solidFill>
                <a:effectLst/>
              </a:rPr>
              <a:t>Chain of command - </a:t>
            </a:r>
            <a:r>
              <a:rPr lang="en-GB" sz="2000" b="0" i="0" dirty="0">
                <a:solidFill>
                  <a:srgbClr val="000000"/>
                </a:solidFill>
                <a:effectLst/>
              </a:rPr>
              <a:t>The route by which instructions and communications flow from the top to the bottom of the business, it shows who answer to who</a:t>
            </a:r>
          </a:p>
          <a:p>
            <a:pPr algn="l" fontAlgn="base"/>
            <a:r>
              <a:rPr lang="en-GB" sz="2000" b="0" i="0" dirty="0">
                <a:solidFill>
                  <a:srgbClr val="000000"/>
                </a:solidFill>
                <a:effectLst/>
              </a:rPr>
              <a:t>​</a:t>
            </a:r>
          </a:p>
          <a:p>
            <a:pPr algn="l" fontAlgn="base"/>
            <a:r>
              <a:rPr lang="en-GB" sz="2000" b="0" i="0" dirty="0">
                <a:solidFill>
                  <a:srgbClr val="000000"/>
                </a:solidFill>
                <a:effectLst/>
              </a:rPr>
              <a:t>• </a:t>
            </a:r>
            <a:r>
              <a:rPr lang="en-GB" sz="2000" b="1" i="0" dirty="0">
                <a:solidFill>
                  <a:srgbClr val="000000"/>
                </a:solidFill>
                <a:effectLst/>
              </a:rPr>
              <a:t>Subordinates - </a:t>
            </a:r>
            <a:r>
              <a:rPr lang="en-GB" sz="2000" b="0" i="0" dirty="0">
                <a:solidFill>
                  <a:srgbClr val="000000"/>
                </a:solidFill>
                <a:effectLst/>
              </a:rPr>
              <a:t>This is basically members of staff that work for a manager, they under that managers span of control and are below them in the chain of command.</a:t>
            </a:r>
          </a:p>
          <a:p>
            <a:endParaRPr lang="en-GB" dirty="0"/>
          </a:p>
        </p:txBody>
      </p:sp>
      <p:pic>
        <p:nvPicPr>
          <p:cNvPr id="2050" name="Picture 2" descr="Span of Control (GCSE) | Business | tutor2u">
            <a:extLst>
              <a:ext uri="{FF2B5EF4-FFF2-40B4-BE49-F238E27FC236}">
                <a16:creationId xmlns:a16="http://schemas.microsoft.com/office/drawing/2014/main" id="{51855C61-619C-BD67-A703-4B9F78F96D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7908" y="1268346"/>
            <a:ext cx="3605892" cy="14835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ach Your Employees To Respect The Chain-of-Command - Second Wind  Consultants">
            <a:extLst>
              <a:ext uri="{FF2B5EF4-FFF2-40B4-BE49-F238E27FC236}">
                <a16:creationId xmlns:a16="http://schemas.microsoft.com/office/drawing/2014/main" id="{03891D7C-14C2-DD62-4B7D-098C1545C31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7974" y="2946740"/>
            <a:ext cx="2955536" cy="26429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7BA1629-9101-1045-0055-FF78607A9A1B}"/>
              </a:ext>
            </a:extLst>
          </p:cNvPr>
          <p:cNvSpPr txBox="1"/>
          <p:nvPr/>
        </p:nvSpPr>
        <p:spPr>
          <a:xfrm>
            <a:off x="166396" y="5404987"/>
            <a:ext cx="3048000" cy="369332"/>
          </a:xfrm>
          <a:prstGeom prst="rect">
            <a:avLst/>
          </a:prstGeom>
          <a:noFill/>
        </p:spPr>
        <p:txBody>
          <a:bodyPr wrap="square" rtlCol="0">
            <a:spAutoFit/>
          </a:bodyPr>
          <a:lstStyle/>
          <a:p>
            <a:r>
              <a:rPr lang="en-GB" dirty="0"/>
              <a:t>(Mullins, 2007)</a:t>
            </a:r>
          </a:p>
        </p:txBody>
      </p:sp>
    </p:spTree>
    <p:extLst>
      <p:ext uri="{BB962C8B-B14F-4D97-AF65-F5344CB8AC3E}">
        <p14:creationId xmlns:p14="http://schemas.microsoft.com/office/powerpoint/2010/main" val="283636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47800" y="362148"/>
            <a:ext cx="9710522"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Factors influencing the span of control</a:t>
            </a:r>
          </a:p>
        </p:txBody>
      </p:sp>
      <p:sp>
        <p:nvSpPr>
          <p:cNvPr id="3" name="object 3"/>
          <p:cNvSpPr txBox="1"/>
          <p:nvPr/>
        </p:nvSpPr>
        <p:spPr>
          <a:xfrm>
            <a:off x="440163" y="1645316"/>
            <a:ext cx="7090712" cy="3944541"/>
          </a:xfrm>
          <a:prstGeom prst="rect">
            <a:avLst/>
          </a:prstGeom>
        </p:spPr>
        <p:txBody>
          <a:bodyPr vert="horz" wrap="square" lIns="0" tIns="40005" rIns="0" bIns="0" rtlCol="0">
            <a:spAutoFit/>
          </a:bodyPr>
          <a:lstStyle/>
          <a:p>
            <a:pPr marL="297815" marR="5080" indent="-285750">
              <a:lnSpc>
                <a:spcPct val="90000"/>
              </a:lnSpc>
              <a:spcBef>
                <a:spcPts val="315"/>
              </a:spcBef>
              <a:buFont typeface="Arial" panose="020B0604020202020204" pitchFamily="34" charset="0"/>
              <a:buChar char="•"/>
              <a:tabLst>
                <a:tab pos="299085" algn="l"/>
                <a:tab pos="299720" algn="l"/>
              </a:tabLst>
            </a:pPr>
            <a:r>
              <a:rPr sz="1600" spc="-10" dirty="0">
                <a:latin typeface="Raleway" panose="020B0003030101060003" pitchFamily="34" charset="0"/>
                <a:cs typeface="Calibri"/>
              </a:rPr>
              <a:t>Nature</a:t>
            </a:r>
            <a:r>
              <a:rPr sz="1600" spc="-5" dirty="0">
                <a:latin typeface="Raleway" panose="020B0003030101060003" pitchFamily="34" charset="0"/>
                <a:cs typeface="Calibri"/>
              </a:rPr>
              <a:t> of</a:t>
            </a:r>
            <a:r>
              <a:rPr sz="1600" spc="-10" dirty="0">
                <a:latin typeface="Raleway" panose="020B0003030101060003" pitchFamily="34" charset="0"/>
                <a:cs typeface="Calibri"/>
              </a:rPr>
              <a:t> </a:t>
            </a:r>
            <a:r>
              <a:rPr sz="1600" dirty="0">
                <a:latin typeface="Raleway" panose="020B0003030101060003" pitchFamily="34" charset="0"/>
                <a:cs typeface="Calibri"/>
              </a:rPr>
              <a:t>the</a:t>
            </a:r>
            <a:r>
              <a:rPr sz="1600" spc="10" dirty="0">
                <a:latin typeface="Raleway" panose="020B0003030101060003" pitchFamily="34" charset="0"/>
                <a:cs typeface="Calibri"/>
              </a:rPr>
              <a:t> </a:t>
            </a:r>
            <a:r>
              <a:rPr sz="1600" spc="-10" dirty="0">
                <a:latin typeface="Raleway" panose="020B0003030101060003" pitchFamily="34" charset="0"/>
                <a:cs typeface="Calibri"/>
              </a:rPr>
              <a:t>organisation, </a:t>
            </a:r>
            <a:r>
              <a:rPr sz="1600" spc="-5" dirty="0">
                <a:latin typeface="Raleway" panose="020B0003030101060003" pitchFamily="34" charset="0"/>
                <a:cs typeface="Calibri"/>
              </a:rPr>
              <a:t> </a:t>
            </a:r>
            <a:r>
              <a:rPr sz="1600" spc="-10" dirty="0">
                <a:latin typeface="Raleway" panose="020B0003030101060003" pitchFamily="34" charset="0"/>
                <a:cs typeface="Calibri"/>
              </a:rPr>
              <a:t>complexity</a:t>
            </a:r>
            <a:r>
              <a:rPr sz="1600" dirty="0">
                <a:latin typeface="Raleway" panose="020B0003030101060003" pitchFamily="34" charset="0"/>
                <a:cs typeface="Calibri"/>
              </a:rPr>
              <a:t> </a:t>
            </a:r>
            <a:r>
              <a:rPr sz="1600" spc="-5" dirty="0">
                <a:latin typeface="Raleway" panose="020B0003030101060003" pitchFamily="34" charset="0"/>
                <a:cs typeface="Calibri"/>
              </a:rPr>
              <a:t>of</a:t>
            </a:r>
            <a:r>
              <a:rPr sz="1600" spc="-10" dirty="0">
                <a:latin typeface="Raleway" panose="020B0003030101060003" pitchFamily="34" charset="0"/>
                <a:cs typeface="Calibri"/>
              </a:rPr>
              <a:t> work,</a:t>
            </a:r>
            <a:r>
              <a:rPr sz="1600" dirty="0">
                <a:latin typeface="Raleway" panose="020B0003030101060003" pitchFamily="34" charset="0"/>
                <a:cs typeface="Calibri"/>
              </a:rPr>
              <a:t> </a:t>
            </a:r>
            <a:r>
              <a:rPr sz="1600" spc="-10" dirty="0">
                <a:latin typeface="Raleway" panose="020B0003030101060003" pitchFamily="34" charset="0"/>
                <a:cs typeface="Calibri"/>
              </a:rPr>
              <a:t>range </a:t>
            </a:r>
            <a:r>
              <a:rPr sz="1600" spc="-5" dirty="0">
                <a:latin typeface="Raleway" panose="020B0003030101060003" pitchFamily="34" charset="0"/>
                <a:cs typeface="Calibri"/>
              </a:rPr>
              <a:t>of </a:t>
            </a:r>
            <a:r>
              <a:rPr sz="1600" dirty="0">
                <a:latin typeface="Raleway" panose="020B0003030101060003" pitchFamily="34" charset="0"/>
                <a:cs typeface="Calibri"/>
              </a:rPr>
              <a:t> </a:t>
            </a:r>
            <a:r>
              <a:rPr sz="1600" spc="-5" dirty="0">
                <a:latin typeface="Raleway" panose="020B0003030101060003" pitchFamily="34" charset="0"/>
                <a:cs typeface="Calibri"/>
              </a:rPr>
              <a:t>responsibilities, </a:t>
            </a:r>
            <a:r>
              <a:rPr sz="1600" dirty="0">
                <a:latin typeface="Raleway" panose="020B0003030101060003" pitchFamily="34" charset="0"/>
                <a:cs typeface="Calibri"/>
              </a:rPr>
              <a:t>and </a:t>
            </a:r>
            <a:r>
              <a:rPr sz="1600" spc="-5" dirty="0">
                <a:latin typeface="Raleway" panose="020B0003030101060003" pitchFamily="34" charset="0"/>
                <a:cs typeface="Calibri"/>
              </a:rPr>
              <a:t>similarity of </a:t>
            </a:r>
            <a:r>
              <a:rPr sz="1600" spc="-395" dirty="0">
                <a:latin typeface="Raleway" panose="020B0003030101060003" pitchFamily="34" charset="0"/>
                <a:cs typeface="Calibri"/>
              </a:rPr>
              <a:t> </a:t>
            </a:r>
            <a:r>
              <a:rPr sz="1600" spc="-5" dirty="0">
                <a:latin typeface="Raleway" panose="020B0003030101060003" pitchFamily="34" charset="0"/>
                <a:cs typeface="Calibri"/>
              </a:rPr>
              <a:t>function</a:t>
            </a:r>
            <a:endParaRPr lang="en-GB" sz="1600" spc="-5" dirty="0">
              <a:latin typeface="Raleway" panose="020B0003030101060003" pitchFamily="34" charset="0"/>
              <a:cs typeface="Calibri"/>
            </a:endParaRPr>
          </a:p>
          <a:p>
            <a:pPr marL="297815" marR="5080" indent="-285750">
              <a:lnSpc>
                <a:spcPct val="90000"/>
              </a:lnSpc>
              <a:spcBef>
                <a:spcPts val="315"/>
              </a:spcBef>
              <a:buFont typeface="Arial" panose="020B0604020202020204" pitchFamily="34" charset="0"/>
              <a:buChar char="•"/>
              <a:tabLst>
                <a:tab pos="299085" algn="l"/>
                <a:tab pos="299720" algn="l"/>
              </a:tabLst>
            </a:pPr>
            <a:endParaRPr sz="1600" dirty="0">
              <a:latin typeface="Raleway" panose="020B0003030101060003" pitchFamily="34" charset="0"/>
              <a:cs typeface="Calibri"/>
            </a:endParaRPr>
          </a:p>
          <a:p>
            <a:pPr marL="297815" marR="73025" indent="-285750">
              <a:lnSpc>
                <a:spcPts val="1939"/>
              </a:lnSpc>
              <a:spcBef>
                <a:spcPts val="465"/>
              </a:spcBef>
              <a:buFont typeface="Arial" panose="020B0604020202020204" pitchFamily="34" charset="0"/>
              <a:buChar char="•"/>
              <a:tabLst>
                <a:tab pos="299085" algn="l"/>
                <a:tab pos="299720" algn="l"/>
              </a:tabLst>
            </a:pPr>
            <a:r>
              <a:rPr sz="1600" spc="-5" dirty="0">
                <a:latin typeface="Raleway" panose="020B0003030101060003" pitchFamily="34" charset="0"/>
                <a:cs typeface="Calibri"/>
              </a:rPr>
              <a:t>Ability </a:t>
            </a:r>
            <a:r>
              <a:rPr sz="1600" dirty="0">
                <a:latin typeface="Raleway" panose="020B0003030101060003" pitchFamily="34" charset="0"/>
                <a:cs typeface="Calibri"/>
              </a:rPr>
              <a:t>and</a:t>
            </a:r>
            <a:r>
              <a:rPr sz="1600" spc="-5" dirty="0">
                <a:latin typeface="Raleway" panose="020B0003030101060003" pitchFamily="34" charset="0"/>
                <a:cs typeface="Calibri"/>
              </a:rPr>
              <a:t> </a:t>
            </a:r>
            <a:r>
              <a:rPr sz="1600" spc="-10" dirty="0">
                <a:latin typeface="Raleway" panose="020B0003030101060003" pitchFamily="34" charset="0"/>
                <a:cs typeface="Calibri"/>
              </a:rPr>
              <a:t>personal</a:t>
            </a:r>
            <a:r>
              <a:rPr sz="1600" dirty="0">
                <a:latin typeface="Raleway" panose="020B0003030101060003" pitchFamily="34" charset="0"/>
                <a:cs typeface="Calibri"/>
              </a:rPr>
              <a:t> </a:t>
            </a:r>
            <a:r>
              <a:rPr sz="1600" spc="-5" dirty="0">
                <a:latin typeface="Raleway" panose="020B0003030101060003" pitchFamily="34" charset="0"/>
                <a:cs typeface="Calibri"/>
              </a:rPr>
              <a:t>qualities</a:t>
            </a:r>
            <a:r>
              <a:rPr sz="1600" spc="5" dirty="0">
                <a:latin typeface="Raleway" panose="020B0003030101060003" pitchFamily="34" charset="0"/>
                <a:cs typeface="Calibri"/>
              </a:rPr>
              <a:t> </a:t>
            </a:r>
            <a:r>
              <a:rPr sz="1600" spc="-5" dirty="0">
                <a:latin typeface="Raleway" panose="020B0003030101060003" pitchFamily="34" charset="0"/>
                <a:cs typeface="Calibri"/>
              </a:rPr>
              <a:t>of </a:t>
            </a:r>
            <a:r>
              <a:rPr sz="1600" spc="-395" dirty="0">
                <a:latin typeface="Raleway" panose="020B0003030101060003" pitchFamily="34" charset="0"/>
                <a:cs typeface="Calibri"/>
              </a:rPr>
              <a:t> </a:t>
            </a:r>
            <a:r>
              <a:rPr sz="1600" dirty="0">
                <a:latin typeface="Raleway" panose="020B0003030101060003" pitchFamily="34" charset="0"/>
                <a:cs typeface="Calibri"/>
              </a:rPr>
              <a:t>the</a:t>
            </a:r>
            <a:r>
              <a:rPr sz="1600" spc="5" dirty="0">
                <a:latin typeface="Raleway" panose="020B0003030101060003" pitchFamily="34" charset="0"/>
                <a:cs typeface="Calibri"/>
              </a:rPr>
              <a:t> </a:t>
            </a:r>
            <a:r>
              <a:rPr sz="1600" spc="-5" dirty="0">
                <a:latin typeface="Raleway" panose="020B0003030101060003" pitchFamily="34" charset="0"/>
                <a:cs typeface="Calibri"/>
              </a:rPr>
              <a:t>manager</a:t>
            </a:r>
            <a:endParaRPr lang="en-GB" sz="1600" spc="-5" dirty="0">
              <a:latin typeface="Raleway" panose="020B0003030101060003" pitchFamily="34" charset="0"/>
              <a:cs typeface="Calibri"/>
            </a:endParaRPr>
          </a:p>
          <a:p>
            <a:pPr marL="297815" marR="73025" indent="-285750">
              <a:lnSpc>
                <a:spcPts val="1939"/>
              </a:lnSpc>
              <a:spcBef>
                <a:spcPts val="465"/>
              </a:spcBef>
              <a:buFont typeface="Arial" panose="020B0604020202020204" pitchFamily="34" charset="0"/>
              <a:buChar char="•"/>
              <a:tabLst>
                <a:tab pos="299085" algn="l"/>
                <a:tab pos="299720" algn="l"/>
              </a:tabLst>
            </a:pPr>
            <a:endParaRPr sz="1600" dirty="0">
              <a:latin typeface="Raleway" panose="020B0003030101060003" pitchFamily="34" charset="0"/>
              <a:cs typeface="Calibri"/>
            </a:endParaRPr>
          </a:p>
          <a:p>
            <a:pPr marL="297815" marR="460375" indent="-285750">
              <a:lnSpc>
                <a:spcPts val="1939"/>
              </a:lnSpc>
              <a:spcBef>
                <a:spcPts val="440"/>
              </a:spcBef>
              <a:buFont typeface="Arial" panose="020B0604020202020204" pitchFamily="34" charset="0"/>
              <a:buChar char="•"/>
              <a:tabLst>
                <a:tab pos="299085" algn="l"/>
                <a:tab pos="299720" algn="l"/>
              </a:tabLst>
            </a:pPr>
            <a:r>
              <a:rPr sz="1600" spc="-5" dirty="0">
                <a:latin typeface="Raleway" panose="020B0003030101060003" pitchFamily="34" charset="0"/>
                <a:cs typeface="Calibri"/>
              </a:rPr>
              <a:t>Amount of time manager is </a:t>
            </a:r>
            <a:r>
              <a:rPr sz="1600" spc="-395" dirty="0">
                <a:latin typeface="Raleway" panose="020B0003030101060003" pitchFamily="34" charset="0"/>
                <a:cs typeface="Calibri"/>
              </a:rPr>
              <a:t> </a:t>
            </a:r>
            <a:r>
              <a:rPr sz="1600" spc="-10" dirty="0">
                <a:latin typeface="Raleway" panose="020B0003030101060003" pitchFamily="34" charset="0"/>
                <a:cs typeface="Calibri"/>
              </a:rPr>
              <a:t>available to </a:t>
            </a:r>
            <a:r>
              <a:rPr sz="1600" dirty="0">
                <a:latin typeface="Raleway" panose="020B0003030101060003" pitchFamily="34" charset="0"/>
                <a:cs typeface="Calibri"/>
              </a:rPr>
              <a:t>spend</a:t>
            </a:r>
            <a:r>
              <a:rPr sz="1600" spc="5" dirty="0">
                <a:latin typeface="Raleway" panose="020B0003030101060003" pitchFamily="34" charset="0"/>
                <a:cs typeface="Calibri"/>
              </a:rPr>
              <a:t> </a:t>
            </a:r>
            <a:r>
              <a:rPr sz="1600" spc="-5" dirty="0">
                <a:latin typeface="Raleway" panose="020B0003030101060003" pitchFamily="34" charset="0"/>
                <a:cs typeface="Calibri"/>
              </a:rPr>
              <a:t>on </a:t>
            </a:r>
            <a:r>
              <a:rPr sz="1600" dirty="0">
                <a:latin typeface="Raleway" panose="020B0003030101060003" pitchFamily="34" charset="0"/>
                <a:cs typeface="Calibri"/>
              </a:rPr>
              <a:t> </a:t>
            </a:r>
            <a:r>
              <a:rPr sz="1600" spc="-10" dirty="0">
                <a:latin typeface="Raleway" panose="020B0003030101060003" pitchFamily="34" charset="0"/>
                <a:cs typeface="Calibri"/>
              </a:rPr>
              <a:t>subordinates</a:t>
            </a:r>
            <a:endParaRPr lang="en-GB" sz="1600" spc="-10" dirty="0">
              <a:latin typeface="Raleway" panose="020B0003030101060003" pitchFamily="34" charset="0"/>
              <a:cs typeface="Calibri"/>
            </a:endParaRPr>
          </a:p>
          <a:p>
            <a:pPr marL="297815" marR="460375" indent="-285750">
              <a:lnSpc>
                <a:spcPts val="1939"/>
              </a:lnSpc>
              <a:spcBef>
                <a:spcPts val="440"/>
              </a:spcBef>
              <a:buFont typeface="Arial" panose="020B0604020202020204" pitchFamily="34" charset="0"/>
              <a:buChar char="•"/>
              <a:tabLst>
                <a:tab pos="299085" algn="l"/>
                <a:tab pos="299720" algn="l"/>
              </a:tabLst>
            </a:pPr>
            <a:endParaRPr sz="1600" dirty="0">
              <a:latin typeface="Raleway" panose="020B0003030101060003" pitchFamily="34" charset="0"/>
              <a:cs typeface="Calibri"/>
            </a:endParaRPr>
          </a:p>
          <a:p>
            <a:pPr marL="297815" marR="998219" indent="-285750">
              <a:lnSpc>
                <a:spcPts val="1939"/>
              </a:lnSpc>
              <a:spcBef>
                <a:spcPts val="445"/>
              </a:spcBef>
              <a:buFont typeface="Arial" panose="020B0604020202020204" pitchFamily="34" charset="0"/>
              <a:buChar char="•"/>
              <a:tabLst>
                <a:tab pos="299085" algn="l"/>
                <a:tab pos="299720" algn="l"/>
              </a:tabLst>
            </a:pPr>
            <a:r>
              <a:rPr sz="1600" spc="-5" dirty="0">
                <a:latin typeface="Raleway" panose="020B0003030101060003" pitchFamily="34" charset="0"/>
                <a:cs typeface="Calibri"/>
              </a:rPr>
              <a:t>Ability </a:t>
            </a:r>
            <a:r>
              <a:rPr sz="1600" dirty="0">
                <a:latin typeface="Raleway" panose="020B0003030101060003" pitchFamily="34" charset="0"/>
                <a:cs typeface="Calibri"/>
              </a:rPr>
              <a:t>and </a:t>
            </a:r>
            <a:r>
              <a:rPr sz="1600" spc="-10" dirty="0">
                <a:latin typeface="Raleway" panose="020B0003030101060003" pitchFamily="34" charset="0"/>
                <a:cs typeface="Calibri"/>
              </a:rPr>
              <a:t>training </a:t>
            </a:r>
            <a:r>
              <a:rPr sz="1600" spc="-5" dirty="0">
                <a:latin typeface="Raleway" panose="020B0003030101060003" pitchFamily="34" charset="0"/>
                <a:cs typeface="Calibri"/>
              </a:rPr>
              <a:t>of </a:t>
            </a:r>
            <a:r>
              <a:rPr sz="1600" spc="-395" dirty="0">
                <a:latin typeface="Raleway" panose="020B0003030101060003" pitchFamily="34" charset="0"/>
                <a:cs typeface="Calibri"/>
              </a:rPr>
              <a:t> </a:t>
            </a:r>
            <a:r>
              <a:rPr sz="1600" spc="-10" dirty="0">
                <a:latin typeface="Raleway" panose="020B0003030101060003" pitchFamily="34" charset="0"/>
                <a:cs typeface="Calibri"/>
              </a:rPr>
              <a:t>subordinates</a:t>
            </a:r>
            <a:endParaRPr lang="en-GB" sz="1600" spc="-10" dirty="0">
              <a:latin typeface="Raleway" panose="020B0003030101060003" pitchFamily="34" charset="0"/>
              <a:cs typeface="Calibri"/>
            </a:endParaRPr>
          </a:p>
          <a:p>
            <a:pPr marL="297815" marR="998219" indent="-285750">
              <a:lnSpc>
                <a:spcPts val="1939"/>
              </a:lnSpc>
              <a:spcBef>
                <a:spcPts val="445"/>
              </a:spcBef>
              <a:buFont typeface="Arial" panose="020B0604020202020204" pitchFamily="34" charset="0"/>
              <a:buChar char="•"/>
              <a:tabLst>
                <a:tab pos="299085" algn="l"/>
                <a:tab pos="299720" algn="l"/>
              </a:tabLst>
            </a:pPr>
            <a:endParaRPr sz="1600" dirty="0">
              <a:latin typeface="Raleway" panose="020B0003030101060003" pitchFamily="34" charset="0"/>
              <a:cs typeface="Calibri"/>
            </a:endParaRPr>
          </a:p>
          <a:p>
            <a:pPr marL="297815" indent="-285750">
              <a:lnSpc>
                <a:spcPts val="2055"/>
              </a:lnSpc>
              <a:spcBef>
                <a:spcPts val="195"/>
              </a:spcBef>
              <a:buFont typeface="Arial" panose="020B0604020202020204" pitchFamily="34" charset="0"/>
              <a:buChar char="•"/>
              <a:tabLst>
                <a:tab pos="299085" algn="l"/>
                <a:tab pos="299720" algn="l"/>
              </a:tabLst>
            </a:pPr>
            <a:r>
              <a:rPr sz="1600" spc="-15" dirty="0">
                <a:latin typeface="Raleway" panose="020B0003030101060003" pitchFamily="34" charset="0"/>
                <a:cs typeface="Calibri"/>
              </a:rPr>
              <a:t>Effectiveness</a:t>
            </a:r>
            <a:r>
              <a:rPr sz="1600" spc="-20" dirty="0">
                <a:latin typeface="Raleway" panose="020B0003030101060003" pitchFamily="34" charset="0"/>
                <a:cs typeface="Calibri"/>
              </a:rPr>
              <a:t> </a:t>
            </a:r>
            <a:r>
              <a:rPr sz="1600" spc="-5" dirty="0">
                <a:latin typeface="Raleway" panose="020B0003030101060003" pitchFamily="34" charset="0"/>
                <a:cs typeface="Calibri"/>
              </a:rPr>
              <a:t>of</a:t>
            </a:r>
            <a:r>
              <a:rPr sz="1600" spc="-10" dirty="0">
                <a:latin typeface="Raleway" panose="020B0003030101060003" pitchFamily="34" charset="0"/>
                <a:cs typeface="Calibri"/>
              </a:rPr>
              <a:t> co-ordination</a:t>
            </a:r>
            <a:r>
              <a:rPr lang="en-GB" sz="1600" spc="-10" dirty="0">
                <a:latin typeface="Raleway" panose="020B0003030101060003" pitchFamily="34" charset="0"/>
                <a:cs typeface="Calibri"/>
              </a:rPr>
              <a:t> </a:t>
            </a:r>
            <a:r>
              <a:rPr sz="1600" dirty="0">
                <a:latin typeface="Raleway" panose="020B0003030101060003" pitchFamily="34" charset="0"/>
                <a:cs typeface="Calibri"/>
              </a:rPr>
              <a:t>and </a:t>
            </a:r>
            <a:r>
              <a:rPr sz="1600" spc="-10" dirty="0">
                <a:latin typeface="Raleway" panose="020B0003030101060003" pitchFamily="34" charset="0"/>
                <a:cs typeface="Calibri"/>
              </a:rPr>
              <a:t>nature </a:t>
            </a:r>
            <a:r>
              <a:rPr sz="1600" spc="-5" dirty="0">
                <a:latin typeface="Raleway" panose="020B0003030101060003" pitchFamily="34" charset="0"/>
                <a:cs typeface="Calibri"/>
              </a:rPr>
              <a:t>of</a:t>
            </a:r>
            <a:r>
              <a:rPr sz="1600" spc="-15" dirty="0">
                <a:latin typeface="Raleway" panose="020B0003030101060003" pitchFamily="34" charset="0"/>
                <a:cs typeface="Calibri"/>
              </a:rPr>
              <a:t> </a:t>
            </a:r>
            <a:r>
              <a:rPr sz="1600" spc="-10" dirty="0">
                <a:latin typeface="Raleway" panose="020B0003030101060003" pitchFamily="34" charset="0"/>
                <a:cs typeface="Calibri"/>
              </a:rPr>
              <a:t>communication</a:t>
            </a:r>
            <a:endParaRPr lang="en-GB" sz="1600" spc="-10" dirty="0">
              <a:latin typeface="Raleway" panose="020B0003030101060003" pitchFamily="34" charset="0"/>
              <a:cs typeface="Calibri"/>
            </a:endParaRPr>
          </a:p>
          <a:p>
            <a:pPr marL="297815" indent="-285750">
              <a:lnSpc>
                <a:spcPts val="2055"/>
              </a:lnSpc>
              <a:spcBef>
                <a:spcPts val="195"/>
              </a:spcBef>
              <a:buFont typeface="Arial" panose="020B0604020202020204" pitchFamily="34" charset="0"/>
              <a:buChar char="•"/>
              <a:tabLst>
                <a:tab pos="299085" algn="l"/>
                <a:tab pos="299720" algn="l"/>
              </a:tabLst>
            </a:pPr>
            <a:endParaRPr sz="1600" dirty="0">
              <a:latin typeface="Raleway" panose="020B0003030101060003" pitchFamily="34" charset="0"/>
              <a:cs typeface="Calibri"/>
            </a:endParaRPr>
          </a:p>
          <a:p>
            <a:pPr marL="297815" indent="-285750">
              <a:spcBef>
                <a:spcPts val="215"/>
              </a:spcBef>
              <a:buFont typeface="Arial" panose="020B0604020202020204" pitchFamily="34" charset="0"/>
              <a:buChar char="•"/>
              <a:tabLst>
                <a:tab pos="299085" algn="l"/>
                <a:tab pos="299720" algn="l"/>
              </a:tabLst>
            </a:pPr>
            <a:r>
              <a:rPr sz="1600" spc="-15" dirty="0">
                <a:latin typeface="Raleway" panose="020B0003030101060003" pitchFamily="34" charset="0"/>
                <a:cs typeface="Calibri"/>
              </a:rPr>
              <a:t>Physical</a:t>
            </a:r>
            <a:r>
              <a:rPr sz="1600" spc="-30" dirty="0">
                <a:latin typeface="Raleway" panose="020B0003030101060003" pitchFamily="34" charset="0"/>
                <a:cs typeface="Calibri"/>
              </a:rPr>
              <a:t> </a:t>
            </a:r>
            <a:r>
              <a:rPr sz="1600" spc="-10" dirty="0">
                <a:latin typeface="Raleway" panose="020B0003030101060003" pitchFamily="34" charset="0"/>
                <a:cs typeface="Calibri"/>
              </a:rPr>
              <a:t>location</a:t>
            </a:r>
            <a:endParaRPr lang="en-GB" sz="1600" spc="-10" dirty="0">
              <a:latin typeface="Raleway" panose="020B0003030101060003" pitchFamily="34" charset="0"/>
              <a:cs typeface="Calibri"/>
            </a:endParaRPr>
          </a:p>
          <a:p>
            <a:pPr marL="297815" indent="-285750">
              <a:spcBef>
                <a:spcPts val="215"/>
              </a:spcBef>
              <a:buFont typeface="Arial" panose="020B0604020202020204" pitchFamily="34" charset="0"/>
              <a:buChar char="•"/>
              <a:tabLst>
                <a:tab pos="299085" algn="l"/>
                <a:tab pos="299720" algn="l"/>
              </a:tabLst>
            </a:pPr>
            <a:endParaRPr sz="1600" dirty="0">
              <a:latin typeface="Raleway" panose="020B0003030101060003" pitchFamily="34" charset="0"/>
              <a:cs typeface="Calibri"/>
            </a:endParaRPr>
          </a:p>
          <a:p>
            <a:pPr marL="297815" indent="-285750">
              <a:spcBef>
                <a:spcPts val="215"/>
              </a:spcBef>
              <a:buFont typeface="Arial" panose="020B0604020202020204" pitchFamily="34" charset="0"/>
              <a:buChar char="•"/>
              <a:tabLst>
                <a:tab pos="299085" algn="l"/>
                <a:tab pos="299720" algn="l"/>
              </a:tabLst>
            </a:pPr>
            <a:r>
              <a:rPr sz="1600" spc="-5" dirty="0">
                <a:latin typeface="Raleway" panose="020B0003030101060003" pitchFamily="34" charset="0"/>
                <a:cs typeface="Calibri"/>
              </a:rPr>
              <a:t>Length of</a:t>
            </a:r>
            <a:r>
              <a:rPr sz="1600" spc="-20" dirty="0">
                <a:latin typeface="Raleway" panose="020B0003030101060003" pitchFamily="34" charset="0"/>
                <a:cs typeface="Calibri"/>
              </a:rPr>
              <a:t> </a:t>
            </a:r>
            <a:r>
              <a:rPr sz="1600" spc="-5" dirty="0">
                <a:latin typeface="Raleway" panose="020B0003030101060003" pitchFamily="34" charset="0"/>
                <a:cs typeface="Calibri"/>
              </a:rPr>
              <a:t>scalar</a:t>
            </a:r>
            <a:r>
              <a:rPr sz="1600" spc="-25" dirty="0">
                <a:latin typeface="Raleway" panose="020B0003030101060003" pitchFamily="34" charset="0"/>
                <a:cs typeface="Calibri"/>
              </a:rPr>
              <a:t> </a:t>
            </a:r>
            <a:r>
              <a:rPr sz="1600" spc="-5" dirty="0">
                <a:latin typeface="Raleway" panose="020B0003030101060003" pitchFamily="34" charset="0"/>
                <a:cs typeface="Calibri"/>
              </a:rPr>
              <a:t>chain</a:t>
            </a:r>
            <a:endParaRPr sz="1600" dirty="0">
              <a:latin typeface="Raleway" panose="020B0003030101060003" pitchFamily="34" charset="0"/>
              <a:cs typeface="Calibri"/>
            </a:endParaRPr>
          </a:p>
        </p:txBody>
      </p:sp>
      <p:grpSp>
        <p:nvGrpSpPr>
          <p:cNvPr id="4" name="object 4"/>
          <p:cNvGrpSpPr/>
          <p:nvPr/>
        </p:nvGrpSpPr>
        <p:grpSpPr>
          <a:xfrm>
            <a:off x="7391400" y="2667000"/>
            <a:ext cx="1372235" cy="2251075"/>
            <a:chOff x="4648861" y="3173215"/>
            <a:chExt cx="1372235" cy="2251075"/>
          </a:xfrm>
          <a:effectLst>
            <a:glow rad="139700">
              <a:schemeClr val="bg1">
                <a:alpha val="40000"/>
              </a:schemeClr>
            </a:glow>
          </a:effectLst>
        </p:grpSpPr>
        <p:sp>
          <p:nvSpPr>
            <p:cNvPr id="5" name="object 5"/>
            <p:cNvSpPr/>
            <p:nvPr/>
          </p:nvSpPr>
          <p:spPr>
            <a:xfrm>
              <a:off x="4984796" y="4123803"/>
              <a:ext cx="1036319" cy="1300480"/>
            </a:xfrm>
            <a:custGeom>
              <a:avLst/>
              <a:gdLst/>
              <a:ahLst/>
              <a:cxnLst/>
              <a:rect l="l" t="t" r="r" b="b"/>
              <a:pathLst>
                <a:path w="1036320" h="1300479">
                  <a:moveTo>
                    <a:pt x="517892" y="0"/>
                  </a:moveTo>
                  <a:lnTo>
                    <a:pt x="454908" y="7014"/>
                  </a:lnTo>
                  <a:lnTo>
                    <a:pt x="391924" y="27972"/>
                  </a:lnTo>
                  <a:lnTo>
                    <a:pt x="335923" y="55916"/>
                  </a:lnTo>
                  <a:lnTo>
                    <a:pt x="293943" y="97861"/>
                  </a:lnTo>
                  <a:lnTo>
                    <a:pt x="251935" y="146792"/>
                  </a:lnTo>
                  <a:lnTo>
                    <a:pt x="223948" y="202709"/>
                  </a:lnTo>
                  <a:lnTo>
                    <a:pt x="202944" y="258626"/>
                  </a:lnTo>
                  <a:lnTo>
                    <a:pt x="195962" y="328515"/>
                  </a:lnTo>
                  <a:lnTo>
                    <a:pt x="202944" y="391446"/>
                  </a:lnTo>
                  <a:lnTo>
                    <a:pt x="223948" y="447363"/>
                  </a:lnTo>
                  <a:lnTo>
                    <a:pt x="244952" y="496266"/>
                  </a:lnTo>
                  <a:lnTo>
                    <a:pt x="272939" y="538210"/>
                  </a:lnTo>
                  <a:lnTo>
                    <a:pt x="314919" y="580155"/>
                  </a:lnTo>
                  <a:lnTo>
                    <a:pt x="314919" y="664016"/>
                  </a:lnTo>
                  <a:lnTo>
                    <a:pt x="307936" y="664016"/>
                  </a:lnTo>
                  <a:lnTo>
                    <a:pt x="300925" y="671030"/>
                  </a:lnTo>
                  <a:lnTo>
                    <a:pt x="279922" y="678016"/>
                  </a:lnTo>
                  <a:lnTo>
                    <a:pt x="139960" y="678016"/>
                  </a:lnTo>
                  <a:lnTo>
                    <a:pt x="104963" y="691989"/>
                  </a:lnTo>
                  <a:lnTo>
                    <a:pt x="48990" y="726947"/>
                  </a:lnTo>
                  <a:lnTo>
                    <a:pt x="13993" y="782864"/>
                  </a:lnTo>
                  <a:lnTo>
                    <a:pt x="0" y="817795"/>
                  </a:lnTo>
                  <a:lnTo>
                    <a:pt x="0" y="1160293"/>
                  </a:lnTo>
                  <a:lnTo>
                    <a:pt x="27986" y="1223199"/>
                  </a:lnTo>
                  <a:lnTo>
                    <a:pt x="76977" y="1272127"/>
                  </a:lnTo>
                  <a:lnTo>
                    <a:pt x="139961" y="1300085"/>
                  </a:lnTo>
                  <a:lnTo>
                    <a:pt x="895795" y="1300085"/>
                  </a:lnTo>
                  <a:lnTo>
                    <a:pt x="923810" y="1286106"/>
                  </a:lnTo>
                  <a:lnTo>
                    <a:pt x="958779" y="1272127"/>
                  </a:lnTo>
                  <a:lnTo>
                    <a:pt x="986793" y="1251158"/>
                  </a:lnTo>
                  <a:lnTo>
                    <a:pt x="1007769" y="1223199"/>
                  </a:lnTo>
                  <a:lnTo>
                    <a:pt x="1021791" y="1195241"/>
                  </a:lnTo>
                  <a:lnTo>
                    <a:pt x="1035784" y="1160293"/>
                  </a:lnTo>
                  <a:lnTo>
                    <a:pt x="160965" y="1160293"/>
                  </a:lnTo>
                  <a:lnTo>
                    <a:pt x="146971" y="1153302"/>
                  </a:lnTo>
                  <a:lnTo>
                    <a:pt x="139961" y="1139324"/>
                  </a:lnTo>
                  <a:lnTo>
                    <a:pt x="139961" y="838781"/>
                  </a:lnTo>
                  <a:lnTo>
                    <a:pt x="146971" y="824781"/>
                  </a:lnTo>
                  <a:lnTo>
                    <a:pt x="160964" y="817795"/>
                  </a:lnTo>
                  <a:lnTo>
                    <a:pt x="279922" y="817795"/>
                  </a:lnTo>
                  <a:lnTo>
                    <a:pt x="307936" y="810809"/>
                  </a:lnTo>
                  <a:lnTo>
                    <a:pt x="398907" y="775850"/>
                  </a:lnTo>
                  <a:lnTo>
                    <a:pt x="426893" y="747906"/>
                  </a:lnTo>
                  <a:lnTo>
                    <a:pt x="454908" y="685003"/>
                  </a:lnTo>
                  <a:lnTo>
                    <a:pt x="454908" y="503280"/>
                  </a:lnTo>
                  <a:lnTo>
                    <a:pt x="419911" y="482293"/>
                  </a:lnTo>
                  <a:lnTo>
                    <a:pt x="377903" y="440349"/>
                  </a:lnTo>
                  <a:lnTo>
                    <a:pt x="363909" y="419390"/>
                  </a:lnTo>
                  <a:lnTo>
                    <a:pt x="349916" y="391446"/>
                  </a:lnTo>
                  <a:lnTo>
                    <a:pt x="342933" y="363473"/>
                  </a:lnTo>
                  <a:lnTo>
                    <a:pt x="335923" y="328515"/>
                  </a:lnTo>
                  <a:lnTo>
                    <a:pt x="342933" y="286598"/>
                  </a:lnTo>
                  <a:lnTo>
                    <a:pt x="391924" y="195723"/>
                  </a:lnTo>
                  <a:lnTo>
                    <a:pt x="447897" y="160764"/>
                  </a:lnTo>
                  <a:lnTo>
                    <a:pt x="517892" y="139806"/>
                  </a:lnTo>
                  <a:lnTo>
                    <a:pt x="778824" y="139806"/>
                  </a:lnTo>
                  <a:lnTo>
                    <a:pt x="748823" y="97861"/>
                  </a:lnTo>
                  <a:lnTo>
                    <a:pt x="699833" y="55916"/>
                  </a:lnTo>
                  <a:lnTo>
                    <a:pt x="643859" y="27972"/>
                  </a:lnTo>
                  <a:lnTo>
                    <a:pt x="580875" y="7014"/>
                  </a:lnTo>
                  <a:lnTo>
                    <a:pt x="517892" y="0"/>
                  </a:lnTo>
                  <a:close/>
                </a:path>
                <a:path w="1036320" h="1300479">
                  <a:moveTo>
                    <a:pt x="860798" y="671030"/>
                  </a:moveTo>
                  <a:lnTo>
                    <a:pt x="755834" y="671030"/>
                  </a:lnTo>
                  <a:lnTo>
                    <a:pt x="727847" y="678016"/>
                  </a:lnTo>
                  <a:lnTo>
                    <a:pt x="706843" y="691989"/>
                  </a:lnTo>
                  <a:lnTo>
                    <a:pt x="692850" y="712947"/>
                  </a:lnTo>
                  <a:lnTo>
                    <a:pt x="685839" y="740919"/>
                  </a:lnTo>
                  <a:lnTo>
                    <a:pt x="692850" y="768864"/>
                  </a:lnTo>
                  <a:lnTo>
                    <a:pt x="706843" y="789850"/>
                  </a:lnTo>
                  <a:lnTo>
                    <a:pt x="727847" y="810809"/>
                  </a:lnTo>
                  <a:lnTo>
                    <a:pt x="860798" y="810809"/>
                  </a:lnTo>
                  <a:lnTo>
                    <a:pt x="867808" y="817795"/>
                  </a:lnTo>
                  <a:lnTo>
                    <a:pt x="881802" y="838781"/>
                  </a:lnTo>
                  <a:lnTo>
                    <a:pt x="895795" y="866725"/>
                  </a:lnTo>
                  <a:lnTo>
                    <a:pt x="895795" y="1139324"/>
                  </a:lnTo>
                  <a:lnTo>
                    <a:pt x="874819" y="1160293"/>
                  </a:lnTo>
                  <a:lnTo>
                    <a:pt x="1035784" y="1160293"/>
                  </a:lnTo>
                  <a:lnTo>
                    <a:pt x="1035784" y="852753"/>
                  </a:lnTo>
                  <a:lnTo>
                    <a:pt x="1007769" y="782864"/>
                  </a:lnTo>
                  <a:lnTo>
                    <a:pt x="972800" y="726947"/>
                  </a:lnTo>
                  <a:lnTo>
                    <a:pt x="937803" y="698975"/>
                  </a:lnTo>
                  <a:lnTo>
                    <a:pt x="902806" y="678016"/>
                  </a:lnTo>
                  <a:lnTo>
                    <a:pt x="860798" y="671030"/>
                  </a:lnTo>
                  <a:close/>
                </a:path>
                <a:path w="1036320" h="1300479">
                  <a:moveTo>
                    <a:pt x="778824" y="139806"/>
                  </a:moveTo>
                  <a:lnTo>
                    <a:pt x="517892" y="139806"/>
                  </a:lnTo>
                  <a:lnTo>
                    <a:pt x="552889" y="146792"/>
                  </a:lnTo>
                  <a:lnTo>
                    <a:pt x="622855" y="174764"/>
                  </a:lnTo>
                  <a:lnTo>
                    <a:pt x="671846" y="223695"/>
                  </a:lnTo>
                  <a:lnTo>
                    <a:pt x="699833" y="286598"/>
                  </a:lnTo>
                  <a:lnTo>
                    <a:pt x="699833" y="328515"/>
                  </a:lnTo>
                  <a:lnTo>
                    <a:pt x="692850" y="363473"/>
                  </a:lnTo>
                  <a:lnTo>
                    <a:pt x="685839" y="405418"/>
                  </a:lnTo>
                  <a:lnTo>
                    <a:pt x="657853" y="440349"/>
                  </a:lnTo>
                  <a:lnTo>
                    <a:pt x="629866" y="468321"/>
                  </a:lnTo>
                  <a:lnTo>
                    <a:pt x="615873" y="489279"/>
                  </a:lnTo>
                  <a:lnTo>
                    <a:pt x="608862" y="517252"/>
                  </a:lnTo>
                  <a:lnTo>
                    <a:pt x="608862" y="538210"/>
                  </a:lnTo>
                  <a:lnTo>
                    <a:pt x="622855" y="566183"/>
                  </a:lnTo>
                  <a:lnTo>
                    <a:pt x="643859" y="580155"/>
                  </a:lnTo>
                  <a:lnTo>
                    <a:pt x="671846" y="594127"/>
                  </a:lnTo>
                  <a:lnTo>
                    <a:pt x="692850" y="587141"/>
                  </a:lnTo>
                  <a:lnTo>
                    <a:pt x="769827" y="524238"/>
                  </a:lnTo>
                  <a:lnTo>
                    <a:pt x="804824" y="468321"/>
                  </a:lnTo>
                  <a:lnTo>
                    <a:pt x="832811" y="398432"/>
                  </a:lnTo>
                  <a:lnTo>
                    <a:pt x="839822" y="363473"/>
                  </a:lnTo>
                  <a:lnTo>
                    <a:pt x="839822" y="328515"/>
                  </a:lnTo>
                  <a:lnTo>
                    <a:pt x="832811" y="258626"/>
                  </a:lnTo>
                  <a:lnTo>
                    <a:pt x="818818" y="202709"/>
                  </a:lnTo>
                  <a:lnTo>
                    <a:pt x="783820" y="146792"/>
                  </a:lnTo>
                  <a:lnTo>
                    <a:pt x="778824" y="139806"/>
                  </a:lnTo>
                  <a:close/>
                </a:path>
              </a:pathLst>
            </a:custGeom>
            <a:solidFill>
              <a:srgbClr val="0064A7"/>
            </a:solidFill>
          </p:spPr>
          <p:txBody>
            <a:bodyPr wrap="square" lIns="0" tIns="0" rIns="0" bIns="0" rtlCol="0"/>
            <a:lstStyle/>
            <a:p>
              <a:endParaRPr dirty="0">
                <a:latin typeface="Raleway" panose="020B0003030101060003" pitchFamily="34" charset="0"/>
              </a:endParaRPr>
            </a:p>
          </p:txBody>
        </p:sp>
        <p:sp>
          <p:nvSpPr>
            <p:cNvPr id="6" name="object 6"/>
            <p:cNvSpPr/>
            <p:nvPr/>
          </p:nvSpPr>
          <p:spPr>
            <a:xfrm>
              <a:off x="4648861" y="3173215"/>
              <a:ext cx="1287780" cy="1922780"/>
            </a:xfrm>
            <a:custGeom>
              <a:avLst/>
              <a:gdLst/>
              <a:ahLst/>
              <a:cxnLst/>
              <a:rect l="l" t="t" r="r" b="b"/>
              <a:pathLst>
                <a:path w="1287779" h="1922779">
                  <a:moveTo>
                    <a:pt x="1217737" y="0"/>
                  </a:moveTo>
                  <a:lnTo>
                    <a:pt x="181960" y="0"/>
                  </a:lnTo>
                  <a:lnTo>
                    <a:pt x="111977" y="14000"/>
                  </a:lnTo>
                  <a:lnTo>
                    <a:pt x="76983" y="34958"/>
                  </a:lnTo>
                  <a:lnTo>
                    <a:pt x="27995" y="83889"/>
                  </a:lnTo>
                  <a:lnTo>
                    <a:pt x="0" y="146792"/>
                  </a:lnTo>
                  <a:lnTo>
                    <a:pt x="0" y="1880216"/>
                  </a:lnTo>
                  <a:lnTo>
                    <a:pt x="13997" y="1901202"/>
                  </a:lnTo>
                  <a:lnTo>
                    <a:pt x="41991" y="1922160"/>
                  </a:lnTo>
                  <a:lnTo>
                    <a:pt x="90982" y="1922160"/>
                  </a:lnTo>
                  <a:lnTo>
                    <a:pt x="118974" y="1901202"/>
                  </a:lnTo>
                  <a:lnTo>
                    <a:pt x="132973" y="1880216"/>
                  </a:lnTo>
                  <a:lnTo>
                    <a:pt x="139970" y="1852271"/>
                  </a:lnTo>
                  <a:lnTo>
                    <a:pt x="139969" y="167750"/>
                  </a:lnTo>
                  <a:lnTo>
                    <a:pt x="146969" y="153778"/>
                  </a:lnTo>
                  <a:lnTo>
                    <a:pt x="160965" y="146792"/>
                  </a:lnTo>
                  <a:lnTo>
                    <a:pt x="181961" y="139806"/>
                  </a:lnTo>
                  <a:lnTo>
                    <a:pt x="1245723" y="139806"/>
                  </a:lnTo>
                  <a:lnTo>
                    <a:pt x="1287731" y="97861"/>
                  </a:lnTo>
                  <a:lnTo>
                    <a:pt x="1287731" y="41944"/>
                  </a:lnTo>
                  <a:lnTo>
                    <a:pt x="1266727" y="20986"/>
                  </a:lnTo>
                  <a:lnTo>
                    <a:pt x="1245723" y="7014"/>
                  </a:lnTo>
                  <a:lnTo>
                    <a:pt x="1217737" y="0"/>
                  </a:lnTo>
                  <a:close/>
                </a:path>
              </a:pathLst>
            </a:custGeom>
            <a:solidFill>
              <a:srgbClr val="77D1F0"/>
            </a:solidFill>
          </p:spPr>
          <p:txBody>
            <a:bodyPr wrap="square" lIns="0" tIns="0" rIns="0" bIns="0" rtlCol="0"/>
            <a:lstStyle/>
            <a:p>
              <a:endParaRPr dirty="0">
                <a:latin typeface="Raleway" panose="020B0003030101060003" pitchFamily="34" charset="0"/>
              </a:endParaRPr>
            </a:p>
          </p:txBody>
        </p:sp>
      </p:grpSp>
      <p:sp>
        <p:nvSpPr>
          <p:cNvPr id="7" name="object 7"/>
          <p:cNvSpPr/>
          <p:nvPr/>
        </p:nvSpPr>
        <p:spPr>
          <a:xfrm>
            <a:off x="8903632" y="3617587"/>
            <a:ext cx="1043305" cy="1300480"/>
          </a:xfrm>
          <a:custGeom>
            <a:avLst/>
            <a:gdLst/>
            <a:ahLst/>
            <a:cxnLst/>
            <a:rect l="l" t="t" r="r" b="b"/>
            <a:pathLst>
              <a:path w="1043304" h="1300479">
                <a:moveTo>
                  <a:pt x="524874" y="0"/>
                </a:moveTo>
                <a:lnTo>
                  <a:pt x="461890" y="7014"/>
                </a:lnTo>
                <a:lnTo>
                  <a:pt x="398907" y="27972"/>
                </a:lnTo>
                <a:lnTo>
                  <a:pt x="342933" y="55916"/>
                </a:lnTo>
                <a:lnTo>
                  <a:pt x="293943" y="97861"/>
                </a:lnTo>
                <a:lnTo>
                  <a:pt x="258946" y="146792"/>
                </a:lnTo>
                <a:lnTo>
                  <a:pt x="223948" y="202709"/>
                </a:lnTo>
                <a:lnTo>
                  <a:pt x="209955" y="258626"/>
                </a:lnTo>
                <a:lnTo>
                  <a:pt x="202944" y="328515"/>
                </a:lnTo>
                <a:lnTo>
                  <a:pt x="209955" y="391446"/>
                </a:lnTo>
                <a:lnTo>
                  <a:pt x="223948" y="447363"/>
                </a:lnTo>
                <a:lnTo>
                  <a:pt x="251935" y="496266"/>
                </a:lnTo>
                <a:lnTo>
                  <a:pt x="279950" y="538210"/>
                </a:lnTo>
                <a:lnTo>
                  <a:pt x="321929" y="580155"/>
                </a:lnTo>
                <a:lnTo>
                  <a:pt x="321929" y="664016"/>
                </a:lnTo>
                <a:lnTo>
                  <a:pt x="314919" y="664016"/>
                </a:lnTo>
                <a:lnTo>
                  <a:pt x="307936" y="671030"/>
                </a:lnTo>
                <a:lnTo>
                  <a:pt x="279950" y="678016"/>
                </a:lnTo>
                <a:lnTo>
                  <a:pt x="146971" y="678016"/>
                </a:lnTo>
                <a:lnTo>
                  <a:pt x="111974" y="691989"/>
                </a:lnTo>
                <a:lnTo>
                  <a:pt x="83987" y="705961"/>
                </a:lnTo>
                <a:lnTo>
                  <a:pt x="56001" y="726947"/>
                </a:lnTo>
                <a:lnTo>
                  <a:pt x="13993" y="782864"/>
                </a:lnTo>
                <a:lnTo>
                  <a:pt x="0" y="852753"/>
                </a:lnTo>
                <a:lnTo>
                  <a:pt x="0" y="1125343"/>
                </a:lnTo>
                <a:lnTo>
                  <a:pt x="7010" y="1160293"/>
                </a:lnTo>
                <a:lnTo>
                  <a:pt x="13993" y="1195241"/>
                </a:lnTo>
                <a:lnTo>
                  <a:pt x="56001" y="1251158"/>
                </a:lnTo>
                <a:lnTo>
                  <a:pt x="83987" y="1272127"/>
                </a:lnTo>
                <a:lnTo>
                  <a:pt x="111974" y="1286106"/>
                </a:lnTo>
                <a:lnTo>
                  <a:pt x="146971" y="1300085"/>
                </a:lnTo>
                <a:lnTo>
                  <a:pt x="895823" y="1300085"/>
                </a:lnTo>
                <a:lnTo>
                  <a:pt x="958807" y="1272127"/>
                </a:lnTo>
                <a:lnTo>
                  <a:pt x="1028773" y="1195241"/>
                </a:lnTo>
                <a:lnTo>
                  <a:pt x="1035784" y="1160293"/>
                </a:lnTo>
                <a:lnTo>
                  <a:pt x="167975" y="1160293"/>
                </a:lnTo>
                <a:lnTo>
                  <a:pt x="153954" y="1153302"/>
                </a:lnTo>
                <a:lnTo>
                  <a:pt x="139961" y="1125343"/>
                </a:lnTo>
                <a:lnTo>
                  <a:pt x="139961" y="852753"/>
                </a:lnTo>
                <a:lnTo>
                  <a:pt x="146971" y="838781"/>
                </a:lnTo>
                <a:lnTo>
                  <a:pt x="153954" y="824781"/>
                </a:lnTo>
                <a:lnTo>
                  <a:pt x="167975" y="817795"/>
                </a:lnTo>
                <a:lnTo>
                  <a:pt x="279950" y="817795"/>
                </a:lnTo>
                <a:lnTo>
                  <a:pt x="349916" y="803822"/>
                </a:lnTo>
                <a:lnTo>
                  <a:pt x="405917" y="775850"/>
                </a:lnTo>
                <a:lnTo>
                  <a:pt x="447897" y="719933"/>
                </a:lnTo>
                <a:lnTo>
                  <a:pt x="461890" y="685003"/>
                </a:lnTo>
                <a:lnTo>
                  <a:pt x="461890" y="503280"/>
                </a:lnTo>
                <a:lnTo>
                  <a:pt x="426921" y="482293"/>
                </a:lnTo>
                <a:lnTo>
                  <a:pt x="412900" y="468321"/>
                </a:lnTo>
                <a:lnTo>
                  <a:pt x="377931" y="440349"/>
                </a:lnTo>
                <a:lnTo>
                  <a:pt x="363909" y="419390"/>
                </a:lnTo>
                <a:lnTo>
                  <a:pt x="356927" y="391446"/>
                </a:lnTo>
                <a:lnTo>
                  <a:pt x="342933" y="363473"/>
                </a:lnTo>
                <a:lnTo>
                  <a:pt x="342933" y="286598"/>
                </a:lnTo>
                <a:lnTo>
                  <a:pt x="370920" y="223695"/>
                </a:lnTo>
                <a:lnTo>
                  <a:pt x="419911" y="174764"/>
                </a:lnTo>
                <a:lnTo>
                  <a:pt x="489905" y="146792"/>
                </a:lnTo>
                <a:lnTo>
                  <a:pt x="524874" y="139806"/>
                </a:lnTo>
                <a:lnTo>
                  <a:pt x="784837" y="139806"/>
                </a:lnTo>
                <a:lnTo>
                  <a:pt x="748851" y="97861"/>
                </a:lnTo>
                <a:lnTo>
                  <a:pt x="706843" y="55916"/>
                </a:lnTo>
                <a:lnTo>
                  <a:pt x="650870" y="27972"/>
                </a:lnTo>
                <a:lnTo>
                  <a:pt x="587886" y="7014"/>
                </a:lnTo>
                <a:lnTo>
                  <a:pt x="524874" y="0"/>
                </a:lnTo>
                <a:close/>
              </a:path>
              <a:path w="1043304" h="1300479">
                <a:moveTo>
                  <a:pt x="867808" y="671030"/>
                </a:moveTo>
                <a:lnTo>
                  <a:pt x="762845" y="671030"/>
                </a:lnTo>
                <a:lnTo>
                  <a:pt x="734830" y="678016"/>
                </a:lnTo>
                <a:lnTo>
                  <a:pt x="713854" y="691989"/>
                </a:lnTo>
                <a:lnTo>
                  <a:pt x="692850" y="712947"/>
                </a:lnTo>
                <a:lnTo>
                  <a:pt x="692850" y="768864"/>
                </a:lnTo>
                <a:lnTo>
                  <a:pt x="734830" y="810809"/>
                </a:lnTo>
                <a:lnTo>
                  <a:pt x="867808" y="810809"/>
                </a:lnTo>
                <a:lnTo>
                  <a:pt x="874819" y="817795"/>
                </a:lnTo>
                <a:lnTo>
                  <a:pt x="888812" y="838781"/>
                </a:lnTo>
                <a:lnTo>
                  <a:pt x="895823" y="866725"/>
                </a:lnTo>
                <a:lnTo>
                  <a:pt x="902806" y="887684"/>
                </a:lnTo>
                <a:lnTo>
                  <a:pt x="902806" y="1125343"/>
                </a:lnTo>
                <a:lnTo>
                  <a:pt x="888812" y="1153302"/>
                </a:lnTo>
                <a:lnTo>
                  <a:pt x="874819" y="1160293"/>
                </a:lnTo>
                <a:lnTo>
                  <a:pt x="1035784" y="1160293"/>
                </a:lnTo>
                <a:lnTo>
                  <a:pt x="1042767" y="1125343"/>
                </a:lnTo>
                <a:lnTo>
                  <a:pt x="1042767" y="887684"/>
                </a:lnTo>
                <a:lnTo>
                  <a:pt x="1028773" y="817795"/>
                </a:lnTo>
                <a:lnTo>
                  <a:pt x="1014780" y="782864"/>
                </a:lnTo>
                <a:lnTo>
                  <a:pt x="1000787" y="754892"/>
                </a:lnTo>
                <a:lnTo>
                  <a:pt x="944785" y="698975"/>
                </a:lnTo>
                <a:lnTo>
                  <a:pt x="909816" y="678016"/>
                </a:lnTo>
                <a:lnTo>
                  <a:pt x="867808" y="671030"/>
                </a:lnTo>
                <a:close/>
              </a:path>
              <a:path w="1043304" h="1300479">
                <a:moveTo>
                  <a:pt x="784837" y="139806"/>
                </a:moveTo>
                <a:lnTo>
                  <a:pt x="524874" y="139806"/>
                </a:lnTo>
                <a:lnTo>
                  <a:pt x="559872" y="146792"/>
                </a:lnTo>
                <a:lnTo>
                  <a:pt x="594869" y="160764"/>
                </a:lnTo>
                <a:lnTo>
                  <a:pt x="650870" y="195723"/>
                </a:lnTo>
                <a:lnTo>
                  <a:pt x="692850" y="251640"/>
                </a:lnTo>
                <a:lnTo>
                  <a:pt x="706843" y="328515"/>
                </a:lnTo>
                <a:lnTo>
                  <a:pt x="699861" y="363473"/>
                </a:lnTo>
                <a:lnTo>
                  <a:pt x="685867" y="405418"/>
                </a:lnTo>
                <a:lnTo>
                  <a:pt x="664863" y="440349"/>
                </a:lnTo>
                <a:lnTo>
                  <a:pt x="636877" y="468321"/>
                </a:lnTo>
                <a:lnTo>
                  <a:pt x="622855" y="489279"/>
                </a:lnTo>
                <a:lnTo>
                  <a:pt x="608862" y="517252"/>
                </a:lnTo>
                <a:lnTo>
                  <a:pt x="615873" y="538210"/>
                </a:lnTo>
                <a:lnTo>
                  <a:pt x="629866" y="566183"/>
                </a:lnTo>
                <a:lnTo>
                  <a:pt x="671846" y="594127"/>
                </a:lnTo>
                <a:lnTo>
                  <a:pt x="699861" y="587141"/>
                </a:lnTo>
                <a:lnTo>
                  <a:pt x="776838" y="524238"/>
                </a:lnTo>
                <a:lnTo>
                  <a:pt x="811835" y="468321"/>
                </a:lnTo>
                <a:lnTo>
                  <a:pt x="839822" y="398432"/>
                </a:lnTo>
                <a:lnTo>
                  <a:pt x="846832" y="363473"/>
                </a:lnTo>
                <a:lnTo>
                  <a:pt x="846832" y="328515"/>
                </a:lnTo>
                <a:lnTo>
                  <a:pt x="839822" y="258626"/>
                </a:lnTo>
                <a:lnTo>
                  <a:pt x="818818" y="202709"/>
                </a:lnTo>
                <a:lnTo>
                  <a:pt x="790831" y="146792"/>
                </a:lnTo>
                <a:lnTo>
                  <a:pt x="784837" y="139806"/>
                </a:lnTo>
                <a:close/>
              </a:path>
            </a:pathLst>
          </a:custGeom>
          <a:solidFill>
            <a:srgbClr val="0064A7"/>
          </a:solidFill>
          <a:effectLst>
            <a:glow rad="139700">
              <a:schemeClr val="bg1">
                <a:alpha val="40000"/>
              </a:schemeClr>
            </a:glow>
          </a:effectLst>
        </p:spPr>
        <p:txBody>
          <a:bodyPr wrap="square" lIns="0" tIns="0" rIns="0" bIns="0" rtlCol="0"/>
          <a:lstStyle/>
          <a:p>
            <a:endParaRPr dirty="0">
              <a:latin typeface="Raleway" panose="020B0003030101060003" pitchFamily="34" charset="0"/>
            </a:endParaRPr>
          </a:p>
        </p:txBody>
      </p:sp>
      <p:sp>
        <p:nvSpPr>
          <p:cNvPr id="8" name="object 8"/>
          <p:cNvSpPr/>
          <p:nvPr/>
        </p:nvSpPr>
        <p:spPr>
          <a:xfrm>
            <a:off x="8903632" y="1790452"/>
            <a:ext cx="1043305" cy="1296035"/>
          </a:xfrm>
          <a:custGeom>
            <a:avLst/>
            <a:gdLst/>
            <a:ahLst/>
            <a:cxnLst/>
            <a:rect l="l" t="t" r="r" b="b"/>
            <a:pathLst>
              <a:path w="1043304" h="1296035">
                <a:moveTo>
                  <a:pt x="563317" y="0"/>
                </a:moveTo>
                <a:lnTo>
                  <a:pt x="486449" y="0"/>
                </a:lnTo>
                <a:lnTo>
                  <a:pt x="461890" y="2724"/>
                </a:lnTo>
                <a:lnTo>
                  <a:pt x="398907" y="16696"/>
                </a:lnTo>
                <a:lnTo>
                  <a:pt x="342933" y="51906"/>
                </a:lnTo>
                <a:lnTo>
                  <a:pt x="293943" y="86836"/>
                </a:lnTo>
                <a:lnTo>
                  <a:pt x="258946" y="135739"/>
                </a:lnTo>
                <a:lnTo>
                  <a:pt x="223948" y="191628"/>
                </a:lnTo>
                <a:lnTo>
                  <a:pt x="209955" y="247517"/>
                </a:lnTo>
                <a:lnTo>
                  <a:pt x="202944" y="317378"/>
                </a:lnTo>
                <a:lnTo>
                  <a:pt x="209955" y="380281"/>
                </a:lnTo>
                <a:lnTo>
                  <a:pt x="223948" y="443212"/>
                </a:lnTo>
                <a:lnTo>
                  <a:pt x="251935" y="492115"/>
                </a:lnTo>
                <a:lnTo>
                  <a:pt x="279950" y="527074"/>
                </a:lnTo>
                <a:lnTo>
                  <a:pt x="321929" y="569018"/>
                </a:lnTo>
                <a:lnTo>
                  <a:pt x="321929" y="652880"/>
                </a:lnTo>
                <a:lnTo>
                  <a:pt x="314919" y="659866"/>
                </a:lnTo>
                <a:lnTo>
                  <a:pt x="307936" y="659866"/>
                </a:lnTo>
                <a:lnTo>
                  <a:pt x="279950" y="666880"/>
                </a:lnTo>
                <a:lnTo>
                  <a:pt x="146971" y="666880"/>
                </a:lnTo>
                <a:lnTo>
                  <a:pt x="111974" y="680852"/>
                </a:lnTo>
                <a:lnTo>
                  <a:pt x="83987" y="694824"/>
                </a:lnTo>
                <a:lnTo>
                  <a:pt x="56001" y="715783"/>
                </a:lnTo>
                <a:lnTo>
                  <a:pt x="13993" y="771700"/>
                </a:lnTo>
                <a:lnTo>
                  <a:pt x="7010" y="806658"/>
                </a:lnTo>
                <a:lnTo>
                  <a:pt x="0" y="841617"/>
                </a:lnTo>
                <a:lnTo>
                  <a:pt x="0" y="1114215"/>
                </a:lnTo>
                <a:lnTo>
                  <a:pt x="7010" y="1149146"/>
                </a:lnTo>
                <a:lnTo>
                  <a:pt x="13993" y="1184104"/>
                </a:lnTo>
                <a:lnTo>
                  <a:pt x="56001" y="1240021"/>
                </a:lnTo>
                <a:lnTo>
                  <a:pt x="111974" y="1281966"/>
                </a:lnTo>
                <a:lnTo>
                  <a:pt x="181968" y="1295938"/>
                </a:lnTo>
                <a:lnTo>
                  <a:pt x="860826" y="1295938"/>
                </a:lnTo>
                <a:lnTo>
                  <a:pt x="930792" y="1281966"/>
                </a:lnTo>
                <a:lnTo>
                  <a:pt x="986793" y="1240021"/>
                </a:lnTo>
                <a:lnTo>
                  <a:pt x="1028773" y="1184104"/>
                </a:lnTo>
                <a:lnTo>
                  <a:pt x="1034374" y="1156132"/>
                </a:lnTo>
                <a:lnTo>
                  <a:pt x="181968" y="1156132"/>
                </a:lnTo>
                <a:lnTo>
                  <a:pt x="153954" y="1142160"/>
                </a:lnTo>
                <a:lnTo>
                  <a:pt x="139961" y="1114215"/>
                </a:lnTo>
                <a:lnTo>
                  <a:pt x="139961" y="841617"/>
                </a:lnTo>
                <a:lnTo>
                  <a:pt x="146971" y="827645"/>
                </a:lnTo>
                <a:lnTo>
                  <a:pt x="153954" y="813644"/>
                </a:lnTo>
                <a:lnTo>
                  <a:pt x="167975" y="806658"/>
                </a:lnTo>
                <a:lnTo>
                  <a:pt x="279950" y="806658"/>
                </a:lnTo>
                <a:lnTo>
                  <a:pt x="349916" y="792686"/>
                </a:lnTo>
                <a:lnTo>
                  <a:pt x="377931" y="785700"/>
                </a:lnTo>
                <a:lnTo>
                  <a:pt x="405917" y="764714"/>
                </a:lnTo>
                <a:lnTo>
                  <a:pt x="447897" y="708797"/>
                </a:lnTo>
                <a:lnTo>
                  <a:pt x="461890" y="673866"/>
                </a:lnTo>
                <a:lnTo>
                  <a:pt x="461890" y="492115"/>
                </a:lnTo>
                <a:lnTo>
                  <a:pt x="426921" y="471157"/>
                </a:lnTo>
                <a:lnTo>
                  <a:pt x="412900" y="457185"/>
                </a:lnTo>
                <a:lnTo>
                  <a:pt x="377931" y="429212"/>
                </a:lnTo>
                <a:lnTo>
                  <a:pt x="363909" y="408254"/>
                </a:lnTo>
                <a:lnTo>
                  <a:pt x="356927" y="380281"/>
                </a:lnTo>
                <a:lnTo>
                  <a:pt x="342933" y="352337"/>
                </a:lnTo>
                <a:lnTo>
                  <a:pt x="342933" y="275462"/>
                </a:lnTo>
                <a:lnTo>
                  <a:pt x="356927" y="247517"/>
                </a:lnTo>
                <a:lnTo>
                  <a:pt x="370920" y="212587"/>
                </a:lnTo>
                <a:lnTo>
                  <a:pt x="391924" y="184642"/>
                </a:lnTo>
                <a:lnTo>
                  <a:pt x="419911" y="163684"/>
                </a:lnTo>
                <a:lnTo>
                  <a:pt x="489905" y="135739"/>
                </a:lnTo>
                <a:lnTo>
                  <a:pt x="790831" y="135739"/>
                </a:lnTo>
                <a:lnTo>
                  <a:pt x="748851" y="86836"/>
                </a:lnTo>
                <a:lnTo>
                  <a:pt x="706843" y="51906"/>
                </a:lnTo>
                <a:lnTo>
                  <a:pt x="650870" y="16696"/>
                </a:lnTo>
                <a:lnTo>
                  <a:pt x="587886" y="2724"/>
                </a:lnTo>
                <a:lnTo>
                  <a:pt x="563317" y="0"/>
                </a:lnTo>
                <a:close/>
              </a:path>
              <a:path w="1043304" h="1296035">
                <a:moveTo>
                  <a:pt x="867808" y="666880"/>
                </a:moveTo>
                <a:lnTo>
                  <a:pt x="734830" y="666880"/>
                </a:lnTo>
                <a:lnTo>
                  <a:pt x="713854" y="680852"/>
                </a:lnTo>
                <a:lnTo>
                  <a:pt x="692850" y="708797"/>
                </a:lnTo>
                <a:lnTo>
                  <a:pt x="692850" y="757727"/>
                </a:lnTo>
                <a:lnTo>
                  <a:pt x="713854" y="785700"/>
                </a:lnTo>
                <a:lnTo>
                  <a:pt x="734830" y="799672"/>
                </a:lnTo>
                <a:lnTo>
                  <a:pt x="762845" y="806658"/>
                </a:lnTo>
                <a:lnTo>
                  <a:pt x="867808" y="806658"/>
                </a:lnTo>
                <a:lnTo>
                  <a:pt x="888812" y="827645"/>
                </a:lnTo>
                <a:lnTo>
                  <a:pt x="895823" y="855589"/>
                </a:lnTo>
                <a:lnTo>
                  <a:pt x="902806" y="876547"/>
                </a:lnTo>
                <a:lnTo>
                  <a:pt x="902806" y="1114215"/>
                </a:lnTo>
                <a:lnTo>
                  <a:pt x="888812" y="1142160"/>
                </a:lnTo>
                <a:lnTo>
                  <a:pt x="860826" y="1156132"/>
                </a:lnTo>
                <a:lnTo>
                  <a:pt x="1034374" y="1156132"/>
                </a:lnTo>
                <a:lnTo>
                  <a:pt x="1042767" y="1114215"/>
                </a:lnTo>
                <a:lnTo>
                  <a:pt x="1042767" y="876547"/>
                </a:lnTo>
                <a:lnTo>
                  <a:pt x="1028773" y="806658"/>
                </a:lnTo>
                <a:lnTo>
                  <a:pt x="1014780" y="771700"/>
                </a:lnTo>
                <a:lnTo>
                  <a:pt x="1000787" y="743755"/>
                </a:lnTo>
                <a:lnTo>
                  <a:pt x="944785" y="687838"/>
                </a:lnTo>
                <a:lnTo>
                  <a:pt x="909816" y="673866"/>
                </a:lnTo>
                <a:lnTo>
                  <a:pt x="867808" y="666880"/>
                </a:lnTo>
                <a:close/>
              </a:path>
              <a:path w="1043304" h="1296035">
                <a:moveTo>
                  <a:pt x="790831" y="135739"/>
                </a:moveTo>
                <a:lnTo>
                  <a:pt x="559872" y="135739"/>
                </a:lnTo>
                <a:lnTo>
                  <a:pt x="594869" y="149711"/>
                </a:lnTo>
                <a:lnTo>
                  <a:pt x="622855" y="163684"/>
                </a:lnTo>
                <a:lnTo>
                  <a:pt x="671846" y="212587"/>
                </a:lnTo>
                <a:lnTo>
                  <a:pt x="692850" y="247517"/>
                </a:lnTo>
                <a:lnTo>
                  <a:pt x="706843" y="317378"/>
                </a:lnTo>
                <a:lnTo>
                  <a:pt x="699861" y="359323"/>
                </a:lnTo>
                <a:lnTo>
                  <a:pt x="685867" y="394282"/>
                </a:lnTo>
                <a:lnTo>
                  <a:pt x="664863" y="429212"/>
                </a:lnTo>
                <a:lnTo>
                  <a:pt x="636877" y="457185"/>
                </a:lnTo>
                <a:lnTo>
                  <a:pt x="622855" y="478143"/>
                </a:lnTo>
                <a:lnTo>
                  <a:pt x="608862" y="506115"/>
                </a:lnTo>
                <a:lnTo>
                  <a:pt x="615873" y="534060"/>
                </a:lnTo>
                <a:lnTo>
                  <a:pt x="629866" y="555046"/>
                </a:lnTo>
                <a:lnTo>
                  <a:pt x="650870" y="576005"/>
                </a:lnTo>
                <a:lnTo>
                  <a:pt x="671846" y="582991"/>
                </a:lnTo>
                <a:lnTo>
                  <a:pt x="727847" y="569018"/>
                </a:lnTo>
                <a:lnTo>
                  <a:pt x="776838" y="513101"/>
                </a:lnTo>
                <a:lnTo>
                  <a:pt x="811835" y="457185"/>
                </a:lnTo>
                <a:lnTo>
                  <a:pt x="839822" y="387295"/>
                </a:lnTo>
                <a:lnTo>
                  <a:pt x="846832" y="352337"/>
                </a:lnTo>
                <a:lnTo>
                  <a:pt x="846832" y="317378"/>
                </a:lnTo>
                <a:lnTo>
                  <a:pt x="839822" y="247517"/>
                </a:lnTo>
                <a:lnTo>
                  <a:pt x="818818" y="191628"/>
                </a:lnTo>
                <a:lnTo>
                  <a:pt x="790831" y="135739"/>
                </a:lnTo>
                <a:close/>
              </a:path>
            </a:pathLst>
          </a:custGeom>
          <a:solidFill>
            <a:srgbClr val="0064A7"/>
          </a:solidFill>
          <a:effectLst>
            <a:glow rad="139700">
              <a:schemeClr val="bg1">
                <a:alpha val="40000"/>
              </a:schemeClr>
            </a:glow>
          </a:effectLst>
        </p:spPr>
        <p:txBody>
          <a:bodyPr wrap="square" lIns="0" tIns="0" rIns="0" bIns="0" rtlCol="0"/>
          <a:lstStyle/>
          <a:p>
            <a:endParaRPr dirty="0">
              <a:latin typeface="Raleway" panose="020B0003030101060003" pitchFamily="34" charset="0"/>
            </a:endParaRPr>
          </a:p>
        </p:txBody>
      </p:sp>
      <p:grpSp>
        <p:nvGrpSpPr>
          <p:cNvPr id="9" name="object 9"/>
          <p:cNvGrpSpPr/>
          <p:nvPr/>
        </p:nvGrpSpPr>
        <p:grpSpPr>
          <a:xfrm>
            <a:off x="10058400" y="2667000"/>
            <a:ext cx="1371600" cy="2251075"/>
            <a:chOff x="7315310" y="3173215"/>
            <a:chExt cx="1371600" cy="2251075"/>
          </a:xfrm>
          <a:effectLst>
            <a:glow rad="139700">
              <a:schemeClr val="bg1">
                <a:alpha val="40000"/>
              </a:schemeClr>
            </a:glow>
          </a:effectLst>
        </p:grpSpPr>
        <p:sp>
          <p:nvSpPr>
            <p:cNvPr id="10" name="object 10"/>
            <p:cNvSpPr/>
            <p:nvPr/>
          </p:nvSpPr>
          <p:spPr>
            <a:xfrm>
              <a:off x="7315310" y="4123803"/>
              <a:ext cx="1042669" cy="1300480"/>
            </a:xfrm>
            <a:custGeom>
              <a:avLst/>
              <a:gdLst/>
              <a:ahLst/>
              <a:cxnLst/>
              <a:rect l="l" t="t" r="r" b="b"/>
              <a:pathLst>
                <a:path w="1042670" h="1300479">
                  <a:moveTo>
                    <a:pt x="524986" y="0"/>
                  </a:moveTo>
                  <a:lnTo>
                    <a:pt x="454880" y="7014"/>
                  </a:lnTo>
                  <a:lnTo>
                    <a:pt x="398794" y="27972"/>
                  </a:lnTo>
                  <a:lnTo>
                    <a:pt x="342989" y="55916"/>
                  </a:lnTo>
                  <a:lnTo>
                    <a:pt x="293915" y="97861"/>
                  </a:lnTo>
                  <a:lnTo>
                    <a:pt x="251851" y="146792"/>
                  </a:lnTo>
                  <a:lnTo>
                    <a:pt x="223808" y="202709"/>
                  </a:lnTo>
                  <a:lnTo>
                    <a:pt x="203056" y="258626"/>
                  </a:lnTo>
                  <a:lnTo>
                    <a:pt x="203056" y="391446"/>
                  </a:lnTo>
                  <a:lnTo>
                    <a:pt x="223808" y="447363"/>
                  </a:lnTo>
                  <a:lnTo>
                    <a:pt x="251851" y="496266"/>
                  </a:lnTo>
                  <a:lnTo>
                    <a:pt x="279893" y="538210"/>
                  </a:lnTo>
                  <a:lnTo>
                    <a:pt x="321957" y="580155"/>
                  </a:lnTo>
                  <a:lnTo>
                    <a:pt x="321957" y="664016"/>
                  </a:lnTo>
                  <a:lnTo>
                    <a:pt x="314947" y="664016"/>
                  </a:lnTo>
                  <a:lnTo>
                    <a:pt x="300925" y="671030"/>
                  </a:lnTo>
                  <a:lnTo>
                    <a:pt x="279893" y="678016"/>
                  </a:lnTo>
                  <a:lnTo>
                    <a:pt x="139960" y="678016"/>
                  </a:lnTo>
                  <a:lnTo>
                    <a:pt x="111974" y="691989"/>
                  </a:lnTo>
                  <a:lnTo>
                    <a:pt x="76977" y="705961"/>
                  </a:lnTo>
                  <a:lnTo>
                    <a:pt x="48962" y="726947"/>
                  </a:lnTo>
                  <a:lnTo>
                    <a:pt x="27986" y="754892"/>
                  </a:lnTo>
                  <a:lnTo>
                    <a:pt x="13993" y="782864"/>
                  </a:lnTo>
                  <a:lnTo>
                    <a:pt x="0" y="817795"/>
                  </a:lnTo>
                  <a:lnTo>
                    <a:pt x="0" y="1160293"/>
                  </a:lnTo>
                  <a:lnTo>
                    <a:pt x="27986" y="1223199"/>
                  </a:lnTo>
                  <a:lnTo>
                    <a:pt x="76977" y="1272127"/>
                  </a:lnTo>
                  <a:lnTo>
                    <a:pt x="111974" y="1286106"/>
                  </a:lnTo>
                  <a:lnTo>
                    <a:pt x="139961" y="1300085"/>
                  </a:lnTo>
                  <a:lnTo>
                    <a:pt x="895711" y="1300085"/>
                  </a:lnTo>
                  <a:lnTo>
                    <a:pt x="930764" y="1286106"/>
                  </a:lnTo>
                  <a:lnTo>
                    <a:pt x="986849" y="1251158"/>
                  </a:lnTo>
                  <a:lnTo>
                    <a:pt x="1021903" y="1195241"/>
                  </a:lnTo>
                  <a:lnTo>
                    <a:pt x="1035644" y="1160293"/>
                  </a:lnTo>
                  <a:lnTo>
                    <a:pt x="160993" y="1160293"/>
                  </a:lnTo>
                  <a:lnTo>
                    <a:pt x="139961" y="1139324"/>
                  </a:lnTo>
                  <a:lnTo>
                    <a:pt x="139961" y="838781"/>
                  </a:lnTo>
                  <a:lnTo>
                    <a:pt x="160993" y="817795"/>
                  </a:lnTo>
                  <a:lnTo>
                    <a:pt x="279893" y="817795"/>
                  </a:lnTo>
                  <a:lnTo>
                    <a:pt x="314947" y="810809"/>
                  </a:lnTo>
                  <a:lnTo>
                    <a:pt x="378043" y="789850"/>
                  </a:lnTo>
                  <a:lnTo>
                    <a:pt x="447869" y="719933"/>
                  </a:lnTo>
                  <a:lnTo>
                    <a:pt x="461890" y="643058"/>
                  </a:lnTo>
                  <a:lnTo>
                    <a:pt x="461890" y="503280"/>
                  </a:lnTo>
                  <a:lnTo>
                    <a:pt x="426837" y="482293"/>
                  </a:lnTo>
                  <a:lnTo>
                    <a:pt x="405805" y="468321"/>
                  </a:lnTo>
                  <a:lnTo>
                    <a:pt x="378043" y="440349"/>
                  </a:lnTo>
                  <a:lnTo>
                    <a:pt x="350000" y="391446"/>
                  </a:lnTo>
                  <a:lnTo>
                    <a:pt x="342989" y="286598"/>
                  </a:lnTo>
                  <a:lnTo>
                    <a:pt x="357011" y="251640"/>
                  </a:lnTo>
                  <a:lnTo>
                    <a:pt x="391784" y="195723"/>
                  </a:lnTo>
                  <a:lnTo>
                    <a:pt x="447869" y="160764"/>
                  </a:lnTo>
                  <a:lnTo>
                    <a:pt x="524986" y="139806"/>
                  </a:lnTo>
                  <a:lnTo>
                    <a:pt x="784825" y="139806"/>
                  </a:lnTo>
                  <a:lnTo>
                    <a:pt x="748767" y="97861"/>
                  </a:lnTo>
                  <a:lnTo>
                    <a:pt x="699973" y="55916"/>
                  </a:lnTo>
                  <a:lnTo>
                    <a:pt x="650898" y="27972"/>
                  </a:lnTo>
                  <a:lnTo>
                    <a:pt x="587802" y="7014"/>
                  </a:lnTo>
                  <a:lnTo>
                    <a:pt x="524986" y="0"/>
                  </a:lnTo>
                  <a:close/>
                </a:path>
                <a:path w="1042670" h="1300479">
                  <a:moveTo>
                    <a:pt x="860938" y="671030"/>
                  </a:moveTo>
                  <a:lnTo>
                    <a:pt x="755778" y="671030"/>
                  </a:lnTo>
                  <a:lnTo>
                    <a:pt x="727735" y="678016"/>
                  </a:lnTo>
                  <a:lnTo>
                    <a:pt x="706703" y="691989"/>
                  </a:lnTo>
                  <a:lnTo>
                    <a:pt x="692962" y="712947"/>
                  </a:lnTo>
                  <a:lnTo>
                    <a:pt x="685951" y="740919"/>
                  </a:lnTo>
                  <a:lnTo>
                    <a:pt x="692962" y="768864"/>
                  </a:lnTo>
                  <a:lnTo>
                    <a:pt x="706703" y="789850"/>
                  </a:lnTo>
                  <a:lnTo>
                    <a:pt x="727735" y="810809"/>
                  </a:lnTo>
                  <a:lnTo>
                    <a:pt x="860938" y="810809"/>
                  </a:lnTo>
                  <a:lnTo>
                    <a:pt x="874679" y="817795"/>
                  </a:lnTo>
                  <a:lnTo>
                    <a:pt x="881689" y="838781"/>
                  </a:lnTo>
                  <a:lnTo>
                    <a:pt x="895711" y="866725"/>
                  </a:lnTo>
                  <a:lnTo>
                    <a:pt x="902721" y="887684"/>
                  </a:lnTo>
                  <a:lnTo>
                    <a:pt x="902721" y="1125343"/>
                  </a:lnTo>
                  <a:lnTo>
                    <a:pt x="888700" y="1153302"/>
                  </a:lnTo>
                  <a:lnTo>
                    <a:pt x="874679" y="1160293"/>
                  </a:lnTo>
                  <a:lnTo>
                    <a:pt x="1035644" y="1160293"/>
                  </a:lnTo>
                  <a:lnTo>
                    <a:pt x="1042654" y="1125343"/>
                  </a:lnTo>
                  <a:lnTo>
                    <a:pt x="1042654" y="887684"/>
                  </a:lnTo>
                  <a:lnTo>
                    <a:pt x="1028633" y="817795"/>
                  </a:lnTo>
                  <a:lnTo>
                    <a:pt x="1014892" y="782864"/>
                  </a:lnTo>
                  <a:lnTo>
                    <a:pt x="972828" y="726947"/>
                  </a:lnTo>
                  <a:lnTo>
                    <a:pt x="944785" y="698975"/>
                  </a:lnTo>
                  <a:lnTo>
                    <a:pt x="909732" y="678016"/>
                  </a:lnTo>
                  <a:lnTo>
                    <a:pt x="860938" y="671030"/>
                  </a:lnTo>
                  <a:close/>
                </a:path>
                <a:path w="1042670" h="1300479">
                  <a:moveTo>
                    <a:pt x="784825" y="139806"/>
                  </a:moveTo>
                  <a:lnTo>
                    <a:pt x="524986" y="139806"/>
                  </a:lnTo>
                  <a:lnTo>
                    <a:pt x="559759" y="146792"/>
                  </a:lnTo>
                  <a:lnTo>
                    <a:pt x="594813" y="160764"/>
                  </a:lnTo>
                  <a:lnTo>
                    <a:pt x="650898" y="195723"/>
                  </a:lnTo>
                  <a:lnTo>
                    <a:pt x="692962" y="251640"/>
                  </a:lnTo>
                  <a:lnTo>
                    <a:pt x="706703" y="328515"/>
                  </a:lnTo>
                  <a:lnTo>
                    <a:pt x="699973" y="363473"/>
                  </a:lnTo>
                  <a:lnTo>
                    <a:pt x="685951" y="405418"/>
                  </a:lnTo>
                  <a:lnTo>
                    <a:pt x="664919" y="440349"/>
                  </a:lnTo>
                  <a:lnTo>
                    <a:pt x="615845" y="489279"/>
                  </a:lnTo>
                  <a:lnTo>
                    <a:pt x="608834" y="517252"/>
                  </a:lnTo>
                  <a:lnTo>
                    <a:pt x="615845" y="538210"/>
                  </a:lnTo>
                  <a:lnTo>
                    <a:pt x="622855" y="566183"/>
                  </a:lnTo>
                  <a:lnTo>
                    <a:pt x="643887" y="580155"/>
                  </a:lnTo>
                  <a:lnTo>
                    <a:pt x="671930" y="594127"/>
                  </a:lnTo>
                  <a:lnTo>
                    <a:pt x="699973" y="587141"/>
                  </a:lnTo>
                  <a:lnTo>
                    <a:pt x="720724" y="573169"/>
                  </a:lnTo>
                  <a:lnTo>
                    <a:pt x="776810" y="524238"/>
                  </a:lnTo>
                  <a:lnTo>
                    <a:pt x="811863" y="468321"/>
                  </a:lnTo>
                  <a:lnTo>
                    <a:pt x="832895" y="398432"/>
                  </a:lnTo>
                  <a:lnTo>
                    <a:pt x="846916" y="328515"/>
                  </a:lnTo>
                  <a:lnTo>
                    <a:pt x="839906" y="258626"/>
                  </a:lnTo>
                  <a:lnTo>
                    <a:pt x="818874" y="202709"/>
                  </a:lnTo>
                  <a:lnTo>
                    <a:pt x="790831" y="146792"/>
                  </a:lnTo>
                  <a:lnTo>
                    <a:pt x="784825" y="139806"/>
                  </a:lnTo>
                  <a:close/>
                </a:path>
              </a:pathLst>
            </a:custGeom>
            <a:solidFill>
              <a:srgbClr val="0064A7"/>
            </a:solidFill>
          </p:spPr>
          <p:txBody>
            <a:bodyPr wrap="square" lIns="0" tIns="0" rIns="0" bIns="0" rtlCol="0"/>
            <a:lstStyle/>
            <a:p>
              <a:endParaRPr dirty="0">
                <a:latin typeface="Raleway" panose="020B0003030101060003" pitchFamily="34" charset="0"/>
              </a:endParaRPr>
            </a:p>
          </p:txBody>
        </p:sp>
        <p:sp>
          <p:nvSpPr>
            <p:cNvPr id="11" name="object 11"/>
            <p:cNvSpPr/>
            <p:nvPr/>
          </p:nvSpPr>
          <p:spPr>
            <a:xfrm>
              <a:off x="7392287" y="3173215"/>
              <a:ext cx="1294765" cy="1922780"/>
            </a:xfrm>
            <a:custGeom>
              <a:avLst/>
              <a:gdLst/>
              <a:ahLst/>
              <a:cxnLst/>
              <a:rect l="l" t="t" r="r" b="b"/>
              <a:pathLst>
                <a:path w="1294765" h="1922779">
                  <a:moveTo>
                    <a:pt x="1105891" y="0"/>
                  </a:moveTo>
                  <a:lnTo>
                    <a:pt x="69994" y="0"/>
                  </a:lnTo>
                  <a:lnTo>
                    <a:pt x="41979" y="7014"/>
                  </a:lnTo>
                  <a:lnTo>
                    <a:pt x="20975" y="20986"/>
                  </a:lnTo>
                  <a:lnTo>
                    <a:pt x="6982" y="41944"/>
                  </a:lnTo>
                  <a:lnTo>
                    <a:pt x="0" y="69917"/>
                  </a:lnTo>
                  <a:lnTo>
                    <a:pt x="6982" y="97861"/>
                  </a:lnTo>
                  <a:lnTo>
                    <a:pt x="20975" y="118847"/>
                  </a:lnTo>
                  <a:lnTo>
                    <a:pt x="41979" y="139806"/>
                  </a:lnTo>
                  <a:lnTo>
                    <a:pt x="1105891" y="139806"/>
                  </a:lnTo>
                  <a:lnTo>
                    <a:pt x="1126642" y="146792"/>
                  </a:lnTo>
                  <a:lnTo>
                    <a:pt x="1140664" y="153778"/>
                  </a:lnTo>
                  <a:lnTo>
                    <a:pt x="1147674" y="167750"/>
                  </a:lnTo>
                  <a:lnTo>
                    <a:pt x="1154685" y="188737"/>
                  </a:lnTo>
                  <a:lnTo>
                    <a:pt x="1154685" y="1880216"/>
                  </a:lnTo>
                  <a:lnTo>
                    <a:pt x="1196749" y="1922160"/>
                  </a:lnTo>
                  <a:lnTo>
                    <a:pt x="1252834" y="1922160"/>
                  </a:lnTo>
                  <a:lnTo>
                    <a:pt x="1273586" y="1901202"/>
                  </a:lnTo>
                  <a:lnTo>
                    <a:pt x="1287607" y="1880216"/>
                  </a:lnTo>
                  <a:lnTo>
                    <a:pt x="1294618" y="1852271"/>
                  </a:lnTo>
                  <a:lnTo>
                    <a:pt x="1294618" y="188737"/>
                  </a:lnTo>
                  <a:lnTo>
                    <a:pt x="1287607" y="146792"/>
                  </a:lnTo>
                  <a:lnTo>
                    <a:pt x="1259845" y="83889"/>
                  </a:lnTo>
                  <a:lnTo>
                    <a:pt x="1182728" y="14000"/>
                  </a:lnTo>
                  <a:lnTo>
                    <a:pt x="1147674" y="7014"/>
                  </a:lnTo>
                  <a:lnTo>
                    <a:pt x="1105891" y="0"/>
                  </a:lnTo>
                  <a:close/>
                </a:path>
              </a:pathLst>
            </a:custGeom>
            <a:solidFill>
              <a:srgbClr val="77D1F0"/>
            </a:solidFill>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38378" y="533400"/>
            <a:ext cx="10315244"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The span of control: effect on structure</a:t>
            </a:r>
          </a:p>
        </p:txBody>
      </p:sp>
      <p:pic>
        <p:nvPicPr>
          <p:cNvPr id="4" name="object 4"/>
          <p:cNvPicPr/>
          <p:nvPr/>
        </p:nvPicPr>
        <p:blipFill>
          <a:blip r:embed="rId2" cstate="print"/>
          <a:stretch>
            <a:fillRect/>
          </a:stretch>
        </p:blipFill>
        <p:spPr>
          <a:xfrm>
            <a:off x="1676400" y="1981962"/>
            <a:ext cx="8394192" cy="289407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95400" y="278860"/>
            <a:ext cx="9829800" cy="566181"/>
          </a:xfrm>
          <a:prstGeom prst="rect">
            <a:avLst/>
          </a:prstGeom>
          <a:solidFill>
            <a:srgbClr val="295E80"/>
          </a:solidFill>
          <a:ln>
            <a:solidFill>
              <a:srgbClr val="FFC000"/>
            </a:solidFill>
          </a:ln>
        </p:spPr>
        <p:txBody>
          <a:bodyPr vert="horz" wrap="square" lIns="0" tIns="12065" rIns="0" bIns="0" rtlCol="0">
            <a:spAutoFit/>
          </a:bodyPr>
          <a:lstStyle/>
          <a:p>
            <a:pPr marL="12700" marR="5080" indent="-143510" algn="ctr" rtl="0">
              <a:lnSpc>
                <a:spcPct val="90000"/>
              </a:lnSpc>
              <a:spcBef>
                <a:spcPts val="105"/>
              </a:spcBef>
            </a:pPr>
            <a:r>
              <a:rPr sz="4000" b="1" kern="1200" spc="-15" dirty="0">
                <a:solidFill>
                  <a:srgbClr val="FFC000"/>
                </a:solidFill>
              </a:rPr>
              <a:t>The span of control:  effect on structure</a:t>
            </a:r>
          </a:p>
        </p:txBody>
      </p:sp>
      <p:pic>
        <p:nvPicPr>
          <p:cNvPr id="4" name="object 4"/>
          <p:cNvPicPr/>
          <p:nvPr/>
        </p:nvPicPr>
        <p:blipFill>
          <a:blip r:embed="rId2" cstate="print"/>
          <a:stretch>
            <a:fillRect/>
          </a:stretch>
        </p:blipFill>
        <p:spPr>
          <a:xfrm>
            <a:off x="1915668" y="1371600"/>
            <a:ext cx="8360664" cy="384047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49474" y="461900"/>
            <a:ext cx="8523326"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Chain of command</a:t>
            </a:r>
          </a:p>
        </p:txBody>
      </p:sp>
      <p:sp>
        <p:nvSpPr>
          <p:cNvPr id="3" name="object 3"/>
          <p:cNvSpPr txBox="1"/>
          <p:nvPr/>
        </p:nvSpPr>
        <p:spPr>
          <a:xfrm>
            <a:off x="762000" y="1752600"/>
            <a:ext cx="6096000" cy="3041410"/>
          </a:xfrm>
          <a:prstGeom prst="rect">
            <a:avLst/>
          </a:prstGeom>
        </p:spPr>
        <p:txBody>
          <a:bodyPr vert="horz" wrap="square" lIns="0" tIns="48895" rIns="0" bIns="0" rtlCol="0">
            <a:spAutoFit/>
          </a:bodyPr>
          <a:lstStyle/>
          <a:p>
            <a:pPr marL="355600" marR="5080" indent="-342900">
              <a:lnSpc>
                <a:spcPct val="90100"/>
              </a:lnSpc>
              <a:spcBef>
                <a:spcPts val="385"/>
              </a:spcBef>
              <a:buFont typeface="Arial"/>
              <a:buChar char="•"/>
              <a:tabLst>
                <a:tab pos="354965" algn="l"/>
                <a:tab pos="355600" algn="l"/>
              </a:tabLst>
            </a:pPr>
            <a:r>
              <a:rPr sz="2000" spc="-5" dirty="0">
                <a:latin typeface="Raleway" panose="020B0003030101060003" pitchFamily="34" charset="0"/>
                <a:cs typeface="Calibri"/>
              </a:rPr>
              <a:t>Establishes </a:t>
            </a:r>
            <a:r>
              <a:rPr sz="2000" dirty="0">
                <a:latin typeface="Raleway" panose="020B0003030101060003" pitchFamily="34" charset="0"/>
                <a:cs typeface="Calibri"/>
              </a:rPr>
              <a:t>the </a:t>
            </a:r>
            <a:r>
              <a:rPr sz="2000" spc="-5" dirty="0">
                <a:latin typeface="Raleway" panose="020B0003030101060003" pitchFamily="34" charset="0"/>
                <a:cs typeface="Calibri"/>
              </a:rPr>
              <a:t>vertical </a:t>
            </a:r>
            <a:r>
              <a:rPr sz="2000" dirty="0">
                <a:latin typeface="Raleway" panose="020B0003030101060003" pitchFamily="34" charset="0"/>
                <a:cs typeface="Calibri"/>
              </a:rPr>
              <a:t> </a:t>
            </a:r>
            <a:r>
              <a:rPr sz="2000" spc="-10" dirty="0">
                <a:latin typeface="Raleway" panose="020B0003030101060003" pitchFamily="34" charset="0"/>
                <a:cs typeface="Calibri"/>
              </a:rPr>
              <a:t>graduation of </a:t>
            </a:r>
            <a:r>
              <a:rPr sz="2000" dirty="0">
                <a:latin typeface="Raleway" panose="020B0003030101060003" pitchFamily="34" charset="0"/>
                <a:cs typeface="Calibri"/>
              </a:rPr>
              <a:t>authority and </a:t>
            </a:r>
            <a:r>
              <a:rPr sz="2000" spc="-535" dirty="0">
                <a:latin typeface="Raleway" panose="020B0003030101060003" pitchFamily="34" charset="0"/>
                <a:cs typeface="Calibri"/>
              </a:rPr>
              <a:t> </a:t>
            </a:r>
            <a:r>
              <a:rPr sz="2000" spc="-5" dirty="0">
                <a:latin typeface="Raleway" panose="020B0003030101060003" pitchFamily="34" charset="0"/>
                <a:cs typeface="Calibri"/>
              </a:rPr>
              <a:t>responsibility</a:t>
            </a:r>
            <a:endParaRPr lang="en-GB" sz="2000" spc="-5" dirty="0">
              <a:latin typeface="Raleway" panose="020B0003030101060003" pitchFamily="34" charset="0"/>
              <a:cs typeface="Calibri"/>
            </a:endParaRPr>
          </a:p>
          <a:p>
            <a:pPr marL="355600" marR="5080" indent="-342900">
              <a:lnSpc>
                <a:spcPct val="90100"/>
              </a:lnSpc>
              <a:spcBef>
                <a:spcPts val="385"/>
              </a:spcBef>
              <a:buFont typeface="Arial"/>
              <a:buChar char="•"/>
              <a:tabLst>
                <a:tab pos="354965" algn="l"/>
                <a:tab pos="355600" algn="l"/>
              </a:tabLst>
            </a:pPr>
            <a:endParaRPr dirty="0">
              <a:latin typeface="Raleway" panose="020B0003030101060003" pitchFamily="34" charset="0"/>
              <a:cs typeface="Calibri"/>
            </a:endParaRPr>
          </a:p>
          <a:p>
            <a:pPr marL="355600" marR="38100" indent="-342900">
              <a:lnSpc>
                <a:spcPct val="90000"/>
              </a:lnSpc>
              <a:spcBef>
                <a:spcPts val="575"/>
              </a:spcBef>
              <a:buFont typeface="Arial"/>
              <a:buChar char="•"/>
              <a:tabLst>
                <a:tab pos="354965" algn="l"/>
                <a:tab pos="355600" algn="l"/>
              </a:tabLst>
            </a:pPr>
            <a:r>
              <a:rPr sz="2000" spc="-10" dirty="0">
                <a:latin typeface="Raleway" panose="020B0003030101060003" pitchFamily="34" charset="0"/>
                <a:cs typeface="Calibri"/>
              </a:rPr>
              <a:t>Provides </a:t>
            </a:r>
            <a:r>
              <a:rPr sz="2000" dirty="0">
                <a:latin typeface="Raleway" panose="020B0003030101060003" pitchFamily="34" charset="0"/>
                <a:cs typeface="Calibri"/>
              </a:rPr>
              <a:t>the </a:t>
            </a:r>
            <a:r>
              <a:rPr sz="2000" spc="-10" dirty="0">
                <a:latin typeface="Raleway" panose="020B0003030101060003" pitchFamily="34" charset="0"/>
                <a:cs typeface="Calibri"/>
              </a:rPr>
              <a:t>framework </a:t>
            </a:r>
            <a:r>
              <a:rPr sz="2000" spc="-20" dirty="0">
                <a:latin typeface="Raleway" panose="020B0003030101060003" pitchFamily="34" charset="0"/>
                <a:cs typeface="Calibri"/>
              </a:rPr>
              <a:t>for </a:t>
            </a:r>
            <a:r>
              <a:rPr sz="2000" spc="-535" dirty="0">
                <a:latin typeface="Raleway" panose="020B0003030101060003" pitchFamily="34" charset="0"/>
                <a:cs typeface="Calibri"/>
              </a:rPr>
              <a:t> </a:t>
            </a:r>
            <a:r>
              <a:rPr sz="2000" spc="-5" dirty="0">
                <a:latin typeface="Raleway" panose="020B0003030101060003" pitchFamily="34" charset="0"/>
                <a:cs typeface="Calibri"/>
              </a:rPr>
              <a:t>superior </a:t>
            </a:r>
            <a:r>
              <a:rPr sz="2000" spc="-15" dirty="0">
                <a:latin typeface="Raleway" panose="020B0003030101060003" pitchFamily="34" charset="0"/>
                <a:cs typeface="Calibri"/>
              </a:rPr>
              <a:t>–subordinate </a:t>
            </a:r>
            <a:r>
              <a:rPr sz="2000" spc="-10" dirty="0">
                <a:latin typeface="Raleway" panose="020B0003030101060003" pitchFamily="34" charset="0"/>
                <a:cs typeface="Calibri"/>
              </a:rPr>
              <a:t> </a:t>
            </a:r>
            <a:r>
              <a:rPr sz="2000" spc="-5" dirty="0">
                <a:latin typeface="Raleway" panose="020B0003030101060003" pitchFamily="34" charset="0"/>
                <a:cs typeface="Calibri"/>
              </a:rPr>
              <a:t>relationships</a:t>
            </a:r>
            <a:endParaRPr lang="en-GB" sz="2000" spc="-5" dirty="0">
              <a:latin typeface="Raleway" panose="020B0003030101060003" pitchFamily="34" charset="0"/>
              <a:cs typeface="Calibri"/>
            </a:endParaRPr>
          </a:p>
          <a:p>
            <a:pPr marL="355600" marR="38100" indent="-342900">
              <a:lnSpc>
                <a:spcPct val="90000"/>
              </a:lnSpc>
              <a:spcBef>
                <a:spcPts val="575"/>
              </a:spcBef>
              <a:buFont typeface="Arial"/>
              <a:buChar char="•"/>
              <a:tabLst>
                <a:tab pos="354965" algn="l"/>
                <a:tab pos="355600" algn="l"/>
              </a:tabLst>
            </a:pPr>
            <a:endParaRPr dirty="0">
              <a:latin typeface="Raleway" panose="020B0003030101060003" pitchFamily="34" charset="0"/>
              <a:cs typeface="Calibri"/>
            </a:endParaRPr>
          </a:p>
          <a:p>
            <a:pPr marL="355600" marR="80010" indent="-342900">
              <a:lnSpc>
                <a:spcPts val="2590"/>
              </a:lnSpc>
              <a:spcBef>
                <a:spcPts val="620"/>
              </a:spcBef>
              <a:buFont typeface="Arial"/>
              <a:buChar char="•"/>
              <a:tabLst>
                <a:tab pos="354965" algn="l"/>
                <a:tab pos="355600" algn="l"/>
              </a:tabLst>
            </a:pPr>
            <a:r>
              <a:rPr sz="2000" spc="-10" dirty="0">
                <a:latin typeface="Raleway" panose="020B0003030101060003" pitchFamily="34" charset="0"/>
                <a:cs typeface="Calibri"/>
              </a:rPr>
              <a:t>Often represented through </a:t>
            </a:r>
            <a:r>
              <a:rPr sz="2000" spc="-530" dirty="0">
                <a:latin typeface="Raleway" panose="020B0003030101060003" pitchFamily="34" charset="0"/>
                <a:cs typeface="Calibri"/>
              </a:rPr>
              <a:t> </a:t>
            </a:r>
            <a:r>
              <a:rPr sz="2000" spc="-10" dirty="0" err="1">
                <a:latin typeface="Raleway" panose="020B0003030101060003" pitchFamily="34" charset="0"/>
                <a:cs typeface="Calibri"/>
              </a:rPr>
              <a:t>organisation</a:t>
            </a:r>
            <a:r>
              <a:rPr sz="2000" spc="-10" dirty="0">
                <a:latin typeface="Raleway" panose="020B0003030101060003" pitchFamily="34" charset="0"/>
                <a:cs typeface="Calibri"/>
              </a:rPr>
              <a:t> </a:t>
            </a:r>
            <a:r>
              <a:rPr sz="2000" dirty="0">
                <a:latin typeface="Raleway" panose="020B0003030101060003" pitchFamily="34" charset="0"/>
                <a:cs typeface="Calibri"/>
              </a:rPr>
              <a:t>charts</a:t>
            </a:r>
            <a:endParaRPr lang="en-GB" sz="2000" dirty="0">
              <a:latin typeface="Raleway" panose="020B0003030101060003" pitchFamily="34" charset="0"/>
              <a:cs typeface="Calibri"/>
            </a:endParaRPr>
          </a:p>
          <a:p>
            <a:pPr marL="355600" marR="80010" indent="-342900">
              <a:lnSpc>
                <a:spcPts val="2590"/>
              </a:lnSpc>
              <a:spcBef>
                <a:spcPts val="620"/>
              </a:spcBef>
              <a:buFont typeface="Arial"/>
              <a:buChar char="•"/>
              <a:tabLst>
                <a:tab pos="354965" algn="l"/>
                <a:tab pos="355600" algn="l"/>
              </a:tabLst>
            </a:pPr>
            <a:endParaRPr dirty="0">
              <a:latin typeface="Raleway" panose="020B0003030101060003" pitchFamily="34" charset="0"/>
              <a:cs typeface="Calibri"/>
            </a:endParaRPr>
          </a:p>
          <a:p>
            <a:pPr marL="355600" indent="-342900">
              <a:lnSpc>
                <a:spcPts val="2740"/>
              </a:lnSpc>
              <a:spcBef>
                <a:spcPts val="250"/>
              </a:spcBef>
              <a:buFont typeface="Arial"/>
              <a:buChar char="•"/>
              <a:tabLst>
                <a:tab pos="354965" algn="l"/>
                <a:tab pos="355600" algn="l"/>
              </a:tabLst>
            </a:pPr>
            <a:r>
              <a:rPr sz="2000" spc="-10" dirty="0">
                <a:latin typeface="Raleway" panose="020B0003030101060003" pitchFamily="34" charset="0"/>
                <a:cs typeface="Calibri"/>
              </a:rPr>
              <a:t>Shows</a:t>
            </a:r>
            <a:r>
              <a:rPr sz="2000" spc="-20" dirty="0">
                <a:latin typeface="Raleway" panose="020B0003030101060003" pitchFamily="34" charset="0"/>
                <a:cs typeface="Calibri"/>
              </a:rPr>
              <a:t> </a:t>
            </a:r>
            <a:r>
              <a:rPr sz="2000" dirty="0">
                <a:latin typeface="Raleway" panose="020B0003030101060003" pitchFamily="34" charset="0"/>
                <a:cs typeface="Calibri"/>
              </a:rPr>
              <a:t>a</a:t>
            </a:r>
            <a:r>
              <a:rPr sz="2000" spc="-15" dirty="0">
                <a:latin typeface="Raleway" panose="020B0003030101060003" pitchFamily="34" charset="0"/>
                <a:cs typeface="Calibri"/>
              </a:rPr>
              <a:t> </a:t>
            </a:r>
            <a:r>
              <a:rPr sz="2000" dirty="0">
                <a:latin typeface="Raleway" panose="020B0003030101060003" pitchFamily="34" charset="0"/>
                <a:cs typeface="Calibri"/>
              </a:rPr>
              <a:t>clear</a:t>
            </a:r>
            <a:r>
              <a:rPr sz="2000" spc="-30" dirty="0">
                <a:latin typeface="Raleway" panose="020B0003030101060003" pitchFamily="34" charset="0"/>
                <a:cs typeface="Calibri"/>
              </a:rPr>
              <a:t> </a:t>
            </a:r>
            <a:r>
              <a:rPr sz="2000" dirty="0">
                <a:latin typeface="Raleway" panose="020B0003030101060003" pitchFamily="34" charset="0"/>
                <a:cs typeface="Calibri"/>
              </a:rPr>
              <a:t>line</a:t>
            </a:r>
            <a:r>
              <a:rPr sz="2000" spc="-5" dirty="0">
                <a:latin typeface="Raleway" panose="020B0003030101060003" pitchFamily="34" charset="0"/>
                <a:cs typeface="Calibri"/>
              </a:rPr>
              <a:t> of</a:t>
            </a:r>
            <a:r>
              <a:rPr lang="en-GB" sz="2000" spc="-5" dirty="0">
                <a:latin typeface="Raleway" panose="020B0003030101060003" pitchFamily="34" charset="0"/>
                <a:cs typeface="Calibri"/>
              </a:rPr>
              <a:t> </a:t>
            </a:r>
            <a:r>
              <a:rPr sz="2000" dirty="0">
                <a:latin typeface="Raleway" panose="020B0003030101060003" pitchFamily="34" charset="0"/>
                <a:cs typeface="Calibri"/>
              </a:rPr>
              <a:t>authority</a:t>
            </a:r>
            <a:r>
              <a:rPr sz="2000" spc="-35" dirty="0">
                <a:latin typeface="Raleway" panose="020B0003030101060003" pitchFamily="34" charset="0"/>
                <a:cs typeface="Calibri"/>
              </a:rPr>
              <a:t> </a:t>
            </a:r>
            <a:r>
              <a:rPr sz="2000" dirty="0">
                <a:latin typeface="Raleway" panose="020B0003030101060003" pitchFamily="34" charset="0"/>
                <a:cs typeface="Calibri"/>
              </a:rPr>
              <a:t>and</a:t>
            </a:r>
            <a:r>
              <a:rPr sz="2000" spc="-35" dirty="0">
                <a:latin typeface="Raleway" panose="020B0003030101060003" pitchFamily="34" charset="0"/>
                <a:cs typeface="Calibri"/>
              </a:rPr>
              <a:t> </a:t>
            </a:r>
            <a:r>
              <a:rPr sz="2000" spc="-5" dirty="0">
                <a:latin typeface="Raleway" panose="020B0003030101060003" pitchFamily="34" charset="0"/>
                <a:cs typeface="Calibri"/>
              </a:rPr>
              <a:t>responsibility</a:t>
            </a:r>
            <a:endParaRPr sz="2000" dirty="0">
              <a:latin typeface="Raleway" panose="020B0003030101060003" pitchFamily="34" charset="0"/>
              <a:cs typeface="Calibri"/>
            </a:endParaRPr>
          </a:p>
        </p:txBody>
      </p:sp>
      <p:pic>
        <p:nvPicPr>
          <p:cNvPr id="4" name="object 4"/>
          <p:cNvPicPr/>
          <p:nvPr/>
        </p:nvPicPr>
        <p:blipFill>
          <a:blip r:embed="rId2" cstate="print"/>
          <a:stretch>
            <a:fillRect/>
          </a:stretch>
        </p:blipFill>
        <p:spPr>
          <a:xfrm>
            <a:off x="7543800" y="1931642"/>
            <a:ext cx="3730095" cy="364595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86000" y="159452"/>
            <a:ext cx="9155810"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Formal organisational relationships</a:t>
            </a:r>
          </a:p>
        </p:txBody>
      </p:sp>
      <p:pic>
        <p:nvPicPr>
          <p:cNvPr id="4" name="object 4"/>
          <p:cNvPicPr/>
          <p:nvPr/>
        </p:nvPicPr>
        <p:blipFill>
          <a:blip r:embed="rId2" cstate="print"/>
          <a:stretch>
            <a:fillRect/>
          </a:stretch>
        </p:blipFill>
        <p:spPr>
          <a:xfrm>
            <a:off x="2667000" y="1213866"/>
            <a:ext cx="6635495" cy="4430267"/>
          </a:xfrm>
          <a:prstGeom prst="rect">
            <a:avLst/>
          </a:prstGeom>
        </p:spPr>
      </p:pic>
      <p:sp>
        <p:nvSpPr>
          <p:cNvPr id="5" name="TextBox 4">
            <a:extLst>
              <a:ext uri="{FF2B5EF4-FFF2-40B4-BE49-F238E27FC236}">
                <a16:creationId xmlns:a16="http://schemas.microsoft.com/office/drawing/2014/main" id="{FEA95C3B-47C7-575E-ED8B-37C18350916F}"/>
              </a:ext>
            </a:extLst>
          </p:cNvPr>
          <p:cNvSpPr txBox="1"/>
          <p:nvPr/>
        </p:nvSpPr>
        <p:spPr>
          <a:xfrm>
            <a:off x="9729281" y="5410200"/>
            <a:ext cx="1600200" cy="369332"/>
          </a:xfrm>
          <a:prstGeom prst="rect">
            <a:avLst/>
          </a:prstGeom>
          <a:noFill/>
        </p:spPr>
        <p:txBody>
          <a:bodyPr wrap="square" rtlCol="0">
            <a:spAutoFit/>
          </a:bodyPr>
          <a:lstStyle/>
          <a:p>
            <a:r>
              <a:rPr lang="en-GB" sz="1800" dirty="0"/>
              <a:t>(Nadler, 1997)</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10666" y="433980"/>
            <a:ext cx="9751059" cy="566822"/>
          </a:xfrm>
          <a:prstGeom prst="rect">
            <a:avLst/>
          </a:prstGeom>
          <a:solidFill>
            <a:srgbClr val="295E80"/>
          </a:solidFill>
          <a:ln>
            <a:solidFill>
              <a:srgbClr val="FFC000"/>
            </a:solidFill>
          </a:ln>
        </p:spPr>
        <p:txBody>
          <a:bodyPr vert="horz" wrap="square" lIns="0" tIns="12700" rIns="0" bIns="0" rtlCol="0">
            <a:spAutoFit/>
          </a:bodyPr>
          <a:lstStyle/>
          <a:p>
            <a:pPr marL="12700" marR="5080" algn="ctr" rtl="0">
              <a:lnSpc>
                <a:spcPct val="90000"/>
              </a:lnSpc>
              <a:spcBef>
                <a:spcPts val="105"/>
              </a:spcBef>
            </a:pPr>
            <a:r>
              <a:rPr sz="4000" b="1" kern="1200" spc="-15" dirty="0">
                <a:solidFill>
                  <a:srgbClr val="FFC000"/>
                </a:solidFill>
              </a:rPr>
              <a:t>Formal organisational  relationships</a:t>
            </a:r>
          </a:p>
        </p:txBody>
      </p:sp>
      <p:sp>
        <p:nvSpPr>
          <p:cNvPr id="3" name="object 3"/>
          <p:cNvSpPr txBox="1"/>
          <p:nvPr/>
        </p:nvSpPr>
        <p:spPr>
          <a:xfrm>
            <a:off x="421539" y="1399871"/>
            <a:ext cx="9052560" cy="4020331"/>
          </a:xfrm>
          <a:prstGeom prst="rect">
            <a:avLst/>
          </a:prstGeom>
        </p:spPr>
        <p:txBody>
          <a:bodyPr vert="horz" wrap="square" lIns="0" tIns="59690" rIns="0" bIns="0" rtlCol="0">
            <a:spAutoFit/>
          </a:bodyPr>
          <a:lstStyle/>
          <a:p>
            <a:pPr marL="355600" indent="-342900">
              <a:spcBef>
                <a:spcPts val="470"/>
              </a:spcBef>
              <a:buFont typeface="Arial"/>
              <a:buChar char="•"/>
              <a:tabLst>
                <a:tab pos="354965" algn="l"/>
                <a:tab pos="355600" algn="l"/>
              </a:tabLst>
            </a:pPr>
            <a:r>
              <a:rPr sz="2400" spc="-10" dirty="0">
                <a:solidFill>
                  <a:srgbClr val="FF0000"/>
                </a:solidFill>
                <a:latin typeface="Raleway" panose="020B0003030101060003" pitchFamily="34" charset="0"/>
                <a:cs typeface="Calibri"/>
              </a:rPr>
              <a:t>Line</a:t>
            </a:r>
            <a:endParaRPr sz="2400" dirty="0">
              <a:solidFill>
                <a:srgbClr val="FF0000"/>
              </a:solidFill>
              <a:latin typeface="Raleway" panose="020B0003030101060003" pitchFamily="34" charset="0"/>
              <a:cs typeface="Calibri"/>
            </a:endParaRPr>
          </a:p>
          <a:p>
            <a:pPr marL="756285" lvl="1" indent="-287020">
              <a:spcBef>
                <a:spcPts val="320"/>
              </a:spcBef>
              <a:buFont typeface="Arial"/>
              <a:buChar char="–"/>
              <a:tabLst>
                <a:tab pos="756920" algn="l"/>
              </a:tabLst>
            </a:pPr>
            <a:r>
              <a:rPr sz="2000" spc="-15" dirty="0">
                <a:latin typeface="Raleway" panose="020B0003030101060003" pitchFamily="34" charset="0"/>
                <a:cs typeface="Calibri"/>
              </a:rPr>
              <a:t>flows</a:t>
            </a:r>
            <a:r>
              <a:rPr sz="2000" spc="-5" dirty="0">
                <a:latin typeface="Raleway" panose="020B0003030101060003" pitchFamily="34" charset="0"/>
                <a:cs typeface="Calibri"/>
              </a:rPr>
              <a:t> vertically</a:t>
            </a:r>
            <a:r>
              <a:rPr sz="2000" spc="-30" dirty="0">
                <a:latin typeface="Raleway" panose="020B0003030101060003" pitchFamily="34" charset="0"/>
                <a:cs typeface="Calibri"/>
              </a:rPr>
              <a:t> </a:t>
            </a:r>
            <a:r>
              <a:rPr sz="2000" spc="-5" dirty="0">
                <a:latin typeface="Raleway" panose="020B0003030101060003" pitchFamily="34" charset="0"/>
                <a:cs typeface="Calibri"/>
              </a:rPr>
              <a:t>directly</a:t>
            </a:r>
            <a:r>
              <a:rPr sz="2000" spc="-10" dirty="0">
                <a:latin typeface="Raleway" panose="020B0003030101060003" pitchFamily="34" charset="0"/>
                <a:cs typeface="Calibri"/>
              </a:rPr>
              <a:t> down</a:t>
            </a:r>
            <a:r>
              <a:rPr sz="2000" spc="-5" dirty="0">
                <a:latin typeface="Raleway" panose="020B0003030101060003" pitchFamily="34" charset="0"/>
                <a:cs typeface="Calibri"/>
              </a:rPr>
              <a:t> </a:t>
            </a:r>
            <a:r>
              <a:rPr sz="2000" spc="-10" dirty="0">
                <a:latin typeface="Raleway" panose="020B0003030101060003" pitchFamily="34" charset="0"/>
                <a:cs typeface="Calibri"/>
              </a:rPr>
              <a:t>through </a:t>
            </a:r>
            <a:r>
              <a:rPr sz="2000" dirty="0">
                <a:latin typeface="Raleway" panose="020B0003030101060003" pitchFamily="34" charset="0"/>
                <a:cs typeface="Calibri"/>
              </a:rPr>
              <a:t>the</a:t>
            </a:r>
            <a:r>
              <a:rPr sz="2000" spc="-15" dirty="0">
                <a:latin typeface="Raleway" panose="020B0003030101060003" pitchFamily="34" charset="0"/>
                <a:cs typeface="Calibri"/>
              </a:rPr>
              <a:t> </a:t>
            </a:r>
            <a:r>
              <a:rPr sz="2000" spc="-10" dirty="0">
                <a:latin typeface="Raleway" panose="020B0003030101060003" pitchFamily="34" charset="0"/>
                <a:cs typeface="Calibri"/>
              </a:rPr>
              <a:t>structure</a:t>
            </a:r>
            <a:endParaRPr sz="2000" dirty="0">
              <a:latin typeface="Raleway" panose="020B0003030101060003" pitchFamily="34" charset="0"/>
              <a:cs typeface="Calibri"/>
            </a:endParaRPr>
          </a:p>
          <a:p>
            <a:pPr marL="355600" indent="-342900">
              <a:spcBef>
                <a:spcPts val="305"/>
              </a:spcBef>
              <a:buFont typeface="Arial"/>
              <a:buChar char="•"/>
              <a:tabLst>
                <a:tab pos="354965" algn="l"/>
                <a:tab pos="355600" algn="l"/>
              </a:tabLst>
            </a:pPr>
            <a:r>
              <a:rPr sz="2400" spc="-5" dirty="0">
                <a:solidFill>
                  <a:srgbClr val="FF0000"/>
                </a:solidFill>
                <a:latin typeface="Raleway" panose="020B0003030101060003" pitchFamily="34" charset="0"/>
                <a:cs typeface="Calibri"/>
              </a:rPr>
              <a:t>Functional</a:t>
            </a:r>
            <a:endParaRPr sz="2400" dirty="0">
              <a:solidFill>
                <a:srgbClr val="FF0000"/>
              </a:solidFill>
              <a:latin typeface="Raleway" panose="020B0003030101060003" pitchFamily="34" charset="0"/>
              <a:cs typeface="Calibri"/>
            </a:endParaRPr>
          </a:p>
          <a:p>
            <a:pPr marL="756285" marR="78105" lvl="1" indent="-287020">
              <a:lnSpc>
                <a:spcPts val="2590"/>
              </a:lnSpc>
              <a:spcBef>
                <a:spcPts val="645"/>
              </a:spcBef>
              <a:buFont typeface="Arial"/>
              <a:buChar char="–"/>
              <a:tabLst>
                <a:tab pos="756920" algn="l"/>
              </a:tabLst>
            </a:pPr>
            <a:r>
              <a:rPr sz="2000" spc="-10" dirty="0">
                <a:latin typeface="Raleway" panose="020B0003030101060003" pitchFamily="34" charset="0"/>
                <a:cs typeface="Calibri"/>
              </a:rPr>
              <a:t>relationship</a:t>
            </a:r>
            <a:r>
              <a:rPr sz="2000" dirty="0">
                <a:latin typeface="Raleway" panose="020B0003030101060003" pitchFamily="34" charset="0"/>
                <a:cs typeface="Calibri"/>
              </a:rPr>
              <a:t> </a:t>
            </a:r>
            <a:r>
              <a:rPr sz="2000" spc="-10" dirty="0">
                <a:latin typeface="Raleway" panose="020B0003030101060003" pitchFamily="34" charset="0"/>
                <a:cs typeface="Calibri"/>
              </a:rPr>
              <a:t>between</a:t>
            </a:r>
            <a:r>
              <a:rPr sz="2000" spc="5" dirty="0">
                <a:latin typeface="Raleway" panose="020B0003030101060003" pitchFamily="34" charset="0"/>
                <a:cs typeface="Calibri"/>
              </a:rPr>
              <a:t> </a:t>
            </a:r>
            <a:r>
              <a:rPr sz="2000" spc="-5" dirty="0">
                <a:latin typeface="Raleway" panose="020B0003030101060003" pitchFamily="34" charset="0"/>
                <a:cs typeface="Calibri"/>
              </a:rPr>
              <a:t>people</a:t>
            </a:r>
            <a:r>
              <a:rPr sz="2000" spc="5" dirty="0">
                <a:latin typeface="Raleway" panose="020B0003030101060003" pitchFamily="34" charset="0"/>
                <a:cs typeface="Calibri"/>
              </a:rPr>
              <a:t> </a:t>
            </a:r>
            <a:r>
              <a:rPr sz="2000" dirty="0">
                <a:latin typeface="Raleway" panose="020B0003030101060003" pitchFamily="34" charset="0"/>
                <a:cs typeface="Calibri"/>
              </a:rPr>
              <a:t>in</a:t>
            </a:r>
            <a:r>
              <a:rPr sz="2000" spc="10" dirty="0">
                <a:latin typeface="Raleway" panose="020B0003030101060003" pitchFamily="34" charset="0"/>
                <a:cs typeface="Calibri"/>
              </a:rPr>
              <a:t> </a:t>
            </a:r>
            <a:r>
              <a:rPr sz="2000" spc="-10" dirty="0">
                <a:latin typeface="Raleway" panose="020B0003030101060003" pitchFamily="34" charset="0"/>
                <a:cs typeface="Calibri"/>
              </a:rPr>
              <a:t>specialist</a:t>
            </a:r>
            <a:r>
              <a:rPr sz="2000" spc="-25" dirty="0">
                <a:latin typeface="Raleway" panose="020B0003030101060003" pitchFamily="34" charset="0"/>
                <a:cs typeface="Calibri"/>
              </a:rPr>
              <a:t> </a:t>
            </a:r>
            <a:r>
              <a:rPr sz="2000" spc="-5" dirty="0">
                <a:latin typeface="Raleway" panose="020B0003030101060003" pitchFamily="34" charset="0"/>
                <a:cs typeface="Calibri"/>
              </a:rPr>
              <a:t>or</a:t>
            </a:r>
            <a:r>
              <a:rPr sz="2000" spc="5" dirty="0">
                <a:latin typeface="Raleway" panose="020B0003030101060003" pitchFamily="34" charset="0"/>
                <a:cs typeface="Calibri"/>
              </a:rPr>
              <a:t> </a:t>
            </a:r>
            <a:r>
              <a:rPr sz="2000" spc="-5" dirty="0">
                <a:latin typeface="Raleway" panose="020B0003030101060003" pitchFamily="34" charset="0"/>
                <a:cs typeface="Calibri"/>
              </a:rPr>
              <a:t>advisory </a:t>
            </a:r>
            <a:r>
              <a:rPr sz="2000" spc="-525" dirty="0">
                <a:latin typeface="Raleway" panose="020B0003030101060003" pitchFamily="34" charset="0"/>
                <a:cs typeface="Calibri"/>
              </a:rPr>
              <a:t> </a:t>
            </a:r>
            <a:r>
              <a:rPr sz="2000" spc="-5" dirty="0">
                <a:latin typeface="Raleway" panose="020B0003030101060003" pitchFamily="34" charset="0"/>
                <a:cs typeface="Calibri"/>
              </a:rPr>
              <a:t>positions</a:t>
            </a:r>
            <a:endParaRPr sz="2000" dirty="0">
              <a:latin typeface="Raleway" panose="020B0003030101060003" pitchFamily="34" charset="0"/>
              <a:cs typeface="Calibri"/>
            </a:endParaRPr>
          </a:p>
          <a:p>
            <a:pPr marL="355600" indent="-342900">
              <a:spcBef>
                <a:spcPts val="275"/>
              </a:spcBef>
              <a:buFont typeface="Arial"/>
              <a:buChar char="•"/>
              <a:tabLst>
                <a:tab pos="354965" algn="l"/>
                <a:tab pos="355600" algn="l"/>
              </a:tabLst>
            </a:pPr>
            <a:r>
              <a:rPr sz="2400" spc="-20" dirty="0">
                <a:solidFill>
                  <a:srgbClr val="FF0000"/>
                </a:solidFill>
                <a:latin typeface="Raleway" panose="020B0003030101060003" pitchFamily="34" charset="0"/>
                <a:cs typeface="Calibri"/>
              </a:rPr>
              <a:t>Staff</a:t>
            </a:r>
            <a:endParaRPr sz="2400" dirty="0">
              <a:solidFill>
                <a:srgbClr val="FF0000"/>
              </a:solidFill>
              <a:latin typeface="Raleway" panose="020B0003030101060003" pitchFamily="34" charset="0"/>
              <a:cs typeface="Calibri"/>
            </a:endParaRPr>
          </a:p>
          <a:p>
            <a:pPr marL="756285" marR="101600" lvl="1" indent="-287020">
              <a:lnSpc>
                <a:spcPts val="2590"/>
              </a:lnSpc>
              <a:spcBef>
                <a:spcPts val="645"/>
              </a:spcBef>
              <a:buFont typeface="Arial"/>
              <a:buChar char="–"/>
              <a:tabLst>
                <a:tab pos="756920" algn="l"/>
              </a:tabLst>
            </a:pPr>
            <a:r>
              <a:rPr sz="2000" dirty="0">
                <a:latin typeface="Raleway" panose="020B0003030101060003" pitchFamily="34" charset="0"/>
                <a:cs typeface="Calibri"/>
              </a:rPr>
              <a:t>arise </a:t>
            </a:r>
            <a:r>
              <a:rPr sz="2000" spc="-15" dirty="0">
                <a:latin typeface="Raleway" panose="020B0003030101060003" pitchFamily="34" charset="0"/>
                <a:cs typeface="Calibri"/>
              </a:rPr>
              <a:t>from </a:t>
            </a:r>
            <a:r>
              <a:rPr sz="2000" dirty="0">
                <a:latin typeface="Raleway" panose="020B0003030101060003" pitchFamily="34" charset="0"/>
                <a:cs typeface="Calibri"/>
              </a:rPr>
              <a:t>the </a:t>
            </a:r>
            <a:r>
              <a:rPr sz="2000" spc="-5" dirty="0">
                <a:latin typeface="Raleway" panose="020B0003030101060003" pitchFamily="34" charset="0"/>
                <a:cs typeface="Calibri"/>
              </a:rPr>
              <a:t>appointment of </a:t>
            </a:r>
            <a:r>
              <a:rPr sz="2000" spc="-10" dirty="0">
                <a:latin typeface="Raleway" panose="020B0003030101060003" pitchFamily="34" charset="0"/>
                <a:cs typeface="Calibri"/>
              </a:rPr>
              <a:t>personal assistants </a:t>
            </a:r>
            <a:r>
              <a:rPr sz="2000" spc="-15" dirty="0">
                <a:latin typeface="Raleway" panose="020B0003030101060003" pitchFamily="34" charset="0"/>
                <a:cs typeface="Calibri"/>
              </a:rPr>
              <a:t>to </a:t>
            </a:r>
            <a:r>
              <a:rPr sz="2000" spc="-530" dirty="0">
                <a:latin typeface="Raleway" panose="020B0003030101060003" pitchFamily="34" charset="0"/>
                <a:cs typeface="Calibri"/>
              </a:rPr>
              <a:t> </a:t>
            </a:r>
            <a:r>
              <a:rPr sz="2000" spc="-5" dirty="0">
                <a:latin typeface="Raleway" panose="020B0003030101060003" pitchFamily="34" charset="0"/>
                <a:cs typeface="Calibri"/>
              </a:rPr>
              <a:t>senior </a:t>
            </a:r>
            <a:r>
              <a:rPr sz="2000" spc="-10" dirty="0">
                <a:latin typeface="Raleway" panose="020B0003030101060003" pitchFamily="34" charset="0"/>
                <a:cs typeface="Calibri"/>
              </a:rPr>
              <a:t>managers</a:t>
            </a:r>
            <a:r>
              <a:rPr sz="2000" spc="-20" dirty="0">
                <a:latin typeface="Raleway" panose="020B0003030101060003" pitchFamily="34" charset="0"/>
                <a:cs typeface="Calibri"/>
              </a:rPr>
              <a:t> </a:t>
            </a:r>
            <a:r>
              <a:rPr sz="2000" dirty="0">
                <a:latin typeface="Raleway" panose="020B0003030101060003" pitchFamily="34" charset="0"/>
                <a:cs typeface="Calibri"/>
              </a:rPr>
              <a:t>who</a:t>
            </a:r>
            <a:r>
              <a:rPr sz="2000" spc="-15" dirty="0">
                <a:latin typeface="Raleway" panose="020B0003030101060003" pitchFamily="34" charset="0"/>
                <a:cs typeface="Calibri"/>
              </a:rPr>
              <a:t> </a:t>
            </a:r>
            <a:r>
              <a:rPr sz="2000" dirty="0">
                <a:latin typeface="Raleway" panose="020B0003030101060003" pitchFamily="34" charset="0"/>
                <a:cs typeface="Calibri"/>
              </a:rPr>
              <a:t>act</a:t>
            </a:r>
            <a:r>
              <a:rPr sz="2000" spc="-30" dirty="0">
                <a:latin typeface="Raleway" panose="020B0003030101060003" pitchFamily="34" charset="0"/>
                <a:cs typeface="Calibri"/>
              </a:rPr>
              <a:t> </a:t>
            </a:r>
            <a:r>
              <a:rPr sz="2000" dirty="0">
                <a:latin typeface="Raleway" panose="020B0003030101060003" pitchFamily="34" charset="0"/>
                <a:cs typeface="Calibri"/>
              </a:rPr>
              <a:t>as </a:t>
            </a:r>
            <a:r>
              <a:rPr sz="2000" spc="-20" dirty="0">
                <a:latin typeface="Raleway" panose="020B0003030101060003" pitchFamily="34" charset="0"/>
                <a:cs typeface="Calibri"/>
              </a:rPr>
              <a:t>gatekeepers</a:t>
            </a:r>
            <a:endParaRPr sz="2000" dirty="0">
              <a:latin typeface="Raleway" panose="020B0003030101060003" pitchFamily="34" charset="0"/>
              <a:cs typeface="Calibri"/>
            </a:endParaRPr>
          </a:p>
          <a:p>
            <a:pPr marL="355600" indent="-342900">
              <a:spcBef>
                <a:spcPts val="270"/>
              </a:spcBef>
              <a:buFont typeface="Arial"/>
              <a:buChar char="•"/>
              <a:tabLst>
                <a:tab pos="354965" algn="l"/>
                <a:tab pos="355600" algn="l"/>
              </a:tabLst>
            </a:pPr>
            <a:r>
              <a:rPr sz="2400" spc="-20" dirty="0">
                <a:solidFill>
                  <a:srgbClr val="FF0000"/>
                </a:solidFill>
                <a:latin typeface="Raleway" panose="020B0003030101060003" pitchFamily="34" charset="0"/>
                <a:cs typeface="Calibri"/>
              </a:rPr>
              <a:t>Lateral</a:t>
            </a:r>
            <a:endParaRPr sz="2400" dirty="0">
              <a:solidFill>
                <a:srgbClr val="FF0000"/>
              </a:solidFill>
              <a:latin typeface="Raleway" panose="020B0003030101060003" pitchFamily="34" charset="0"/>
              <a:cs typeface="Calibri"/>
            </a:endParaRPr>
          </a:p>
          <a:p>
            <a:pPr marL="756285" marR="5080" lvl="1" indent="-287020">
              <a:lnSpc>
                <a:spcPts val="2590"/>
              </a:lnSpc>
              <a:spcBef>
                <a:spcPts val="645"/>
              </a:spcBef>
              <a:buFont typeface="Arial"/>
              <a:buChar char="–"/>
              <a:tabLst>
                <a:tab pos="756920" algn="l"/>
              </a:tabLst>
            </a:pPr>
            <a:r>
              <a:rPr sz="2000" spc="-15" dirty="0">
                <a:latin typeface="Raleway" panose="020B0003030101060003" pitchFamily="34" charset="0"/>
                <a:cs typeface="Calibri"/>
              </a:rPr>
              <a:t>exist </a:t>
            </a:r>
            <a:r>
              <a:rPr sz="2000" spc="-5" dirty="0">
                <a:latin typeface="Raleway" panose="020B0003030101060003" pitchFamily="34" charset="0"/>
                <a:cs typeface="Calibri"/>
              </a:rPr>
              <a:t>between </a:t>
            </a:r>
            <a:r>
              <a:rPr sz="2000" dirty="0">
                <a:latin typeface="Raleway" panose="020B0003030101060003" pitchFamily="34" charset="0"/>
                <a:cs typeface="Calibri"/>
              </a:rPr>
              <a:t>individuals in </a:t>
            </a:r>
            <a:r>
              <a:rPr sz="2000" spc="-20" dirty="0">
                <a:latin typeface="Raleway" panose="020B0003030101060003" pitchFamily="34" charset="0"/>
                <a:cs typeface="Calibri"/>
              </a:rPr>
              <a:t>different </a:t>
            </a:r>
            <a:r>
              <a:rPr sz="2000" spc="-5" dirty="0">
                <a:latin typeface="Raleway" panose="020B0003030101060003" pitchFamily="34" charset="0"/>
                <a:cs typeface="Calibri"/>
              </a:rPr>
              <a:t>departments or </a:t>
            </a:r>
            <a:r>
              <a:rPr sz="2000" spc="-530" dirty="0">
                <a:latin typeface="Raleway" panose="020B0003030101060003" pitchFamily="34" charset="0"/>
                <a:cs typeface="Calibri"/>
              </a:rPr>
              <a:t> </a:t>
            </a:r>
            <a:r>
              <a:rPr sz="2000" spc="-5" dirty="0">
                <a:latin typeface="Raleway" panose="020B0003030101060003" pitchFamily="34" charset="0"/>
                <a:cs typeface="Calibri"/>
              </a:rPr>
              <a:t>sections</a:t>
            </a:r>
            <a:r>
              <a:rPr sz="2000" spc="-25" dirty="0">
                <a:latin typeface="Raleway" panose="020B0003030101060003" pitchFamily="34" charset="0"/>
                <a:cs typeface="Calibri"/>
              </a:rPr>
              <a:t> </a:t>
            </a:r>
            <a:r>
              <a:rPr sz="2000" dirty="0">
                <a:latin typeface="Raleway" panose="020B0003030101060003" pitchFamily="34" charset="0"/>
                <a:cs typeface="Calibri"/>
              </a:rPr>
              <a:t>especially</a:t>
            </a:r>
            <a:r>
              <a:rPr sz="2000" spc="-10" dirty="0">
                <a:latin typeface="Raleway" panose="020B0003030101060003" pitchFamily="34" charset="0"/>
                <a:cs typeface="Calibri"/>
              </a:rPr>
              <a:t> </a:t>
            </a:r>
            <a:r>
              <a:rPr sz="2000" spc="-5" dirty="0">
                <a:latin typeface="Raleway" panose="020B0003030101060003" pitchFamily="34" charset="0"/>
                <a:cs typeface="Calibri"/>
              </a:rPr>
              <a:t>those</a:t>
            </a:r>
            <a:r>
              <a:rPr sz="2000" dirty="0">
                <a:latin typeface="Raleway" panose="020B0003030101060003" pitchFamily="34" charset="0"/>
                <a:cs typeface="Calibri"/>
              </a:rPr>
              <a:t> </a:t>
            </a:r>
            <a:r>
              <a:rPr sz="2000" spc="-5" dirty="0">
                <a:latin typeface="Raleway" panose="020B0003030101060003" pitchFamily="34" charset="0"/>
                <a:cs typeface="Calibri"/>
              </a:rPr>
              <a:t>on</a:t>
            </a:r>
            <a:r>
              <a:rPr sz="2000" spc="-10" dirty="0">
                <a:latin typeface="Raleway" panose="020B0003030101060003" pitchFamily="34" charset="0"/>
                <a:cs typeface="Calibri"/>
              </a:rPr>
              <a:t> </a:t>
            </a:r>
            <a:r>
              <a:rPr sz="2000" dirty="0">
                <a:latin typeface="Raleway" panose="020B0003030101060003" pitchFamily="34" charset="0"/>
                <a:cs typeface="Calibri"/>
              </a:rPr>
              <a:t>the </a:t>
            </a:r>
            <a:r>
              <a:rPr sz="2000" spc="-5" dirty="0">
                <a:latin typeface="Raleway" panose="020B0003030101060003" pitchFamily="34" charset="0"/>
                <a:cs typeface="Calibri"/>
              </a:rPr>
              <a:t>same</a:t>
            </a:r>
            <a:r>
              <a:rPr sz="2000" spc="-15" dirty="0">
                <a:latin typeface="Raleway" panose="020B0003030101060003" pitchFamily="34" charset="0"/>
                <a:cs typeface="Calibri"/>
              </a:rPr>
              <a:t> </a:t>
            </a:r>
            <a:r>
              <a:rPr sz="2000" spc="-10" dirty="0">
                <a:latin typeface="Raleway" panose="020B0003030101060003" pitchFamily="34" charset="0"/>
                <a:cs typeface="Calibri"/>
              </a:rPr>
              <a:t>levels</a:t>
            </a:r>
            <a:endParaRPr sz="2000" dirty="0">
              <a:latin typeface="Raleway" panose="020B0003030101060003" pitchFamily="34" charset="0"/>
              <a:cs typeface="Calibri"/>
            </a:endParaRPr>
          </a:p>
        </p:txBody>
      </p:sp>
      <p:grpSp>
        <p:nvGrpSpPr>
          <p:cNvPr id="10" name="object 4">
            <a:extLst>
              <a:ext uri="{FF2B5EF4-FFF2-40B4-BE49-F238E27FC236}">
                <a16:creationId xmlns:a16="http://schemas.microsoft.com/office/drawing/2014/main" id="{EB7D3923-AC72-375B-7E2E-220EFACDC1DE}"/>
              </a:ext>
            </a:extLst>
          </p:cNvPr>
          <p:cNvGrpSpPr/>
          <p:nvPr/>
        </p:nvGrpSpPr>
        <p:grpSpPr>
          <a:xfrm>
            <a:off x="9707190" y="3114357"/>
            <a:ext cx="894715" cy="629285"/>
            <a:chOff x="5860625" y="788880"/>
            <a:chExt cx="894715" cy="629285"/>
          </a:xfrm>
        </p:grpSpPr>
        <p:sp>
          <p:nvSpPr>
            <p:cNvPr id="11" name="object 5">
              <a:extLst>
                <a:ext uri="{FF2B5EF4-FFF2-40B4-BE49-F238E27FC236}">
                  <a16:creationId xmlns:a16="http://schemas.microsoft.com/office/drawing/2014/main" id="{5AAD3B54-C87D-F3E7-3AE8-71770848952B}"/>
                </a:ext>
              </a:extLst>
            </p:cNvPr>
            <p:cNvSpPr/>
            <p:nvPr/>
          </p:nvSpPr>
          <p:spPr>
            <a:xfrm>
              <a:off x="6253866" y="1000740"/>
              <a:ext cx="501650" cy="167640"/>
            </a:xfrm>
            <a:custGeom>
              <a:avLst/>
              <a:gdLst/>
              <a:ahLst/>
              <a:cxnLst/>
              <a:rect l="l" t="t" r="r" b="b"/>
              <a:pathLst>
                <a:path w="501650" h="167640">
                  <a:moveTo>
                    <a:pt x="221980" y="0"/>
                  </a:moveTo>
                  <a:lnTo>
                    <a:pt x="31711" y="0"/>
                  </a:lnTo>
                  <a:lnTo>
                    <a:pt x="0" y="31622"/>
                  </a:lnTo>
                  <a:lnTo>
                    <a:pt x="0" y="135976"/>
                  </a:lnTo>
                  <a:lnTo>
                    <a:pt x="31711" y="167599"/>
                  </a:lnTo>
                  <a:lnTo>
                    <a:pt x="221980" y="167599"/>
                  </a:lnTo>
                  <a:lnTo>
                    <a:pt x="234675" y="164445"/>
                  </a:lnTo>
                  <a:lnTo>
                    <a:pt x="244189" y="158113"/>
                  </a:lnTo>
                  <a:lnTo>
                    <a:pt x="250524" y="148628"/>
                  </a:lnTo>
                  <a:lnTo>
                    <a:pt x="251317" y="145474"/>
                  </a:lnTo>
                  <a:lnTo>
                    <a:pt x="57075" y="145474"/>
                  </a:lnTo>
                  <a:lnTo>
                    <a:pt x="50741" y="142308"/>
                  </a:lnTo>
                  <a:lnTo>
                    <a:pt x="41226" y="139142"/>
                  </a:lnTo>
                  <a:lnTo>
                    <a:pt x="38046" y="129656"/>
                  </a:lnTo>
                  <a:lnTo>
                    <a:pt x="34878" y="123337"/>
                  </a:lnTo>
                  <a:lnTo>
                    <a:pt x="34878" y="47440"/>
                  </a:lnTo>
                  <a:lnTo>
                    <a:pt x="38046" y="37954"/>
                  </a:lnTo>
                  <a:lnTo>
                    <a:pt x="41226" y="31622"/>
                  </a:lnTo>
                  <a:lnTo>
                    <a:pt x="50740" y="25303"/>
                  </a:lnTo>
                  <a:lnTo>
                    <a:pt x="252114" y="25303"/>
                  </a:lnTo>
                  <a:lnTo>
                    <a:pt x="250524" y="18983"/>
                  </a:lnTo>
                  <a:lnTo>
                    <a:pt x="244189" y="9498"/>
                  </a:lnTo>
                  <a:lnTo>
                    <a:pt x="234674" y="3166"/>
                  </a:lnTo>
                  <a:lnTo>
                    <a:pt x="221980" y="0"/>
                  </a:lnTo>
                  <a:close/>
                </a:path>
                <a:path w="501650" h="167640">
                  <a:moveTo>
                    <a:pt x="434458" y="104353"/>
                  </a:moveTo>
                  <a:lnTo>
                    <a:pt x="399579" y="104353"/>
                  </a:lnTo>
                  <a:lnTo>
                    <a:pt x="399579" y="148628"/>
                  </a:lnTo>
                  <a:lnTo>
                    <a:pt x="405914" y="158113"/>
                  </a:lnTo>
                  <a:lnTo>
                    <a:pt x="415429" y="164445"/>
                  </a:lnTo>
                  <a:lnTo>
                    <a:pt x="428123" y="167599"/>
                  </a:lnTo>
                  <a:lnTo>
                    <a:pt x="501061" y="167599"/>
                  </a:lnTo>
                  <a:lnTo>
                    <a:pt x="501061" y="145474"/>
                  </a:lnTo>
                  <a:lnTo>
                    <a:pt x="456655" y="145474"/>
                  </a:lnTo>
                  <a:lnTo>
                    <a:pt x="447140" y="142308"/>
                  </a:lnTo>
                  <a:lnTo>
                    <a:pt x="440806" y="139142"/>
                  </a:lnTo>
                  <a:lnTo>
                    <a:pt x="434458" y="129657"/>
                  </a:lnTo>
                  <a:lnTo>
                    <a:pt x="434458" y="104353"/>
                  </a:lnTo>
                  <a:close/>
                </a:path>
                <a:path w="501650" h="167640">
                  <a:moveTo>
                    <a:pt x="253704" y="104353"/>
                  </a:moveTo>
                  <a:lnTo>
                    <a:pt x="218812" y="104353"/>
                  </a:lnTo>
                  <a:lnTo>
                    <a:pt x="218813" y="123337"/>
                  </a:lnTo>
                  <a:lnTo>
                    <a:pt x="215645" y="129657"/>
                  </a:lnTo>
                  <a:lnTo>
                    <a:pt x="212465" y="139142"/>
                  </a:lnTo>
                  <a:lnTo>
                    <a:pt x="206130" y="142308"/>
                  </a:lnTo>
                  <a:lnTo>
                    <a:pt x="196616" y="145474"/>
                  </a:lnTo>
                  <a:lnTo>
                    <a:pt x="251317" y="145474"/>
                  </a:lnTo>
                  <a:lnTo>
                    <a:pt x="253704" y="135976"/>
                  </a:lnTo>
                  <a:lnTo>
                    <a:pt x="253704" y="104353"/>
                  </a:lnTo>
                  <a:close/>
                </a:path>
                <a:path w="501650" h="167640">
                  <a:moveTo>
                    <a:pt x="450320" y="60092"/>
                  </a:moveTo>
                  <a:lnTo>
                    <a:pt x="196616" y="60092"/>
                  </a:lnTo>
                  <a:lnTo>
                    <a:pt x="187101" y="66411"/>
                  </a:lnTo>
                  <a:lnTo>
                    <a:pt x="183934" y="72743"/>
                  </a:lnTo>
                  <a:lnTo>
                    <a:pt x="180754" y="82229"/>
                  </a:lnTo>
                  <a:lnTo>
                    <a:pt x="183934" y="91714"/>
                  </a:lnTo>
                  <a:lnTo>
                    <a:pt x="187101" y="98034"/>
                  </a:lnTo>
                  <a:lnTo>
                    <a:pt x="196616" y="104353"/>
                  </a:lnTo>
                  <a:lnTo>
                    <a:pt x="450320" y="104353"/>
                  </a:lnTo>
                  <a:lnTo>
                    <a:pt x="459835" y="98034"/>
                  </a:lnTo>
                  <a:lnTo>
                    <a:pt x="463002" y="91714"/>
                  </a:lnTo>
                  <a:lnTo>
                    <a:pt x="466170" y="82229"/>
                  </a:lnTo>
                  <a:lnTo>
                    <a:pt x="463002" y="72743"/>
                  </a:lnTo>
                  <a:lnTo>
                    <a:pt x="459835" y="66411"/>
                  </a:lnTo>
                  <a:lnTo>
                    <a:pt x="450320" y="60092"/>
                  </a:lnTo>
                  <a:close/>
                </a:path>
                <a:path w="501650" h="167640">
                  <a:moveTo>
                    <a:pt x="252114" y="25303"/>
                  </a:moveTo>
                  <a:lnTo>
                    <a:pt x="206130" y="25303"/>
                  </a:lnTo>
                  <a:lnTo>
                    <a:pt x="212465" y="31622"/>
                  </a:lnTo>
                  <a:lnTo>
                    <a:pt x="215645" y="37954"/>
                  </a:lnTo>
                  <a:lnTo>
                    <a:pt x="218812" y="47440"/>
                  </a:lnTo>
                  <a:lnTo>
                    <a:pt x="218812" y="60092"/>
                  </a:lnTo>
                  <a:lnTo>
                    <a:pt x="253704" y="60092"/>
                  </a:lnTo>
                  <a:lnTo>
                    <a:pt x="253704" y="31622"/>
                  </a:lnTo>
                  <a:lnTo>
                    <a:pt x="252114" y="25303"/>
                  </a:lnTo>
                  <a:close/>
                </a:path>
                <a:path w="501650" h="167640">
                  <a:moveTo>
                    <a:pt x="501061" y="0"/>
                  </a:moveTo>
                  <a:lnTo>
                    <a:pt x="428123" y="0"/>
                  </a:lnTo>
                  <a:lnTo>
                    <a:pt x="415429" y="3166"/>
                  </a:lnTo>
                  <a:lnTo>
                    <a:pt x="405914" y="9498"/>
                  </a:lnTo>
                  <a:lnTo>
                    <a:pt x="399579" y="18983"/>
                  </a:lnTo>
                  <a:lnTo>
                    <a:pt x="399579" y="60092"/>
                  </a:lnTo>
                  <a:lnTo>
                    <a:pt x="434458" y="60092"/>
                  </a:lnTo>
                  <a:lnTo>
                    <a:pt x="434458" y="37954"/>
                  </a:lnTo>
                  <a:lnTo>
                    <a:pt x="447140" y="25303"/>
                  </a:lnTo>
                  <a:lnTo>
                    <a:pt x="501061" y="25303"/>
                  </a:lnTo>
                  <a:lnTo>
                    <a:pt x="501061" y="0"/>
                  </a:lnTo>
                  <a:close/>
                </a:path>
              </a:pathLst>
            </a:custGeom>
            <a:solidFill>
              <a:srgbClr val="A2CD39"/>
            </a:solidFill>
          </p:spPr>
          <p:txBody>
            <a:bodyPr wrap="square" lIns="0" tIns="0" rIns="0" bIns="0" rtlCol="0"/>
            <a:lstStyle/>
            <a:p>
              <a:endParaRPr dirty="0">
                <a:latin typeface="Raleway" panose="020B0003030101060003" pitchFamily="34" charset="0"/>
              </a:endParaRPr>
            </a:p>
          </p:txBody>
        </p:sp>
        <p:sp>
          <p:nvSpPr>
            <p:cNvPr id="12" name="object 6">
              <a:extLst>
                <a:ext uri="{FF2B5EF4-FFF2-40B4-BE49-F238E27FC236}">
                  <a16:creationId xmlns:a16="http://schemas.microsoft.com/office/drawing/2014/main" id="{70295583-892B-D007-DAF6-F63E9B1AE481}"/>
                </a:ext>
              </a:extLst>
            </p:cNvPr>
            <p:cNvSpPr/>
            <p:nvPr/>
          </p:nvSpPr>
          <p:spPr>
            <a:xfrm>
              <a:off x="5860625" y="788880"/>
              <a:ext cx="406400" cy="629285"/>
            </a:xfrm>
            <a:custGeom>
              <a:avLst/>
              <a:gdLst/>
              <a:ahLst/>
              <a:cxnLst/>
              <a:rect l="l" t="t" r="r" b="b"/>
              <a:pathLst>
                <a:path w="406400" h="629285">
                  <a:moveTo>
                    <a:pt x="202959" y="0"/>
                  </a:moveTo>
                  <a:lnTo>
                    <a:pt x="155385" y="9485"/>
                  </a:lnTo>
                  <a:lnTo>
                    <a:pt x="114165" y="34776"/>
                  </a:lnTo>
                  <a:lnTo>
                    <a:pt x="85624" y="75884"/>
                  </a:lnTo>
                  <a:lnTo>
                    <a:pt x="76109" y="123324"/>
                  </a:lnTo>
                  <a:lnTo>
                    <a:pt x="79281" y="148615"/>
                  </a:lnTo>
                  <a:lnTo>
                    <a:pt x="85624" y="170752"/>
                  </a:lnTo>
                  <a:lnTo>
                    <a:pt x="98308" y="192889"/>
                  </a:lnTo>
                  <a:lnTo>
                    <a:pt x="123679" y="230844"/>
                  </a:lnTo>
                  <a:lnTo>
                    <a:pt x="130021" y="249815"/>
                  </a:lnTo>
                  <a:lnTo>
                    <a:pt x="136369" y="271952"/>
                  </a:lnTo>
                  <a:lnTo>
                    <a:pt x="133189" y="297243"/>
                  </a:lnTo>
                  <a:lnTo>
                    <a:pt x="130021" y="309895"/>
                  </a:lnTo>
                  <a:lnTo>
                    <a:pt x="126854" y="325712"/>
                  </a:lnTo>
                  <a:lnTo>
                    <a:pt x="117337" y="338351"/>
                  </a:lnTo>
                  <a:lnTo>
                    <a:pt x="107822" y="354169"/>
                  </a:lnTo>
                  <a:lnTo>
                    <a:pt x="95137" y="369974"/>
                  </a:lnTo>
                  <a:lnTo>
                    <a:pt x="57082" y="407929"/>
                  </a:lnTo>
                  <a:lnTo>
                    <a:pt x="34883" y="439552"/>
                  </a:lnTo>
                  <a:lnTo>
                    <a:pt x="15856" y="477494"/>
                  </a:lnTo>
                  <a:lnTo>
                    <a:pt x="3171" y="521767"/>
                  </a:lnTo>
                  <a:lnTo>
                    <a:pt x="0" y="543903"/>
                  </a:lnTo>
                  <a:lnTo>
                    <a:pt x="0" y="588175"/>
                  </a:lnTo>
                  <a:lnTo>
                    <a:pt x="44397" y="613473"/>
                  </a:lnTo>
                  <a:lnTo>
                    <a:pt x="101480" y="622960"/>
                  </a:lnTo>
                  <a:lnTo>
                    <a:pt x="145884" y="629284"/>
                  </a:lnTo>
                  <a:lnTo>
                    <a:pt x="241018" y="629284"/>
                  </a:lnTo>
                  <a:lnTo>
                    <a:pt x="307608" y="626122"/>
                  </a:lnTo>
                  <a:lnTo>
                    <a:pt x="367864" y="616635"/>
                  </a:lnTo>
                  <a:lnTo>
                    <a:pt x="402755" y="588175"/>
                  </a:lnTo>
                  <a:lnTo>
                    <a:pt x="405923" y="559714"/>
                  </a:lnTo>
                  <a:lnTo>
                    <a:pt x="402755" y="528091"/>
                  </a:lnTo>
                  <a:lnTo>
                    <a:pt x="386893" y="474328"/>
                  </a:lnTo>
                  <a:lnTo>
                    <a:pt x="361529" y="426900"/>
                  </a:lnTo>
                  <a:lnTo>
                    <a:pt x="323470" y="388958"/>
                  </a:lnTo>
                  <a:lnTo>
                    <a:pt x="301273" y="373140"/>
                  </a:lnTo>
                  <a:lnTo>
                    <a:pt x="291759" y="363655"/>
                  </a:lnTo>
                  <a:lnTo>
                    <a:pt x="272729" y="332032"/>
                  </a:lnTo>
                  <a:lnTo>
                    <a:pt x="266382" y="313061"/>
                  </a:lnTo>
                  <a:lnTo>
                    <a:pt x="263214" y="294090"/>
                  </a:lnTo>
                  <a:lnTo>
                    <a:pt x="266382" y="268786"/>
                  </a:lnTo>
                  <a:lnTo>
                    <a:pt x="275896" y="243483"/>
                  </a:lnTo>
                  <a:lnTo>
                    <a:pt x="291758" y="211860"/>
                  </a:lnTo>
                  <a:lnTo>
                    <a:pt x="307608" y="196055"/>
                  </a:lnTo>
                  <a:lnTo>
                    <a:pt x="317123" y="173918"/>
                  </a:lnTo>
                  <a:lnTo>
                    <a:pt x="326637" y="148615"/>
                  </a:lnTo>
                  <a:lnTo>
                    <a:pt x="329817" y="123324"/>
                  </a:lnTo>
                  <a:lnTo>
                    <a:pt x="326637" y="98021"/>
                  </a:lnTo>
                  <a:lnTo>
                    <a:pt x="307608" y="53747"/>
                  </a:lnTo>
                  <a:lnTo>
                    <a:pt x="272729" y="22124"/>
                  </a:lnTo>
                  <a:lnTo>
                    <a:pt x="228335" y="3153"/>
                  </a:lnTo>
                  <a:lnTo>
                    <a:pt x="202959" y="0"/>
                  </a:lnTo>
                  <a:close/>
                </a:path>
              </a:pathLst>
            </a:custGeom>
            <a:solidFill>
              <a:srgbClr val="58B8E8"/>
            </a:solidFill>
          </p:spPr>
          <p:txBody>
            <a:bodyPr wrap="square" lIns="0" tIns="0" rIns="0" bIns="0" rtlCol="0"/>
            <a:lstStyle/>
            <a:p>
              <a:endParaRPr dirty="0">
                <a:latin typeface="Raleway" panose="020B0003030101060003" pitchFamily="34" charset="0"/>
              </a:endParaRPr>
            </a:p>
          </p:txBody>
        </p:sp>
      </p:grpSp>
      <p:grpSp>
        <p:nvGrpSpPr>
          <p:cNvPr id="13" name="object 7">
            <a:extLst>
              <a:ext uri="{FF2B5EF4-FFF2-40B4-BE49-F238E27FC236}">
                <a16:creationId xmlns:a16="http://schemas.microsoft.com/office/drawing/2014/main" id="{D7A64D46-7E82-833D-5F47-B661697BD08E}"/>
              </a:ext>
            </a:extLst>
          </p:cNvPr>
          <p:cNvGrpSpPr/>
          <p:nvPr/>
        </p:nvGrpSpPr>
        <p:grpSpPr>
          <a:xfrm>
            <a:off x="10744200" y="3114357"/>
            <a:ext cx="872490" cy="629285"/>
            <a:chOff x="6897636" y="788880"/>
            <a:chExt cx="872490" cy="629285"/>
          </a:xfrm>
        </p:grpSpPr>
        <p:sp>
          <p:nvSpPr>
            <p:cNvPr id="14" name="object 8">
              <a:extLst>
                <a:ext uri="{FF2B5EF4-FFF2-40B4-BE49-F238E27FC236}">
                  <a16:creationId xmlns:a16="http://schemas.microsoft.com/office/drawing/2014/main" id="{CA5BC25E-6DA8-36CB-982C-A2500F176F62}"/>
                </a:ext>
              </a:extLst>
            </p:cNvPr>
            <p:cNvSpPr/>
            <p:nvPr/>
          </p:nvSpPr>
          <p:spPr>
            <a:xfrm>
              <a:off x="6897636" y="1000741"/>
              <a:ext cx="517525" cy="167640"/>
            </a:xfrm>
            <a:custGeom>
              <a:avLst/>
              <a:gdLst/>
              <a:ahLst/>
              <a:cxnLst/>
              <a:rect l="l" t="t" r="r" b="b"/>
              <a:pathLst>
                <a:path w="517525" h="167640">
                  <a:moveTo>
                    <a:pt x="110983" y="104353"/>
                  </a:moveTo>
                  <a:lnTo>
                    <a:pt x="76105" y="104353"/>
                  </a:lnTo>
                  <a:lnTo>
                    <a:pt x="76105" y="123337"/>
                  </a:lnTo>
                  <a:lnTo>
                    <a:pt x="72937" y="129656"/>
                  </a:lnTo>
                  <a:lnTo>
                    <a:pt x="69757" y="139142"/>
                  </a:lnTo>
                  <a:lnTo>
                    <a:pt x="60243" y="142308"/>
                  </a:lnTo>
                  <a:lnTo>
                    <a:pt x="53908" y="145474"/>
                  </a:lnTo>
                  <a:lnTo>
                    <a:pt x="0" y="145474"/>
                  </a:lnTo>
                  <a:lnTo>
                    <a:pt x="0" y="167599"/>
                  </a:lnTo>
                  <a:lnTo>
                    <a:pt x="79272" y="167599"/>
                  </a:lnTo>
                  <a:lnTo>
                    <a:pt x="91967" y="164445"/>
                  </a:lnTo>
                  <a:lnTo>
                    <a:pt x="101481" y="158113"/>
                  </a:lnTo>
                  <a:lnTo>
                    <a:pt x="107816" y="148628"/>
                  </a:lnTo>
                  <a:lnTo>
                    <a:pt x="110983" y="135976"/>
                  </a:lnTo>
                  <a:lnTo>
                    <a:pt x="110983" y="104353"/>
                  </a:lnTo>
                  <a:close/>
                </a:path>
                <a:path w="517525" h="167640">
                  <a:moveTo>
                    <a:pt x="298148" y="104353"/>
                  </a:moveTo>
                  <a:lnTo>
                    <a:pt x="263168" y="104353"/>
                  </a:lnTo>
                  <a:lnTo>
                    <a:pt x="263168" y="135976"/>
                  </a:lnTo>
                  <a:lnTo>
                    <a:pt x="266348" y="148628"/>
                  </a:lnTo>
                  <a:lnTo>
                    <a:pt x="272708" y="158113"/>
                  </a:lnTo>
                  <a:lnTo>
                    <a:pt x="282248" y="164445"/>
                  </a:lnTo>
                  <a:lnTo>
                    <a:pt x="294968" y="167599"/>
                  </a:lnTo>
                  <a:lnTo>
                    <a:pt x="485263" y="167599"/>
                  </a:lnTo>
                  <a:lnTo>
                    <a:pt x="497856" y="164445"/>
                  </a:lnTo>
                  <a:lnTo>
                    <a:pt x="507396" y="158113"/>
                  </a:lnTo>
                  <a:lnTo>
                    <a:pt x="513756" y="148628"/>
                  </a:lnTo>
                  <a:lnTo>
                    <a:pt x="514549" y="145474"/>
                  </a:lnTo>
                  <a:lnTo>
                    <a:pt x="320282" y="145474"/>
                  </a:lnTo>
                  <a:lnTo>
                    <a:pt x="313922" y="142308"/>
                  </a:lnTo>
                  <a:lnTo>
                    <a:pt x="304381" y="139142"/>
                  </a:lnTo>
                  <a:lnTo>
                    <a:pt x="301329" y="129657"/>
                  </a:lnTo>
                  <a:lnTo>
                    <a:pt x="298148" y="123337"/>
                  </a:lnTo>
                  <a:lnTo>
                    <a:pt x="298148" y="104353"/>
                  </a:lnTo>
                  <a:close/>
                </a:path>
                <a:path w="517525" h="167640">
                  <a:moveTo>
                    <a:pt x="515346" y="25303"/>
                  </a:moveTo>
                  <a:lnTo>
                    <a:pt x="469362" y="25303"/>
                  </a:lnTo>
                  <a:lnTo>
                    <a:pt x="475722" y="31622"/>
                  </a:lnTo>
                  <a:lnTo>
                    <a:pt x="478902" y="37954"/>
                  </a:lnTo>
                  <a:lnTo>
                    <a:pt x="482082" y="47440"/>
                  </a:lnTo>
                  <a:lnTo>
                    <a:pt x="482083" y="123337"/>
                  </a:lnTo>
                  <a:lnTo>
                    <a:pt x="478903" y="129657"/>
                  </a:lnTo>
                  <a:lnTo>
                    <a:pt x="475722" y="139142"/>
                  </a:lnTo>
                  <a:lnTo>
                    <a:pt x="469362" y="142308"/>
                  </a:lnTo>
                  <a:lnTo>
                    <a:pt x="459822" y="145474"/>
                  </a:lnTo>
                  <a:lnTo>
                    <a:pt x="514549" y="145474"/>
                  </a:lnTo>
                  <a:lnTo>
                    <a:pt x="516936" y="135976"/>
                  </a:lnTo>
                  <a:lnTo>
                    <a:pt x="516936" y="31622"/>
                  </a:lnTo>
                  <a:lnTo>
                    <a:pt x="515346" y="25303"/>
                  </a:lnTo>
                  <a:close/>
                </a:path>
                <a:path w="517525" h="167640">
                  <a:moveTo>
                    <a:pt x="317101" y="60092"/>
                  </a:moveTo>
                  <a:lnTo>
                    <a:pt x="63422" y="60092"/>
                  </a:lnTo>
                  <a:lnTo>
                    <a:pt x="53908" y="66411"/>
                  </a:lnTo>
                  <a:lnTo>
                    <a:pt x="50740" y="72743"/>
                  </a:lnTo>
                  <a:lnTo>
                    <a:pt x="47560" y="82229"/>
                  </a:lnTo>
                  <a:lnTo>
                    <a:pt x="50740" y="91714"/>
                  </a:lnTo>
                  <a:lnTo>
                    <a:pt x="53908" y="98034"/>
                  </a:lnTo>
                  <a:lnTo>
                    <a:pt x="63423" y="104353"/>
                  </a:lnTo>
                  <a:lnTo>
                    <a:pt x="317102" y="104353"/>
                  </a:lnTo>
                  <a:lnTo>
                    <a:pt x="326642" y="98034"/>
                  </a:lnTo>
                  <a:lnTo>
                    <a:pt x="329822" y="91714"/>
                  </a:lnTo>
                  <a:lnTo>
                    <a:pt x="333002" y="82229"/>
                  </a:lnTo>
                  <a:lnTo>
                    <a:pt x="329822" y="72743"/>
                  </a:lnTo>
                  <a:lnTo>
                    <a:pt x="326642" y="66411"/>
                  </a:lnTo>
                  <a:lnTo>
                    <a:pt x="317101" y="60092"/>
                  </a:lnTo>
                  <a:close/>
                </a:path>
                <a:path w="517525" h="167640">
                  <a:moveTo>
                    <a:pt x="79272" y="0"/>
                  </a:moveTo>
                  <a:lnTo>
                    <a:pt x="0" y="0"/>
                  </a:lnTo>
                  <a:lnTo>
                    <a:pt x="0" y="25303"/>
                  </a:lnTo>
                  <a:lnTo>
                    <a:pt x="60242" y="25303"/>
                  </a:lnTo>
                  <a:lnTo>
                    <a:pt x="69757" y="31622"/>
                  </a:lnTo>
                  <a:lnTo>
                    <a:pt x="72937" y="37954"/>
                  </a:lnTo>
                  <a:lnTo>
                    <a:pt x="76105" y="47440"/>
                  </a:lnTo>
                  <a:lnTo>
                    <a:pt x="76105" y="60092"/>
                  </a:lnTo>
                  <a:lnTo>
                    <a:pt x="110983" y="60092"/>
                  </a:lnTo>
                  <a:lnTo>
                    <a:pt x="110983" y="31622"/>
                  </a:lnTo>
                  <a:lnTo>
                    <a:pt x="107816" y="18983"/>
                  </a:lnTo>
                  <a:lnTo>
                    <a:pt x="101481" y="9498"/>
                  </a:lnTo>
                  <a:lnTo>
                    <a:pt x="91967" y="3166"/>
                  </a:lnTo>
                  <a:lnTo>
                    <a:pt x="79272" y="0"/>
                  </a:lnTo>
                  <a:close/>
                </a:path>
                <a:path w="517525" h="167640">
                  <a:moveTo>
                    <a:pt x="485262" y="0"/>
                  </a:moveTo>
                  <a:lnTo>
                    <a:pt x="294968" y="0"/>
                  </a:lnTo>
                  <a:lnTo>
                    <a:pt x="263168" y="31622"/>
                  </a:lnTo>
                  <a:lnTo>
                    <a:pt x="263168" y="60092"/>
                  </a:lnTo>
                  <a:lnTo>
                    <a:pt x="298148" y="60092"/>
                  </a:lnTo>
                  <a:lnTo>
                    <a:pt x="298148" y="47440"/>
                  </a:lnTo>
                  <a:lnTo>
                    <a:pt x="301328" y="37954"/>
                  </a:lnTo>
                  <a:lnTo>
                    <a:pt x="304381" y="31622"/>
                  </a:lnTo>
                  <a:lnTo>
                    <a:pt x="313921" y="25303"/>
                  </a:lnTo>
                  <a:lnTo>
                    <a:pt x="515346" y="25303"/>
                  </a:lnTo>
                  <a:lnTo>
                    <a:pt x="513756" y="18983"/>
                  </a:lnTo>
                  <a:lnTo>
                    <a:pt x="507396" y="9498"/>
                  </a:lnTo>
                  <a:lnTo>
                    <a:pt x="497855" y="3166"/>
                  </a:lnTo>
                  <a:lnTo>
                    <a:pt x="485262" y="0"/>
                  </a:lnTo>
                  <a:close/>
                </a:path>
              </a:pathLst>
            </a:custGeom>
            <a:solidFill>
              <a:srgbClr val="A2CD39"/>
            </a:solidFill>
          </p:spPr>
          <p:txBody>
            <a:bodyPr wrap="square" lIns="0" tIns="0" rIns="0" bIns="0" rtlCol="0"/>
            <a:lstStyle/>
            <a:p>
              <a:endParaRPr dirty="0">
                <a:latin typeface="Raleway" panose="020B0003030101060003" pitchFamily="34" charset="0"/>
              </a:endParaRPr>
            </a:p>
          </p:txBody>
        </p:sp>
        <p:sp>
          <p:nvSpPr>
            <p:cNvPr id="15" name="object 9">
              <a:extLst>
                <a:ext uri="{FF2B5EF4-FFF2-40B4-BE49-F238E27FC236}">
                  <a16:creationId xmlns:a16="http://schemas.microsoft.com/office/drawing/2014/main" id="{22CA731A-F27B-0307-FFC2-2C05B01260FB}"/>
                </a:ext>
              </a:extLst>
            </p:cNvPr>
            <p:cNvSpPr/>
            <p:nvPr/>
          </p:nvSpPr>
          <p:spPr>
            <a:xfrm>
              <a:off x="7363819" y="788880"/>
              <a:ext cx="406400" cy="629285"/>
            </a:xfrm>
            <a:custGeom>
              <a:avLst/>
              <a:gdLst/>
              <a:ahLst/>
              <a:cxnLst/>
              <a:rect l="l" t="t" r="r" b="b"/>
              <a:pathLst>
                <a:path w="406400" h="629285">
                  <a:moveTo>
                    <a:pt x="202886" y="0"/>
                  </a:moveTo>
                  <a:lnTo>
                    <a:pt x="155440" y="9485"/>
                  </a:lnTo>
                  <a:lnTo>
                    <a:pt x="114099" y="34776"/>
                  </a:lnTo>
                  <a:lnTo>
                    <a:pt x="79246" y="98021"/>
                  </a:lnTo>
                  <a:lnTo>
                    <a:pt x="79246" y="148615"/>
                  </a:lnTo>
                  <a:lnTo>
                    <a:pt x="85606" y="170752"/>
                  </a:lnTo>
                  <a:lnTo>
                    <a:pt x="98326" y="192889"/>
                  </a:lnTo>
                  <a:lnTo>
                    <a:pt x="110919" y="211860"/>
                  </a:lnTo>
                  <a:lnTo>
                    <a:pt x="123639" y="230844"/>
                  </a:lnTo>
                  <a:lnTo>
                    <a:pt x="133180" y="249815"/>
                  </a:lnTo>
                  <a:lnTo>
                    <a:pt x="136360" y="271952"/>
                  </a:lnTo>
                  <a:lnTo>
                    <a:pt x="136360" y="297243"/>
                  </a:lnTo>
                  <a:lnTo>
                    <a:pt x="133180" y="309895"/>
                  </a:lnTo>
                  <a:lnTo>
                    <a:pt x="107867" y="354169"/>
                  </a:lnTo>
                  <a:lnTo>
                    <a:pt x="79246" y="385792"/>
                  </a:lnTo>
                  <a:lnTo>
                    <a:pt x="82426" y="385792"/>
                  </a:lnTo>
                  <a:lnTo>
                    <a:pt x="34853" y="439552"/>
                  </a:lnTo>
                  <a:lnTo>
                    <a:pt x="15900" y="477494"/>
                  </a:lnTo>
                  <a:lnTo>
                    <a:pt x="0" y="566039"/>
                  </a:lnTo>
                  <a:lnTo>
                    <a:pt x="3180" y="585012"/>
                  </a:lnTo>
                  <a:lnTo>
                    <a:pt x="3180" y="591337"/>
                  </a:lnTo>
                  <a:lnTo>
                    <a:pt x="12720" y="597661"/>
                  </a:lnTo>
                  <a:lnTo>
                    <a:pt x="44393" y="613473"/>
                  </a:lnTo>
                  <a:lnTo>
                    <a:pt x="69706" y="619798"/>
                  </a:lnTo>
                  <a:lnTo>
                    <a:pt x="101507" y="622960"/>
                  </a:lnTo>
                  <a:lnTo>
                    <a:pt x="145900" y="629284"/>
                  </a:lnTo>
                  <a:lnTo>
                    <a:pt x="244227" y="629284"/>
                  </a:lnTo>
                  <a:lnTo>
                    <a:pt x="307574" y="626122"/>
                  </a:lnTo>
                  <a:lnTo>
                    <a:pt x="367868" y="616635"/>
                  </a:lnTo>
                  <a:lnTo>
                    <a:pt x="402721" y="588175"/>
                  </a:lnTo>
                  <a:lnTo>
                    <a:pt x="405901" y="559714"/>
                  </a:lnTo>
                  <a:lnTo>
                    <a:pt x="402721" y="528091"/>
                  </a:lnTo>
                  <a:lnTo>
                    <a:pt x="390001" y="474328"/>
                  </a:lnTo>
                  <a:lnTo>
                    <a:pt x="361507" y="426900"/>
                  </a:lnTo>
                  <a:lnTo>
                    <a:pt x="323474" y="388958"/>
                  </a:lnTo>
                  <a:lnTo>
                    <a:pt x="301214" y="373140"/>
                  </a:lnTo>
                  <a:lnTo>
                    <a:pt x="291801" y="363655"/>
                  </a:lnTo>
                  <a:lnTo>
                    <a:pt x="272720" y="332032"/>
                  </a:lnTo>
                  <a:lnTo>
                    <a:pt x="266360" y="313061"/>
                  </a:lnTo>
                  <a:lnTo>
                    <a:pt x="263180" y="294090"/>
                  </a:lnTo>
                  <a:lnTo>
                    <a:pt x="266360" y="268786"/>
                  </a:lnTo>
                  <a:lnTo>
                    <a:pt x="275900" y="243483"/>
                  </a:lnTo>
                  <a:lnTo>
                    <a:pt x="291801" y="211860"/>
                  </a:lnTo>
                  <a:lnTo>
                    <a:pt x="307574" y="196055"/>
                  </a:lnTo>
                  <a:lnTo>
                    <a:pt x="320294" y="173918"/>
                  </a:lnTo>
                  <a:lnTo>
                    <a:pt x="326654" y="148615"/>
                  </a:lnTo>
                  <a:lnTo>
                    <a:pt x="329834" y="123324"/>
                  </a:lnTo>
                  <a:lnTo>
                    <a:pt x="326654" y="98021"/>
                  </a:lnTo>
                  <a:lnTo>
                    <a:pt x="307573" y="53747"/>
                  </a:lnTo>
                  <a:lnTo>
                    <a:pt x="253640" y="9485"/>
                  </a:lnTo>
                  <a:lnTo>
                    <a:pt x="228327" y="3153"/>
                  </a:lnTo>
                  <a:lnTo>
                    <a:pt x="202886" y="0"/>
                  </a:lnTo>
                  <a:close/>
                </a:path>
              </a:pathLst>
            </a:custGeom>
            <a:solidFill>
              <a:srgbClr val="58B8E8"/>
            </a:solidFill>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3E36-0580-6E87-5FC4-878F64E98533}"/>
              </a:ext>
            </a:extLst>
          </p:cNvPr>
          <p:cNvSpPr>
            <a:spLocks noGrp="1"/>
          </p:cNvSpPr>
          <p:nvPr>
            <p:ph type="title"/>
          </p:nvPr>
        </p:nvSpPr>
        <p:spPr/>
        <p:txBody>
          <a:bodyPr/>
          <a:lstStyle/>
          <a:p>
            <a:r>
              <a:rPr lang="en-GB" b="1" dirty="0">
                <a:solidFill>
                  <a:srgbClr val="295E80"/>
                </a:solidFill>
              </a:rPr>
              <a:t>Discussion</a:t>
            </a:r>
          </a:p>
        </p:txBody>
      </p:sp>
      <p:sp>
        <p:nvSpPr>
          <p:cNvPr id="5" name="Cloud 4">
            <a:extLst>
              <a:ext uri="{FF2B5EF4-FFF2-40B4-BE49-F238E27FC236}">
                <a16:creationId xmlns:a16="http://schemas.microsoft.com/office/drawing/2014/main" id="{5060B8DD-8129-FAEF-A003-50AA9EB947C6}"/>
              </a:ext>
            </a:extLst>
          </p:cNvPr>
          <p:cNvSpPr/>
          <p:nvPr/>
        </p:nvSpPr>
        <p:spPr>
          <a:xfrm>
            <a:off x="2852201" y="1822744"/>
            <a:ext cx="6685415" cy="279164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Why is structure important for organisations?</a:t>
            </a:r>
          </a:p>
        </p:txBody>
      </p:sp>
    </p:spTree>
    <p:extLst>
      <p:ext uri="{BB962C8B-B14F-4D97-AF65-F5344CB8AC3E}">
        <p14:creationId xmlns:p14="http://schemas.microsoft.com/office/powerpoint/2010/main" val="149920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04FC2-E7C6-EA47-9A59-C71C71C3D53B}"/>
              </a:ext>
            </a:extLst>
          </p:cNvPr>
          <p:cNvSpPr>
            <a:spLocks noGrp="1"/>
          </p:cNvSpPr>
          <p:nvPr>
            <p:ph type="title"/>
          </p:nvPr>
        </p:nvSpPr>
        <p:spPr>
          <a:solidFill>
            <a:srgbClr val="295E80"/>
          </a:solidFill>
          <a:ln>
            <a:solidFill>
              <a:srgbClr val="FFC000"/>
            </a:solidFill>
          </a:ln>
        </p:spPr>
        <p:txBody>
          <a:bodyPr/>
          <a:lstStyle/>
          <a:p>
            <a:r>
              <a:rPr lang="en-GB" dirty="0">
                <a:solidFill>
                  <a:srgbClr val="FFC000"/>
                </a:solidFill>
              </a:rPr>
              <a:t>Structure is important because…</a:t>
            </a:r>
          </a:p>
        </p:txBody>
      </p:sp>
      <p:sp>
        <p:nvSpPr>
          <p:cNvPr id="3" name="Content Placeholder 2">
            <a:extLst>
              <a:ext uri="{FF2B5EF4-FFF2-40B4-BE49-F238E27FC236}">
                <a16:creationId xmlns:a16="http://schemas.microsoft.com/office/drawing/2014/main" id="{E4B89B8A-DDF1-83FF-74FC-DD2175485790}"/>
              </a:ext>
            </a:extLst>
          </p:cNvPr>
          <p:cNvSpPr>
            <a:spLocks noGrp="1"/>
          </p:cNvSpPr>
          <p:nvPr>
            <p:ph sz="half" idx="2"/>
          </p:nvPr>
        </p:nvSpPr>
        <p:spPr>
          <a:xfrm>
            <a:off x="762000" y="2286000"/>
            <a:ext cx="10515600" cy="2967992"/>
          </a:xfrm>
        </p:spPr>
        <p:txBody>
          <a:bodyPr/>
          <a:lstStyle/>
          <a:p>
            <a:pPr marL="0" indent="0" algn="l">
              <a:buNone/>
            </a:pPr>
            <a:r>
              <a:rPr lang="en-GB" sz="2400" dirty="0">
                <a:solidFill>
                  <a:srgbClr val="1F2937"/>
                </a:solidFill>
                <a:latin typeface="ClearSans"/>
              </a:rPr>
              <a:t>I</a:t>
            </a:r>
            <a:r>
              <a:rPr lang="en-GB" sz="2400" b="0" i="0" dirty="0">
                <a:solidFill>
                  <a:srgbClr val="1F2937"/>
                </a:solidFill>
                <a:effectLst/>
                <a:latin typeface="ClearSans"/>
              </a:rPr>
              <a:t>t determines:</a:t>
            </a:r>
          </a:p>
          <a:p>
            <a:pPr algn="l">
              <a:buFont typeface="Arial" panose="020B0604020202020204" pitchFamily="34" charset="0"/>
              <a:buChar char="•"/>
            </a:pPr>
            <a:r>
              <a:rPr lang="en-GB" sz="2400" b="1" i="0" dirty="0">
                <a:solidFill>
                  <a:srgbClr val="1F2937"/>
                </a:solidFill>
                <a:effectLst/>
                <a:latin typeface="ClearSans"/>
              </a:rPr>
              <a:t>Authority and responsibility</a:t>
            </a:r>
            <a:r>
              <a:rPr lang="en-GB" sz="2400" b="0" i="0" dirty="0">
                <a:solidFill>
                  <a:srgbClr val="1F2937"/>
                </a:solidFill>
                <a:effectLst/>
                <a:latin typeface="ClearSans"/>
              </a:rPr>
              <a:t> – who is responsible for whom and who is in charge?</a:t>
            </a:r>
          </a:p>
          <a:p>
            <a:pPr algn="l">
              <a:buFont typeface="Arial" panose="020B0604020202020204" pitchFamily="34" charset="0"/>
              <a:buChar char="•"/>
            </a:pPr>
            <a:r>
              <a:rPr lang="en-GB" sz="2400" b="0" i="0" dirty="0">
                <a:solidFill>
                  <a:srgbClr val="1F2937"/>
                </a:solidFill>
                <a:effectLst/>
                <a:latin typeface="ClearSans"/>
              </a:rPr>
              <a:t>Individual job roles and titles</a:t>
            </a:r>
          </a:p>
          <a:p>
            <a:pPr algn="l">
              <a:buFont typeface="Arial" panose="020B0604020202020204" pitchFamily="34" charset="0"/>
              <a:buChar char="•"/>
            </a:pPr>
            <a:r>
              <a:rPr lang="en-GB" sz="2400" b="0" i="0" dirty="0">
                <a:solidFill>
                  <a:srgbClr val="1F2937"/>
                </a:solidFill>
                <a:effectLst/>
                <a:latin typeface="ClearSans"/>
              </a:rPr>
              <a:t>The people to whom others are </a:t>
            </a:r>
            <a:r>
              <a:rPr lang="en-GB" sz="2400" b="1" i="0" dirty="0">
                <a:solidFill>
                  <a:srgbClr val="1F2937"/>
                </a:solidFill>
                <a:effectLst/>
                <a:latin typeface="ClearSans"/>
              </a:rPr>
              <a:t>accountable</a:t>
            </a:r>
            <a:endParaRPr lang="en-GB" sz="2400" b="0" i="0" dirty="0">
              <a:solidFill>
                <a:srgbClr val="1F2937"/>
              </a:solidFill>
              <a:effectLst/>
              <a:latin typeface="ClearSans"/>
            </a:endParaRPr>
          </a:p>
          <a:p>
            <a:pPr algn="l">
              <a:buFont typeface="Arial" panose="020B0604020202020204" pitchFamily="34" charset="0"/>
              <a:buChar char="•"/>
            </a:pPr>
            <a:r>
              <a:rPr lang="en-GB" sz="2400" b="0" i="0" dirty="0">
                <a:solidFill>
                  <a:srgbClr val="1F2937"/>
                </a:solidFill>
                <a:effectLst/>
                <a:latin typeface="ClearSans"/>
              </a:rPr>
              <a:t>The formal routes through which </a:t>
            </a:r>
            <a:r>
              <a:rPr lang="en-GB" sz="2400" b="1" i="0" dirty="0">
                <a:solidFill>
                  <a:srgbClr val="1F2937"/>
                </a:solidFill>
                <a:effectLst/>
                <a:latin typeface="ClearSans"/>
              </a:rPr>
              <a:t>communication</a:t>
            </a:r>
            <a:r>
              <a:rPr lang="en-GB" sz="2400" b="0" i="0" dirty="0">
                <a:solidFill>
                  <a:srgbClr val="1F2937"/>
                </a:solidFill>
                <a:effectLst/>
                <a:latin typeface="ClearSans"/>
              </a:rPr>
              <a:t> flows in the business</a:t>
            </a:r>
          </a:p>
          <a:p>
            <a:pPr algn="l"/>
            <a:r>
              <a:rPr lang="en-GB" sz="2400" b="0" i="0" dirty="0">
                <a:solidFill>
                  <a:srgbClr val="1F2937"/>
                </a:solidFill>
                <a:effectLst/>
                <a:latin typeface="ClearSans"/>
              </a:rPr>
              <a:t>One way to think of the organisation structure is of an explanation of the “</a:t>
            </a:r>
            <a:r>
              <a:rPr lang="en-GB" sz="2400" b="1" i="0" dirty="0">
                <a:solidFill>
                  <a:srgbClr val="1F2937"/>
                </a:solidFill>
                <a:effectLst/>
                <a:latin typeface="ClearSans"/>
              </a:rPr>
              <a:t>command and control</a:t>
            </a:r>
            <a:r>
              <a:rPr lang="en-GB" sz="2400" b="0" i="0" dirty="0">
                <a:solidFill>
                  <a:srgbClr val="1F2937"/>
                </a:solidFill>
                <a:effectLst/>
                <a:latin typeface="ClearSans"/>
              </a:rPr>
              <a:t>” system in a business.</a:t>
            </a:r>
          </a:p>
        </p:txBody>
      </p:sp>
    </p:spTree>
    <p:extLst>
      <p:ext uri="{BB962C8B-B14F-4D97-AF65-F5344CB8AC3E}">
        <p14:creationId xmlns:p14="http://schemas.microsoft.com/office/powerpoint/2010/main" val="1310219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8A0EE-8096-EFB8-7FAD-B9847049AB63}"/>
              </a:ext>
            </a:extLst>
          </p:cNvPr>
          <p:cNvSpPr>
            <a:spLocks noGrp="1"/>
          </p:cNvSpPr>
          <p:nvPr>
            <p:ph type="title"/>
          </p:nvPr>
        </p:nvSpPr>
        <p:spPr>
          <a:xfrm>
            <a:off x="3858165" y="196396"/>
            <a:ext cx="4475670" cy="838524"/>
          </a:xfrm>
          <a:solidFill>
            <a:srgbClr val="295E80"/>
          </a:solidFill>
          <a:ln>
            <a:solidFill>
              <a:srgbClr val="FFC000"/>
            </a:solidFill>
          </a:ln>
        </p:spPr>
        <p:txBody>
          <a:bodyPr>
            <a:normAutofit/>
          </a:bodyPr>
          <a:lstStyle/>
          <a:p>
            <a:pPr algn="ctr"/>
            <a:r>
              <a:rPr lang="en-GB" dirty="0">
                <a:solidFill>
                  <a:srgbClr val="FFC000"/>
                </a:solidFill>
              </a:rPr>
              <a:t>Group Activity</a:t>
            </a:r>
          </a:p>
        </p:txBody>
      </p:sp>
      <p:sp>
        <p:nvSpPr>
          <p:cNvPr id="5" name="TextBox 4">
            <a:extLst>
              <a:ext uri="{FF2B5EF4-FFF2-40B4-BE49-F238E27FC236}">
                <a16:creationId xmlns:a16="http://schemas.microsoft.com/office/drawing/2014/main" id="{DEAAABD2-3059-ACFD-AFDF-F695E3F997E2}"/>
              </a:ext>
            </a:extLst>
          </p:cNvPr>
          <p:cNvSpPr txBox="1"/>
          <p:nvPr/>
        </p:nvSpPr>
        <p:spPr>
          <a:xfrm>
            <a:off x="381000" y="1524000"/>
            <a:ext cx="5184711" cy="4278094"/>
          </a:xfrm>
          <a:prstGeom prst="rect">
            <a:avLst/>
          </a:prstGeom>
          <a:noFill/>
        </p:spPr>
        <p:txBody>
          <a:bodyPr wrap="square" rtlCol="0">
            <a:spAutoFit/>
          </a:bodyPr>
          <a:lstStyle/>
          <a:p>
            <a:r>
              <a:rPr lang="en-GB" sz="2800" b="1" dirty="0"/>
              <a:t>Research the different organisational structures </a:t>
            </a:r>
          </a:p>
          <a:p>
            <a:endParaRPr lang="en-GB" sz="2400" dirty="0"/>
          </a:p>
          <a:p>
            <a:r>
              <a:rPr lang="en-GB" sz="2400" dirty="0"/>
              <a:t>-</a:t>
            </a:r>
            <a:r>
              <a:rPr lang="en-GB" sz="2400" i="1" dirty="0"/>
              <a:t> </a:t>
            </a:r>
            <a:r>
              <a:rPr lang="en-GB" sz="2400" dirty="0"/>
              <a:t>Provide a definition of the structure.</a:t>
            </a:r>
          </a:p>
          <a:p>
            <a:r>
              <a:rPr lang="en-GB" sz="2400" dirty="0"/>
              <a:t> </a:t>
            </a:r>
            <a:endParaRPr lang="en-GB" sz="2400" i="1" dirty="0"/>
          </a:p>
          <a:p>
            <a:r>
              <a:rPr lang="en-GB" sz="2400" i="1" dirty="0"/>
              <a:t>- </a:t>
            </a:r>
            <a:r>
              <a:rPr lang="en-GB" sz="2400" dirty="0"/>
              <a:t>Key features of the structure. </a:t>
            </a:r>
          </a:p>
          <a:p>
            <a:endParaRPr lang="en-GB" sz="2400" i="1" dirty="0"/>
          </a:p>
          <a:p>
            <a:r>
              <a:rPr lang="en-GB" sz="2400" i="1" dirty="0"/>
              <a:t>-</a:t>
            </a:r>
            <a:r>
              <a:rPr lang="en-GB" sz="2400" dirty="0"/>
              <a:t> Pros and Cons of this structure</a:t>
            </a:r>
          </a:p>
          <a:p>
            <a:endParaRPr lang="en-GB" sz="2400" dirty="0"/>
          </a:p>
          <a:p>
            <a:r>
              <a:rPr lang="en-GB" sz="2400" dirty="0"/>
              <a:t>- What does the structure look like?</a:t>
            </a:r>
          </a:p>
          <a:p>
            <a:r>
              <a:rPr lang="en-GB" sz="2400" dirty="0"/>
              <a:t> </a:t>
            </a:r>
          </a:p>
        </p:txBody>
      </p:sp>
      <p:sp>
        <p:nvSpPr>
          <p:cNvPr id="6" name="Cloud 5">
            <a:extLst>
              <a:ext uri="{FF2B5EF4-FFF2-40B4-BE49-F238E27FC236}">
                <a16:creationId xmlns:a16="http://schemas.microsoft.com/office/drawing/2014/main" id="{4D7BD4F6-8D60-8986-C139-B8F583DEC7F2}"/>
              </a:ext>
            </a:extLst>
          </p:cNvPr>
          <p:cNvSpPr/>
          <p:nvPr/>
        </p:nvSpPr>
        <p:spPr>
          <a:xfrm>
            <a:off x="8917797" y="2514600"/>
            <a:ext cx="2592355" cy="148356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i="1" dirty="0"/>
              <a:t>Hierarchical structure</a:t>
            </a:r>
          </a:p>
          <a:p>
            <a:pPr algn="ctr"/>
            <a:endParaRPr lang="en-GB" dirty="0"/>
          </a:p>
        </p:txBody>
      </p:sp>
      <p:sp>
        <p:nvSpPr>
          <p:cNvPr id="7" name="Cloud 6">
            <a:extLst>
              <a:ext uri="{FF2B5EF4-FFF2-40B4-BE49-F238E27FC236}">
                <a16:creationId xmlns:a16="http://schemas.microsoft.com/office/drawing/2014/main" id="{B3241AD6-CD3C-8C90-6C6E-13D07EB12A16}"/>
              </a:ext>
            </a:extLst>
          </p:cNvPr>
          <p:cNvSpPr/>
          <p:nvPr/>
        </p:nvSpPr>
        <p:spPr>
          <a:xfrm>
            <a:off x="6019800" y="3845767"/>
            <a:ext cx="2592355" cy="1483567"/>
          </a:xfrm>
          <a:prstGeom prst="cloud">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i="1" dirty="0"/>
              <a:t>Matrix Structure </a:t>
            </a:r>
            <a:endParaRPr lang="en-GB" dirty="0"/>
          </a:p>
        </p:txBody>
      </p:sp>
      <p:sp>
        <p:nvSpPr>
          <p:cNvPr id="8" name="Cloud 7">
            <a:extLst>
              <a:ext uri="{FF2B5EF4-FFF2-40B4-BE49-F238E27FC236}">
                <a16:creationId xmlns:a16="http://schemas.microsoft.com/office/drawing/2014/main" id="{A1002DBD-A508-DFF8-F7C1-7E8E5AC9D5AF}"/>
              </a:ext>
            </a:extLst>
          </p:cNvPr>
          <p:cNvSpPr/>
          <p:nvPr/>
        </p:nvSpPr>
        <p:spPr>
          <a:xfrm>
            <a:off x="5697537" y="1606099"/>
            <a:ext cx="2592355" cy="1483567"/>
          </a:xfrm>
          <a:prstGeom prst="cloud">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i="1" dirty="0"/>
              <a:t>Flat Structure</a:t>
            </a:r>
          </a:p>
          <a:p>
            <a:pPr algn="ctr"/>
            <a:endParaRPr lang="en-GB" dirty="0"/>
          </a:p>
        </p:txBody>
      </p:sp>
      <p:sp>
        <p:nvSpPr>
          <p:cNvPr id="4" name="TextBox 3">
            <a:extLst>
              <a:ext uri="{FF2B5EF4-FFF2-40B4-BE49-F238E27FC236}">
                <a16:creationId xmlns:a16="http://schemas.microsoft.com/office/drawing/2014/main" id="{14961714-92D8-318E-2BE8-064E1452CE14}"/>
              </a:ext>
            </a:extLst>
          </p:cNvPr>
          <p:cNvSpPr txBox="1"/>
          <p:nvPr/>
        </p:nvSpPr>
        <p:spPr>
          <a:xfrm>
            <a:off x="381000" y="597824"/>
            <a:ext cx="2592355" cy="830997"/>
          </a:xfrm>
          <a:prstGeom prst="rect">
            <a:avLst/>
          </a:prstGeom>
          <a:noFill/>
        </p:spPr>
        <p:txBody>
          <a:bodyPr wrap="square" rtlCol="0">
            <a:spAutoFit/>
          </a:bodyPr>
          <a:lstStyle/>
          <a:p>
            <a:pPr algn="ctr"/>
            <a:r>
              <a:rPr lang="en-GB" sz="2400" b="1" dirty="0">
                <a:solidFill>
                  <a:srgbClr val="FF0000"/>
                </a:solidFill>
              </a:rPr>
              <a:t>20 minutes</a:t>
            </a:r>
          </a:p>
          <a:p>
            <a:pPr algn="ctr"/>
            <a:endParaRPr lang="en-GB" sz="2400" b="1" dirty="0">
              <a:solidFill>
                <a:srgbClr val="FF0000"/>
              </a:solidFill>
            </a:endParaRPr>
          </a:p>
        </p:txBody>
      </p:sp>
    </p:spTree>
    <p:extLst>
      <p:ext uri="{BB962C8B-B14F-4D97-AF65-F5344CB8AC3E}">
        <p14:creationId xmlns:p14="http://schemas.microsoft.com/office/powerpoint/2010/main" val="2889971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B8B1-6E7C-E261-AD82-F334D04DA1E0}"/>
              </a:ext>
            </a:extLst>
          </p:cNvPr>
          <p:cNvSpPr>
            <a:spLocks noGrp="1"/>
          </p:cNvSpPr>
          <p:nvPr>
            <p:ph type="title"/>
          </p:nvPr>
        </p:nvSpPr>
        <p:spPr>
          <a:xfrm>
            <a:off x="838200" y="365125"/>
            <a:ext cx="3962400" cy="1325563"/>
          </a:xfrm>
          <a:solidFill>
            <a:srgbClr val="295E80"/>
          </a:solidFill>
          <a:ln>
            <a:solidFill>
              <a:srgbClr val="FFC000"/>
            </a:solidFill>
          </a:ln>
        </p:spPr>
        <p:txBody>
          <a:bodyPr vert="horz" lIns="91440" tIns="45720" rIns="91440" bIns="45720" rtlCol="0" anchor="ctr">
            <a:normAutofit/>
          </a:bodyPr>
          <a:lstStyle/>
          <a:p>
            <a:pPr algn="ctr"/>
            <a:r>
              <a:rPr lang="en-GB" dirty="0">
                <a:solidFill>
                  <a:srgbClr val="FFC000"/>
                </a:solidFill>
              </a:rPr>
              <a:t>Flat structure</a:t>
            </a:r>
          </a:p>
        </p:txBody>
      </p:sp>
      <p:pic>
        <p:nvPicPr>
          <p:cNvPr id="5" name="Picture 2" descr="Trends in Organization | Boundless Management |">
            <a:extLst>
              <a:ext uri="{FF2B5EF4-FFF2-40B4-BE49-F238E27FC236}">
                <a16:creationId xmlns:a16="http://schemas.microsoft.com/office/drawing/2014/main" id="{0042E42E-6105-6C23-3A98-B820F4C4D1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3555" y="2424161"/>
            <a:ext cx="5181600" cy="2165221"/>
          </a:xfrm>
          <a:prstGeom prst="rect">
            <a:avLst/>
          </a:prstGeom>
          <a:solidFill>
            <a:srgbClr val="FFFFFF"/>
          </a:solidFill>
        </p:spPr>
      </p:pic>
      <p:sp>
        <p:nvSpPr>
          <p:cNvPr id="6" name="TextBox 5">
            <a:extLst>
              <a:ext uri="{FF2B5EF4-FFF2-40B4-BE49-F238E27FC236}">
                <a16:creationId xmlns:a16="http://schemas.microsoft.com/office/drawing/2014/main" id="{007DF9E8-DF73-C5F7-2116-8CA825997F37}"/>
              </a:ext>
            </a:extLst>
          </p:cNvPr>
          <p:cNvSpPr txBox="1"/>
          <p:nvPr/>
        </p:nvSpPr>
        <p:spPr>
          <a:xfrm>
            <a:off x="6424127" y="653143"/>
            <a:ext cx="5181600" cy="4814694"/>
          </a:xfrm>
          <a:prstGeom prst="rect">
            <a:avLst/>
          </a:prstGeom>
        </p:spPr>
        <p:txBody>
          <a:bodyPr vert="horz" lIns="91440" tIns="45720" rIns="91440" bIns="45720" rtlCol="0">
            <a:normAutofit fontScale="92500" lnSpcReduction="10000"/>
          </a:bodyPr>
          <a:lstStyle/>
          <a:p>
            <a:pPr marL="228600" indent="-228600">
              <a:lnSpc>
                <a:spcPct val="90000"/>
              </a:lnSpc>
              <a:spcBef>
                <a:spcPts val="1000"/>
              </a:spcBef>
              <a:buFont typeface="Arial" panose="020B0604020202020204" pitchFamily="34" charset="0"/>
              <a:buChar char="•"/>
            </a:pPr>
            <a:r>
              <a:rPr lang="en-US" dirty="0"/>
              <a:t>There are few levels of middle management </a:t>
            </a:r>
          </a:p>
          <a:p>
            <a:pPr marL="228600" indent="-228600">
              <a:lnSpc>
                <a:spcPct val="90000"/>
              </a:lnSpc>
              <a:spcBef>
                <a:spcPts val="1000"/>
              </a:spcBef>
              <a:buFont typeface="Arial" panose="020B0604020202020204" pitchFamily="34" charset="0"/>
              <a:buChar char="•"/>
            </a:pPr>
            <a:endParaRPr lang="en-US" dirty="0"/>
          </a:p>
          <a:p>
            <a:pPr marL="228600" indent="-228600">
              <a:lnSpc>
                <a:spcPct val="90000"/>
              </a:lnSpc>
              <a:spcBef>
                <a:spcPts val="1000"/>
              </a:spcBef>
              <a:buFont typeface="Arial" panose="020B0604020202020204" pitchFamily="34" charset="0"/>
              <a:buChar char="•"/>
            </a:pPr>
            <a:r>
              <a:rPr lang="en-US" dirty="0"/>
              <a:t>Often used in small or start up businesses</a:t>
            </a:r>
          </a:p>
          <a:p>
            <a:pPr marL="228600" indent="-228600">
              <a:lnSpc>
                <a:spcPct val="90000"/>
              </a:lnSpc>
              <a:spcBef>
                <a:spcPts val="1000"/>
              </a:spcBef>
              <a:buFont typeface="Arial" panose="020B0604020202020204" pitchFamily="34" charset="0"/>
              <a:buChar char="•"/>
            </a:pPr>
            <a:endParaRPr lang="en-US" dirty="0"/>
          </a:p>
          <a:p>
            <a:pPr marL="228600" indent="-228600">
              <a:lnSpc>
                <a:spcPct val="90000"/>
              </a:lnSpc>
              <a:spcBef>
                <a:spcPts val="1000"/>
              </a:spcBef>
              <a:buFont typeface="Arial" panose="020B0604020202020204" pitchFamily="34" charset="0"/>
              <a:buChar char="•"/>
            </a:pPr>
            <a:r>
              <a:rPr lang="en-US" dirty="0"/>
              <a:t>There are steps between an ‘entry-level’ employee and the company’s CEO</a:t>
            </a:r>
          </a:p>
          <a:p>
            <a:pPr marL="228600" indent="-228600">
              <a:lnSpc>
                <a:spcPct val="90000"/>
              </a:lnSpc>
              <a:spcBef>
                <a:spcPts val="1000"/>
              </a:spcBef>
              <a:buFont typeface="Arial" panose="020B0604020202020204" pitchFamily="34" charset="0"/>
              <a:buChar char="•"/>
            </a:pPr>
            <a:endParaRPr lang="en-US" dirty="0"/>
          </a:p>
          <a:p>
            <a:pPr marL="228600" indent="-228600">
              <a:lnSpc>
                <a:spcPct val="90000"/>
              </a:lnSpc>
              <a:spcBef>
                <a:spcPts val="1000"/>
              </a:spcBef>
              <a:buFont typeface="Arial" panose="020B0604020202020204" pitchFamily="34" charset="0"/>
              <a:buChar char="•"/>
            </a:pPr>
            <a:r>
              <a:rPr lang="en-US" dirty="0"/>
              <a:t>Employees often feel a greater sense of accountability and autonomy in their job</a:t>
            </a:r>
          </a:p>
          <a:p>
            <a:pPr marL="228600" indent="-228600">
              <a:lnSpc>
                <a:spcPct val="90000"/>
              </a:lnSpc>
              <a:spcBef>
                <a:spcPts val="1000"/>
              </a:spcBef>
              <a:buFont typeface="Arial" panose="020B0604020202020204" pitchFamily="34" charset="0"/>
              <a:buChar char="•"/>
            </a:pPr>
            <a:endParaRPr lang="en-US" dirty="0"/>
          </a:p>
          <a:p>
            <a:pPr marL="228600" indent="-228600">
              <a:lnSpc>
                <a:spcPct val="90000"/>
              </a:lnSpc>
              <a:spcBef>
                <a:spcPts val="1000"/>
              </a:spcBef>
              <a:buFont typeface="Arial" panose="020B0604020202020204" pitchFamily="34" charset="0"/>
              <a:buChar char="•"/>
            </a:pPr>
            <a:r>
              <a:rPr lang="en-US" dirty="0"/>
              <a:t>Clear route of communication and less room for communication to be missed </a:t>
            </a:r>
          </a:p>
          <a:p>
            <a:pPr marL="228600" indent="-228600">
              <a:lnSpc>
                <a:spcPct val="90000"/>
              </a:lnSpc>
              <a:spcBef>
                <a:spcPts val="1000"/>
              </a:spcBef>
              <a:buFont typeface="Arial" panose="020B0604020202020204" pitchFamily="34" charset="0"/>
              <a:buChar char="•"/>
            </a:pPr>
            <a:endParaRPr lang="en-US" dirty="0"/>
          </a:p>
          <a:p>
            <a:pPr marL="228600" indent="-228600">
              <a:lnSpc>
                <a:spcPct val="90000"/>
              </a:lnSpc>
              <a:spcBef>
                <a:spcPts val="1000"/>
              </a:spcBef>
              <a:buFont typeface="Arial" panose="020B0604020202020204" pitchFamily="34" charset="0"/>
              <a:buChar char="•"/>
            </a:pPr>
            <a:r>
              <a:rPr lang="en-US" dirty="0"/>
              <a:t>However, internal promotion is harder to seek as there are many subordinates after fewer roles. </a:t>
            </a:r>
          </a:p>
        </p:txBody>
      </p:sp>
    </p:spTree>
    <p:extLst>
      <p:ext uri="{BB962C8B-B14F-4D97-AF65-F5344CB8AC3E}">
        <p14:creationId xmlns:p14="http://schemas.microsoft.com/office/powerpoint/2010/main" val="489998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0" end="10"/>
                                            </p:txEl>
                                          </p:spTgt>
                                        </p:tgtEl>
                                        <p:attrNameLst>
                                          <p:attrName>style.visibility</p:attrName>
                                        </p:attrNameLst>
                                      </p:cBhvr>
                                      <p:to>
                                        <p:strVal val="visible"/>
                                      </p:to>
                                    </p:set>
                                    <p:anim calcmode="lin" valueType="num">
                                      <p:cBhvr additive="base">
                                        <p:cTn id="3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B8B1-6E7C-E261-AD82-F334D04DA1E0}"/>
              </a:ext>
            </a:extLst>
          </p:cNvPr>
          <p:cNvSpPr>
            <a:spLocks noGrp="1"/>
          </p:cNvSpPr>
          <p:nvPr>
            <p:ph type="title"/>
          </p:nvPr>
        </p:nvSpPr>
        <p:spPr>
          <a:xfrm>
            <a:off x="834313" y="381000"/>
            <a:ext cx="4722845" cy="913169"/>
          </a:xfrm>
          <a:solidFill>
            <a:srgbClr val="295E80"/>
          </a:solidFill>
          <a:ln>
            <a:solidFill>
              <a:srgbClr val="FFC000"/>
            </a:solidFill>
          </a:ln>
        </p:spPr>
        <p:txBody>
          <a:bodyPr anchor="ctr">
            <a:normAutofit/>
          </a:bodyPr>
          <a:lstStyle/>
          <a:p>
            <a:pPr algn="ctr"/>
            <a:r>
              <a:rPr lang="en-GB" dirty="0">
                <a:solidFill>
                  <a:srgbClr val="FFC000"/>
                </a:solidFill>
              </a:rPr>
              <a:t>Matrix Structure</a:t>
            </a:r>
          </a:p>
        </p:txBody>
      </p:sp>
      <p:sp>
        <p:nvSpPr>
          <p:cNvPr id="8" name="Content Placeholder 3">
            <a:extLst>
              <a:ext uri="{FF2B5EF4-FFF2-40B4-BE49-F238E27FC236}">
                <a16:creationId xmlns:a16="http://schemas.microsoft.com/office/drawing/2014/main" id="{24ACE2AD-13FC-6D89-91CA-42CBDFBC7410}"/>
              </a:ext>
            </a:extLst>
          </p:cNvPr>
          <p:cNvSpPr>
            <a:spLocks noGrp="1"/>
          </p:cNvSpPr>
          <p:nvPr>
            <p:ph sz="half" idx="1"/>
          </p:nvPr>
        </p:nvSpPr>
        <p:spPr>
          <a:xfrm>
            <a:off x="6405465" y="911224"/>
            <a:ext cx="5181600" cy="4733795"/>
          </a:xfrm>
        </p:spPr>
        <p:txBody>
          <a:bodyPr>
            <a:normAutofit lnSpcReduction="10000"/>
          </a:bodyPr>
          <a:lstStyle/>
          <a:p>
            <a:r>
              <a:rPr lang="en-US" sz="2000" dirty="0"/>
              <a:t>Tasks require you to report to more than one manager</a:t>
            </a:r>
          </a:p>
          <a:p>
            <a:r>
              <a:rPr lang="en-US" sz="2000" dirty="0"/>
              <a:t>Often used when an organisation requires different skill sets to work together </a:t>
            </a:r>
          </a:p>
          <a:p>
            <a:r>
              <a:rPr lang="en-US" sz="2000" dirty="0"/>
              <a:t>It leads to two different chains of command working in conjunction with each other </a:t>
            </a:r>
          </a:p>
          <a:p>
            <a:r>
              <a:rPr lang="en-US" sz="2000" dirty="0"/>
              <a:t>Done effectively, it can lead to greater employee motivation as they have a greater input on a particular project</a:t>
            </a:r>
          </a:p>
          <a:p>
            <a:r>
              <a:rPr lang="en-US" sz="2000" dirty="0"/>
              <a:t>Can increase the skillset/ knowledge of employees working alongside other departments </a:t>
            </a:r>
          </a:p>
          <a:p>
            <a:r>
              <a:rPr lang="en-US" sz="2000" dirty="0"/>
              <a:t>However, there can be confusion over ‘hierarchy’ -  e.g. </a:t>
            </a:r>
            <a:r>
              <a:rPr lang="en-US" sz="2000" i="1" dirty="0"/>
              <a:t>which manager is responsible or who do I report too?</a:t>
            </a:r>
            <a:endParaRPr lang="en-US" sz="2000" dirty="0"/>
          </a:p>
        </p:txBody>
      </p:sp>
      <p:pic>
        <p:nvPicPr>
          <p:cNvPr id="3" name="Picture 2">
            <a:extLst>
              <a:ext uri="{FF2B5EF4-FFF2-40B4-BE49-F238E27FC236}">
                <a16:creationId xmlns:a16="http://schemas.microsoft.com/office/drawing/2014/main" id="{2B48D3C1-D172-F726-7390-7D307FEF79AA}"/>
              </a:ext>
            </a:extLst>
          </p:cNvPr>
          <p:cNvPicPr>
            <a:picLocks noChangeAspect="1"/>
          </p:cNvPicPr>
          <p:nvPr/>
        </p:nvPicPr>
        <p:blipFill>
          <a:blip r:embed="rId2"/>
          <a:stretch>
            <a:fillRect/>
          </a:stretch>
        </p:blipFill>
        <p:spPr>
          <a:xfrm>
            <a:off x="604936" y="1712595"/>
            <a:ext cx="5181600" cy="3432810"/>
          </a:xfrm>
          <a:prstGeom prst="rect">
            <a:avLst/>
          </a:prstGeom>
          <a:noFill/>
        </p:spPr>
      </p:pic>
    </p:spTree>
    <p:extLst>
      <p:ext uri="{BB962C8B-B14F-4D97-AF65-F5344CB8AC3E}">
        <p14:creationId xmlns:p14="http://schemas.microsoft.com/office/powerpoint/2010/main" val="316013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B8B1-6E7C-E261-AD82-F334D04DA1E0}"/>
              </a:ext>
            </a:extLst>
          </p:cNvPr>
          <p:cNvSpPr>
            <a:spLocks noGrp="1"/>
          </p:cNvSpPr>
          <p:nvPr>
            <p:ph type="title"/>
          </p:nvPr>
        </p:nvSpPr>
        <p:spPr>
          <a:xfrm>
            <a:off x="838200" y="365125"/>
            <a:ext cx="5105400" cy="1325563"/>
          </a:xfrm>
          <a:solidFill>
            <a:srgbClr val="295E80"/>
          </a:solidFill>
          <a:ln>
            <a:solidFill>
              <a:srgbClr val="FFC000"/>
            </a:solidFill>
          </a:ln>
        </p:spPr>
        <p:txBody>
          <a:bodyPr anchor="ctr">
            <a:normAutofit/>
          </a:bodyPr>
          <a:lstStyle/>
          <a:p>
            <a:pPr algn="ctr"/>
            <a:r>
              <a:rPr lang="en-GB" dirty="0">
                <a:solidFill>
                  <a:srgbClr val="FFC000"/>
                </a:solidFill>
              </a:rPr>
              <a:t>Hierarchal structure</a:t>
            </a:r>
          </a:p>
        </p:txBody>
      </p:sp>
      <p:sp>
        <p:nvSpPr>
          <p:cNvPr id="8" name="Content Placeholder 3">
            <a:extLst>
              <a:ext uri="{FF2B5EF4-FFF2-40B4-BE49-F238E27FC236}">
                <a16:creationId xmlns:a16="http://schemas.microsoft.com/office/drawing/2014/main" id="{82AA747B-4F38-F8BB-7D62-EDD469D7AA13}"/>
              </a:ext>
            </a:extLst>
          </p:cNvPr>
          <p:cNvSpPr>
            <a:spLocks noGrp="1"/>
          </p:cNvSpPr>
          <p:nvPr>
            <p:ph sz="half" idx="1"/>
          </p:nvPr>
        </p:nvSpPr>
        <p:spPr>
          <a:xfrm>
            <a:off x="6414795" y="728731"/>
            <a:ext cx="5181600" cy="5253232"/>
          </a:xfrm>
        </p:spPr>
        <p:txBody>
          <a:bodyPr/>
          <a:lstStyle/>
          <a:p>
            <a:r>
              <a:rPr lang="en-US" sz="2000" dirty="0"/>
              <a:t>Follows a clear ‘chain of command’ from top CEO to regular employees</a:t>
            </a:r>
          </a:p>
          <a:p>
            <a:r>
              <a:rPr lang="en-US" sz="2000" dirty="0"/>
              <a:t>Often resembles ‘ a pyramid’</a:t>
            </a:r>
          </a:p>
          <a:p>
            <a:r>
              <a:rPr lang="en-US" sz="2000" dirty="0"/>
              <a:t>There are distinct reporting structure and everyone knows their place.</a:t>
            </a:r>
          </a:p>
          <a:p>
            <a:r>
              <a:rPr lang="en-US" sz="2000" dirty="0"/>
              <a:t>Often evident in larger organisation with many departments that perform different duties </a:t>
            </a:r>
          </a:p>
          <a:p>
            <a:r>
              <a:rPr lang="en-US" sz="2000" dirty="0"/>
              <a:t>There can be less ‘span of control’ as there are more managers for staff to report to</a:t>
            </a:r>
          </a:p>
          <a:p>
            <a:r>
              <a:rPr lang="en-US" sz="2000" dirty="0"/>
              <a:t>Communication takes longer to reach ‘the top’</a:t>
            </a:r>
          </a:p>
          <a:p>
            <a:r>
              <a:rPr lang="en-US" sz="2000" dirty="0"/>
              <a:t>Can show clear progression opportunities for employees looking to develop</a:t>
            </a:r>
          </a:p>
        </p:txBody>
      </p:sp>
      <p:pic>
        <p:nvPicPr>
          <p:cNvPr id="3" name="Picture 2" descr="A diagram of people with blue icons&#10;&#10;Description automatically generated with medium confidence">
            <a:extLst>
              <a:ext uri="{FF2B5EF4-FFF2-40B4-BE49-F238E27FC236}">
                <a16:creationId xmlns:a16="http://schemas.microsoft.com/office/drawing/2014/main" id="{BC2732DF-4673-BD18-D2D9-CB090C795F36}"/>
              </a:ext>
            </a:extLst>
          </p:cNvPr>
          <p:cNvPicPr>
            <a:picLocks noChangeAspect="1"/>
          </p:cNvPicPr>
          <p:nvPr/>
        </p:nvPicPr>
        <p:blipFill>
          <a:blip r:embed="rId2"/>
          <a:stretch>
            <a:fillRect/>
          </a:stretch>
        </p:blipFill>
        <p:spPr>
          <a:xfrm>
            <a:off x="595605" y="1751337"/>
            <a:ext cx="4582885" cy="3208020"/>
          </a:xfrm>
          <a:prstGeom prst="rect">
            <a:avLst/>
          </a:prstGeom>
          <a:noFill/>
        </p:spPr>
      </p:pic>
    </p:spTree>
    <p:extLst>
      <p:ext uri="{BB962C8B-B14F-4D97-AF65-F5344CB8AC3E}">
        <p14:creationId xmlns:p14="http://schemas.microsoft.com/office/powerpoint/2010/main" val="403069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6" end="6"/>
                                            </p:txEl>
                                          </p:spTgt>
                                        </p:tgtEl>
                                        <p:attrNameLst>
                                          <p:attrName>style.visibility</p:attrName>
                                        </p:attrNameLst>
                                      </p:cBhvr>
                                      <p:to>
                                        <p:strVal val="visible"/>
                                      </p:to>
                                    </p:set>
                                    <p:anim calcmode="lin" valueType="num">
                                      <p:cBhvr additive="base">
                                        <p:cTn id="43"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5E8E8-CA54-EA79-E8E0-2062A2FE32FD}"/>
              </a:ext>
            </a:extLst>
          </p:cNvPr>
          <p:cNvSpPr>
            <a:spLocks noGrp="1"/>
          </p:cNvSpPr>
          <p:nvPr>
            <p:ph type="ctrTitle"/>
          </p:nvPr>
        </p:nvSpPr>
        <p:spPr>
          <a:xfrm>
            <a:off x="1524000" y="1371600"/>
            <a:ext cx="9144000" cy="2387600"/>
          </a:xfrm>
          <a:solidFill>
            <a:srgbClr val="295E80"/>
          </a:solidFill>
          <a:ln>
            <a:solidFill>
              <a:srgbClr val="FFC000"/>
            </a:solidFill>
          </a:ln>
        </p:spPr>
        <p:txBody>
          <a:bodyPr>
            <a:normAutofit fontScale="90000"/>
          </a:bodyPr>
          <a:lstStyle/>
          <a:p>
            <a:r>
              <a:rPr lang="en-GB" dirty="0">
                <a:solidFill>
                  <a:srgbClr val="FFC000"/>
                </a:solidFill>
              </a:rPr>
              <a:t>There are different types of Hierarchal structures - depending on division of work</a:t>
            </a:r>
          </a:p>
        </p:txBody>
      </p:sp>
      <p:sp>
        <p:nvSpPr>
          <p:cNvPr id="3" name="TextBox 2">
            <a:extLst>
              <a:ext uri="{FF2B5EF4-FFF2-40B4-BE49-F238E27FC236}">
                <a16:creationId xmlns:a16="http://schemas.microsoft.com/office/drawing/2014/main" id="{895892E0-6FD6-2C6D-03E4-948C792EAA10}"/>
              </a:ext>
            </a:extLst>
          </p:cNvPr>
          <p:cNvSpPr txBox="1"/>
          <p:nvPr/>
        </p:nvSpPr>
        <p:spPr>
          <a:xfrm>
            <a:off x="2430294" y="4419600"/>
            <a:ext cx="7543800" cy="584775"/>
          </a:xfrm>
          <a:prstGeom prst="rect">
            <a:avLst/>
          </a:prstGeom>
          <a:noFill/>
        </p:spPr>
        <p:txBody>
          <a:bodyPr wrap="square" rtlCol="0">
            <a:spAutoFit/>
          </a:bodyPr>
          <a:lstStyle/>
          <a:p>
            <a:pPr algn="ctr"/>
            <a:r>
              <a:rPr lang="en-GB" sz="3200" dirty="0">
                <a:solidFill>
                  <a:srgbClr val="FF0000"/>
                </a:solidFill>
              </a:rPr>
              <a:t>Let’s explore after a break</a:t>
            </a:r>
          </a:p>
        </p:txBody>
      </p:sp>
    </p:spTree>
    <p:extLst>
      <p:ext uri="{BB962C8B-B14F-4D97-AF65-F5344CB8AC3E}">
        <p14:creationId xmlns:p14="http://schemas.microsoft.com/office/powerpoint/2010/main" val="34176289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293130-4FFF-3962-28E8-FBA3EFAB1696}"/>
              </a:ext>
            </a:extLst>
          </p:cNvPr>
          <p:cNvSpPr>
            <a:spLocks noGrp="1"/>
          </p:cNvSpPr>
          <p:nvPr>
            <p:ph idx="1"/>
          </p:nvPr>
        </p:nvSpPr>
        <p:spPr>
          <a:xfrm>
            <a:off x="1676400" y="1905000"/>
            <a:ext cx="10515600" cy="3688556"/>
          </a:xfrm>
        </p:spPr>
        <p:txBody>
          <a:bodyPr>
            <a:normAutofit/>
          </a:bodyPr>
          <a:lstStyle/>
          <a:p>
            <a:pPr marL="0" indent="0">
              <a:buNone/>
            </a:pPr>
            <a:r>
              <a:rPr lang="en-GB" sz="13800" dirty="0">
                <a:solidFill>
                  <a:schemeClr val="bg1"/>
                </a:solidFill>
              </a:rPr>
              <a:t>Break Time</a:t>
            </a:r>
          </a:p>
        </p:txBody>
      </p:sp>
    </p:spTree>
    <p:extLst>
      <p:ext uri="{BB962C8B-B14F-4D97-AF65-F5344CB8AC3E}">
        <p14:creationId xmlns:p14="http://schemas.microsoft.com/office/powerpoint/2010/main" val="9882672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18194" y="457200"/>
            <a:ext cx="7551039"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Division of work by function</a:t>
            </a:r>
          </a:p>
        </p:txBody>
      </p:sp>
      <p:pic>
        <p:nvPicPr>
          <p:cNvPr id="4" name="object 4"/>
          <p:cNvPicPr/>
          <p:nvPr/>
        </p:nvPicPr>
        <p:blipFill>
          <a:blip r:embed="rId2" cstate="print"/>
          <a:stretch>
            <a:fillRect/>
          </a:stretch>
        </p:blipFill>
        <p:spPr>
          <a:xfrm>
            <a:off x="1909573" y="1426463"/>
            <a:ext cx="8368283" cy="4003548"/>
          </a:xfrm>
          <a:prstGeom prst="rect">
            <a:avLst/>
          </a:prstGeom>
        </p:spPr>
      </p:pic>
      <p:sp>
        <p:nvSpPr>
          <p:cNvPr id="5" name="TextBox 4">
            <a:extLst>
              <a:ext uri="{FF2B5EF4-FFF2-40B4-BE49-F238E27FC236}">
                <a16:creationId xmlns:a16="http://schemas.microsoft.com/office/drawing/2014/main" id="{DDDCCDCC-B675-4F49-F75E-B6256E60FF59}"/>
              </a:ext>
            </a:extLst>
          </p:cNvPr>
          <p:cNvSpPr txBox="1"/>
          <p:nvPr/>
        </p:nvSpPr>
        <p:spPr>
          <a:xfrm>
            <a:off x="9729281" y="5410200"/>
            <a:ext cx="1600200" cy="369332"/>
          </a:xfrm>
          <a:prstGeom prst="rect">
            <a:avLst/>
          </a:prstGeom>
          <a:noFill/>
        </p:spPr>
        <p:txBody>
          <a:bodyPr wrap="square" rtlCol="0">
            <a:spAutoFit/>
          </a:bodyPr>
          <a:lstStyle/>
          <a:p>
            <a:r>
              <a:rPr lang="en-GB" sz="1800" dirty="0"/>
              <a:t>(Nadler, 1997)</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3E36-0580-6E87-5FC4-878F64E98533}"/>
              </a:ext>
            </a:extLst>
          </p:cNvPr>
          <p:cNvSpPr>
            <a:spLocks noGrp="1"/>
          </p:cNvSpPr>
          <p:nvPr>
            <p:ph type="title"/>
          </p:nvPr>
        </p:nvSpPr>
        <p:spPr/>
        <p:txBody>
          <a:bodyPr/>
          <a:lstStyle/>
          <a:p>
            <a:r>
              <a:rPr lang="en-GB" b="1" dirty="0">
                <a:solidFill>
                  <a:srgbClr val="295E80"/>
                </a:solidFill>
              </a:rPr>
              <a:t>Discussion</a:t>
            </a:r>
          </a:p>
        </p:txBody>
      </p:sp>
      <p:sp>
        <p:nvSpPr>
          <p:cNvPr id="5" name="Cloud 4">
            <a:extLst>
              <a:ext uri="{FF2B5EF4-FFF2-40B4-BE49-F238E27FC236}">
                <a16:creationId xmlns:a16="http://schemas.microsoft.com/office/drawing/2014/main" id="{5060B8DD-8129-FAEF-A003-50AA9EB947C6}"/>
              </a:ext>
            </a:extLst>
          </p:cNvPr>
          <p:cNvSpPr/>
          <p:nvPr/>
        </p:nvSpPr>
        <p:spPr>
          <a:xfrm>
            <a:off x="2852201" y="1822744"/>
            <a:ext cx="6685415" cy="279164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What are the advantages and disadvantages of division of work by function?</a:t>
            </a:r>
          </a:p>
        </p:txBody>
      </p:sp>
    </p:spTree>
    <p:extLst>
      <p:ext uri="{BB962C8B-B14F-4D97-AF65-F5344CB8AC3E}">
        <p14:creationId xmlns:p14="http://schemas.microsoft.com/office/powerpoint/2010/main" val="3442409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19400" y="228600"/>
            <a:ext cx="7044183" cy="1120820"/>
          </a:xfrm>
          <a:prstGeom prst="rect">
            <a:avLst/>
          </a:prstGeom>
          <a:solidFill>
            <a:srgbClr val="295E80"/>
          </a:solidFill>
        </p:spPr>
        <p:txBody>
          <a:bodyPr vert="horz" wrap="square" lIns="0" tIns="12700" rIns="0" bIns="0" rtlCol="0">
            <a:spAutoFit/>
          </a:bodyPr>
          <a:lstStyle/>
          <a:p>
            <a:pPr marL="12700" marR="5080" algn="ctr" rtl="0">
              <a:lnSpc>
                <a:spcPct val="90000"/>
              </a:lnSpc>
              <a:spcBef>
                <a:spcPts val="105"/>
              </a:spcBef>
            </a:pPr>
            <a:r>
              <a:rPr sz="4000" b="1" kern="1200" spc="-15" dirty="0">
                <a:solidFill>
                  <a:srgbClr val="FFC000"/>
                </a:solidFill>
              </a:rPr>
              <a:t>Functional structure  (division of work by function)</a:t>
            </a:r>
          </a:p>
        </p:txBody>
      </p:sp>
      <p:sp>
        <p:nvSpPr>
          <p:cNvPr id="3" name="object 3"/>
          <p:cNvSpPr txBox="1"/>
          <p:nvPr/>
        </p:nvSpPr>
        <p:spPr>
          <a:xfrm>
            <a:off x="152401" y="1467752"/>
            <a:ext cx="5714999" cy="4283865"/>
          </a:xfrm>
          <a:prstGeom prst="rect">
            <a:avLst/>
          </a:prstGeom>
        </p:spPr>
        <p:txBody>
          <a:bodyPr vert="horz" wrap="square" lIns="0" tIns="102235" rIns="0" bIns="0" rtlCol="0">
            <a:spAutoFit/>
          </a:bodyPr>
          <a:lstStyle/>
          <a:p>
            <a:pPr marL="355600">
              <a:spcBef>
                <a:spcPts val="805"/>
              </a:spcBef>
            </a:pPr>
            <a:r>
              <a:rPr sz="2400" b="1" spc="-15" dirty="0">
                <a:latin typeface="Raleway" panose="020B0003030101060003" pitchFamily="34" charset="0"/>
                <a:cs typeface="Calibri"/>
              </a:rPr>
              <a:t>Advantages</a:t>
            </a:r>
            <a:endParaRPr sz="2400" dirty="0">
              <a:latin typeface="Raleway" panose="020B0003030101060003" pitchFamily="34" charset="0"/>
              <a:cs typeface="Calibri"/>
            </a:endParaRPr>
          </a:p>
          <a:p>
            <a:pPr marL="355600" marR="5080" indent="-342900">
              <a:spcBef>
                <a:spcPts val="705"/>
              </a:spcBef>
              <a:buFont typeface="Wingdings"/>
              <a:buChar char=""/>
              <a:tabLst>
                <a:tab pos="355600" algn="l"/>
              </a:tabLst>
            </a:pPr>
            <a:r>
              <a:rPr sz="2400" spc="-5" dirty="0">
                <a:latin typeface="Raleway" panose="020B0003030101060003" pitchFamily="34" charset="0"/>
                <a:cs typeface="Calibri"/>
              </a:rPr>
              <a:t>Specialisation </a:t>
            </a:r>
            <a:r>
              <a:rPr sz="2400" dirty="0">
                <a:latin typeface="Raleway" panose="020B0003030101060003" pitchFamily="34" charset="0"/>
                <a:cs typeface="Calibri"/>
              </a:rPr>
              <a:t>– each </a:t>
            </a:r>
            <a:r>
              <a:rPr sz="2400" spc="5" dirty="0">
                <a:latin typeface="Raleway" panose="020B0003030101060003" pitchFamily="34" charset="0"/>
                <a:cs typeface="Calibri"/>
              </a:rPr>
              <a:t> </a:t>
            </a:r>
            <a:r>
              <a:rPr sz="2400" spc="-5" dirty="0">
                <a:latin typeface="Raleway" panose="020B0003030101060003" pitchFamily="34" charset="0"/>
                <a:cs typeface="Calibri"/>
              </a:rPr>
              <a:t>department </a:t>
            </a:r>
            <a:r>
              <a:rPr sz="2400" spc="-15" dirty="0">
                <a:latin typeface="Raleway" panose="020B0003030101060003" pitchFamily="34" charset="0"/>
                <a:cs typeface="Calibri"/>
              </a:rPr>
              <a:t>focuses </a:t>
            </a:r>
            <a:r>
              <a:rPr sz="2400" spc="-5" dirty="0">
                <a:latin typeface="Raleway" panose="020B0003030101060003" pitchFamily="34" charset="0"/>
                <a:cs typeface="Calibri"/>
              </a:rPr>
              <a:t>on </a:t>
            </a:r>
            <a:r>
              <a:rPr sz="2400" dirty="0">
                <a:latin typeface="Raleway" panose="020B0003030101060003" pitchFamily="34" charset="0"/>
                <a:cs typeface="Calibri"/>
              </a:rPr>
              <a:t>its </a:t>
            </a:r>
            <a:r>
              <a:rPr sz="2400" spc="-535" dirty="0">
                <a:latin typeface="Raleway" panose="020B0003030101060003" pitchFamily="34" charset="0"/>
                <a:cs typeface="Calibri"/>
              </a:rPr>
              <a:t> </a:t>
            </a:r>
            <a:r>
              <a:rPr sz="2400" spc="-10" dirty="0">
                <a:latin typeface="Raleway" panose="020B0003030101060003" pitchFamily="34" charset="0"/>
                <a:cs typeface="Calibri"/>
              </a:rPr>
              <a:t>own</a:t>
            </a:r>
            <a:r>
              <a:rPr sz="2400" spc="-5" dirty="0">
                <a:latin typeface="Raleway" panose="020B0003030101060003" pitchFamily="34" charset="0"/>
                <a:cs typeface="Calibri"/>
              </a:rPr>
              <a:t> </a:t>
            </a:r>
            <a:r>
              <a:rPr sz="2400" spc="-15" dirty="0">
                <a:latin typeface="Raleway" panose="020B0003030101060003" pitchFamily="34" charset="0"/>
                <a:cs typeface="Calibri"/>
              </a:rPr>
              <a:t>work</a:t>
            </a:r>
            <a:endParaRPr lang="en-GB" sz="2400" spc="-15" dirty="0">
              <a:latin typeface="Raleway" panose="020B0003030101060003" pitchFamily="34" charset="0"/>
              <a:cs typeface="Calibri"/>
            </a:endParaRPr>
          </a:p>
          <a:p>
            <a:pPr marL="12700" marR="5080">
              <a:spcBef>
                <a:spcPts val="705"/>
              </a:spcBef>
              <a:tabLst>
                <a:tab pos="355600" algn="l"/>
              </a:tabLst>
            </a:pPr>
            <a:endParaRPr sz="2400" dirty="0">
              <a:latin typeface="Raleway" panose="020B0003030101060003" pitchFamily="34" charset="0"/>
              <a:cs typeface="Calibri"/>
            </a:endParaRPr>
          </a:p>
          <a:p>
            <a:pPr marL="355600" indent="-342900">
              <a:spcBef>
                <a:spcPts val="580"/>
              </a:spcBef>
              <a:buFont typeface="Wingdings"/>
              <a:buChar char=""/>
              <a:tabLst>
                <a:tab pos="355600" algn="l"/>
              </a:tabLst>
            </a:pPr>
            <a:r>
              <a:rPr sz="2400" spc="-10" dirty="0">
                <a:latin typeface="Raleway" panose="020B0003030101060003" pitchFamily="34" charset="0"/>
                <a:cs typeface="Calibri"/>
              </a:rPr>
              <a:t>Accountability</a:t>
            </a:r>
            <a:r>
              <a:rPr sz="2400" spc="-45" dirty="0">
                <a:latin typeface="Raleway" panose="020B0003030101060003" pitchFamily="34" charset="0"/>
                <a:cs typeface="Calibri"/>
              </a:rPr>
              <a:t> </a:t>
            </a:r>
            <a:r>
              <a:rPr sz="2400" spc="-20" dirty="0">
                <a:latin typeface="Raleway" panose="020B0003030101060003" pitchFamily="34" charset="0"/>
                <a:cs typeface="Calibri"/>
              </a:rPr>
              <a:t>/control</a:t>
            </a:r>
            <a:r>
              <a:rPr lang="en-GB" sz="2400" spc="-20" dirty="0">
                <a:latin typeface="Raleway" panose="020B0003030101060003" pitchFamily="34" charset="0"/>
                <a:cs typeface="Calibri"/>
              </a:rPr>
              <a:t> - </a:t>
            </a:r>
            <a:r>
              <a:rPr sz="2400" spc="-5" dirty="0">
                <a:latin typeface="Raleway" panose="020B0003030101060003" pitchFamily="34" charset="0"/>
                <a:cs typeface="Calibri"/>
              </a:rPr>
              <a:t>someone</a:t>
            </a:r>
            <a:r>
              <a:rPr sz="2400" spc="-30" dirty="0">
                <a:latin typeface="Raleway" panose="020B0003030101060003" pitchFamily="34" charset="0"/>
                <a:cs typeface="Calibri"/>
              </a:rPr>
              <a:t> </a:t>
            </a:r>
            <a:r>
              <a:rPr sz="2400" dirty="0">
                <a:latin typeface="Raleway" panose="020B0003030101060003" pitchFamily="34" charset="0"/>
                <a:cs typeface="Calibri"/>
              </a:rPr>
              <a:t>is</a:t>
            </a:r>
            <a:r>
              <a:rPr sz="2400" spc="-30" dirty="0">
                <a:latin typeface="Raleway" panose="020B0003030101060003" pitchFamily="34" charset="0"/>
                <a:cs typeface="Calibri"/>
              </a:rPr>
              <a:t> </a:t>
            </a:r>
            <a:r>
              <a:rPr sz="2400" spc="-5" dirty="0">
                <a:latin typeface="Raleway" panose="020B0003030101060003" pitchFamily="34" charset="0"/>
                <a:cs typeface="Calibri"/>
              </a:rPr>
              <a:t>responsible</a:t>
            </a:r>
            <a:endParaRPr lang="en-GB" sz="2400" spc="-5" dirty="0">
              <a:latin typeface="Raleway" panose="020B0003030101060003" pitchFamily="34" charset="0"/>
              <a:cs typeface="Calibri"/>
            </a:endParaRPr>
          </a:p>
          <a:p>
            <a:pPr marL="12700">
              <a:spcBef>
                <a:spcPts val="580"/>
              </a:spcBef>
              <a:tabLst>
                <a:tab pos="355600" algn="l"/>
              </a:tabLst>
            </a:pPr>
            <a:endParaRPr lang="en-GB" sz="2400" dirty="0">
              <a:latin typeface="Raleway" panose="020B0003030101060003" pitchFamily="34" charset="0"/>
              <a:cs typeface="Calibri"/>
            </a:endParaRPr>
          </a:p>
          <a:p>
            <a:pPr marL="355600" indent="-342900">
              <a:spcBef>
                <a:spcPts val="580"/>
              </a:spcBef>
              <a:buFont typeface="Wingdings"/>
              <a:buChar char=""/>
              <a:tabLst>
                <a:tab pos="355600" algn="l"/>
              </a:tabLst>
            </a:pPr>
            <a:r>
              <a:rPr sz="2400" spc="-5" dirty="0">
                <a:latin typeface="Raleway" panose="020B0003030101060003" pitchFamily="34" charset="0"/>
                <a:cs typeface="Calibri"/>
              </a:rPr>
              <a:t>Clarity</a:t>
            </a:r>
            <a:r>
              <a:rPr sz="2400" spc="-40" dirty="0">
                <a:latin typeface="Raleway" panose="020B0003030101060003" pitchFamily="34" charset="0"/>
                <a:cs typeface="Calibri"/>
              </a:rPr>
              <a:t> </a:t>
            </a:r>
            <a:r>
              <a:rPr sz="2400" dirty="0">
                <a:latin typeface="Raleway" panose="020B0003030101060003" pitchFamily="34" charset="0"/>
                <a:cs typeface="Calibri"/>
              </a:rPr>
              <a:t>–</a:t>
            </a:r>
            <a:r>
              <a:rPr sz="2400" spc="-25" dirty="0">
                <a:latin typeface="Raleway" panose="020B0003030101060003" pitchFamily="34" charset="0"/>
                <a:cs typeface="Calibri"/>
              </a:rPr>
              <a:t> </a:t>
            </a:r>
            <a:r>
              <a:rPr sz="2400" spc="-5" dirty="0">
                <a:latin typeface="Raleway" panose="020B0003030101060003" pitchFamily="34" charset="0"/>
                <a:cs typeface="Calibri"/>
              </a:rPr>
              <a:t>know</a:t>
            </a:r>
            <a:r>
              <a:rPr sz="2400" spc="-20" dirty="0">
                <a:latin typeface="Raleway" panose="020B0003030101060003" pitchFamily="34" charset="0"/>
                <a:cs typeface="Calibri"/>
              </a:rPr>
              <a:t> </a:t>
            </a:r>
            <a:r>
              <a:rPr sz="2400" spc="-10" dirty="0">
                <a:latin typeface="Raleway" panose="020B0003030101060003" pitchFamily="34" charset="0"/>
                <a:cs typeface="Calibri"/>
              </a:rPr>
              <a:t>your</a:t>
            </a:r>
            <a:r>
              <a:rPr sz="2400" spc="-35" dirty="0">
                <a:latin typeface="Raleway" panose="020B0003030101060003" pitchFamily="34" charset="0"/>
                <a:cs typeface="Calibri"/>
              </a:rPr>
              <a:t> </a:t>
            </a:r>
            <a:r>
              <a:rPr sz="2400" dirty="0">
                <a:latin typeface="Raleway" panose="020B0003030101060003" pitchFamily="34" charset="0"/>
                <a:cs typeface="Calibri"/>
              </a:rPr>
              <a:t>and</a:t>
            </a:r>
            <a:r>
              <a:rPr lang="en-GB" sz="2400" dirty="0">
                <a:latin typeface="Raleway" panose="020B0003030101060003" pitchFamily="34" charset="0"/>
                <a:cs typeface="Calibri"/>
              </a:rPr>
              <a:t> </a:t>
            </a:r>
            <a:r>
              <a:rPr sz="2400" spc="-10" dirty="0">
                <a:latin typeface="Raleway" panose="020B0003030101060003" pitchFamily="34" charset="0"/>
                <a:cs typeface="Calibri"/>
              </a:rPr>
              <a:t>others’</a:t>
            </a:r>
            <a:r>
              <a:rPr sz="2400" spc="-50" dirty="0">
                <a:latin typeface="Raleway" panose="020B0003030101060003" pitchFamily="34" charset="0"/>
                <a:cs typeface="Calibri"/>
              </a:rPr>
              <a:t> </a:t>
            </a:r>
            <a:r>
              <a:rPr sz="2400" spc="-15" dirty="0">
                <a:latin typeface="Raleway" panose="020B0003030101060003" pitchFamily="34" charset="0"/>
                <a:cs typeface="Calibri"/>
              </a:rPr>
              <a:t>roles</a:t>
            </a:r>
            <a:endParaRPr lang="en-GB" sz="2400" spc="-15" dirty="0">
              <a:latin typeface="Raleway" panose="020B0003030101060003" pitchFamily="34" charset="0"/>
              <a:cs typeface="Calibri"/>
            </a:endParaRPr>
          </a:p>
          <a:p>
            <a:pPr marL="355600"/>
            <a:endParaRPr sz="2400" dirty="0">
              <a:latin typeface="Raleway" panose="020B0003030101060003" pitchFamily="34" charset="0"/>
              <a:cs typeface="Calibri"/>
            </a:endParaRPr>
          </a:p>
          <a:p>
            <a:pPr marL="355600" indent="-342900">
              <a:spcBef>
                <a:spcPts val="575"/>
              </a:spcBef>
              <a:buFont typeface="Wingdings"/>
              <a:buChar char=""/>
              <a:tabLst>
                <a:tab pos="355600" algn="l"/>
              </a:tabLst>
            </a:pPr>
            <a:r>
              <a:rPr sz="2400" spc="-5" dirty="0">
                <a:latin typeface="Raleway" panose="020B0003030101060003" pitchFamily="34" charset="0"/>
                <a:cs typeface="Calibri"/>
              </a:rPr>
              <a:t>Less</a:t>
            </a:r>
            <a:r>
              <a:rPr sz="2400" spc="-30" dirty="0">
                <a:latin typeface="Raleway" panose="020B0003030101060003" pitchFamily="34" charset="0"/>
                <a:cs typeface="Calibri"/>
              </a:rPr>
              <a:t> </a:t>
            </a:r>
            <a:r>
              <a:rPr sz="2400" spc="-10" dirty="0">
                <a:latin typeface="Raleway" panose="020B0003030101060003" pitchFamily="34" charset="0"/>
                <a:cs typeface="Calibri"/>
              </a:rPr>
              <a:t>duplication</a:t>
            </a:r>
            <a:endParaRPr sz="2400" dirty="0">
              <a:latin typeface="Raleway" panose="020B0003030101060003" pitchFamily="34" charset="0"/>
              <a:cs typeface="Calibri"/>
            </a:endParaRPr>
          </a:p>
        </p:txBody>
      </p:sp>
      <p:sp>
        <p:nvSpPr>
          <p:cNvPr id="4" name="object 4"/>
          <p:cNvSpPr txBox="1"/>
          <p:nvPr/>
        </p:nvSpPr>
        <p:spPr>
          <a:xfrm>
            <a:off x="6629400" y="1687177"/>
            <a:ext cx="5105400" cy="3483646"/>
          </a:xfrm>
          <a:prstGeom prst="rect">
            <a:avLst/>
          </a:prstGeom>
        </p:spPr>
        <p:txBody>
          <a:bodyPr vert="horz" wrap="square" lIns="0" tIns="48895" rIns="0" bIns="0" rtlCol="0">
            <a:spAutoFit/>
          </a:bodyPr>
          <a:lstStyle/>
          <a:p>
            <a:pPr marL="355600">
              <a:spcBef>
                <a:spcPts val="385"/>
              </a:spcBef>
            </a:pPr>
            <a:r>
              <a:rPr sz="2400" b="1" spc="-15" dirty="0">
                <a:latin typeface="Raleway" panose="020B0003030101060003" pitchFamily="34" charset="0"/>
                <a:cs typeface="Calibri"/>
              </a:rPr>
              <a:t>Disadvantages</a:t>
            </a:r>
            <a:endParaRPr sz="2400" dirty="0">
              <a:latin typeface="Raleway" panose="020B0003030101060003" pitchFamily="34" charset="0"/>
              <a:cs typeface="Calibri"/>
            </a:endParaRPr>
          </a:p>
          <a:p>
            <a:pPr marL="12700">
              <a:lnSpc>
                <a:spcPts val="2740"/>
              </a:lnSpc>
              <a:spcBef>
                <a:spcPts val="285"/>
              </a:spcBef>
              <a:tabLst>
                <a:tab pos="354965" algn="l"/>
              </a:tabLst>
            </a:pPr>
            <a:r>
              <a:rPr sz="2400" dirty="0">
                <a:latin typeface="Wingdings"/>
                <a:cs typeface="Wingdings"/>
              </a:rPr>
              <a:t></a:t>
            </a:r>
            <a:r>
              <a:rPr sz="2400" dirty="0">
                <a:latin typeface="Raleway" panose="020B0003030101060003" pitchFamily="34" charset="0"/>
                <a:cs typeface="Times New Roman"/>
              </a:rPr>
              <a:t>	</a:t>
            </a:r>
            <a:r>
              <a:rPr sz="2400" spc="-5" dirty="0">
                <a:latin typeface="Raleway" panose="020B0003030101060003" pitchFamily="34" charset="0"/>
                <a:cs typeface="Calibri"/>
              </a:rPr>
              <a:t>Insular </a:t>
            </a:r>
            <a:r>
              <a:rPr sz="2400" dirty="0">
                <a:latin typeface="Raleway" panose="020B0003030101060003" pitchFamily="34" charset="0"/>
                <a:cs typeface="Calibri"/>
              </a:rPr>
              <a:t>–</a:t>
            </a:r>
            <a:r>
              <a:rPr sz="2400" spc="-10" dirty="0">
                <a:latin typeface="Raleway" panose="020B0003030101060003" pitchFamily="34" charset="0"/>
                <a:cs typeface="Calibri"/>
              </a:rPr>
              <a:t> micro</a:t>
            </a:r>
            <a:r>
              <a:rPr sz="2400" spc="-40" dirty="0">
                <a:latin typeface="Raleway" panose="020B0003030101060003" pitchFamily="34" charset="0"/>
                <a:cs typeface="Calibri"/>
              </a:rPr>
              <a:t> </a:t>
            </a:r>
            <a:r>
              <a:rPr sz="2400" spc="-5" dirty="0">
                <a:latin typeface="Raleway" panose="020B0003030101060003" pitchFamily="34" charset="0"/>
                <a:cs typeface="Calibri"/>
              </a:rPr>
              <a:t>not</a:t>
            </a:r>
            <a:r>
              <a:rPr sz="2400" spc="-10" dirty="0">
                <a:latin typeface="Raleway" panose="020B0003030101060003" pitchFamily="34" charset="0"/>
                <a:cs typeface="Calibri"/>
              </a:rPr>
              <a:t> macro</a:t>
            </a:r>
            <a:r>
              <a:rPr lang="en-GB" sz="2400" spc="-10" dirty="0">
                <a:latin typeface="Raleway" panose="020B0003030101060003" pitchFamily="34" charset="0"/>
                <a:cs typeface="Calibri"/>
              </a:rPr>
              <a:t> p</a:t>
            </a:r>
            <a:r>
              <a:rPr sz="2400" spc="-10" dirty="0" err="1">
                <a:latin typeface="Raleway" panose="020B0003030101060003" pitchFamily="34" charset="0"/>
                <a:cs typeface="Calibri"/>
              </a:rPr>
              <a:t>icture</a:t>
            </a:r>
            <a:endParaRPr lang="en-GB" sz="2400" spc="-10" dirty="0">
              <a:latin typeface="Raleway" panose="020B0003030101060003" pitchFamily="34" charset="0"/>
              <a:cs typeface="Calibri"/>
            </a:endParaRPr>
          </a:p>
          <a:p>
            <a:pPr marL="355600">
              <a:lnSpc>
                <a:spcPts val="2740"/>
              </a:lnSpc>
            </a:pPr>
            <a:endParaRPr sz="2400" dirty="0">
              <a:latin typeface="Raleway" panose="020B0003030101060003" pitchFamily="34" charset="0"/>
              <a:cs typeface="Calibri"/>
            </a:endParaRPr>
          </a:p>
          <a:p>
            <a:pPr marL="355600" marR="5080" indent="-342900">
              <a:lnSpc>
                <a:spcPts val="2590"/>
              </a:lnSpc>
              <a:spcBef>
                <a:spcPts val="620"/>
              </a:spcBef>
              <a:tabLst>
                <a:tab pos="354965" algn="l"/>
              </a:tabLst>
            </a:pPr>
            <a:r>
              <a:rPr sz="2400" dirty="0">
                <a:latin typeface="Wingdings"/>
                <a:cs typeface="Wingdings"/>
              </a:rPr>
              <a:t></a:t>
            </a:r>
            <a:r>
              <a:rPr sz="2400" dirty="0">
                <a:latin typeface="Raleway" panose="020B0003030101060003" pitchFamily="34" charset="0"/>
                <a:cs typeface="Times New Roman"/>
              </a:rPr>
              <a:t>	</a:t>
            </a:r>
            <a:r>
              <a:rPr sz="2400" spc="-5" dirty="0">
                <a:latin typeface="Raleway" panose="020B0003030101060003" pitchFamily="34" charset="0"/>
                <a:cs typeface="Calibri"/>
              </a:rPr>
              <a:t>Departments</a:t>
            </a:r>
            <a:r>
              <a:rPr sz="2400" spc="-50" dirty="0">
                <a:latin typeface="Raleway" panose="020B0003030101060003" pitchFamily="34" charset="0"/>
                <a:cs typeface="Calibri"/>
              </a:rPr>
              <a:t> </a:t>
            </a:r>
            <a:r>
              <a:rPr sz="2400" spc="-10" dirty="0">
                <a:latin typeface="Raleway" panose="020B0003030101060003" pitchFamily="34" charset="0"/>
                <a:cs typeface="Calibri"/>
              </a:rPr>
              <a:t>can</a:t>
            </a:r>
            <a:r>
              <a:rPr sz="2400" spc="-40" dirty="0">
                <a:latin typeface="Raleway" panose="020B0003030101060003" pitchFamily="34" charset="0"/>
                <a:cs typeface="Calibri"/>
              </a:rPr>
              <a:t> </a:t>
            </a:r>
            <a:r>
              <a:rPr sz="2400" spc="-10" dirty="0">
                <a:latin typeface="Raleway" panose="020B0003030101060003" pitchFamily="34" charset="0"/>
                <a:cs typeface="Calibri"/>
              </a:rPr>
              <a:t>become </a:t>
            </a:r>
            <a:r>
              <a:rPr sz="2400" spc="-525" dirty="0">
                <a:latin typeface="Raleway" panose="020B0003030101060003" pitchFamily="34" charset="0"/>
                <a:cs typeface="Calibri"/>
              </a:rPr>
              <a:t> </a:t>
            </a:r>
            <a:r>
              <a:rPr sz="2400" spc="-15" dirty="0">
                <a:latin typeface="Raleway" panose="020B0003030101060003" pitchFamily="34" charset="0"/>
                <a:cs typeface="Calibri"/>
              </a:rPr>
              <a:t>resistant</a:t>
            </a:r>
            <a:r>
              <a:rPr sz="2400" spc="-20" dirty="0">
                <a:latin typeface="Raleway" panose="020B0003030101060003" pitchFamily="34" charset="0"/>
                <a:cs typeface="Calibri"/>
              </a:rPr>
              <a:t> </a:t>
            </a:r>
            <a:r>
              <a:rPr sz="2400" spc="-15" dirty="0">
                <a:latin typeface="Raleway" panose="020B0003030101060003" pitchFamily="34" charset="0"/>
                <a:cs typeface="Calibri"/>
              </a:rPr>
              <a:t>to </a:t>
            </a:r>
            <a:r>
              <a:rPr sz="2400" spc="-5" dirty="0">
                <a:latin typeface="Raleway" panose="020B0003030101060003" pitchFamily="34" charset="0"/>
                <a:cs typeface="Calibri"/>
              </a:rPr>
              <a:t>change</a:t>
            </a:r>
            <a:endParaRPr lang="en-GB" sz="2400" spc="-5" dirty="0">
              <a:latin typeface="Raleway" panose="020B0003030101060003" pitchFamily="34" charset="0"/>
              <a:cs typeface="Calibri"/>
            </a:endParaRPr>
          </a:p>
          <a:p>
            <a:pPr marL="355600" marR="5080" indent="-342900">
              <a:lnSpc>
                <a:spcPts val="2590"/>
              </a:lnSpc>
              <a:spcBef>
                <a:spcPts val="620"/>
              </a:spcBef>
              <a:tabLst>
                <a:tab pos="354965" algn="l"/>
              </a:tabLst>
            </a:pPr>
            <a:endParaRPr sz="2400" dirty="0">
              <a:latin typeface="Raleway" panose="020B0003030101060003" pitchFamily="34" charset="0"/>
              <a:cs typeface="Calibri"/>
            </a:endParaRPr>
          </a:p>
          <a:p>
            <a:pPr marL="12700">
              <a:lnSpc>
                <a:spcPts val="2735"/>
              </a:lnSpc>
              <a:spcBef>
                <a:spcPts val="250"/>
              </a:spcBef>
              <a:tabLst>
                <a:tab pos="354965" algn="l"/>
              </a:tabLst>
            </a:pPr>
            <a:r>
              <a:rPr sz="2400" dirty="0">
                <a:latin typeface="Wingdings"/>
                <a:cs typeface="Wingdings"/>
              </a:rPr>
              <a:t></a:t>
            </a:r>
            <a:r>
              <a:rPr sz="2400" dirty="0">
                <a:latin typeface="Raleway" panose="020B0003030101060003" pitchFamily="34" charset="0"/>
                <a:cs typeface="Times New Roman"/>
              </a:rPr>
              <a:t>	</a:t>
            </a:r>
            <a:r>
              <a:rPr sz="2400" spc="-10" dirty="0">
                <a:latin typeface="Raleway" panose="020B0003030101060003" pitchFamily="34" charset="0"/>
                <a:cs typeface="Calibri"/>
              </a:rPr>
              <a:t>Coordination</a:t>
            </a:r>
            <a:r>
              <a:rPr lang="en-GB" sz="2400" spc="-10" dirty="0">
                <a:latin typeface="Raleway" panose="020B0003030101060003" pitchFamily="34" charset="0"/>
                <a:cs typeface="Calibri"/>
              </a:rPr>
              <a:t> </a:t>
            </a:r>
            <a:r>
              <a:rPr sz="2400" spc="-15" dirty="0">
                <a:latin typeface="Raleway" panose="020B0003030101060003" pitchFamily="34" charset="0"/>
                <a:cs typeface="Calibri"/>
              </a:rPr>
              <a:t>may</a:t>
            </a:r>
            <a:r>
              <a:rPr sz="2400" spc="-35" dirty="0">
                <a:latin typeface="Raleway" panose="020B0003030101060003" pitchFamily="34" charset="0"/>
                <a:cs typeface="Calibri"/>
              </a:rPr>
              <a:t> </a:t>
            </a:r>
            <a:r>
              <a:rPr sz="2400" spc="-25" dirty="0">
                <a:latin typeface="Raleway" panose="020B0003030101060003" pitchFamily="34" charset="0"/>
                <a:cs typeface="Calibri"/>
              </a:rPr>
              <a:t>take</a:t>
            </a:r>
            <a:r>
              <a:rPr sz="2400" spc="-40" dirty="0">
                <a:latin typeface="Raleway" panose="020B0003030101060003" pitchFamily="34" charset="0"/>
                <a:cs typeface="Calibri"/>
              </a:rPr>
              <a:t> </a:t>
            </a:r>
            <a:r>
              <a:rPr sz="2400" spc="-10" dirty="0">
                <a:latin typeface="Raleway" panose="020B0003030101060003" pitchFamily="34" charset="0"/>
                <a:cs typeface="Calibri"/>
              </a:rPr>
              <a:t>too</a:t>
            </a:r>
            <a:r>
              <a:rPr sz="2400" spc="-35" dirty="0">
                <a:latin typeface="Raleway" panose="020B0003030101060003" pitchFamily="34" charset="0"/>
                <a:cs typeface="Calibri"/>
              </a:rPr>
              <a:t> </a:t>
            </a:r>
            <a:r>
              <a:rPr sz="2400" spc="-5" dirty="0">
                <a:latin typeface="Raleway" panose="020B0003030101060003" pitchFamily="34" charset="0"/>
                <a:cs typeface="Calibri"/>
              </a:rPr>
              <a:t>long</a:t>
            </a:r>
            <a:endParaRPr lang="en-GB" sz="2400" spc="-5" dirty="0">
              <a:latin typeface="Raleway" panose="020B0003030101060003" pitchFamily="34" charset="0"/>
              <a:cs typeface="Calibri"/>
            </a:endParaRPr>
          </a:p>
          <a:p>
            <a:pPr marL="12700">
              <a:lnSpc>
                <a:spcPts val="2735"/>
              </a:lnSpc>
              <a:spcBef>
                <a:spcPts val="250"/>
              </a:spcBef>
              <a:tabLst>
                <a:tab pos="354965" algn="l"/>
              </a:tabLst>
            </a:pPr>
            <a:endParaRPr sz="2400" dirty="0">
              <a:latin typeface="Raleway" panose="020B0003030101060003" pitchFamily="34" charset="0"/>
              <a:cs typeface="Calibri"/>
            </a:endParaRPr>
          </a:p>
          <a:p>
            <a:pPr marL="355600" marR="512445" indent="-342900">
              <a:lnSpc>
                <a:spcPts val="2590"/>
              </a:lnSpc>
              <a:spcBef>
                <a:spcPts val="615"/>
              </a:spcBef>
              <a:tabLst>
                <a:tab pos="354965" algn="l"/>
              </a:tabLst>
            </a:pPr>
            <a:r>
              <a:rPr sz="2400" dirty="0">
                <a:latin typeface="Wingdings"/>
                <a:cs typeface="Wingdings"/>
              </a:rPr>
              <a:t></a:t>
            </a:r>
            <a:r>
              <a:rPr sz="2400" dirty="0">
                <a:latin typeface="Raleway" panose="020B0003030101060003" pitchFamily="34" charset="0"/>
                <a:cs typeface="Times New Roman"/>
              </a:rPr>
              <a:t>	</a:t>
            </a:r>
            <a:r>
              <a:rPr sz="2400" dirty="0">
                <a:latin typeface="Raleway" panose="020B0003030101060003" pitchFamily="34" charset="0"/>
                <a:cs typeface="Calibri"/>
              </a:rPr>
              <a:t>Gap</a:t>
            </a:r>
            <a:r>
              <a:rPr sz="2400" spc="-20" dirty="0">
                <a:latin typeface="Raleway" panose="020B0003030101060003" pitchFamily="34" charset="0"/>
                <a:cs typeface="Calibri"/>
              </a:rPr>
              <a:t> </a:t>
            </a:r>
            <a:r>
              <a:rPr sz="2400" spc="-10" dirty="0">
                <a:latin typeface="Raleway" panose="020B0003030101060003" pitchFamily="34" charset="0"/>
                <a:cs typeface="Calibri"/>
              </a:rPr>
              <a:t>between</a:t>
            </a:r>
            <a:r>
              <a:rPr sz="2400" spc="-25" dirty="0">
                <a:latin typeface="Raleway" panose="020B0003030101060003" pitchFamily="34" charset="0"/>
                <a:cs typeface="Calibri"/>
              </a:rPr>
              <a:t> </a:t>
            </a:r>
            <a:r>
              <a:rPr sz="2400" spc="-15" dirty="0">
                <a:latin typeface="Raleway" panose="020B0003030101060003" pitchFamily="34" charset="0"/>
                <a:cs typeface="Calibri"/>
              </a:rPr>
              <a:t>top</a:t>
            </a:r>
            <a:r>
              <a:rPr sz="2400" spc="-30" dirty="0">
                <a:latin typeface="Raleway" panose="020B0003030101060003" pitchFamily="34" charset="0"/>
                <a:cs typeface="Calibri"/>
              </a:rPr>
              <a:t> </a:t>
            </a:r>
            <a:r>
              <a:rPr sz="2400" dirty="0">
                <a:latin typeface="Raleway" panose="020B0003030101060003" pitchFamily="34" charset="0"/>
                <a:cs typeface="Calibri"/>
              </a:rPr>
              <a:t>and </a:t>
            </a:r>
            <a:r>
              <a:rPr sz="2400" spc="-530" dirty="0">
                <a:latin typeface="Raleway" panose="020B0003030101060003" pitchFamily="34" charset="0"/>
                <a:cs typeface="Calibri"/>
              </a:rPr>
              <a:t> </a:t>
            </a:r>
            <a:r>
              <a:rPr sz="2400" spc="-15" dirty="0">
                <a:latin typeface="Raleway" panose="020B0003030101060003" pitchFamily="34" charset="0"/>
                <a:cs typeface="Calibri"/>
              </a:rPr>
              <a:t>bottom</a:t>
            </a:r>
            <a:endParaRPr sz="2400" dirty="0">
              <a:latin typeface="Raleway" panose="020B0003030101060003" pitchFamily="34" charset="0"/>
              <a:cs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72943" y="293462"/>
            <a:ext cx="6240017" cy="1133002"/>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Division of work by</a:t>
            </a:r>
          </a:p>
          <a:p>
            <a:pPr marL="12700" marR="5080" algn="ctr" rtl="0">
              <a:lnSpc>
                <a:spcPct val="90000"/>
              </a:lnSpc>
              <a:spcBef>
                <a:spcPts val="105"/>
              </a:spcBef>
            </a:pPr>
            <a:r>
              <a:rPr sz="4000" b="1" kern="1200" spc="-15" dirty="0">
                <a:solidFill>
                  <a:srgbClr val="FFC000"/>
                </a:solidFill>
              </a:rPr>
              <a:t>product or service</a:t>
            </a:r>
          </a:p>
        </p:txBody>
      </p:sp>
      <p:pic>
        <p:nvPicPr>
          <p:cNvPr id="4" name="object 4"/>
          <p:cNvPicPr/>
          <p:nvPr/>
        </p:nvPicPr>
        <p:blipFill>
          <a:blip r:embed="rId2" cstate="print"/>
          <a:stretch>
            <a:fillRect/>
          </a:stretch>
        </p:blipFill>
        <p:spPr>
          <a:xfrm>
            <a:off x="1905000" y="1807464"/>
            <a:ext cx="8375904" cy="3221736"/>
          </a:xfrm>
          <a:prstGeom prst="rect">
            <a:avLst/>
          </a:prstGeom>
        </p:spPr>
      </p:pic>
      <p:sp>
        <p:nvSpPr>
          <p:cNvPr id="5" name="TextBox 4">
            <a:extLst>
              <a:ext uri="{FF2B5EF4-FFF2-40B4-BE49-F238E27FC236}">
                <a16:creationId xmlns:a16="http://schemas.microsoft.com/office/drawing/2014/main" id="{3BAF0FC4-F71B-E8E7-ED34-2FA7CDC77A99}"/>
              </a:ext>
            </a:extLst>
          </p:cNvPr>
          <p:cNvSpPr txBox="1"/>
          <p:nvPr/>
        </p:nvSpPr>
        <p:spPr>
          <a:xfrm>
            <a:off x="9729281" y="5410200"/>
            <a:ext cx="1600200" cy="369332"/>
          </a:xfrm>
          <a:prstGeom prst="rect">
            <a:avLst/>
          </a:prstGeom>
          <a:noFill/>
        </p:spPr>
        <p:txBody>
          <a:bodyPr wrap="square" rtlCol="0">
            <a:spAutoFit/>
          </a:bodyPr>
          <a:lstStyle/>
          <a:p>
            <a:r>
              <a:rPr lang="en-GB" sz="1800" dirty="0"/>
              <a:t>(Nadler, 1997)</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3E36-0580-6E87-5FC4-878F64E98533}"/>
              </a:ext>
            </a:extLst>
          </p:cNvPr>
          <p:cNvSpPr>
            <a:spLocks noGrp="1"/>
          </p:cNvSpPr>
          <p:nvPr>
            <p:ph type="title"/>
          </p:nvPr>
        </p:nvSpPr>
        <p:spPr/>
        <p:txBody>
          <a:bodyPr/>
          <a:lstStyle/>
          <a:p>
            <a:r>
              <a:rPr lang="en-GB" b="1" dirty="0">
                <a:solidFill>
                  <a:srgbClr val="295E80"/>
                </a:solidFill>
              </a:rPr>
              <a:t>Discussion</a:t>
            </a:r>
          </a:p>
        </p:txBody>
      </p:sp>
      <p:sp>
        <p:nvSpPr>
          <p:cNvPr id="5" name="Cloud 4">
            <a:extLst>
              <a:ext uri="{FF2B5EF4-FFF2-40B4-BE49-F238E27FC236}">
                <a16:creationId xmlns:a16="http://schemas.microsoft.com/office/drawing/2014/main" id="{5060B8DD-8129-FAEF-A003-50AA9EB947C6}"/>
              </a:ext>
            </a:extLst>
          </p:cNvPr>
          <p:cNvSpPr/>
          <p:nvPr/>
        </p:nvSpPr>
        <p:spPr>
          <a:xfrm>
            <a:off x="2852201" y="1822744"/>
            <a:ext cx="6685415" cy="279164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What are the advantages and disadvantages of division of work by product/service?</a:t>
            </a:r>
          </a:p>
        </p:txBody>
      </p:sp>
    </p:spTree>
    <p:extLst>
      <p:ext uri="{BB962C8B-B14F-4D97-AF65-F5344CB8AC3E}">
        <p14:creationId xmlns:p14="http://schemas.microsoft.com/office/powerpoint/2010/main" val="28229176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95600" y="385864"/>
            <a:ext cx="5790184" cy="1134285"/>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Division of work by</a:t>
            </a:r>
          </a:p>
          <a:p>
            <a:pPr marL="12700" marR="5080" algn="ctr" rtl="0">
              <a:lnSpc>
                <a:spcPct val="90000"/>
              </a:lnSpc>
              <a:spcBef>
                <a:spcPts val="105"/>
              </a:spcBef>
            </a:pPr>
            <a:r>
              <a:rPr sz="4000" b="1" kern="1200" spc="-15" dirty="0">
                <a:solidFill>
                  <a:srgbClr val="FFC000"/>
                </a:solidFill>
              </a:rPr>
              <a:t>product / service</a:t>
            </a:r>
          </a:p>
        </p:txBody>
      </p:sp>
      <p:sp>
        <p:nvSpPr>
          <p:cNvPr id="3" name="object 3"/>
          <p:cNvSpPr txBox="1"/>
          <p:nvPr/>
        </p:nvSpPr>
        <p:spPr>
          <a:xfrm>
            <a:off x="914400" y="2057400"/>
            <a:ext cx="4267200" cy="3313856"/>
          </a:xfrm>
          <a:prstGeom prst="rect">
            <a:avLst/>
          </a:prstGeom>
        </p:spPr>
        <p:txBody>
          <a:bodyPr vert="horz" wrap="square" lIns="0" tIns="48895" rIns="0" bIns="0" rtlCol="0">
            <a:spAutoFit/>
          </a:bodyPr>
          <a:lstStyle/>
          <a:p>
            <a:pPr marL="354965">
              <a:spcBef>
                <a:spcPts val="385"/>
              </a:spcBef>
            </a:pPr>
            <a:r>
              <a:rPr sz="2400" b="1" spc="-15" dirty="0">
                <a:latin typeface="Raleway" panose="020B0003030101060003" pitchFamily="34" charset="0"/>
                <a:cs typeface="Calibri"/>
              </a:rPr>
              <a:t>Advantages</a:t>
            </a:r>
            <a:endParaRPr sz="2400" dirty="0">
              <a:latin typeface="Raleway" panose="020B0003030101060003" pitchFamily="34" charset="0"/>
              <a:cs typeface="Calibri"/>
            </a:endParaRPr>
          </a:p>
          <a:p>
            <a:pPr marL="354965" marR="675640" indent="-342900">
              <a:lnSpc>
                <a:spcPct val="90100"/>
              </a:lnSpc>
              <a:spcBef>
                <a:spcPts val="570"/>
              </a:spcBef>
              <a:buFont typeface="Wingdings"/>
              <a:buChar char=""/>
              <a:tabLst>
                <a:tab pos="355600" algn="l"/>
              </a:tabLst>
            </a:pPr>
            <a:r>
              <a:rPr sz="2400" spc="-5" dirty="0">
                <a:latin typeface="Raleway" panose="020B0003030101060003" pitchFamily="34" charset="0"/>
                <a:cs typeface="Calibri"/>
              </a:rPr>
              <a:t>Clear</a:t>
            </a:r>
            <a:r>
              <a:rPr sz="2400" spc="-40" dirty="0">
                <a:latin typeface="Raleway" panose="020B0003030101060003" pitchFamily="34" charset="0"/>
                <a:cs typeface="Calibri"/>
              </a:rPr>
              <a:t> </a:t>
            </a:r>
            <a:r>
              <a:rPr sz="2400" spc="-15" dirty="0">
                <a:latin typeface="Raleway" panose="020B0003030101060003" pitchFamily="34" charset="0"/>
                <a:cs typeface="Calibri"/>
              </a:rPr>
              <a:t>focus</a:t>
            </a:r>
            <a:r>
              <a:rPr sz="2400" spc="-30" dirty="0">
                <a:latin typeface="Raleway" panose="020B0003030101060003" pitchFamily="34" charset="0"/>
                <a:cs typeface="Calibri"/>
              </a:rPr>
              <a:t> </a:t>
            </a:r>
            <a:r>
              <a:rPr sz="2400" spc="-5" dirty="0">
                <a:latin typeface="Raleway" panose="020B0003030101060003" pitchFamily="34" charset="0"/>
                <a:cs typeface="Calibri"/>
              </a:rPr>
              <a:t>on</a:t>
            </a:r>
            <a:r>
              <a:rPr sz="2400" spc="-20" dirty="0">
                <a:latin typeface="Raleway" panose="020B0003030101060003" pitchFamily="34" charset="0"/>
                <a:cs typeface="Calibri"/>
              </a:rPr>
              <a:t> </a:t>
            </a:r>
            <a:r>
              <a:rPr sz="2400" spc="-15" dirty="0">
                <a:latin typeface="Raleway" panose="020B0003030101060003" pitchFamily="34" charset="0"/>
                <a:cs typeface="Calibri"/>
              </a:rPr>
              <a:t>market </a:t>
            </a:r>
            <a:r>
              <a:rPr sz="2400" spc="-530" dirty="0">
                <a:latin typeface="Raleway" panose="020B0003030101060003" pitchFamily="34" charset="0"/>
                <a:cs typeface="Calibri"/>
              </a:rPr>
              <a:t> </a:t>
            </a:r>
            <a:r>
              <a:rPr sz="2400" spc="-10" dirty="0">
                <a:latin typeface="Raleway" panose="020B0003030101060003" pitchFamily="34" charset="0"/>
                <a:cs typeface="Calibri"/>
              </a:rPr>
              <a:t>segment </a:t>
            </a:r>
            <a:r>
              <a:rPr sz="2400" spc="-5" dirty="0">
                <a:latin typeface="Raleway" panose="020B0003030101060003" pitchFamily="34" charset="0"/>
                <a:cs typeface="Calibri"/>
              </a:rPr>
              <a:t>helps </a:t>
            </a:r>
            <a:r>
              <a:rPr sz="2400" dirty="0">
                <a:latin typeface="Raleway" panose="020B0003030101060003" pitchFamily="34" charset="0"/>
                <a:cs typeface="Calibri"/>
              </a:rPr>
              <a:t>meet </a:t>
            </a:r>
            <a:r>
              <a:rPr sz="2400" spc="5" dirty="0">
                <a:latin typeface="Raleway" panose="020B0003030101060003" pitchFamily="34" charset="0"/>
                <a:cs typeface="Calibri"/>
              </a:rPr>
              <a:t> </a:t>
            </a:r>
            <a:r>
              <a:rPr sz="2400" spc="-15" dirty="0">
                <a:latin typeface="Raleway" panose="020B0003030101060003" pitchFamily="34" charset="0"/>
                <a:cs typeface="Calibri"/>
              </a:rPr>
              <a:t>customers’</a:t>
            </a:r>
            <a:r>
              <a:rPr sz="2400" spc="-35" dirty="0">
                <a:latin typeface="Raleway" panose="020B0003030101060003" pitchFamily="34" charset="0"/>
                <a:cs typeface="Calibri"/>
              </a:rPr>
              <a:t> </a:t>
            </a:r>
            <a:r>
              <a:rPr sz="2400" spc="-5" dirty="0">
                <a:latin typeface="Raleway" panose="020B0003030101060003" pitchFamily="34" charset="0"/>
                <a:cs typeface="Calibri"/>
              </a:rPr>
              <a:t>needs</a:t>
            </a:r>
            <a:endParaRPr sz="2400" dirty="0">
              <a:latin typeface="Raleway" panose="020B0003030101060003" pitchFamily="34" charset="0"/>
              <a:cs typeface="Calibri"/>
            </a:endParaRPr>
          </a:p>
          <a:p>
            <a:pPr marL="354965" marR="838200" indent="-342900">
              <a:lnSpc>
                <a:spcPts val="2590"/>
              </a:lnSpc>
              <a:spcBef>
                <a:spcPts val="620"/>
              </a:spcBef>
              <a:buFont typeface="Wingdings"/>
              <a:buChar char=""/>
              <a:tabLst>
                <a:tab pos="355600" algn="l"/>
              </a:tabLst>
            </a:pPr>
            <a:r>
              <a:rPr sz="2400" spc="-15" dirty="0">
                <a:latin typeface="Raleway" panose="020B0003030101060003" pitchFamily="34" charset="0"/>
                <a:cs typeface="Calibri"/>
              </a:rPr>
              <a:t>Positive</a:t>
            </a:r>
            <a:r>
              <a:rPr sz="2400" spc="-70" dirty="0">
                <a:latin typeface="Raleway" panose="020B0003030101060003" pitchFamily="34" charset="0"/>
                <a:cs typeface="Calibri"/>
              </a:rPr>
              <a:t> </a:t>
            </a:r>
            <a:r>
              <a:rPr sz="2400" spc="-5" dirty="0">
                <a:latin typeface="Raleway" panose="020B0003030101060003" pitchFamily="34" charset="0"/>
                <a:cs typeface="Calibri"/>
              </a:rPr>
              <a:t>competition </a:t>
            </a:r>
            <a:r>
              <a:rPr sz="2400" spc="-530" dirty="0">
                <a:latin typeface="Raleway" panose="020B0003030101060003" pitchFamily="34" charset="0"/>
                <a:cs typeface="Calibri"/>
              </a:rPr>
              <a:t> </a:t>
            </a:r>
            <a:r>
              <a:rPr sz="2400" spc="-10" dirty="0">
                <a:latin typeface="Raleway" panose="020B0003030101060003" pitchFamily="34" charset="0"/>
                <a:cs typeface="Calibri"/>
              </a:rPr>
              <a:t>between</a:t>
            </a:r>
            <a:r>
              <a:rPr sz="2400" spc="-20" dirty="0">
                <a:latin typeface="Raleway" panose="020B0003030101060003" pitchFamily="34" charset="0"/>
                <a:cs typeface="Calibri"/>
              </a:rPr>
              <a:t> </a:t>
            </a:r>
            <a:r>
              <a:rPr sz="2400" spc="-5" dirty="0">
                <a:latin typeface="Raleway" panose="020B0003030101060003" pitchFamily="34" charset="0"/>
                <a:cs typeface="Calibri"/>
              </a:rPr>
              <a:t>divisions</a:t>
            </a:r>
            <a:endParaRPr sz="2400" dirty="0">
              <a:latin typeface="Raleway" panose="020B0003030101060003" pitchFamily="34" charset="0"/>
              <a:cs typeface="Calibri"/>
            </a:endParaRPr>
          </a:p>
          <a:p>
            <a:pPr marL="354965" marR="5080" indent="-342900">
              <a:lnSpc>
                <a:spcPts val="2590"/>
              </a:lnSpc>
              <a:spcBef>
                <a:spcPts val="580"/>
              </a:spcBef>
              <a:buFont typeface="Wingdings"/>
              <a:buChar char=""/>
              <a:tabLst>
                <a:tab pos="355600" algn="l"/>
              </a:tabLst>
            </a:pPr>
            <a:r>
              <a:rPr sz="2400" spc="-15" dirty="0">
                <a:latin typeface="Raleway" panose="020B0003030101060003" pitchFamily="34" charset="0"/>
                <a:cs typeface="Calibri"/>
              </a:rPr>
              <a:t>Better control </a:t>
            </a:r>
            <a:r>
              <a:rPr sz="2400" dirty="0">
                <a:latin typeface="Raleway" panose="020B0003030101060003" pitchFamily="34" charset="0"/>
                <a:cs typeface="Calibri"/>
              </a:rPr>
              <a:t>as each </a:t>
            </a:r>
            <a:r>
              <a:rPr sz="2400" spc="5" dirty="0">
                <a:latin typeface="Raleway" panose="020B0003030101060003" pitchFamily="34" charset="0"/>
                <a:cs typeface="Calibri"/>
              </a:rPr>
              <a:t> </a:t>
            </a:r>
            <a:r>
              <a:rPr sz="2400" spc="-5" dirty="0">
                <a:latin typeface="Raleway" panose="020B0003030101060003" pitchFamily="34" charset="0"/>
                <a:cs typeface="Calibri"/>
              </a:rPr>
              <a:t>division</a:t>
            </a:r>
            <a:r>
              <a:rPr sz="2400" spc="-25" dirty="0">
                <a:latin typeface="Raleway" panose="020B0003030101060003" pitchFamily="34" charset="0"/>
                <a:cs typeface="Calibri"/>
              </a:rPr>
              <a:t> </a:t>
            </a:r>
            <a:r>
              <a:rPr sz="2400" spc="-5" dirty="0">
                <a:latin typeface="Raleway" panose="020B0003030101060003" pitchFamily="34" charset="0"/>
                <a:cs typeface="Calibri"/>
              </a:rPr>
              <a:t>can</a:t>
            </a:r>
            <a:r>
              <a:rPr sz="2400" spc="-35" dirty="0">
                <a:latin typeface="Raleway" panose="020B0003030101060003" pitchFamily="34" charset="0"/>
                <a:cs typeface="Calibri"/>
              </a:rPr>
              <a:t> </a:t>
            </a:r>
            <a:r>
              <a:rPr sz="2400" dirty="0">
                <a:latin typeface="Raleway" panose="020B0003030101060003" pitchFamily="34" charset="0"/>
                <a:cs typeface="Calibri"/>
              </a:rPr>
              <a:t>act</a:t>
            </a:r>
            <a:r>
              <a:rPr sz="2400" spc="-30" dirty="0">
                <a:latin typeface="Raleway" panose="020B0003030101060003" pitchFamily="34" charset="0"/>
                <a:cs typeface="Calibri"/>
              </a:rPr>
              <a:t> </a:t>
            </a:r>
            <a:r>
              <a:rPr sz="2400" dirty="0">
                <a:latin typeface="Raleway" panose="020B0003030101060003" pitchFamily="34" charset="0"/>
                <a:cs typeface="Calibri"/>
              </a:rPr>
              <a:t>as</a:t>
            </a:r>
            <a:r>
              <a:rPr sz="2400" spc="-25" dirty="0">
                <a:latin typeface="Raleway" panose="020B0003030101060003" pitchFamily="34" charset="0"/>
                <a:cs typeface="Calibri"/>
              </a:rPr>
              <a:t> </a:t>
            </a:r>
            <a:r>
              <a:rPr sz="2400" spc="-15" dirty="0">
                <a:latin typeface="Raleway" panose="020B0003030101060003" pitchFamily="34" charset="0"/>
                <a:cs typeface="Calibri"/>
              </a:rPr>
              <a:t>separate </a:t>
            </a:r>
            <a:r>
              <a:rPr sz="2400" spc="-525" dirty="0">
                <a:latin typeface="Raleway" panose="020B0003030101060003" pitchFamily="34" charset="0"/>
                <a:cs typeface="Calibri"/>
              </a:rPr>
              <a:t> </a:t>
            </a:r>
            <a:r>
              <a:rPr sz="2400" spc="-10" dirty="0">
                <a:latin typeface="Raleway" panose="020B0003030101060003" pitchFamily="34" charset="0"/>
                <a:cs typeface="Calibri"/>
              </a:rPr>
              <a:t>profit</a:t>
            </a:r>
            <a:r>
              <a:rPr sz="2400" spc="-15" dirty="0">
                <a:latin typeface="Raleway" panose="020B0003030101060003" pitchFamily="34" charset="0"/>
                <a:cs typeface="Calibri"/>
              </a:rPr>
              <a:t> </a:t>
            </a:r>
            <a:r>
              <a:rPr sz="2400" spc="-10" dirty="0">
                <a:latin typeface="Raleway" panose="020B0003030101060003" pitchFamily="34" charset="0"/>
                <a:cs typeface="Calibri"/>
              </a:rPr>
              <a:t>centre</a:t>
            </a:r>
            <a:endParaRPr sz="2400" dirty="0">
              <a:latin typeface="Raleway" panose="020B0003030101060003" pitchFamily="34" charset="0"/>
              <a:cs typeface="Calibri"/>
            </a:endParaRPr>
          </a:p>
        </p:txBody>
      </p:sp>
      <p:sp>
        <p:nvSpPr>
          <p:cNvPr id="4" name="object 4"/>
          <p:cNvSpPr txBox="1"/>
          <p:nvPr/>
        </p:nvSpPr>
        <p:spPr>
          <a:xfrm>
            <a:off x="5943600" y="1998269"/>
            <a:ext cx="3935095" cy="3640740"/>
          </a:xfrm>
          <a:prstGeom prst="rect">
            <a:avLst/>
          </a:prstGeom>
        </p:spPr>
        <p:txBody>
          <a:bodyPr vert="horz" wrap="square" lIns="0" tIns="85090" rIns="0" bIns="0" rtlCol="0">
            <a:spAutoFit/>
          </a:bodyPr>
          <a:lstStyle/>
          <a:p>
            <a:pPr marL="355600">
              <a:spcBef>
                <a:spcPts val="670"/>
              </a:spcBef>
            </a:pPr>
            <a:r>
              <a:rPr sz="2400" b="1" spc="-15" dirty="0">
                <a:latin typeface="Raleway" panose="020B0003030101060003" pitchFamily="34" charset="0"/>
                <a:cs typeface="Calibri"/>
              </a:rPr>
              <a:t>Disadvantages</a:t>
            </a:r>
            <a:endParaRPr sz="2400" dirty="0">
              <a:latin typeface="Raleway" panose="020B0003030101060003" pitchFamily="34" charset="0"/>
              <a:cs typeface="Calibri"/>
            </a:endParaRPr>
          </a:p>
          <a:p>
            <a:pPr marL="355600" marR="5080" indent="-343535" algn="just">
              <a:spcBef>
                <a:spcPts val="580"/>
              </a:spcBef>
            </a:pPr>
            <a:r>
              <a:rPr sz="2400" dirty="0">
                <a:latin typeface="Wingdings"/>
                <a:cs typeface="Wingdings"/>
              </a:rPr>
              <a:t></a:t>
            </a:r>
            <a:r>
              <a:rPr sz="2400" spc="5" dirty="0">
                <a:latin typeface="Raleway" panose="020B0003030101060003" pitchFamily="34" charset="0"/>
                <a:cs typeface="Times New Roman"/>
              </a:rPr>
              <a:t> </a:t>
            </a:r>
            <a:r>
              <a:rPr sz="2400" spc="-10" dirty="0">
                <a:latin typeface="Raleway" panose="020B0003030101060003" pitchFamily="34" charset="0"/>
                <a:cs typeface="Calibri"/>
              </a:rPr>
              <a:t>Duplication </a:t>
            </a:r>
            <a:r>
              <a:rPr sz="2400" spc="-5" dirty="0">
                <a:latin typeface="Raleway" panose="020B0003030101060003" pitchFamily="34" charset="0"/>
                <a:cs typeface="Calibri"/>
              </a:rPr>
              <a:t>of functions </a:t>
            </a:r>
            <a:r>
              <a:rPr sz="2400" dirty="0">
                <a:latin typeface="Raleway" panose="020B0003030101060003" pitchFamily="34" charset="0"/>
                <a:cs typeface="Calibri"/>
              </a:rPr>
              <a:t>(e.g. </a:t>
            </a:r>
            <a:r>
              <a:rPr sz="2400" spc="-530" dirty="0">
                <a:latin typeface="Raleway" panose="020B0003030101060003" pitchFamily="34" charset="0"/>
                <a:cs typeface="Calibri"/>
              </a:rPr>
              <a:t> </a:t>
            </a:r>
            <a:r>
              <a:rPr sz="2400" spc="-20" dirty="0">
                <a:latin typeface="Raleway" panose="020B0003030101060003" pitchFamily="34" charset="0"/>
                <a:cs typeface="Calibri"/>
              </a:rPr>
              <a:t>different </a:t>
            </a:r>
            <a:r>
              <a:rPr sz="2400" spc="-5" dirty="0">
                <a:latin typeface="Raleway" panose="020B0003030101060003" pitchFamily="34" charset="0"/>
                <a:cs typeface="Calibri"/>
              </a:rPr>
              <a:t>sales </a:t>
            </a:r>
            <a:r>
              <a:rPr sz="2400" spc="-20" dirty="0">
                <a:latin typeface="Raleway" panose="020B0003030101060003" pitchFamily="34" charset="0"/>
                <a:cs typeface="Calibri"/>
              </a:rPr>
              <a:t>force for </a:t>
            </a:r>
            <a:r>
              <a:rPr sz="2400" dirty="0">
                <a:latin typeface="Raleway" panose="020B0003030101060003" pitchFamily="34" charset="0"/>
                <a:cs typeface="Calibri"/>
              </a:rPr>
              <a:t>each </a:t>
            </a:r>
            <a:r>
              <a:rPr sz="2400" spc="-530" dirty="0">
                <a:latin typeface="Raleway" panose="020B0003030101060003" pitchFamily="34" charset="0"/>
                <a:cs typeface="Calibri"/>
              </a:rPr>
              <a:t> </a:t>
            </a:r>
            <a:r>
              <a:rPr sz="2400" spc="-5" dirty="0">
                <a:latin typeface="Raleway" panose="020B0003030101060003" pitchFamily="34" charset="0"/>
                <a:cs typeface="Calibri"/>
              </a:rPr>
              <a:t>division)</a:t>
            </a:r>
            <a:endParaRPr sz="2400" dirty="0">
              <a:latin typeface="Raleway" panose="020B0003030101060003" pitchFamily="34" charset="0"/>
              <a:cs typeface="Calibri"/>
            </a:endParaRPr>
          </a:p>
          <a:p>
            <a:pPr marL="355600" marR="1264920" indent="-343535">
              <a:spcBef>
                <a:spcPts val="575"/>
              </a:spcBef>
              <a:tabLst>
                <a:tab pos="355600" algn="l"/>
              </a:tabLst>
            </a:pPr>
            <a:r>
              <a:rPr sz="2400" dirty="0">
                <a:latin typeface="Wingdings"/>
                <a:cs typeface="Wingdings"/>
              </a:rPr>
              <a:t></a:t>
            </a:r>
            <a:r>
              <a:rPr sz="2400" dirty="0">
                <a:latin typeface="Raleway" panose="020B0003030101060003" pitchFamily="34" charset="0"/>
                <a:cs typeface="Times New Roman"/>
              </a:rPr>
              <a:t>	</a:t>
            </a:r>
            <a:r>
              <a:rPr sz="2400" spc="-15" dirty="0">
                <a:latin typeface="Raleway" panose="020B0003030101060003" pitchFamily="34" charset="0"/>
                <a:cs typeface="Calibri"/>
              </a:rPr>
              <a:t>Negative</a:t>
            </a:r>
            <a:r>
              <a:rPr sz="2400" spc="-40" dirty="0">
                <a:latin typeface="Raleway" panose="020B0003030101060003" pitchFamily="34" charset="0"/>
                <a:cs typeface="Calibri"/>
              </a:rPr>
              <a:t> </a:t>
            </a:r>
            <a:r>
              <a:rPr sz="2400" spc="-15" dirty="0">
                <a:latin typeface="Raleway" panose="020B0003030101060003" pitchFamily="34" charset="0"/>
                <a:cs typeface="Calibri"/>
              </a:rPr>
              <a:t>effects</a:t>
            </a:r>
            <a:r>
              <a:rPr sz="2400" spc="-40" dirty="0">
                <a:latin typeface="Raleway" panose="020B0003030101060003" pitchFamily="34" charset="0"/>
                <a:cs typeface="Calibri"/>
              </a:rPr>
              <a:t> </a:t>
            </a:r>
            <a:r>
              <a:rPr sz="2400" spc="-10" dirty="0">
                <a:latin typeface="Raleway" panose="020B0003030101060003" pitchFamily="34" charset="0"/>
                <a:cs typeface="Calibri"/>
              </a:rPr>
              <a:t>of </a:t>
            </a:r>
            <a:r>
              <a:rPr sz="2400" spc="-525" dirty="0">
                <a:latin typeface="Raleway" panose="020B0003030101060003" pitchFamily="34" charset="0"/>
                <a:cs typeface="Calibri"/>
              </a:rPr>
              <a:t> </a:t>
            </a:r>
            <a:r>
              <a:rPr sz="2400" spc="-5" dirty="0">
                <a:latin typeface="Raleway" panose="020B0003030101060003" pitchFamily="34" charset="0"/>
                <a:cs typeface="Calibri"/>
              </a:rPr>
              <a:t>competition</a:t>
            </a:r>
            <a:endParaRPr sz="2400" dirty="0">
              <a:latin typeface="Raleway" panose="020B0003030101060003" pitchFamily="34" charset="0"/>
              <a:cs typeface="Calibri"/>
            </a:endParaRPr>
          </a:p>
          <a:p>
            <a:pPr marL="355600" marR="221615" indent="-343535">
              <a:spcBef>
                <a:spcPts val="580"/>
              </a:spcBef>
              <a:tabLst>
                <a:tab pos="355600" algn="l"/>
              </a:tabLst>
            </a:pPr>
            <a:r>
              <a:rPr sz="2400" dirty="0">
                <a:latin typeface="Wingdings"/>
                <a:cs typeface="Wingdings"/>
              </a:rPr>
              <a:t></a:t>
            </a:r>
            <a:r>
              <a:rPr sz="2400" dirty="0">
                <a:latin typeface="Raleway" panose="020B0003030101060003" pitchFamily="34" charset="0"/>
                <a:cs typeface="Times New Roman"/>
              </a:rPr>
              <a:t>	</a:t>
            </a:r>
            <a:r>
              <a:rPr sz="2400" spc="-5" dirty="0">
                <a:latin typeface="Raleway" panose="020B0003030101060003" pitchFamily="34" charset="0"/>
                <a:cs typeface="Calibri"/>
              </a:rPr>
              <a:t>Lack</a:t>
            </a:r>
            <a:r>
              <a:rPr sz="2400" spc="-30" dirty="0">
                <a:latin typeface="Raleway" panose="020B0003030101060003" pitchFamily="34" charset="0"/>
                <a:cs typeface="Calibri"/>
              </a:rPr>
              <a:t> </a:t>
            </a:r>
            <a:r>
              <a:rPr sz="2400" spc="-5" dirty="0">
                <a:latin typeface="Raleway" panose="020B0003030101060003" pitchFamily="34" charset="0"/>
                <a:cs typeface="Calibri"/>
              </a:rPr>
              <a:t>of</a:t>
            </a:r>
            <a:r>
              <a:rPr sz="2400" spc="-25" dirty="0">
                <a:latin typeface="Raleway" panose="020B0003030101060003" pitchFamily="34" charset="0"/>
                <a:cs typeface="Calibri"/>
              </a:rPr>
              <a:t> </a:t>
            </a:r>
            <a:r>
              <a:rPr sz="2400" spc="-10" dirty="0">
                <a:latin typeface="Raleway" panose="020B0003030101060003" pitchFamily="34" charset="0"/>
                <a:cs typeface="Calibri"/>
              </a:rPr>
              <a:t>central</a:t>
            </a:r>
            <a:r>
              <a:rPr sz="2400" spc="-35" dirty="0">
                <a:latin typeface="Raleway" panose="020B0003030101060003" pitchFamily="34" charset="0"/>
                <a:cs typeface="Calibri"/>
              </a:rPr>
              <a:t> </a:t>
            </a:r>
            <a:r>
              <a:rPr sz="2400" spc="-15" dirty="0">
                <a:latin typeface="Raleway" panose="020B0003030101060003" pitchFamily="34" charset="0"/>
                <a:cs typeface="Calibri"/>
              </a:rPr>
              <a:t>control</a:t>
            </a:r>
            <a:r>
              <a:rPr sz="2400" spc="-40" dirty="0">
                <a:latin typeface="Raleway" panose="020B0003030101060003" pitchFamily="34" charset="0"/>
                <a:cs typeface="Calibri"/>
              </a:rPr>
              <a:t> </a:t>
            </a:r>
            <a:r>
              <a:rPr sz="2400" spc="-15" dirty="0">
                <a:latin typeface="Raleway" panose="020B0003030101060003" pitchFamily="34" charset="0"/>
                <a:cs typeface="Calibri"/>
              </a:rPr>
              <a:t>over </a:t>
            </a:r>
            <a:r>
              <a:rPr sz="2400" spc="-530" dirty="0">
                <a:latin typeface="Raleway" panose="020B0003030101060003" pitchFamily="34" charset="0"/>
                <a:cs typeface="Calibri"/>
              </a:rPr>
              <a:t> </a:t>
            </a:r>
            <a:r>
              <a:rPr sz="2400" dirty="0">
                <a:latin typeface="Raleway" panose="020B0003030101060003" pitchFamily="34" charset="0"/>
                <a:cs typeface="Calibri"/>
              </a:rPr>
              <a:t>each</a:t>
            </a:r>
            <a:r>
              <a:rPr sz="2400" spc="-20" dirty="0">
                <a:latin typeface="Raleway" panose="020B0003030101060003" pitchFamily="34" charset="0"/>
                <a:cs typeface="Calibri"/>
              </a:rPr>
              <a:t> </a:t>
            </a:r>
            <a:r>
              <a:rPr sz="2400" spc="-15" dirty="0">
                <a:latin typeface="Raleway" panose="020B0003030101060003" pitchFamily="34" charset="0"/>
                <a:cs typeface="Calibri"/>
              </a:rPr>
              <a:t>separate </a:t>
            </a:r>
            <a:r>
              <a:rPr sz="2400" spc="-5" dirty="0">
                <a:latin typeface="Raleway" panose="020B0003030101060003" pitchFamily="34" charset="0"/>
                <a:cs typeface="Calibri"/>
              </a:rPr>
              <a:t>division</a:t>
            </a:r>
            <a:endParaRPr sz="2400" dirty="0">
              <a:latin typeface="Raleway" panose="020B0003030101060003" pitchFamily="34" charset="0"/>
              <a:cs typeface="Calibri"/>
            </a:endParaRPr>
          </a:p>
        </p:txBody>
      </p:sp>
      <p:pic>
        <p:nvPicPr>
          <p:cNvPr id="5" name="object 5"/>
          <p:cNvPicPr/>
          <p:nvPr/>
        </p:nvPicPr>
        <p:blipFill>
          <a:blip r:embed="rId2" cstate="print"/>
          <a:stretch>
            <a:fillRect/>
          </a:stretch>
        </p:blipFill>
        <p:spPr>
          <a:xfrm>
            <a:off x="9683393" y="381000"/>
            <a:ext cx="1609963" cy="1359866"/>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47506" y="257970"/>
            <a:ext cx="7896986"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Division of work by location</a:t>
            </a:r>
          </a:p>
        </p:txBody>
      </p:sp>
      <p:pic>
        <p:nvPicPr>
          <p:cNvPr id="4" name="object 4"/>
          <p:cNvPicPr/>
          <p:nvPr/>
        </p:nvPicPr>
        <p:blipFill>
          <a:blip r:embed="rId2" cstate="print"/>
          <a:stretch>
            <a:fillRect/>
          </a:stretch>
        </p:blipFill>
        <p:spPr>
          <a:xfrm>
            <a:off x="1911858" y="1207339"/>
            <a:ext cx="8368283" cy="4227576"/>
          </a:xfrm>
          <a:prstGeom prst="rect">
            <a:avLst/>
          </a:prstGeom>
        </p:spPr>
      </p:pic>
      <p:sp>
        <p:nvSpPr>
          <p:cNvPr id="5" name="TextBox 4">
            <a:extLst>
              <a:ext uri="{FF2B5EF4-FFF2-40B4-BE49-F238E27FC236}">
                <a16:creationId xmlns:a16="http://schemas.microsoft.com/office/drawing/2014/main" id="{0295A494-B86A-CE5E-E59D-4C07ADB51AA8}"/>
              </a:ext>
            </a:extLst>
          </p:cNvPr>
          <p:cNvSpPr txBox="1"/>
          <p:nvPr/>
        </p:nvSpPr>
        <p:spPr>
          <a:xfrm>
            <a:off x="9729281" y="5410200"/>
            <a:ext cx="1600200" cy="369332"/>
          </a:xfrm>
          <a:prstGeom prst="rect">
            <a:avLst/>
          </a:prstGeom>
          <a:noFill/>
        </p:spPr>
        <p:txBody>
          <a:bodyPr wrap="square" rtlCol="0">
            <a:spAutoFit/>
          </a:bodyPr>
          <a:lstStyle/>
          <a:p>
            <a:r>
              <a:rPr lang="en-GB" sz="1800" dirty="0"/>
              <a:t>(Nadler, 1997)</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3E36-0580-6E87-5FC4-878F64E98533}"/>
              </a:ext>
            </a:extLst>
          </p:cNvPr>
          <p:cNvSpPr>
            <a:spLocks noGrp="1"/>
          </p:cNvSpPr>
          <p:nvPr>
            <p:ph type="title"/>
          </p:nvPr>
        </p:nvSpPr>
        <p:spPr/>
        <p:txBody>
          <a:bodyPr/>
          <a:lstStyle/>
          <a:p>
            <a:r>
              <a:rPr lang="en-GB" b="1" dirty="0">
                <a:solidFill>
                  <a:srgbClr val="295E80"/>
                </a:solidFill>
              </a:rPr>
              <a:t>Discussion</a:t>
            </a:r>
          </a:p>
        </p:txBody>
      </p:sp>
      <p:sp>
        <p:nvSpPr>
          <p:cNvPr id="5" name="Cloud 4">
            <a:extLst>
              <a:ext uri="{FF2B5EF4-FFF2-40B4-BE49-F238E27FC236}">
                <a16:creationId xmlns:a16="http://schemas.microsoft.com/office/drawing/2014/main" id="{5060B8DD-8129-FAEF-A003-50AA9EB947C6}"/>
              </a:ext>
            </a:extLst>
          </p:cNvPr>
          <p:cNvSpPr/>
          <p:nvPr/>
        </p:nvSpPr>
        <p:spPr>
          <a:xfrm>
            <a:off x="2852201" y="1822744"/>
            <a:ext cx="6685415" cy="279164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What are the advantages and disadvantages of division of work by location?</a:t>
            </a:r>
          </a:p>
        </p:txBody>
      </p:sp>
    </p:spTree>
    <p:extLst>
      <p:ext uri="{BB962C8B-B14F-4D97-AF65-F5344CB8AC3E}">
        <p14:creationId xmlns:p14="http://schemas.microsoft.com/office/powerpoint/2010/main" val="12030316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40068" y="538252"/>
            <a:ext cx="5571033"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Division by location</a:t>
            </a:r>
          </a:p>
        </p:txBody>
      </p:sp>
      <p:sp>
        <p:nvSpPr>
          <p:cNvPr id="3" name="object 3"/>
          <p:cNvSpPr txBox="1"/>
          <p:nvPr/>
        </p:nvSpPr>
        <p:spPr>
          <a:xfrm>
            <a:off x="533400" y="1499993"/>
            <a:ext cx="5334000" cy="3282052"/>
          </a:xfrm>
          <a:prstGeom prst="rect">
            <a:avLst/>
          </a:prstGeom>
        </p:spPr>
        <p:txBody>
          <a:bodyPr vert="horz" wrap="square" lIns="0" tIns="12700" rIns="0" bIns="0" rtlCol="0">
            <a:spAutoFit/>
          </a:bodyPr>
          <a:lstStyle/>
          <a:p>
            <a:pPr marL="437515">
              <a:spcBef>
                <a:spcPts val="100"/>
              </a:spcBef>
            </a:pPr>
            <a:r>
              <a:rPr sz="2400" b="1" spc="-15" dirty="0">
                <a:latin typeface="Raleway" panose="020B0003030101060003" pitchFamily="34" charset="0"/>
                <a:cs typeface="Calibri"/>
              </a:rPr>
              <a:t>Advantages</a:t>
            </a:r>
            <a:endParaRPr sz="2400" dirty="0">
              <a:latin typeface="Raleway" panose="020B0003030101060003" pitchFamily="34" charset="0"/>
              <a:cs typeface="Calibri"/>
            </a:endParaRPr>
          </a:p>
          <a:p>
            <a:pPr>
              <a:spcBef>
                <a:spcPts val="40"/>
              </a:spcBef>
            </a:pPr>
            <a:endParaRPr sz="3300" dirty="0">
              <a:latin typeface="Raleway" panose="020B0003030101060003" pitchFamily="34" charset="0"/>
              <a:cs typeface="Calibri"/>
            </a:endParaRPr>
          </a:p>
          <a:p>
            <a:pPr marL="355600" marR="5080" indent="-343535">
              <a:lnSpc>
                <a:spcPct val="103299"/>
              </a:lnSpc>
              <a:buFont typeface="Wingdings"/>
              <a:buChar char=""/>
              <a:tabLst>
                <a:tab pos="356235" algn="l"/>
              </a:tabLst>
            </a:pPr>
            <a:r>
              <a:rPr sz="2400" spc="-5" dirty="0">
                <a:latin typeface="Raleway" panose="020B0003030101060003" pitchFamily="34" charset="0"/>
                <a:cs typeface="Calibri"/>
              </a:rPr>
              <a:t>Serve</a:t>
            </a:r>
            <a:r>
              <a:rPr sz="2400" spc="-20" dirty="0">
                <a:latin typeface="Raleway" panose="020B0003030101060003" pitchFamily="34" charset="0"/>
                <a:cs typeface="Calibri"/>
              </a:rPr>
              <a:t> </a:t>
            </a:r>
            <a:r>
              <a:rPr sz="2400" spc="-5" dirty="0">
                <a:latin typeface="Raleway" panose="020B0003030101060003" pitchFamily="34" charset="0"/>
                <a:cs typeface="Calibri"/>
              </a:rPr>
              <a:t>local</a:t>
            </a:r>
            <a:r>
              <a:rPr sz="2400" spc="-30" dirty="0">
                <a:latin typeface="Raleway" panose="020B0003030101060003" pitchFamily="34" charset="0"/>
                <a:cs typeface="Calibri"/>
              </a:rPr>
              <a:t> </a:t>
            </a:r>
            <a:r>
              <a:rPr sz="2400" spc="-5" dirty="0">
                <a:latin typeface="Raleway" panose="020B0003030101060003" pitchFamily="34" charset="0"/>
                <a:cs typeface="Calibri"/>
              </a:rPr>
              <a:t>needs</a:t>
            </a:r>
            <a:r>
              <a:rPr sz="2400" spc="-25" dirty="0">
                <a:latin typeface="Raleway" panose="020B0003030101060003" pitchFamily="34" charset="0"/>
                <a:cs typeface="Calibri"/>
              </a:rPr>
              <a:t> </a:t>
            </a:r>
            <a:r>
              <a:rPr sz="2400" spc="-15" dirty="0">
                <a:latin typeface="Raleway" panose="020B0003030101060003" pitchFamily="34" charset="0"/>
                <a:cs typeface="Calibri"/>
              </a:rPr>
              <a:t>better</a:t>
            </a:r>
            <a:r>
              <a:rPr sz="2400" spc="-25" dirty="0">
                <a:latin typeface="Raleway" panose="020B0003030101060003" pitchFamily="34" charset="0"/>
                <a:cs typeface="Calibri"/>
              </a:rPr>
              <a:t> </a:t>
            </a:r>
            <a:r>
              <a:rPr sz="2400" spc="5" dirty="0">
                <a:latin typeface="Raleway" panose="020B0003030101060003" pitchFamily="34" charset="0"/>
                <a:cs typeface="Calibri"/>
              </a:rPr>
              <a:t>e.g. </a:t>
            </a:r>
            <a:r>
              <a:rPr sz="2400" spc="-530" dirty="0">
                <a:latin typeface="Raleway" panose="020B0003030101060003" pitchFamily="34" charset="0"/>
                <a:cs typeface="Calibri"/>
              </a:rPr>
              <a:t> </a:t>
            </a:r>
            <a:r>
              <a:rPr sz="2400" spc="-5" dirty="0">
                <a:latin typeface="Raleway" panose="020B0003030101060003" pitchFamily="34" charset="0"/>
                <a:cs typeface="Calibri"/>
              </a:rPr>
              <a:t>ethnic</a:t>
            </a:r>
            <a:r>
              <a:rPr sz="2400" spc="-20" dirty="0">
                <a:latin typeface="Raleway" panose="020B0003030101060003" pitchFamily="34" charset="0"/>
                <a:cs typeface="Calibri"/>
              </a:rPr>
              <a:t> </a:t>
            </a:r>
            <a:r>
              <a:rPr sz="2400" spc="-15" dirty="0">
                <a:latin typeface="Raleway" panose="020B0003030101060003" pitchFamily="34" charset="0"/>
                <a:cs typeface="Calibri"/>
              </a:rPr>
              <a:t>foods,</a:t>
            </a:r>
            <a:r>
              <a:rPr sz="2400" spc="-5" dirty="0">
                <a:latin typeface="Raleway" panose="020B0003030101060003" pitchFamily="34" charset="0"/>
                <a:cs typeface="Calibri"/>
              </a:rPr>
              <a:t> </a:t>
            </a:r>
            <a:r>
              <a:rPr sz="2400" spc="-10" dirty="0">
                <a:latin typeface="Raleway" panose="020B0003030101060003" pitchFamily="34" charset="0"/>
                <a:cs typeface="Calibri"/>
              </a:rPr>
              <a:t>etc.</a:t>
            </a:r>
            <a:endParaRPr sz="2400" dirty="0">
              <a:latin typeface="Raleway" panose="020B0003030101060003" pitchFamily="34" charset="0"/>
              <a:cs typeface="Calibri"/>
            </a:endParaRPr>
          </a:p>
          <a:p>
            <a:pPr marL="355600" indent="-343535">
              <a:spcBef>
                <a:spcPts val="600"/>
              </a:spcBef>
              <a:buFont typeface="Wingdings"/>
              <a:buChar char=""/>
              <a:tabLst>
                <a:tab pos="356235" algn="l"/>
              </a:tabLst>
            </a:pPr>
            <a:r>
              <a:rPr sz="2400" spc="-15" dirty="0">
                <a:latin typeface="Raleway" panose="020B0003030101060003" pitchFamily="34" charset="0"/>
                <a:cs typeface="Calibri"/>
              </a:rPr>
              <a:t>Positive</a:t>
            </a:r>
            <a:r>
              <a:rPr sz="2400" spc="-35" dirty="0">
                <a:latin typeface="Raleway" panose="020B0003030101060003" pitchFamily="34" charset="0"/>
                <a:cs typeface="Calibri"/>
              </a:rPr>
              <a:t> </a:t>
            </a:r>
            <a:r>
              <a:rPr sz="2400" spc="-5" dirty="0">
                <a:latin typeface="Raleway" panose="020B0003030101060003" pitchFamily="34" charset="0"/>
                <a:cs typeface="Calibri"/>
              </a:rPr>
              <a:t>competition</a:t>
            </a:r>
            <a:endParaRPr sz="2400" dirty="0">
              <a:latin typeface="Raleway" panose="020B0003030101060003" pitchFamily="34" charset="0"/>
              <a:cs typeface="Calibri"/>
            </a:endParaRPr>
          </a:p>
          <a:p>
            <a:pPr marL="355600" marR="414655" indent="-343535">
              <a:spcBef>
                <a:spcPts val="580"/>
              </a:spcBef>
              <a:buFont typeface="Wingdings"/>
              <a:buChar char=""/>
              <a:tabLst>
                <a:tab pos="356235" algn="l"/>
              </a:tabLst>
            </a:pPr>
            <a:r>
              <a:rPr sz="2400" spc="-10" dirty="0">
                <a:latin typeface="Raleway" panose="020B0003030101060003" pitchFamily="34" charset="0"/>
                <a:cs typeface="Calibri"/>
              </a:rPr>
              <a:t>More </a:t>
            </a:r>
            <a:r>
              <a:rPr sz="2400" spc="-15" dirty="0">
                <a:latin typeface="Raleway" panose="020B0003030101060003" pitchFamily="34" charset="0"/>
                <a:cs typeface="Calibri"/>
              </a:rPr>
              <a:t>effective </a:t>
            </a:r>
            <a:r>
              <a:rPr sz="2400" spc="-10" dirty="0">
                <a:latin typeface="Raleway" panose="020B0003030101060003" pitchFamily="34" charset="0"/>
                <a:cs typeface="Calibri"/>
              </a:rPr>
              <a:t> communication</a:t>
            </a:r>
            <a:r>
              <a:rPr sz="2400" spc="-95" dirty="0">
                <a:latin typeface="Raleway" panose="020B0003030101060003" pitchFamily="34" charset="0"/>
                <a:cs typeface="Calibri"/>
              </a:rPr>
              <a:t> </a:t>
            </a:r>
            <a:r>
              <a:rPr sz="2400" spc="-5" dirty="0">
                <a:latin typeface="Raleway" panose="020B0003030101060003" pitchFamily="34" charset="0"/>
                <a:cs typeface="Calibri"/>
              </a:rPr>
              <a:t>between </a:t>
            </a:r>
            <a:r>
              <a:rPr sz="2400" spc="-530" dirty="0">
                <a:latin typeface="Raleway" panose="020B0003030101060003" pitchFamily="34" charset="0"/>
                <a:cs typeface="Calibri"/>
              </a:rPr>
              <a:t> </a:t>
            </a:r>
            <a:r>
              <a:rPr sz="2400" spc="-5" dirty="0">
                <a:latin typeface="Raleway" panose="020B0003030101060003" pitchFamily="34" charset="0"/>
                <a:cs typeface="Calibri"/>
              </a:rPr>
              <a:t>firm</a:t>
            </a:r>
            <a:r>
              <a:rPr sz="2400" spc="-35" dirty="0">
                <a:latin typeface="Raleway" panose="020B0003030101060003" pitchFamily="34" charset="0"/>
                <a:cs typeface="Calibri"/>
              </a:rPr>
              <a:t> </a:t>
            </a:r>
            <a:r>
              <a:rPr sz="2400" dirty="0">
                <a:latin typeface="Raleway" panose="020B0003030101060003" pitchFamily="34" charset="0"/>
                <a:cs typeface="Calibri"/>
              </a:rPr>
              <a:t>and</a:t>
            </a:r>
            <a:r>
              <a:rPr sz="2400" spc="-20" dirty="0">
                <a:latin typeface="Raleway" panose="020B0003030101060003" pitchFamily="34" charset="0"/>
                <a:cs typeface="Calibri"/>
              </a:rPr>
              <a:t> </a:t>
            </a:r>
            <a:r>
              <a:rPr sz="2400" spc="-5" dirty="0">
                <a:latin typeface="Raleway" panose="020B0003030101060003" pitchFamily="34" charset="0"/>
                <a:cs typeface="Calibri"/>
              </a:rPr>
              <a:t>local</a:t>
            </a:r>
            <a:r>
              <a:rPr sz="2400" spc="-20" dirty="0">
                <a:latin typeface="Raleway" panose="020B0003030101060003" pitchFamily="34" charset="0"/>
                <a:cs typeface="Calibri"/>
              </a:rPr>
              <a:t> </a:t>
            </a:r>
            <a:r>
              <a:rPr sz="2400" spc="-15" dirty="0">
                <a:latin typeface="Raleway" panose="020B0003030101060003" pitchFamily="34" charset="0"/>
                <a:cs typeface="Calibri"/>
              </a:rPr>
              <a:t>customers</a:t>
            </a:r>
            <a:endParaRPr sz="2400" dirty="0">
              <a:latin typeface="Raleway" panose="020B0003030101060003" pitchFamily="34" charset="0"/>
              <a:cs typeface="Calibri"/>
            </a:endParaRPr>
          </a:p>
        </p:txBody>
      </p:sp>
      <p:sp>
        <p:nvSpPr>
          <p:cNvPr id="4" name="object 4"/>
          <p:cNvSpPr txBox="1"/>
          <p:nvPr/>
        </p:nvSpPr>
        <p:spPr>
          <a:xfrm>
            <a:off x="6705600" y="1600200"/>
            <a:ext cx="4574922" cy="2444259"/>
          </a:xfrm>
          <a:prstGeom prst="rect">
            <a:avLst/>
          </a:prstGeom>
        </p:spPr>
        <p:txBody>
          <a:bodyPr vert="horz" wrap="square" lIns="0" tIns="12700" rIns="0" bIns="0" rtlCol="0">
            <a:spAutoFit/>
          </a:bodyPr>
          <a:lstStyle/>
          <a:p>
            <a:pPr marL="426720">
              <a:spcBef>
                <a:spcPts val="100"/>
              </a:spcBef>
            </a:pPr>
            <a:r>
              <a:rPr sz="2400" b="1" spc="-15" dirty="0">
                <a:latin typeface="Raleway" panose="020B0003030101060003" pitchFamily="34" charset="0"/>
                <a:cs typeface="Calibri"/>
              </a:rPr>
              <a:t>Disadvantages</a:t>
            </a:r>
            <a:endParaRPr sz="2400" dirty="0">
              <a:latin typeface="Raleway" panose="020B0003030101060003" pitchFamily="34" charset="0"/>
              <a:cs typeface="Calibri"/>
            </a:endParaRPr>
          </a:p>
          <a:p>
            <a:pPr>
              <a:spcBef>
                <a:spcPts val="30"/>
              </a:spcBef>
            </a:pPr>
            <a:endParaRPr sz="3300" dirty="0">
              <a:latin typeface="Raleway" panose="020B0003030101060003" pitchFamily="34" charset="0"/>
              <a:cs typeface="Calibri"/>
            </a:endParaRPr>
          </a:p>
          <a:p>
            <a:pPr marL="355600" marR="5080" indent="-342900">
              <a:tabLst>
                <a:tab pos="354965" algn="l"/>
              </a:tabLst>
            </a:pPr>
            <a:r>
              <a:rPr sz="2400" dirty="0">
                <a:latin typeface="Wingdings"/>
                <a:cs typeface="Wingdings"/>
              </a:rPr>
              <a:t></a:t>
            </a:r>
            <a:r>
              <a:rPr sz="2400" dirty="0">
                <a:latin typeface="Raleway" panose="020B0003030101060003" pitchFamily="34" charset="0"/>
                <a:cs typeface="Times New Roman"/>
              </a:rPr>
              <a:t>	</a:t>
            </a:r>
            <a:r>
              <a:rPr sz="2400" spc="-10" dirty="0">
                <a:latin typeface="Raleway" panose="020B0003030101060003" pitchFamily="34" charset="0"/>
                <a:cs typeface="Calibri"/>
              </a:rPr>
              <a:t>Conflict</a:t>
            </a:r>
            <a:r>
              <a:rPr sz="2400" spc="-40" dirty="0">
                <a:latin typeface="Raleway" panose="020B0003030101060003" pitchFamily="34" charset="0"/>
                <a:cs typeface="Calibri"/>
              </a:rPr>
              <a:t> </a:t>
            </a:r>
            <a:r>
              <a:rPr sz="2400" spc="-5" dirty="0">
                <a:latin typeface="Raleway" panose="020B0003030101060003" pitchFamily="34" charset="0"/>
                <a:cs typeface="Calibri"/>
              </a:rPr>
              <a:t>between</a:t>
            </a:r>
            <a:r>
              <a:rPr sz="2400" spc="-20" dirty="0">
                <a:latin typeface="Raleway" panose="020B0003030101060003" pitchFamily="34" charset="0"/>
                <a:cs typeface="Calibri"/>
              </a:rPr>
              <a:t> </a:t>
            </a:r>
            <a:r>
              <a:rPr sz="2400" spc="-10" dirty="0">
                <a:latin typeface="Raleway" panose="020B0003030101060003" pitchFamily="34" charset="0"/>
                <a:cs typeface="Calibri"/>
              </a:rPr>
              <a:t>local</a:t>
            </a:r>
            <a:r>
              <a:rPr sz="2400" spc="-30" dirty="0">
                <a:latin typeface="Raleway" panose="020B0003030101060003" pitchFamily="34" charset="0"/>
                <a:cs typeface="Calibri"/>
              </a:rPr>
              <a:t> </a:t>
            </a:r>
            <a:r>
              <a:rPr sz="2400" dirty="0">
                <a:latin typeface="Raleway" panose="020B0003030101060003" pitchFamily="34" charset="0"/>
                <a:cs typeface="Calibri"/>
              </a:rPr>
              <a:t>and </a:t>
            </a:r>
            <a:r>
              <a:rPr sz="2400" spc="-530" dirty="0">
                <a:latin typeface="Raleway" panose="020B0003030101060003" pitchFamily="34" charset="0"/>
                <a:cs typeface="Calibri"/>
              </a:rPr>
              <a:t> </a:t>
            </a:r>
            <a:r>
              <a:rPr sz="2400" spc="-10" dirty="0">
                <a:latin typeface="Raleway" panose="020B0003030101060003" pitchFamily="34" charset="0"/>
                <a:cs typeface="Calibri"/>
              </a:rPr>
              <a:t>central</a:t>
            </a:r>
            <a:r>
              <a:rPr sz="2400" spc="-25" dirty="0">
                <a:latin typeface="Raleway" panose="020B0003030101060003" pitchFamily="34" charset="0"/>
                <a:cs typeface="Calibri"/>
              </a:rPr>
              <a:t> </a:t>
            </a:r>
            <a:r>
              <a:rPr sz="2400" spc="-5" dirty="0">
                <a:latin typeface="Raleway" panose="020B0003030101060003" pitchFamily="34" charset="0"/>
                <a:cs typeface="Calibri"/>
              </a:rPr>
              <a:t>management</a:t>
            </a:r>
            <a:endParaRPr sz="2400" dirty="0">
              <a:latin typeface="Raleway" panose="020B0003030101060003" pitchFamily="34" charset="0"/>
              <a:cs typeface="Calibri"/>
            </a:endParaRPr>
          </a:p>
          <a:p>
            <a:pPr marL="12700">
              <a:spcBef>
                <a:spcPts val="575"/>
              </a:spcBef>
              <a:tabLst>
                <a:tab pos="354965" algn="l"/>
              </a:tabLst>
            </a:pPr>
            <a:r>
              <a:rPr sz="2400" dirty="0">
                <a:latin typeface="Wingdings"/>
                <a:cs typeface="Wingdings"/>
              </a:rPr>
              <a:t></a:t>
            </a:r>
            <a:r>
              <a:rPr sz="2400" dirty="0">
                <a:latin typeface="Raleway" panose="020B0003030101060003" pitchFamily="34" charset="0"/>
                <a:cs typeface="Times New Roman"/>
              </a:rPr>
              <a:t>	</a:t>
            </a:r>
            <a:r>
              <a:rPr sz="2400" spc="-10" dirty="0">
                <a:latin typeface="Raleway" panose="020B0003030101060003" pitchFamily="34" charset="0"/>
                <a:cs typeface="Calibri"/>
              </a:rPr>
              <a:t>Duplication</a:t>
            </a:r>
            <a:r>
              <a:rPr sz="2400" spc="-30" dirty="0">
                <a:latin typeface="Raleway" panose="020B0003030101060003" pitchFamily="34" charset="0"/>
                <a:cs typeface="Calibri"/>
              </a:rPr>
              <a:t> </a:t>
            </a:r>
            <a:r>
              <a:rPr sz="2400" spc="-5" dirty="0">
                <a:latin typeface="Raleway" panose="020B0003030101060003" pitchFamily="34" charset="0"/>
                <a:cs typeface="Calibri"/>
              </a:rPr>
              <a:t>of</a:t>
            </a:r>
            <a:r>
              <a:rPr sz="2400" spc="-15" dirty="0">
                <a:latin typeface="Raleway" panose="020B0003030101060003" pitchFamily="34" charset="0"/>
                <a:cs typeface="Calibri"/>
              </a:rPr>
              <a:t> </a:t>
            </a:r>
            <a:r>
              <a:rPr sz="2400" spc="-10" dirty="0">
                <a:latin typeface="Raleway" panose="020B0003030101060003" pitchFamily="34" charset="0"/>
                <a:cs typeface="Calibri"/>
              </a:rPr>
              <a:t>resources</a:t>
            </a:r>
            <a:endParaRPr sz="2400" dirty="0">
              <a:latin typeface="Raleway" panose="020B0003030101060003" pitchFamily="34" charset="0"/>
              <a:cs typeface="Calibri"/>
            </a:endParaRPr>
          </a:p>
          <a:p>
            <a:pPr marL="355600"/>
            <a:r>
              <a:rPr sz="2400" dirty="0">
                <a:latin typeface="Raleway" panose="020B0003030101060003" pitchFamily="34" charset="0"/>
                <a:cs typeface="Calibri"/>
              </a:rPr>
              <a:t>and</a:t>
            </a:r>
            <a:r>
              <a:rPr sz="2400" spc="-50" dirty="0">
                <a:latin typeface="Raleway" panose="020B0003030101060003" pitchFamily="34" charset="0"/>
                <a:cs typeface="Calibri"/>
              </a:rPr>
              <a:t> </a:t>
            </a:r>
            <a:r>
              <a:rPr sz="2400" spc="-5" dirty="0">
                <a:latin typeface="Raleway" panose="020B0003030101060003" pitchFamily="34" charset="0"/>
                <a:cs typeface="Calibri"/>
              </a:rPr>
              <a:t>functions</a:t>
            </a:r>
            <a:endParaRPr sz="2400" dirty="0">
              <a:latin typeface="Raleway" panose="020B0003030101060003" pitchFamily="34" charset="0"/>
              <a:cs typeface="Calibri"/>
            </a:endParaRPr>
          </a:p>
        </p:txBody>
      </p:sp>
      <p:pic>
        <p:nvPicPr>
          <p:cNvPr id="5" name="object 5"/>
          <p:cNvPicPr/>
          <p:nvPr/>
        </p:nvPicPr>
        <p:blipFill>
          <a:blip r:embed="rId2" cstate="print"/>
          <a:stretch>
            <a:fillRect/>
          </a:stretch>
        </p:blipFill>
        <p:spPr>
          <a:xfrm>
            <a:off x="9372600" y="4343400"/>
            <a:ext cx="1439590" cy="1214905"/>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57200" y="2133600"/>
            <a:ext cx="3810000" cy="1713290"/>
          </a:xfrm>
          <a:prstGeom prst="rect">
            <a:avLst/>
          </a:prstGeom>
          <a:solidFill>
            <a:schemeClr val="bg1"/>
          </a:solidFill>
          <a:ln>
            <a:noFill/>
          </a:ln>
        </p:spPr>
        <p:txBody>
          <a:bodyPr vert="horz" wrap="square" lIns="0" tIns="12700" rIns="0" bIns="0" rtlCol="0">
            <a:spAutoFit/>
          </a:bodyPr>
          <a:lstStyle/>
          <a:p>
            <a:pPr marL="12700">
              <a:spcBef>
                <a:spcPts val="100"/>
              </a:spcBef>
            </a:pPr>
            <a:r>
              <a:rPr lang="en-GB" sz="2800" spc="-5" dirty="0">
                <a:latin typeface="Raleway" panose="020B0003030101060003" pitchFamily="34" charset="0"/>
                <a:cs typeface="Arial"/>
              </a:rPr>
              <a:t>Four </a:t>
            </a:r>
            <a:r>
              <a:rPr sz="2800" spc="-5" dirty="0">
                <a:latin typeface="Raleway" panose="020B0003030101060003" pitchFamily="34" charset="0"/>
                <a:cs typeface="Arial"/>
              </a:rPr>
              <a:t>models</a:t>
            </a:r>
            <a:r>
              <a:rPr lang="en-GB" sz="2800" spc="-5" dirty="0">
                <a:latin typeface="Raleway" panose="020B0003030101060003" pitchFamily="34" charset="0"/>
                <a:cs typeface="Arial"/>
              </a:rPr>
              <a:t>:</a:t>
            </a:r>
          </a:p>
          <a:p>
            <a:pPr marL="527050" indent="-514350">
              <a:spcBef>
                <a:spcPts val="100"/>
              </a:spcBef>
              <a:buFont typeface="+mj-lt"/>
              <a:buAutoNum type="arabicPeriod"/>
            </a:pPr>
            <a:r>
              <a:rPr lang="en-GB" sz="2000" spc="-5" dirty="0">
                <a:latin typeface="Raleway" panose="020B0003030101060003" pitchFamily="34" charset="0"/>
                <a:cs typeface="Arial"/>
              </a:rPr>
              <a:t>International division</a:t>
            </a:r>
          </a:p>
          <a:p>
            <a:pPr marL="527050" indent="-514350">
              <a:spcBef>
                <a:spcPts val="100"/>
              </a:spcBef>
              <a:buFont typeface="+mj-lt"/>
              <a:buAutoNum type="arabicPeriod"/>
            </a:pPr>
            <a:r>
              <a:rPr lang="en-GB" sz="2000" spc="-5" dirty="0">
                <a:latin typeface="Raleway" panose="020B0003030101060003" pitchFamily="34" charset="0"/>
                <a:cs typeface="Arial"/>
              </a:rPr>
              <a:t>Global product division </a:t>
            </a:r>
          </a:p>
          <a:p>
            <a:pPr marL="527050" indent="-514350">
              <a:spcBef>
                <a:spcPts val="100"/>
              </a:spcBef>
              <a:buFont typeface="+mj-lt"/>
              <a:buAutoNum type="arabicPeriod"/>
            </a:pPr>
            <a:r>
              <a:rPr lang="en-GB" sz="2000" spc="-5" dirty="0">
                <a:latin typeface="Raleway" panose="020B0003030101060003" pitchFamily="34" charset="0"/>
                <a:cs typeface="Arial"/>
              </a:rPr>
              <a:t>Global matrix </a:t>
            </a:r>
          </a:p>
          <a:p>
            <a:pPr marL="527050" indent="-514350">
              <a:spcBef>
                <a:spcPts val="100"/>
              </a:spcBef>
              <a:buFont typeface="+mj-lt"/>
              <a:buAutoNum type="arabicPeriod"/>
            </a:pPr>
            <a:r>
              <a:rPr lang="en-GB" sz="2000" spc="-5" dirty="0">
                <a:latin typeface="Raleway" panose="020B0003030101060003" pitchFamily="34" charset="0"/>
                <a:cs typeface="Arial"/>
              </a:rPr>
              <a:t>Area division</a:t>
            </a:r>
            <a:endParaRPr sz="2000" spc="-5" dirty="0">
              <a:latin typeface="Raleway" panose="020B0003030101060003" pitchFamily="34" charset="0"/>
              <a:cs typeface="Arial"/>
            </a:endParaRPr>
          </a:p>
        </p:txBody>
      </p:sp>
      <p:sp>
        <p:nvSpPr>
          <p:cNvPr id="3" name="object 3"/>
          <p:cNvSpPr txBox="1"/>
          <p:nvPr/>
        </p:nvSpPr>
        <p:spPr>
          <a:xfrm>
            <a:off x="2895600" y="5494866"/>
            <a:ext cx="3581400" cy="259045"/>
          </a:xfrm>
          <a:prstGeom prst="rect">
            <a:avLst/>
          </a:prstGeom>
        </p:spPr>
        <p:txBody>
          <a:bodyPr vert="horz" wrap="square" lIns="0" tIns="12700" rIns="0" bIns="0" rtlCol="0">
            <a:spAutoFit/>
          </a:bodyPr>
          <a:lstStyle/>
          <a:p>
            <a:pPr marL="12700" marR="5080">
              <a:spcBef>
                <a:spcPts val="100"/>
              </a:spcBef>
            </a:pPr>
            <a:r>
              <a:rPr lang="en-GB" sz="1600" spc="-5" dirty="0">
                <a:latin typeface="Raleway" panose="020B0003030101060003" pitchFamily="34" charset="0"/>
                <a:cs typeface="Arial"/>
              </a:rPr>
              <a:t>(</a:t>
            </a:r>
            <a:r>
              <a:rPr sz="1600" spc="-5" dirty="0" err="1">
                <a:latin typeface="Raleway" panose="020B0003030101060003" pitchFamily="34" charset="0"/>
                <a:cs typeface="Arial"/>
              </a:rPr>
              <a:t>Birkinshaw</a:t>
            </a:r>
            <a:r>
              <a:rPr lang="en-GB" sz="1600" spc="-5" dirty="0">
                <a:latin typeface="Raleway" panose="020B0003030101060003" pitchFamily="34" charset="0"/>
                <a:cs typeface="Arial"/>
              </a:rPr>
              <a:t>, </a:t>
            </a:r>
            <a:r>
              <a:rPr sz="1600" spc="-5" dirty="0">
                <a:latin typeface="Raleway" panose="020B0003030101060003" pitchFamily="34" charset="0"/>
                <a:cs typeface="Arial"/>
              </a:rPr>
              <a:t>2001</a:t>
            </a:r>
            <a:r>
              <a:rPr lang="en-GB" sz="1600" spc="-5" dirty="0">
                <a:latin typeface="Raleway" panose="020B0003030101060003" pitchFamily="34" charset="0"/>
                <a:cs typeface="Arial"/>
              </a:rPr>
              <a:t>)</a:t>
            </a:r>
            <a:endParaRPr sz="1600" spc="-5" dirty="0">
              <a:latin typeface="Raleway" panose="020B0003030101060003" pitchFamily="34" charset="0"/>
              <a:cs typeface="Arial"/>
            </a:endParaRPr>
          </a:p>
        </p:txBody>
      </p:sp>
      <p:pic>
        <p:nvPicPr>
          <p:cNvPr id="4" name="object 4"/>
          <p:cNvPicPr/>
          <p:nvPr/>
        </p:nvPicPr>
        <p:blipFill>
          <a:blip r:embed="rId2" cstate="print"/>
          <a:stretch>
            <a:fillRect/>
          </a:stretch>
        </p:blipFill>
        <p:spPr>
          <a:xfrm>
            <a:off x="4800600" y="17834"/>
            <a:ext cx="6788658" cy="5736077"/>
          </a:xfrm>
          <a:prstGeom prst="rect">
            <a:avLst/>
          </a:prstGeom>
        </p:spPr>
      </p:pic>
      <p:sp>
        <p:nvSpPr>
          <p:cNvPr id="5" name="TextBox 4">
            <a:extLst>
              <a:ext uri="{FF2B5EF4-FFF2-40B4-BE49-F238E27FC236}">
                <a16:creationId xmlns:a16="http://schemas.microsoft.com/office/drawing/2014/main" id="{55FDF6E5-A04A-FAA5-EF9D-0C6A5350DEB7}"/>
              </a:ext>
            </a:extLst>
          </p:cNvPr>
          <p:cNvSpPr txBox="1"/>
          <p:nvPr/>
        </p:nvSpPr>
        <p:spPr>
          <a:xfrm>
            <a:off x="457200" y="457200"/>
            <a:ext cx="3505200" cy="830997"/>
          </a:xfrm>
          <a:prstGeom prst="rect">
            <a:avLst/>
          </a:prstGeom>
          <a:solidFill>
            <a:srgbClr val="295E80"/>
          </a:solidFill>
          <a:ln>
            <a:solidFill>
              <a:srgbClr val="FFC000"/>
            </a:solidFill>
          </a:ln>
        </p:spPr>
        <p:txBody>
          <a:bodyPr wrap="square" rtlCol="0">
            <a:spAutoFit/>
          </a:bodyPr>
          <a:lstStyle/>
          <a:p>
            <a:pPr algn="ctr"/>
            <a:r>
              <a:rPr lang="en-GB" sz="2400" dirty="0">
                <a:solidFill>
                  <a:srgbClr val="FFC000"/>
                </a:solidFill>
              </a:rPr>
              <a:t>What about global businesses?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43C14-C8A9-02C4-242A-DEAA5CED5B66}"/>
              </a:ext>
            </a:extLst>
          </p:cNvPr>
          <p:cNvSpPr>
            <a:spLocks noGrp="1"/>
          </p:cNvSpPr>
          <p:nvPr>
            <p:ph type="ctrTitle"/>
          </p:nvPr>
        </p:nvSpPr>
        <p:spPr>
          <a:xfrm>
            <a:off x="1524000" y="1364959"/>
            <a:ext cx="9144000" cy="1835442"/>
          </a:xfrm>
          <a:solidFill>
            <a:srgbClr val="295E80"/>
          </a:solidFill>
          <a:ln>
            <a:solidFill>
              <a:srgbClr val="FFC000"/>
            </a:solidFill>
          </a:ln>
        </p:spPr>
        <p:txBody>
          <a:bodyPr/>
          <a:lstStyle/>
          <a:p>
            <a:r>
              <a:rPr lang="en-GB" dirty="0">
                <a:solidFill>
                  <a:srgbClr val="FFC000"/>
                </a:solidFill>
              </a:rPr>
              <a:t>Centralisation vs Decentralisation </a:t>
            </a:r>
          </a:p>
        </p:txBody>
      </p:sp>
      <p:sp>
        <p:nvSpPr>
          <p:cNvPr id="4" name="TextBox 3">
            <a:extLst>
              <a:ext uri="{FF2B5EF4-FFF2-40B4-BE49-F238E27FC236}">
                <a16:creationId xmlns:a16="http://schemas.microsoft.com/office/drawing/2014/main" id="{BEBBC686-5A9C-C752-80E8-0BA9FE89405A}"/>
              </a:ext>
            </a:extLst>
          </p:cNvPr>
          <p:cNvSpPr txBox="1"/>
          <p:nvPr/>
        </p:nvSpPr>
        <p:spPr>
          <a:xfrm>
            <a:off x="2286000" y="4495800"/>
            <a:ext cx="7483151" cy="830997"/>
          </a:xfrm>
          <a:prstGeom prst="rect">
            <a:avLst/>
          </a:prstGeom>
          <a:noFill/>
        </p:spPr>
        <p:txBody>
          <a:bodyPr wrap="square" rtlCol="0">
            <a:spAutoFit/>
          </a:bodyPr>
          <a:lstStyle/>
          <a:p>
            <a:pPr algn="ctr"/>
            <a:r>
              <a:rPr lang="en-GB" sz="2400" dirty="0"/>
              <a:t>This is looking at decision making within different organisation and how this is reflective of their structures</a:t>
            </a:r>
          </a:p>
        </p:txBody>
      </p:sp>
    </p:spTree>
    <p:extLst>
      <p:ext uri="{BB962C8B-B14F-4D97-AF65-F5344CB8AC3E}">
        <p14:creationId xmlns:p14="http://schemas.microsoft.com/office/powerpoint/2010/main" val="14198914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9940" y="410717"/>
            <a:ext cx="7236460" cy="566822"/>
          </a:xfrm>
          <a:prstGeom prst="rect">
            <a:avLst/>
          </a:prstGeom>
          <a:solidFill>
            <a:srgbClr val="295E80"/>
          </a:solidFill>
          <a:ln>
            <a:solidFill>
              <a:srgbClr val="FFC000"/>
            </a:solidFill>
          </a:ln>
        </p:spPr>
        <p:txBody>
          <a:bodyPr vert="horz" wrap="square" lIns="0" tIns="12700" rIns="0" bIns="0" rtlCol="0">
            <a:spAutoFit/>
          </a:bodyPr>
          <a:lstStyle/>
          <a:p>
            <a:pPr marL="12700" marR="5080" algn="ctr" rtl="0">
              <a:lnSpc>
                <a:spcPct val="90000"/>
              </a:lnSpc>
              <a:spcBef>
                <a:spcPts val="105"/>
              </a:spcBef>
            </a:pPr>
            <a:r>
              <a:rPr sz="4000" b="1" kern="1200" spc="-15" dirty="0">
                <a:solidFill>
                  <a:srgbClr val="FFC000"/>
                </a:solidFill>
              </a:rPr>
              <a:t>Control and decision-making</a:t>
            </a:r>
          </a:p>
        </p:txBody>
      </p:sp>
      <p:sp>
        <p:nvSpPr>
          <p:cNvPr id="3" name="object 3"/>
          <p:cNvSpPr txBox="1"/>
          <p:nvPr/>
        </p:nvSpPr>
        <p:spPr>
          <a:xfrm>
            <a:off x="602888" y="1685150"/>
            <a:ext cx="8886444" cy="3640099"/>
          </a:xfrm>
          <a:prstGeom prst="rect">
            <a:avLst/>
          </a:prstGeom>
        </p:spPr>
        <p:txBody>
          <a:bodyPr vert="horz" wrap="square" lIns="0" tIns="109855" rIns="0" bIns="0" rtlCol="0">
            <a:spAutoFit/>
          </a:bodyPr>
          <a:lstStyle/>
          <a:p>
            <a:pPr marL="12700">
              <a:spcBef>
                <a:spcPts val="865"/>
              </a:spcBef>
            </a:pPr>
            <a:r>
              <a:rPr sz="2800" b="1" spc="-10" dirty="0">
                <a:latin typeface="Raleway" panose="020B0003030101060003" pitchFamily="34" charset="0"/>
                <a:cs typeface="Calibri"/>
              </a:rPr>
              <a:t>Centralisation:</a:t>
            </a:r>
            <a:endParaRPr sz="2800" dirty="0">
              <a:latin typeface="Raleway" panose="020B0003030101060003" pitchFamily="34" charset="0"/>
              <a:cs typeface="Calibri"/>
            </a:endParaRPr>
          </a:p>
          <a:p>
            <a:pPr marL="355600" marR="578485">
              <a:spcBef>
                <a:spcPts val="770"/>
              </a:spcBef>
            </a:pPr>
            <a:r>
              <a:rPr sz="2800" spc="-5" dirty="0">
                <a:latin typeface="Raleway" panose="020B0003030101060003" pitchFamily="34" charset="0"/>
                <a:cs typeface="Calibri"/>
              </a:rPr>
              <a:t>The</a:t>
            </a:r>
            <a:r>
              <a:rPr sz="2800" spc="-10" dirty="0">
                <a:latin typeface="Raleway" panose="020B0003030101060003" pitchFamily="34" charset="0"/>
                <a:cs typeface="Calibri"/>
              </a:rPr>
              <a:t> </a:t>
            </a:r>
            <a:r>
              <a:rPr sz="2800" spc="-15" dirty="0">
                <a:latin typeface="Raleway" panose="020B0003030101060003" pitchFamily="34" charset="0"/>
                <a:cs typeface="Calibri"/>
              </a:rPr>
              <a:t>concentration</a:t>
            </a:r>
            <a:r>
              <a:rPr sz="2800" spc="-20" dirty="0">
                <a:latin typeface="Raleway" panose="020B0003030101060003" pitchFamily="34" charset="0"/>
                <a:cs typeface="Calibri"/>
              </a:rPr>
              <a:t> </a:t>
            </a:r>
            <a:r>
              <a:rPr sz="2800" spc="-5" dirty="0">
                <a:latin typeface="Raleway" panose="020B0003030101060003" pitchFamily="34" charset="0"/>
                <a:cs typeface="Calibri"/>
              </a:rPr>
              <a:t>of</a:t>
            </a:r>
            <a:r>
              <a:rPr sz="2800" spc="-10" dirty="0">
                <a:latin typeface="Raleway" panose="020B0003030101060003" pitchFamily="34" charset="0"/>
                <a:cs typeface="Calibri"/>
              </a:rPr>
              <a:t> </a:t>
            </a:r>
            <a:r>
              <a:rPr sz="2800" dirty="0">
                <a:latin typeface="Raleway" panose="020B0003030101060003" pitchFamily="34" charset="0"/>
                <a:cs typeface="Calibri"/>
              </a:rPr>
              <a:t>authority</a:t>
            </a:r>
            <a:r>
              <a:rPr sz="2800" spc="15" dirty="0">
                <a:latin typeface="Raleway" panose="020B0003030101060003" pitchFamily="34" charset="0"/>
                <a:cs typeface="Calibri"/>
              </a:rPr>
              <a:t> </a:t>
            </a:r>
            <a:r>
              <a:rPr sz="2800" spc="-30" dirty="0">
                <a:latin typeface="Raleway" panose="020B0003030101060003" pitchFamily="34" charset="0"/>
                <a:cs typeface="Calibri"/>
              </a:rPr>
              <a:t>for</a:t>
            </a:r>
            <a:r>
              <a:rPr sz="2800" spc="-10" dirty="0">
                <a:latin typeface="Raleway" panose="020B0003030101060003" pitchFamily="34" charset="0"/>
                <a:cs typeface="Calibri"/>
              </a:rPr>
              <a:t> </a:t>
            </a:r>
            <a:r>
              <a:rPr sz="2800" dirty="0">
                <a:latin typeface="Raleway" panose="020B0003030101060003" pitchFamily="34" charset="0"/>
                <a:cs typeface="Calibri"/>
              </a:rPr>
              <a:t>making </a:t>
            </a:r>
            <a:r>
              <a:rPr sz="2800" spc="-705" dirty="0">
                <a:latin typeface="Raleway" panose="020B0003030101060003" pitchFamily="34" charset="0"/>
                <a:cs typeface="Calibri"/>
              </a:rPr>
              <a:t> </a:t>
            </a:r>
            <a:r>
              <a:rPr sz="2800" spc="-10" dirty="0">
                <a:latin typeface="Raleway" panose="020B0003030101060003" pitchFamily="34" charset="0"/>
                <a:cs typeface="Calibri"/>
              </a:rPr>
              <a:t>most</a:t>
            </a:r>
            <a:r>
              <a:rPr sz="2800" spc="-5" dirty="0">
                <a:latin typeface="Raleway" panose="020B0003030101060003" pitchFamily="34" charset="0"/>
                <a:cs typeface="Calibri"/>
              </a:rPr>
              <a:t> decisions</a:t>
            </a:r>
            <a:r>
              <a:rPr sz="2800" spc="5" dirty="0">
                <a:latin typeface="Raleway" panose="020B0003030101060003" pitchFamily="34" charset="0"/>
                <a:cs typeface="Calibri"/>
              </a:rPr>
              <a:t> </a:t>
            </a:r>
            <a:r>
              <a:rPr sz="2800" spc="-10" dirty="0">
                <a:latin typeface="Raleway" panose="020B0003030101060003" pitchFamily="34" charset="0"/>
                <a:cs typeface="Calibri"/>
              </a:rPr>
              <a:t>at </a:t>
            </a:r>
            <a:r>
              <a:rPr sz="2800" dirty="0">
                <a:latin typeface="Raleway" panose="020B0003030101060003" pitchFamily="34" charset="0"/>
                <a:cs typeface="Calibri"/>
              </a:rPr>
              <a:t>the</a:t>
            </a:r>
            <a:r>
              <a:rPr sz="2800" spc="-10" dirty="0">
                <a:latin typeface="Raleway" panose="020B0003030101060003" pitchFamily="34" charset="0"/>
                <a:cs typeface="Calibri"/>
              </a:rPr>
              <a:t> </a:t>
            </a:r>
            <a:r>
              <a:rPr sz="2800" spc="-15" dirty="0">
                <a:latin typeface="Raleway" panose="020B0003030101060003" pitchFamily="34" charset="0"/>
                <a:cs typeface="Calibri"/>
              </a:rPr>
              <a:t>top</a:t>
            </a:r>
            <a:r>
              <a:rPr sz="2800" spc="15" dirty="0">
                <a:latin typeface="Raleway" panose="020B0003030101060003" pitchFamily="34" charset="0"/>
                <a:cs typeface="Calibri"/>
              </a:rPr>
              <a:t> </a:t>
            </a:r>
            <a:r>
              <a:rPr sz="2800" spc="-10" dirty="0">
                <a:latin typeface="Raleway" panose="020B0003030101060003" pitchFamily="34" charset="0"/>
                <a:cs typeface="Calibri"/>
              </a:rPr>
              <a:t>levels</a:t>
            </a:r>
            <a:r>
              <a:rPr sz="2800" spc="-15" dirty="0">
                <a:latin typeface="Raleway" panose="020B0003030101060003" pitchFamily="34" charset="0"/>
                <a:cs typeface="Calibri"/>
              </a:rPr>
              <a:t> </a:t>
            </a:r>
            <a:r>
              <a:rPr sz="2800" dirty="0">
                <a:latin typeface="Raleway" panose="020B0003030101060003" pitchFamily="34" charset="0"/>
                <a:cs typeface="Calibri"/>
              </a:rPr>
              <a:t>of</a:t>
            </a:r>
            <a:r>
              <a:rPr sz="2800" spc="-20" dirty="0">
                <a:latin typeface="Raleway" panose="020B0003030101060003" pitchFamily="34" charset="0"/>
                <a:cs typeface="Calibri"/>
              </a:rPr>
              <a:t> </a:t>
            </a:r>
            <a:r>
              <a:rPr sz="2800" dirty="0">
                <a:latin typeface="Raleway" panose="020B0003030101060003" pitchFamily="34" charset="0"/>
                <a:cs typeface="Calibri"/>
              </a:rPr>
              <a:t>the </a:t>
            </a:r>
            <a:r>
              <a:rPr sz="2800" spc="5" dirty="0">
                <a:latin typeface="Raleway" panose="020B0003030101060003" pitchFamily="34" charset="0"/>
                <a:cs typeface="Calibri"/>
              </a:rPr>
              <a:t> </a:t>
            </a:r>
            <a:r>
              <a:rPr sz="2800" spc="-15" dirty="0">
                <a:latin typeface="Raleway" panose="020B0003030101060003" pitchFamily="34" charset="0"/>
                <a:cs typeface="Calibri"/>
              </a:rPr>
              <a:t>organisation</a:t>
            </a:r>
            <a:endParaRPr sz="2800" dirty="0">
              <a:latin typeface="Raleway" panose="020B0003030101060003" pitchFamily="34" charset="0"/>
              <a:cs typeface="Calibri"/>
            </a:endParaRPr>
          </a:p>
          <a:p>
            <a:pPr>
              <a:spcBef>
                <a:spcPts val="5"/>
              </a:spcBef>
            </a:pPr>
            <a:endParaRPr lang="en-GB" sz="2400" dirty="0">
              <a:latin typeface="Raleway" panose="020B0003030101060003" pitchFamily="34" charset="0"/>
              <a:cs typeface="Calibri"/>
            </a:endParaRPr>
          </a:p>
          <a:p>
            <a:pPr>
              <a:spcBef>
                <a:spcPts val="5"/>
              </a:spcBef>
            </a:pPr>
            <a:endParaRPr sz="2400" dirty="0">
              <a:latin typeface="Raleway" panose="020B0003030101060003" pitchFamily="34" charset="0"/>
              <a:cs typeface="Calibri"/>
            </a:endParaRPr>
          </a:p>
          <a:p>
            <a:pPr marL="12700"/>
            <a:r>
              <a:rPr sz="2800" b="1" spc="-10" dirty="0">
                <a:latin typeface="Raleway" panose="020B0003030101060003" pitchFamily="34" charset="0"/>
                <a:cs typeface="Calibri"/>
              </a:rPr>
              <a:t>Decentralisation:</a:t>
            </a:r>
            <a:endParaRPr sz="2800" dirty="0">
              <a:latin typeface="Raleway" panose="020B0003030101060003" pitchFamily="34" charset="0"/>
              <a:cs typeface="Calibri"/>
            </a:endParaRPr>
          </a:p>
          <a:p>
            <a:pPr marL="355600" marR="5080">
              <a:spcBef>
                <a:spcPts val="770"/>
              </a:spcBef>
            </a:pPr>
            <a:r>
              <a:rPr sz="2800" spc="-5" dirty="0">
                <a:latin typeface="Raleway" panose="020B0003030101060003" pitchFamily="34" charset="0"/>
                <a:cs typeface="Calibri"/>
              </a:rPr>
              <a:t>The </a:t>
            </a:r>
            <a:r>
              <a:rPr sz="2800" spc="-15" dirty="0">
                <a:latin typeface="Raleway" panose="020B0003030101060003" pitchFamily="34" charset="0"/>
                <a:cs typeface="Calibri"/>
              </a:rPr>
              <a:t>dispersion</a:t>
            </a:r>
            <a:r>
              <a:rPr sz="2800" spc="15" dirty="0">
                <a:latin typeface="Raleway" panose="020B0003030101060003" pitchFamily="34" charset="0"/>
                <a:cs typeface="Calibri"/>
              </a:rPr>
              <a:t> </a:t>
            </a:r>
            <a:r>
              <a:rPr sz="2800" spc="-5" dirty="0">
                <a:latin typeface="Raleway" panose="020B0003030101060003" pitchFamily="34" charset="0"/>
                <a:cs typeface="Calibri"/>
              </a:rPr>
              <a:t>of</a:t>
            </a:r>
            <a:r>
              <a:rPr sz="2800" dirty="0">
                <a:latin typeface="Raleway" panose="020B0003030101060003" pitchFamily="34" charset="0"/>
                <a:cs typeface="Calibri"/>
              </a:rPr>
              <a:t> </a:t>
            </a:r>
            <a:r>
              <a:rPr sz="2800" spc="-5" dirty="0">
                <a:latin typeface="Raleway" panose="020B0003030101060003" pitchFamily="34" charset="0"/>
                <a:cs typeface="Calibri"/>
              </a:rPr>
              <a:t>authority</a:t>
            </a:r>
            <a:r>
              <a:rPr sz="2800" spc="30" dirty="0">
                <a:latin typeface="Raleway" panose="020B0003030101060003" pitchFamily="34" charset="0"/>
                <a:cs typeface="Calibri"/>
              </a:rPr>
              <a:t> </a:t>
            </a:r>
            <a:r>
              <a:rPr sz="2800" spc="-25" dirty="0">
                <a:latin typeface="Raleway" panose="020B0003030101060003" pitchFamily="34" charset="0"/>
                <a:cs typeface="Calibri"/>
              </a:rPr>
              <a:t>to</a:t>
            </a:r>
            <a:r>
              <a:rPr sz="2800" spc="10" dirty="0">
                <a:latin typeface="Raleway" panose="020B0003030101060003" pitchFamily="34" charset="0"/>
                <a:cs typeface="Calibri"/>
              </a:rPr>
              <a:t> </a:t>
            </a:r>
            <a:r>
              <a:rPr sz="2800" spc="-30" dirty="0">
                <a:latin typeface="Raleway" panose="020B0003030101060003" pitchFamily="34" charset="0"/>
                <a:cs typeface="Calibri"/>
              </a:rPr>
              <a:t>make</a:t>
            </a:r>
            <a:r>
              <a:rPr sz="2800" dirty="0">
                <a:latin typeface="Raleway" panose="020B0003030101060003" pitchFamily="34" charset="0"/>
                <a:cs typeface="Calibri"/>
              </a:rPr>
              <a:t> </a:t>
            </a:r>
            <a:r>
              <a:rPr sz="2800" spc="-5" dirty="0">
                <a:latin typeface="Raleway" panose="020B0003030101060003" pitchFamily="34" charset="0"/>
                <a:cs typeface="Calibri"/>
              </a:rPr>
              <a:t>decisions </a:t>
            </a:r>
            <a:r>
              <a:rPr sz="2800" spc="-710" dirty="0">
                <a:latin typeface="Raleway" panose="020B0003030101060003" pitchFamily="34" charset="0"/>
                <a:cs typeface="Calibri"/>
              </a:rPr>
              <a:t> </a:t>
            </a:r>
            <a:r>
              <a:rPr sz="2800" spc="-10" dirty="0">
                <a:latin typeface="Raleway" panose="020B0003030101060003" pitchFamily="34" charset="0"/>
                <a:cs typeface="Calibri"/>
              </a:rPr>
              <a:t>throughout</a:t>
            </a:r>
            <a:r>
              <a:rPr sz="2800" spc="10" dirty="0">
                <a:latin typeface="Raleway" panose="020B0003030101060003" pitchFamily="34" charset="0"/>
                <a:cs typeface="Calibri"/>
              </a:rPr>
              <a:t> </a:t>
            </a:r>
            <a:r>
              <a:rPr sz="2800" dirty="0">
                <a:latin typeface="Raleway" panose="020B0003030101060003" pitchFamily="34" charset="0"/>
                <a:cs typeface="Calibri"/>
              </a:rPr>
              <a:t>all</a:t>
            </a:r>
            <a:r>
              <a:rPr sz="2800" spc="-10" dirty="0">
                <a:latin typeface="Raleway" panose="020B0003030101060003" pitchFamily="34" charset="0"/>
                <a:cs typeface="Calibri"/>
              </a:rPr>
              <a:t> </a:t>
            </a:r>
            <a:r>
              <a:rPr sz="2800" spc="-5" dirty="0">
                <a:latin typeface="Raleway" panose="020B0003030101060003" pitchFamily="34" charset="0"/>
                <a:cs typeface="Calibri"/>
              </a:rPr>
              <a:t>levels</a:t>
            </a:r>
            <a:r>
              <a:rPr sz="2800" spc="-15" dirty="0">
                <a:latin typeface="Raleway" panose="020B0003030101060003" pitchFamily="34" charset="0"/>
                <a:cs typeface="Calibri"/>
              </a:rPr>
              <a:t> </a:t>
            </a:r>
            <a:r>
              <a:rPr sz="2800" dirty="0">
                <a:latin typeface="Raleway" panose="020B0003030101060003" pitchFamily="34" charset="0"/>
                <a:cs typeface="Calibri"/>
              </a:rPr>
              <a:t>of</a:t>
            </a:r>
            <a:r>
              <a:rPr sz="2800" spc="-10" dirty="0">
                <a:latin typeface="Raleway" panose="020B0003030101060003" pitchFamily="34" charset="0"/>
                <a:cs typeface="Calibri"/>
              </a:rPr>
              <a:t> </a:t>
            </a:r>
            <a:r>
              <a:rPr sz="2800" spc="-5" dirty="0">
                <a:latin typeface="Raleway" panose="020B0003030101060003" pitchFamily="34" charset="0"/>
                <a:cs typeface="Calibri"/>
              </a:rPr>
              <a:t>the</a:t>
            </a:r>
            <a:r>
              <a:rPr sz="2800" dirty="0">
                <a:latin typeface="Raleway" panose="020B0003030101060003" pitchFamily="34" charset="0"/>
                <a:cs typeface="Calibri"/>
              </a:rPr>
              <a:t> </a:t>
            </a:r>
            <a:r>
              <a:rPr sz="2800" spc="-15" dirty="0">
                <a:latin typeface="Raleway" panose="020B0003030101060003" pitchFamily="34" charset="0"/>
                <a:cs typeface="Calibri"/>
              </a:rPr>
              <a:t>organisation</a:t>
            </a:r>
            <a:endParaRPr sz="2800" dirty="0">
              <a:latin typeface="Raleway" panose="020B0003030101060003" pitchFamily="34" charset="0"/>
              <a:cs typeface="Calibri"/>
            </a:endParaRPr>
          </a:p>
        </p:txBody>
      </p:sp>
      <p:pic>
        <p:nvPicPr>
          <p:cNvPr id="4" name="object 4"/>
          <p:cNvPicPr/>
          <p:nvPr/>
        </p:nvPicPr>
        <p:blipFill>
          <a:blip r:embed="rId2" cstate="print"/>
          <a:stretch>
            <a:fillRect/>
          </a:stretch>
        </p:blipFill>
        <p:spPr>
          <a:xfrm>
            <a:off x="9829800" y="3505200"/>
            <a:ext cx="1263664" cy="1276135"/>
          </a:xfrm>
          <a:prstGeom prst="rect">
            <a:avLst/>
          </a:prstGeom>
        </p:spPr>
      </p:pic>
      <p:pic>
        <p:nvPicPr>
          <p:cNvPr id="5" name="object 5"/>
          <p:cNvPicPr/>
          <p:nvPr/>
        </p:nvPicPr>
        <p:blipFill>
          <a:blip r:embed="rId3" cstate="print"/>
          <a:stretch>
            <a:fillRect/>
          </a:stretch>
        </p:blipFill>
        <p:spPr>
          <a:xfrm>
            <a:off x="9982200" y="457200"/>
            <a:ext cx="1571244" cy="181813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D88A-095F-5892-058A-7583562E5C68}"/>
              </a:ext>
            </a:extLst>
          </p:cNvPr>
          <p:cNvSpPr>
            <a:spLocks noGrp="1"/>
          </p:cNvSpPr>
          <p:nvPr>
            <p:ph type="title"/>
          </p:nvPr>
        </p:nvSpPr>
        <p:spPr>
          <a:xfrm>
            <a:off x="1905000" y="76200"/>
            <a:ext cx="8077200" cy="866516"/>
          </a:xfrm>
          <a:solidFill>
            <a:srgbClr val="295E80"/>
          </a:solidFill>
          <a:ln>
            <a:solidFill>
              <a:srgbClr val="FFC000"/>
            </a:solidFill>
          </a:ln>
        </p:spPr>
        <p:txBody>
          <a:bodyPr/>
          <a:lstStyle/>
          <a:p>
            <a:pPr algn="ctr"/>
            <a:r>
              <a:rPr lang="en-GB" dirty="0">
                <a:solidFill>
                  <a:srgbClr val="FFC000"/>
                </a:solidFill>
              </a:rPr>
              <a:t>Centralisation vs Decentralisation </a:t>
            </a:r>
          </a:p>
        </p:txBody>
      </p:sp>
      <p:pic>
        <p:nvPicPr>
          <p:cNvPr id="3" name="Online Media 2" title="Centralization vs Decentralization">
            <a:hlinkClick r:id="" action="ppaction://media"/>
            <a:extLst>
              <a:ext uri="{FF2B5EF4-FFF2-40B4-BE49-F238E27FC236}">
                <a16:creationId xmlns:a16="http://schemas.microsoft.com/office/drawing/2014/main" id="{F16C0C67-1EE5-524A-00C2-A51123707ED6}"/>
              </a:ext>
            </a:extLst>
          </p:cNvPr>
          <p:cNvPicPr>
            <a:picLocks noRot="1" noChangeAspect="1"/>
          </p:cNvPicPr>
          <p:nvPr>
            <a:videoFile r:link="rId1"/>
          </p:nvPr>
        </p:nvPicPr>
        <p:blipFill>
          <a:blip r:embed="rId4"/>
          <a:stretch>
            <a:fillRect/>
          </a:stretch>
        </p:blipFill>
        <p:spPr>
          <a:xfrm>
            <a:off x="1905000" y="1147191"/>
            <a:ext cx="8077200" cy="4563618"/>
          </a:xfrm>
          <a:prstGeom prst="rect">
            <a:avLst/>
          </a:prstGeom>
        </p:spPr>
      </p:pic>
      <p:sp>
        <p:nvSpPr>
          <p:cNvPr id="4" name="TextBox 3">
            <a:extLst>
              <a:ext uri="{FF2B5EF4-FFF2-40B4-BE49-F238E27FC236}">
                <a16:creationId xmlns:a16="http://schemas.microsoft.com/office/drawing/2014/main" id="{4E8ADAF2-16A4-8B54-EFC4-81E170973E60}"/>
              </a:ext>
            </a:extLst>
          </p:cNvPr>
          <p:cNvSpPr txBox="1"/>
          <p:nvPr/>
        </p:nvSpPr>
        <p:spPr>
          <a:xfrm>
            <a:off x="10287000" y="5288285"/>
            <a:ext cx="1371600" cy="369332"/>
          </a:xfrm>
          <a:prstGeom prst="rect">
            <a:avLst/>
          </a:prstGeom>
          <a:noFill/>
        </p:spPr>
        <p:txBody>
          <a:bodyPr wrap="square" rtlCol="0">
            <a:spAutoFit/>
          </a:bodyPr>
          <a:lstStyle/>
          <a:p>
            <a:r>
              <a:rPr lang="en-GB" sz="1800" b="0" i="0" dirty="0">
                <a:solidFill>
                  <a:srgbClr val="333333"/>
                </a:solidFill>
                <a:effectLst/>
                <a:latin typeface="Aspira Webfont"/>
              </a:rPr>
              <a:t>(Lyon, 2018)</a:t>
            </a:r>
            <a:endParaRPr lang="en-GB" dirty="0"/>
          </a:p>
        </p:txBody>
      </p:sp>
    </p:spTree>
    <p:extLst>
      <p:ext uri="{BB962C8B-B14F-4D97-AF65-F5344CB8AC3E}">
        <p14:creationId xmlns:p14="http://schemas.microsoft.com/office/powerpoint/2010/main" val="712496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86200" y="609600"/>
            <a:ext cx="3807460" cy="567463"/>
          </a:xfrm>
          <a:prstGeom prst="rect">
            <a:avLst/>
          </a:prstGeom>
          <a:solidFill>
            <a:srgbClr val="295E80"/>
          </a:solidFill>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Activity </a:t>
            </a:r>
          </a:p>
        </p:txBody>
      </p:sp>
      <p:sp>
        <p:nvSpPr>
          <p:cNvPr id="3" name="object 3"/>
          <p:cNvSpPr txBox="1"/>
          <p:nvPr/>
        </p:nvSpPr>
        <p:spPr>
          <a:xfrm>
            <a:off x="344364" y="2133600"/>
            <a:ext cx="9535159" cy="3316934"/>
          </a:xfrm>
          <a:prstGeom prst="rect">
            <a:avLst/>
          </a:prstGeom>
        </p:spPr>
        <p:txBody>
          <a:bodyPr vert="horz" wrap="square" lIns="0" tIns="13335" rIns="0" bIns="0" rtlCol="0">
            <a:spAutoFit/>
          </a:bodyPr>
          <a:lstStyle/>
          <a:p>
            <a:pPr marL="12700">
              <a:spcBef>
                <a:spcPts val="105"/>
              </a:spcBef>
            </a:pPr>
            <a:r>
              <a:rPr sz="2800" spc="-5" dirty="0">
                <a:latin typeface="Raleway" panose="020B0003030101060003" pitchFamily="34" charset="0"/>
                <a:cs typeface="Calibri"/>
              </a:rPr>
              <a:t>Think</a:t>
            </a:r>
            <a:r>
              <a:rPr sz="2800" spc="5" dirty="0">
                <a:latin typeface="Raleway" panose="020B0003030101060003" pitchFamily="34" charset="0"/>
                <a:cs typeface="Calibri"/>
              </a:rPr>
              <a:t> </a:t>
            </a:r>
            <a:r>
              <a:rPr sz="2800" dirty="0">
                <a:latin typeface="Raleway" panose="020B0003030101060003" pitchFamily="34" charset="0"/>
                <a:cs typeface="Calibri"/>
              </a:rPr>
              <a:t>of</a:t>
            </a:r>
            <a:r>
              <a:rPr sz="2800" spc="-5" dirty="0">
                <a:latin typeface="Raleway" panose="020B0003030101060003" pitchFamily="34" charset="0"/>
                <a:cs typeface="Calibri"/>
              </a:rPr>
              <a:t> </a:t>
            </a:r>
            <a:r>
              <a:rPr sz="2800" dirty="0">
                <a:latin typeface="Raleway" panose="020B0003030101060003" pitchFamily="34" charset="0"/>
                <a:cs typeface="Calibri"/>
              </a:rPr>
              <a:t>an</a:t>
            </a:r>
            <a:r>
              <a:rPr sz="2800" spc="20" dirty="0">
                <a:latin typeface="Raleway" panose="020B0003030101060003" pitchFamily="34" charset="0"/>
                <a:cs typeface="Calibri"/>
              </a:rPr>
              <a:t> </a:t>
            </a:r>
            <a:r>
              <a:rPr sz="2800" spc="-10" dirty="0">
                <a:latin typeface="Raleway" panose="020B0003030101060003" pitchFamily="34" charset="0"/>
                <a:cs typeface="Calibri"/>
              </a:rPr>
              <a:t>organisation</a:t>
            </a:r>
            <a:r>
              <a:rPr sz="2800" spc="15" dirty="0">
                <a:latin typeface="Raleway" panose="020B0003030101060003" pitchFamily="34" charset="0"/>
                <a:cs typeface="Calibri"/>
              </a:rPr>
              <a:t> </a:t>
            </a:r>
            <a:r>
              <a:rPr sz="2800" spc="-15" dirty="0">
                <a:latin typeface="Raleway" panose="020B0003030101060003" pitchFamily="34" charset="0"/>
                <a:cs typeface="Calibri"/>
              </a:rPr>
              <a:t>you</a:t>
            </a:r>
            <a:r>
              <a:rPr sz="2800" spc="5" dirty="0">
                <a:latin typeface="Raleway" panose="020B0003030101060003" pitchFamily="34" charset="0"/>
                <a:cs typeface="Calibri"/>
              </a:rPr>
              <a:t> </a:t>
            </a:r>
            <a:r>
              <a:rPr sz="2800" spc="-5" dirty="0">
                <a:latin typeface="Raleway" panose="020B0003030101060003" pitchFamily="34" charset="0"/>
                <a:cs typeface="Calibri"/>
              </a:rPr>
              <a:t>know/work</a:t>
            </a:r>
            <a:r>
              <a:rPr sz="2800" spc="-30" dirty="0">
                <a:latin typeface="Raleway" panose="020B0003030101060003" pitchFamily="34" charset="0"/>
                <a:cs typeface="Calibri"/>
              </a:rPr>
              <a:t> </a:t>
            </a:r>
            <a:r>
              <a:rPr sz="2800" spc="-105" dirty="0">
                <a:latin typeface="Raleway" panose="020B0003030101060003" pitchFamily="34" charset="0"/>
                <a:cs typeface="Calibri"/>
              </a:rPr>
              <a:t>for.</a:t>
            </a:r>
            <a:endParaRPr sz="2800" dirty="0">
              <a:latin typeface="Raleway" panose="020B0003030101060003" pitchFamily="34" charset="0"/>
              <a:cs typeface="Calibri"/>
            </a:endParaRPr>
          </a:p>
          <a:p>
            <a:pPr>
              <a:spcBef>
                <a:spcPts val="5"/>
              </a:spcBef>
            </a:pPr>
            <a:endParaRPr sz="1200" dirty="0">
              <a:latin typeface="Raleway" panose="020B0003030101060003" pitchFamily="34" charset="0"/>
              <a:cs typeface="Calibri"/>
            </a:endParaRPr>
          </a:p>
          <a:p>
            <a:pPr marL="527050" marR="1324610" indent="-514350">
              <a:spcBef>
                <a:spcPts val="5"/>
              </a:spcBef>
              <a:buFont typeface="+mj-lt"/>
              <a:buAutoNum type="arabicPeriod"/>
            </a:pPr>
            <a:r>
              <a:rPr sz="2800" dirty="0">
                <a:latin typeface="Raleway" panose="020B0003030101060003" pitchFamily="34" charset="0"/>
                <a:cs typeface="Calibri"/>
              </a:rPr>
              <a:t>Is the</a:t>
            </a:r>
            <a:r>
              <a:rPr sz="2800" spc="10" dirty="0">
                <a:latin typeface="Raleway" panose="020B0003030101060003" pitchFamily="34" charset="0"/>
                <a:cs typeface="Calibri"/>
              </a:rPr>
              <a:t> </a:t>
            </a:r>
            <a:r>
              <a:rPr sz="2800" spc="-5" dirty="0">
                <a:latin typeface="Raleway" panose="020B0003030101060003" pitchFamily="34" charset="0"/>
                <a:cs typeface="Calibri"/>
              </a:rPr>
              <a:t>decision</a:t>
            </a:r>
            <a:r>
              <a:rPr sz="2800" dirty="0">
                <a:latin typeface="Raleway" panose="020B0003030101060003" pitchFamily="34" charset="0"/>
                <a:cs typeface="Calibri"/>
              </a:rPr>
              <a:t> making</a:t>
            </a:r>
            <a:r>
              <a:rPr sz="2800" spc="20" dirty="0">
                <a:latin typeface="Raleway" panose="020B0003030101060003" pitchFamily="34" charset="0"/>
                <a:cs typeface="Calibri"/>
              </a:rPr>
              <a:t> </a:t>
            </a:r>
            <a:r>
              <a:rPr sz="2800" spc="-10" dirty="0">
                <a:latin typeface="Raleway" panose="020B0003030101060003" pitchFamily="34" charset="0"/>
                <a:cs typeface="Calibri"/>
              </a:rPr>
              <a:t>centralised</a:t>
            </a:r>
            <a:r>
              <a:rPr sz="2800" spc="5" dirty="0">
                <a:latin typeface="Raleway" panose="020B0003030101060003" pitchFamily="34" charset="0"/>
                <a:cs typeface="Calibri"/>
              </a:rPr>
              <a:t> </a:t>
            </a:r>
            <a:r>
              <a:rPr sz="2800" spc="-5" dirty="0">
                <a:latin typeface="Raleway" panose="020B0003030101060003" pitchFamily="34" charset="0"/>
                <a:cs typeface="Calibri"/>
              </a:rPr>
              <a:t>or </a:t>
            </a:r>
            <a:r>
              <a:rPr sz="2800" spc="-710" dirty="0">
                <a:latin typeface="Raleway" panose="020B0003030101060003" pitchFamily="34" charset="0"/>
                <a:cs typeface="Calibri"/>
              </a:rPr>
              <a:t> </a:t>
            </a:r>
            <a:r>
              <a:rPr sz="2800" spc="-10" dirty="0">
                <a:latin typeface="Raleway" panose="020B0003030101060003" pitchFamily="34" charset="0"/>
                <a:cs typeface="Calibri"/>
              </a:rPr>
              <a:t>decentralised?</a:t>
            </a:r>
            <a:endParaRPr sz="2800" dirty="0">
              <a:latin typeface="Raleway" panose="020B0003030101060003" pitchFamily="34" charset="0"/>
              <a:cs typeface="Calibri"/>
            </a:endParaRPr>
          </a:p>
          <a:p>
            <a:pPr marL="527050" marR="5080" indent="-514350">
              <a:spcBef>
                <a:spcPts val="770"/>
              </a:spcBef>
              <a:buFont typeface="+mj-lt"/>
              <a:buAutoNum type="arabicPeriod"/>
            </a:pPr>
            <a:r>
              <a:rPr sz="2800" spc="-5" dirty="0">
                <a:latin typeface="Raleway" panose="020B0003030101060003" pitchFamily="34" charset="0"/>
                <a:cs typeface="Calibri"/>
              </a:rPr>
              <a:t>Can</a:t>
            </a:r>
            <a:r>
              <a:rPr sz="2800" spc="10" dirty="0">
                <a:latin typeface="Raleway" panose="020B0003030101060003" pitchFamily="34" charset="0"/>
                <a:cs typeface="Calibri"/>
              </a:rPr>
              <a:t> </a:t>
            </a:r>
            <a:r>
              <a:rPr sz="2800" spc="-10" dirty="0">
                <a:latin typeface="Raleway" panose="020B0003030101060003" pitchFamily="34" charset="0"/>
                <a:cs typeface="Calibri"/>
              </a:rPr>
              <a:t>your</a:t>
            </a:r>
            <a:r>
              <a:rPr sz="2800" spc="-15" dirty="0">
                <a:latin typeface="Raleway" panose="020B0003030101060003" pitchFamily="34" charset="0"/>
                <a:cs typeface="Calibri"/>
              </a:rPr>
              <a:t> </a:t>
            </a:r>
            <a:r>
              <a:rPr sz="2800" dirty="0">
                <a:latin typeface="Raleway" panose="020B0003030101060003" pitchFamily="34" charset="0"/>
                <a:cs typeface="Calibri"/>
              </a:rPr>
              <a:t>boss</a:t>
            </a:r>
            <a:r>
              <a:rPr sz="2800" spc="-5" dirty="0">
                <a:latin typeface="Raleway" panose="020B0003030101060003" pitchFamily="34" charset="0"/>
                <a:cs typeface="Calibri"/>
              </a:rPr>
              <a:t> </a:t>
            </a:r>
            <a:r>
              <a:rPr sz="2800" dirty="0">
                <a:latin typeface="Raleway" panose="020B0003030101060003" pitchFamily="34" charset="0"/>
                <a:cs typeface="Calibri"/>
              </a:rPr>
              <a:t>decide</a:t>
            </a:r>
            <a:r>
              <a:rPr sz="2800" spc="-10" dirty="0">
                <a:latin typeface="Raleway" panose="020B0003030101060003" pitchFamily="34" charset="0"/>
                <a:cs typeface="Calibri"/>
              </a:rPr>
              <a:t> </a:t>
            </a:r>
            <a:r>
              <a:rPr sz="2800" dirty="0">
                <a:latin typeface="Raleway" panose="020B0003030101060003" pitchFamily="34" charset="0"/>
                <a:cs typeface="Calibri"/>
              </a:rPr>
              <a:t>things/do</a:t>
            </a:r>
            <a:r>
              <a:rPr sz="2800" spc="30" dirty="0">
                <a:latin typeface="Raleway" panose="020B0003030101060003" pitchFamily="34" charset="0"/>
                <a:cs typeface="Calibri"/>
              </a:rPr>
              <a:t> </a:t>
            </a:r>
            <a:r>
              <a:rPr sz="2800" spc="-5" dirty="0">
                <a:latin typeface="Raleway" panose="020B0003030101060003" pitchFamily="34" charset="0"/>
                <a:cs typeface="Calibri"/>
              </a:rPr>
              <a:t>they</a:t>
            </a:r>
            <a:r>
              <a:rPr sz="2800" spc="15" dirty="0">
                <a:latin typeface="Raleway" panose="020B0003030101060003" pitchFamily="34" charset="0"/>
                <a:cs typeface="Calibri"/>
              </a:rPr>
              <a:t> </a:t>
            </a:r>
            <a:r>
              <a:rPr sz="2800" spc="-20" dirty="0">
                <a:latin typeface="Raleway" panose="020B0003030101060003" pitchFamily="34" charset="0"/>
                <a:cs typeface="Calibri"/>
              </a:rPr>
              <a:t>have</a:t>
            </a:r>
            <a:r>
              <a:rPr sz="2800" spc="-5" dirty="0">
                <a:latin typeface="Raleway" panose="020B0003030101060003" pitchFamily="34" charset="0"/>
                <a:cs typeface="Calibri"/>
              </a:rPr>
              <a:t> </a:t>
            </a:r>
            <a:r>
              <a:rPr sz="2800" spc="-20" dirty="0">
                <a:latin typeface="Raleway" panose="020B0003030101060003" pitchFamily="34" charset="0"/>
                <a:cs typeface="Calibri"/>
              </a:rPr>
              <a:t>to </a:t>
            </a:r>
            <a:r>
              <a:rPr sz="2800" spc="-710" dirty="0">
                <a:latin typeface="Raleway" panose="020B0003030101060003" pitchFamily="34" charset="0"/>
                <a:cs typeface="Calibri"/>
              </a:rPr>
              <a:t> </a:t>
            </a:r>
            <a:r>
              <a:rPr sz="2800" spc="-30" dirty="0">
                <a:latin typeface="Raleway" panose="020B0003030101060003" pitchFamily="34" charset="0"/>
                <a:cs typeface="Calibri"/>
              </a:rPr>
              <a:t>refer </a:t>
            </a:r>
            <a:r>
              <a:rPr sz="2800" dirty="0">
                <a:latin typeface="Raleway" panose="020B0003030101060003" pitchFamily="34" charset="0"/>
                <a:cs typeface="Calibri"/>
              </a:rPr>
              <a:t>up</a:t>
            </a:r>
            <a:r>
              <a:rPr sz="2800" spc="10" dirty="0">
                <a:latin typeface="Raleway" panose="020B0003030101060003" pitchFamily="34" charset="0"/>
                <a:cs typeface="Calibri"/>
              </a:rPr>
              <a:t> </a:t>
            </a:r>
            <a:r>
              <a:rPr sz="2800" spc="-20" dirty="0">
                <a:latin typeface="Raleway" panose="020B0003030101060003" pitchFamily="34" charset="0"/>
                <a:cs typeface="Calibri"/>
              </a:rPr>
              <a:t>to</a:t>
            </a:r>
            <a:r>
              <a:rPr sz="2800" spc="5" dirty="0">
                <a:latin typeface="Raleway" panose="020B0003030101060003" pitchFamily="34" charset="0"/>
                <a:cs typeface="Calibri"/>
              </a:rPr>
              <a:t> </a:t>
            </a:r>
            <a:r>
              <a:rPr sz="2800" spc="-5" dirty="0">
                <a:latin typeface="Raleway" panose="020B0003030101060003" pitchFamily="34" charset="0"/>
                <a:cs typeface="Calibri"/>
              </a:rPr>
              <a:t>head</a:t>
            </a:r>
            <a:r>
              <a:rPr sz="2800" spc="5" dirty="0">
                <a:latin typeface="Raleway" panose="020B0003030101060003" pitchFamily="34" charset="0"/>
                <a:cs typeface="Calibri"/>
              </a:rPr>
              <a:t> </a:t>
            </a:r>
            <a:r>
              <a:rPr sz="2800" spc="-10" dirty="0">
                <a:latin typeface="Raleway" panose="020B0003030101060003" pitchFamily="34" charset="0"/>
                <a:cs typeface="Calibri"/>
              </a:rPr>
              <a:t>office?</a:t>
            </a:r>
            <a:endParaRPr sz="2800" dirty="0">
              <a:latin typeface="Raleway" panose="020B0003030101060003" pitchFamily="34" charset="0"/>
              <a:cs typeface="Calibri"/>
            </a:endParaRPr>
          </a:p>
          <a:p>
            <a:pPr marL="457200" indent="-457200">
              <a:spcBef>
                <a:spcPts val="5"/>
              </a:spcBef>
              <a:buFont typeface="+mj-lt"/>
              <a:buAutoNum type="arabicPeriod"/>
            </a:pPr>
            <a:endParaRPr sz="2000" dirty="0">
              <a:latin typeface="Raleway" panose="020B0003030101060003" pitchFamily="34" charset="0"/>
              <a:cs typeface="Calibri"/>
            </a:endParaRPr>
          </a:p>
          <a:p>
            <a:pPr marL="527050" indent="-514350">
              <a:buFont typeface="+mj-lt"/>
              <a:buAutoNum type="arabicPeriod"/>
            </a:pPr>
            <a:r>
              <a:rPr sz="2800" spc="-5" dirty="0">
                <a:latin typeface="Raleway" panose="020B0003030101060003" pitchFamily="34" charset="0"/>
                <a:cs typeface="Calibri"/>
              </a:rPr>
              <a:t>What </a:t>
            </a:r>
            <a:r>
              <a:rPr sz="2800" spc="-10" dirty="0">
                <a:latin typeface="Raleway" panose="020B0003030101060003" pitchFamily="34" charset="0"/>
                <a:cs typeface="Calibri"/>
              </a:rPr>
              <a:t>are </a:t>
            </a:r>
            <a:r>
              <a:rPr sz="2800" dirty="0">
                <a:latin typeface="Raleway" panose="020B0003030101060003" pitchFamily="34" charset="0"/>
                <a:cs typeface="Calibri"/>
              </a:rPr>
              <a:t>the</a:t>
            </a:r>
            <a:r>
              <a:rPr sz="2800" spc="-5" dirty="0">
                <a:latin typeface="Raleway" panose="020B0003030101060003" pitchFamily="34" charset="0"/>
                <a:cs typeface="Calibri"/>
              </a:rPr>
              <a:t> </a:t>
            </a:r>
            <a:r>
              <a:rPr sz="2800" spc="-10" dirty="0">
                <a:latin typeface="Raleway" panose="020B0003030101060003" pitchFamily="34" charset="0"/>
                <a:cs typeface="Calibri"/>
              </a:rPr>
              <a:t>advantages</a:t>
            </a:r>
            <a:r>
              <a:rPr sz="2800" dirty="0">
                <a:latin typeface="Raleway" panose="020B0003030101060003" pitchFamily="34" charset="0"/>
                <a:cs typeface="Calibri"/>
              </a:rPr>
              <a:t> </a:t>
            </a:r>
            <a:r>
              <a:rPr sz="2800" spc="5" dirty="0">
                <a:latin typeface="Raleway" panose="020B0003030101060003" pitchFamily="34" charset="0"/>
                <a:cs typeface="Calibri"/>
              </a:rPr>
              <a:t>of</a:t>
            </a:r>
            <a:r>
              <a:rPr sz="2800" spc="-5" dirty="0">
                <a:latin typeface="Raleway" panose="020B0003030101060003" pitchFamily="34" charset="0"/>
                <a:cs typeface="Calibri"/>
              </a:rPr>
              <a:t> </a:t>
            </a:r>
            <a:r>
              <a:rPr sz="2800" dirty="0">
                <a:latin typeface="Raleway" panose="020B0003030101060003" pitchFamily="34" charset="0"/>
                <a:cs typeface="Calibri"/>
              </a:rPr>
              <a:t>each </a:t>
            </a:r>
            <a:r>
              <a:rPr sz="2800" spc="-10" dirty="0">
                <a:latin typeface="Raleway" panose="020B0003030101060003" pitchFamily="34" charset="0"/>
                <a:cs typeface="Calibri"/>
              </a:rPr>
              <a:t>approach?</a:t>
            </a:r>
            <a:endParaRPr sz="2800" dirty="0">
              <a:latin typeface="Raleway" panose="020B0003030101060003" pitchFamily="34" charset="0"/>
              <a:cs typeface="Calibri"/>
            </a:endParaRPr>
          </a:p>
        </p:txBody>
      </p:sp>
      <p:pic>
        <p:nvPicPr>
          <p:cNvPr id="5" name="object 5"/>
          <p:cNvPicPr/>
          <p:nvPr/>
        </p:nvPicPr>
        <p:blipFill>
          <a:blip r:embed="rId2" cstate="print"/>
          <a:stretch>
            <a:fillRect/>
          </a:stretch>
        </p:blipFill>
        <p:spPr>
          <a:xfrm>
            <a:off x="10134600" y="3810000"/>
            <a:ext cx="1574507" cy="1553253"/>
          </a:xfrm>
          <a:prstGeom prst="rect">
            <a:avLst/>
          </a:prstGeom>
        </p:spPr>
      </p:pic>
      <p:pic>
        <p:nvPicPr>
          <p:cNvPr id="6" name="object 6"/>
          <p:cNvPicPr/>
          <p:nvPr/>
        </p:nvPicPr>
        <p:blipFill>
          <a:blip r:embed="rId3" cstate="print"/>
          <a:stretch>
            <a:fillRect/>
          </a:stretch>
        </p:blipFill>
        <p:spPr>
          <a:xfrm>
            <a:off x="10287000" y="2362200"/>
            <a:ext cx="1595470" cy="1115432"/>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22542" y="609600"/>
            <a:ext cx="8293227"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Advantages of centralisation</a:t>
            </a:r>
          </a:p>
        </p:txBody>
      </p:sp>
      <p:pic>
        <p:nvPicPr>
          <p:cNvPr id="4" name="object 4"/>
          <p:cNvPicPr/>
          <p:nvPr/>
        </p:nvPicPr>
        <p:blipFill>
          <a:blip r:embed="rId2" cstate="print"/>
          <a:stretch>
            <a:fillRect/>
          </a:stretch>
        </p:blipFill>
        <p:spPr>
          <a:xfrm>
            <a:off x="1909572" y="1929383"/>
            <a:ext cx="8360664" cy="2999232"/>
          </a:xfrm>
          <a:prstGeom prst="rect">
            <a:avLst/>
          </a:prstGeom>
        </p:spPr>
      </p:pic>
      <p:sp>
        <p:nvSpPr>
          <p:cNvPr id="5" name="TextBox 4">
            <a:extLst>
              <a:ext uri="{FF2B5EF4-FFF2-40B4-BE49-F238E27FC236}">
                <a16:creationId xmlns:a16="http://schemas.microsoft.com/office/drawing/2014/main" id="{05A7F420-0D59-DE37-E852-496623519FCC}"/>
              </a:ext>
            </a:extLst>
          </p:cNvPr>
          <p:cNvSpPr txBox="1"/>
          <p:nvPr/>
        </p:nvSpPr>
        <p:spPr>
          <a:xfrm>
            <a:off x="9906000" y="5316467"/>
            <a:ext cx="2286000" cy="369332"/>
          </a:xfrm>
          <a:prstGeom prst="rect">
            <a:avLst/>
          </a:prstGeom>
          <a:noFill/>
        </p:spPr>
        <p:txBody>
          <a:bodyPr wrap="square" rtlCol="0">
            <a:spAutoFit/>
          </a:bodyPr>
          <a:lstStyle/>
          <a:p>
            <a:r>
              <a:rPr lang="en-GB" sz="1800" spc="-5" dirty="0">
                <a:latin typeface="Raleway" panose="020B0003030101060003" pitchFamily="34" charset="0"/>
                <a:cs typeface="Arial"/>
              </a:rPr>
              <a:t>(Lynch, 2006)</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09573" y="685800"/>
            <a:ext cx="8377428"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Advantages of decentralisation</a:t>
            </a:r>
          </a:p>
        </p:txBody>
      </p:sp>
      <p:pic>
        <p:nvPicPr>
          <p:cNvPr id="4" name="object 4"/>
          <p:cNvPicPr/>
          <p:nvPr/>
        </p:nvPicPr>
        <p:blipFill>
          <a:blip r:embed="rId2" cstate="print"/>
          <a:stretch>
            <a:fillRect/>
          </a:stretch>
        </p:blipFill>
        <p:spPr>
          <a:xfrm>
            <a:off x="1752600" y="1930906"/>
            <a:ext cx="8534400" cy="3250693"/>
          </a:xfrm>
          <a:prstGeom prst="rect">
            <a:avLst/>
          </a:prstGeom>
        </p:spPr>
      </p:pic>
      <p:sp>
        <p:nvSpPr>
          <p:cNvPr id="5" name="TextBox 4">
            <a:extLst>
              <a:ext uri="{FF2B5EF4-FFF2-40B4-BE49-F238E27FC236}">
                <a16:creationId xmlns:a16="http://schemas.microsoft.com/office/drawing/2014/main" id="{F6FD4114-F9EA-3B30-4941-D49F23497A57}"/>
              </a:ext>
            </a:extLst>
          </p:cNvPr>
          <p:cNvSpPr txBox="1"/>
          <p:nvPr/>
        </p:nvSpPr>
        <p:spPr>
          <a:xfrm>
            <a:off x="9906000" y="5316467"/>
            <a:ext cx="2286000" cy="369332"/>
          </a:xfrm>
          <a:prstGeom prst="rect">
            <a:avLst/>
          </a:prstGeom>
          <a:noFill/>
        </p:spPr>
        <p:txBody>
          <a:bodyPr wrap="square" rtlCol="0">
            <a:spAutoFit/>
          </a:bodyPr>
          <a:lstStyle/>
          <a:p>
            <a:r>
              <a:rPr lang="en-GB" sz="1800" spc="-5" dirty="0">
                <a:latin typeface="Raleway" panose="020B0003030101060003" pitchFamily="34" charset="0"/>
                <a:cs typeface="Arial"/>
              </a:rPr>
              <a:t>(Lynch, 2006)</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19200" y="381000"/>
            <a:ext cx="9906000"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Consequences of</a:t>
            </a:r>
            <a:r>
              <a:rPr lang="en-GB" sz="4000" b="1" kern="1200" spc="-15" dirty="0">
                <a:solidFill>
                  <a:srgbClr val="FFC000"/>
                </a:solidFill>
              </a:rPr>
              <a:t> </a:t>
            </a:r>
            <a:r>
              <a:rPr sz="4000" b="1" kern="1200" spc="-15" dirty="0">
                <a:solidFill>
                  <a:srgbClr val="FFC000"/>
                </a:solidFill>
              </a:rPr>
              <a:t>badly designed structure</a:t>
            </a:r>
          </a:p>
        </p:txBody>
      </p:sp>
      <p:sp>
        <p:nvSpPr>
          <p:cNvPr id="3" name="object 3"/>
          <p:cNvSpPr txBox="1"/>
          <p:nvPr/>
        </p:nvSpPr>
        <p:spPr>
          <a:xfrm>
            <a:off x="286019" y="1570827"/>
            <a:ext cx="7924006" cy="3963649"/>
          </a:xfrm>
          <a:prstGeom prst="rect">
            <a:avLst/>
          </a:prstGeom>
        </p:spPr>
        <p:txBody>
          <a:bodyPr vert="horz" wrap="square" lIns="0" tIns="46990" rIns="0" bIns="0" rtlCol="0">
            <a:spAutoFit/>
          </a:bodyPr>
          <a:lstStyle/>
          <a:p>
            <a:pPr marL="355600" indent="-342900">
              <a:spcBef>
                <a:spcPts val="370"/>
              </a:spcBef>
              <a:buFont typeface="Arial"/>
              <a:buChar char="•"/>
              <a:tabLst>
                <a:tab pos="354965" algn="l"/>
                <a:tab pos="355600" algn="l"/>
              </a:tabLst>
            </a:pPr>
            <a:r>
              <a:rPr sz="1600" spc="-5" dirty="0">
                <a:latin typeface="Raleway" panose="020B0003030101060003" pitchFamily="34" charset="0"/>
                <a:cs typeface="Calibri"/>
              </a:rPr>
              <a:t>Low </a:t>
            </a:r>
            <a:r>
              <a:rPr sz="1600" spc="-10" dirty="0">
                <a:latin typeface="Raleway" panose="020B0003030101060003" pitchFamily="34" charset="0"/>
                <a:cs typeface="Calibri"/>
              </a:rPr>
              <a:t>motivation</a:t>
            </a:r>
            <a:r>
              <a:rPr sz="1600" spc="5" dirty="0">
                <a:latin typeface="Raleway" panose="020B0003030101060003" pitchFamily="34" charset="0"/>
                <a:cs typeface="Calibri"/>
              </a:rPr>
              <a:t> </a:t>
            </a:r>
            <a:r>
              <a:rPr sz="1600" spc="-5" dirty="0">
                <a:latin typeface="Raleway" panose="020B0003030101060003" pitchFamily="34" charset="0"/>
                <a:cs typeface="Calibri"/>
              </a:rPr>
              <a:t>and</a:t>
            </a:r>
            <a:r>
              <a:rPr sz="1600" spc="-10" dirty="0">
                <a:latin typeface="Raleway" panose="020B0003030101060003" pitchFamily="34" charset="0"/>
                <a:cs typeface="Calibri"/>
              </a:rPr>
              <a:t> morale</a:t>
            </a:r>
            <a:endParaRPr lang="en-GB" sz="1600" spc="-10" dirty="0">
              <a:latin typeface="Raleway" panose="020B0003030101060003" pitchFamily="34" charset="0"/>
              <a:cs typeface="Calibri"/>
            </a:endParaRPr>
          </a:p>
          <a:p>
            <a:pPr marL="12700">
              <a:spcBef>
                <a:spcPts val="370"/>
              </a:spcBef>
              <a:tabLst>
                <a:tab pos="354965" algn="l"/>
                <a:tab pos="355600" algn="l"/>
              </a:tabLst>
            </a:pPr>
            <a:endParaRPr sz="1600" dirty="0">
              <a:latin typeface="Raleway" panose="020B0003030101060003" pitchFamily="34" charset="0"/>
              <a:cs typeface="Calibri"/>
            </a:endParaRPr>
          </a:p>
          <a:p>
            <a:pPr marL="355600" marR="869315" indent="-342900">
              <a:lnSpc>
                <a:spcPts val="2380"/>
              </a:lnSpc>
              <a:spcBef>
                <a:spcPts val="560"/>
              </a:spcBef>
              <a:buFont typeface="Arial"/>
              <a:buChar char="•"/>
              <a:tabLst>
                <a:tab pos="354965" algn="l"/>
                <a:tab pos="355600" algn="l"/>
              </a:tabLst>
            </a:pPr>
            <a:r>
              <a:rPr sz="1600" spc="-15" dirty="0">
                <a:latin typeface="Raleway" panose="020B0003030101060003" pitchFamily="34" charset="0"/>
                <a:cs typeface="Calibri"/>
              </a:rPr>
              <a:t>Late </a:t>
            </a:r>
            <a:r>
              <a:rPr sz="1600" spc="-5" dirty="0">
                <a:latin typeface="Raleway" panose="020B0003030101060003" pitchFamily="34" charset="0"/>
                <a:cs typeface="Calibri"/>
              </a:rPr>
              <a:t>and </a:t>
            </a:r>
            <a:r>
              <a:rPr sz="1600" spc="-10" dirty="0">
                <a:latin typeface="Raleway" panose="020B0003030101060003" pitchFamily="34" charset="0"/>
                <a:cs typeface="Calibri"/>
              </a:rPr>
              <a:t>inappropriate </a:t>
            </a:r>
            <a:r>
              <a:rPr sz="1600" spc="-484" dirty="0">
                <a:latin typeface="Raleway" panose="020B0003030101060003" pitchFamily="34" charset="0"/>
                <a:cs typeface="Calibri"/>
              </a:rPr>
              <a:t> </a:t>
            </a:r>
            <a:r>
              <a:rPr sz="1600" spc="-5" dirty="0">
                <a:latin typeface="Raleway" panose="020B0003030101060003" pitchFamily="34" charset="0"/>
                <a:cs typeface="Calibri"/>
              </a:rPr>
              <a:t>decisions</a:t>
            </a:r>
            <a:endParaRPr lang="en-GB" sz="1600" spc="-5" dirty="0">
              <a:latin typeface="Raleway" panose="020B0003030101060003" pitchFamily="34" charset="0"/>
              <a:cs typeface="Calibri"/>
            </a:endParaRPr>
          </a:p>
          <a:p>
            <a:pPr marL="12700" marR="869315">
              <a:lnSpc>
                <a:spcPts val="2380"/>
              </a:lnSpc>
              <a:spcBef>
                <a:spcPts val="560"/>
              </a:spcBef>
              <a:tabLst>
                <a:tab pos="354965" algn="l"/>
                <a:tab pos="355600" algn="l"/>
              </a:tabLst>
            </a:pPr>
            <a:endParaRPr sz="1600" dirty="0">
              <a:latin typeface="Raleway" panose="020B0003030101060003" pitchFamily="34" charset="0"/>
              <a:cs typeface="Calibri"/>
            </a:endParaRPr>
          </a:p>
          <a:p>
            <a:pPr marL="355600" indent="-342900">
              <a:lnSpc>
                <a:spcPts val="2510"/>
              </a:lnSpc>
              <a:spcBef>
                <a:spcPts val="225"/>
              </a:spcBef>
              <a:buFont typeface="Arial"/>
              <a:buChar char="•"/>
              <a:tabLst>
                <a:tab pos="354965" algn="l"/>
                <a:tab pos="355600" algn="l"/>
              </a:tabLst>
            </a:pPr>
            <a:r>
              <a:rPr sz="1600" spc="-5" dirty="0">
                <a:latin typeface="Raleway" panose="020B0003030101060003" pitchFamily="34" charset="0"/>
                <a:cs typeface="Calibri"/>
              </a:rPr>
              <a:t>Conflict</a:t>
            </a:r>
            <a:r>
              <a:rPr sz="1600" spc="-15" dirty="0">
                <a:latin typeface="Raleway" panose="020B0003030101060003" pitchFamily="34" charset="0"/>
                <a:cs typeface="Calibri"/>
              </a:rPr>
              <a:t> </a:t>
            </a:r>
            <a:r>
              <a:rPr sz="1600" spc="-5" dirty="0">
                <a:latin typeface="Raleway" panose="020B0003030101060003" pitchFamily="34" charset="0"/>
                <a:cs typeface="Calibri"/>
              </a:rPr>
              <a:t>and</a:t>
            </a:r>
            <a:r>
              <a:rPr sz="1600" spc="-15" dirty="0">
                <a:latin typeface="Raleway" panose="020B0003030101060003" pitchFamily="34" charset="0"/>
                <a:cs typeface="Calibri"/>
              </a:rPr>
              <a:t> </a:t>
            </a:r>
            <a:r>
              <a:rPr sz="1600" spc="-5" dirty="0">
                <a:latin typeface="Raleway" panose="020B0003030101060003" pitchFamily="34" charset="0"/>
                <a:cs typeface="Calibri"/>
              </a:rPr>
              <a:t>lack</a:t>
            </a:r>
            <a:r>
              <a:rPr sz="1600" spc="-15" dirty="0">
                <a:latin typeface="Raleway" panose="020B0003030101060003" pitchFamily="34" charset="0"/>
                <a:cs typeface="Calibri"/>
              </a:rPr>
              <a:t> </a:t>
            </a:r>
            <a:r>
              <a:rPr sz="1600" spc="-5" dirty="0">
                <a:latin typeface="Raleway" panose="020B0003030101060003" pitchFamily="34" charset="0"/>
                <a:cs typeface="Calibri"/>
              </a:rPr>
              <a:t>of</a:t>
            </a:r>
            <a:r>
              <a:rPr sz="1600" dirty="0">
                <a:latin typeface="Raleway" panose="020B0003030101060003" pitchFamily="34" charset="0"/>
                <a:cs typeface="Calibri"/>
              </a:rPr>
              <a:t> </a:t>
            </a:r>
            <a:r>
              <a:rPr sz="1600" spc="-25" dirty="0">
                <a:latin typeface="Raleway" panose="020B0003030101060003" pitchFamily="34" charset="0"/>
                <a:cs typeface="Calibri"/>
              </a:rPr>
              <a:t>co-</a:t>
            </a:r>
            <a:r>
              <a:rPr sz="1600" spc="-10" dirty="0" err="1">
                <a:latin typeface="Raleway" panose="020B0003030101060003" pitchFamily="34" charset="0"/>
                <a:cs typeface="Calibri"/>
              </a:rPr>
              <a:t>ordinatio</a:t>
            </a:r>
            <a:r>
              <a:rPr lang="en-GB" sz="1600" spc="-10" dirty="0">
                <a:latin typeface="Raleway" panose="020B0003030101060003" pitchFamily="34" charset="0"/>
                <a:cs typeface="Calibri"/>
              </a:rPr>
              <a:t>n</a:t>
            </a:r>
          </a:p>
          <a:p>
            <a:pPr marL="12700">
              <a:lnSpc>
                <a:spcPts val="2510"/>
              </a:lnSpc>
              <a:spcBef>
                <a:spcPts val="225"/>
              </a:spcBef>
              <a:tabLst>
                <a:tab pos="354965" algn="l"/>
                <a:tab pos="355600" algn="l"/>
              </a:tabLst>
            </a:pPr>
            <a:endParaRPr sz="1600" dirty="0">
              <a:latin typeface="Raleway" panose="020B0003030101060003" pitchFamily="34" charset="0"/>
              <a:cs typeface="Calibri"/>
            </a:endParaRPr>
          </a:p>
          <a:p>
            <a:pPr marL="355600" marR="425450" indent="-342900">
              <a:lnSpc>
                <a:spcPts val="2380"/>
              </a:lnSpc>
              <a:spcBef>
                <a:spcPts val="565"/>
              </a:spcBef>
              <a:buFont typeface="Arial"/>
              <a:buChar char="•"/>
              <a:tabLst>
                <a:tab pos="354965" algn="l"/>
                <a:tab pos="355600" algn="l"/>
              </a:tabLst>
            </a:pPr>
            <a:r>
              <a:rPr sz="1600" spc="-15" dirty="0">
                <a:latin typeface="Raleway" panose="020B0003030101060003" pitchFamily="34" charset="0"/>
                <a:cs typeface="Calibri"/>
              </a:rPr>
              <a:t>Poor</a:t>
            </a:r>
            <a:r>
              <a:rPr sz="1600" spc="-5" dirty="0">
                <a:latin typeface="Raleway" panose="020B0003030101060003" pitchFamily="34" charset="0"/>
                <a:cs typeface="Calibri"/>
              </a:rPr>
              <a:t> response</a:t>
            </a:r>
            <a:r>
              <a:rPr sz="1600" dirty="0">
                <a:latin typeface="Raleway" panose="020B0003030101060003" pitchFamily="34" charset="0"/>
                <a:cs typeface="Calibri"/>
              </a:rPr>
              <a:t> </a:t>
            </a:r>
            <a:r>
              <a:rPr sz="1600" spc="-20" dirty="0">
                <a:latin typeface="Raleway" panose="020B0003030101060003" pitchFamily="34" charset="0"/>
                <a:cs typeface="Calibri"/>
              </a:rPr>
              <a:t>to</a:t>
            </a:r>
            <a:r>
              <a:rPr sz="1600" spc="5" dirty="0">
                <a:latin typeface="Raleway" panose="020B0003030101060003" pitchFamily="34" charset="0"/>
                <a:cs typeface="Calibri"/>
              </a:rPr>
              <a:t> </a:t>
            </a:r>
            <a:r>
              <a:rPr sz="1600" spc="-10" dirty="0">
                <a:latin typeface="Raleway" panose="020B0003030101060003" pitchFamily="34" charset="0"/>
                <a:cs typeface="Calibri"/>
              </a:rPr>
              <a:t>new </a:t>
            </a:r>
            <a:r>
              <a:rPr sz="1600" spc="-5" dirty="0">
                <a:latin typeface="Raleway" panose="020B0003030101060003" pitchFamily="34" charset="0"/>
                <a:cs typeface="Calibri"/>
              </a:rPr>
              <a:t> opportunities and </a:t>
            </a:r>
            <a:r>
              <a:rPr sz="1600" spc="-10" dirty="0">
                <a:latin typeface="Raleway" panose="020B0003030101060003" pitchFamily="34" charset="0"/>
                <a:cs typeface="Calibri"/>
              </a:rPr>
              <a:t>external </a:t>
            </a:r>
            <a:r>
              <a:rPr sz="1600" spc="-484" dirty="0">
                <a:latin typeface="Raleway" panose="020B0003030101060003" pitchFamily="34" charset="0"/>
                <a:cs typeface="Calibri"/>
              </a:rPr>
              <a:t> </a:t>
            </a:r>
            <a:r>
              <a:rPr sz="1600" spc="-10" dirty="0">
                <a:latin typeface="Raleway" panose="020B0003030101060003" pitchFamily="34" charset="0"/>
                <a:cs typeface="Calibri"/>
              </a:rPr>
              <a:t>change</a:t>
            </a:r>
            <a:endParaRPr lang="en-GB" sz="1600" spc="-10" dirty="0">
              <a:latin typeface="Raleway" panose="020B0003030101060003" pitchFamily="34" charset="0"/>
              <a:cs typeface="Calibri"/>
            </a:endParaRPr>
          </a:p>
          <a:p>
            <a:pPr marL="12700" marR="425450">
              <a:lnSpc>
                <a:spcPts val="2380"/>
              </a:lnSpc>
              <a:spcBef>
                <a:spcPts val="565"/>
              </a:spcBef>
              <a:tabLst>
                <a:tab pos="354965" algn="l"/>
                <a:tab pos="355600" algn="l"/>
              </a:tabLst>
            </a:pPr>
            <a:endParaRPr sz="1600" dirty="0">
              <a:latin typeface="Raleway" panose="020B0003030101060003" pitchFamily="34" charset="0"/>
              <a:cs typeface="Calibri"/>
            </a:endParaRPr>
          </a:p>
          <a:p>
            <a:pPr marL="355600" indent="-342900">
              <a:spcBef>
                <a:spcPts val="219"/>
              </a:spcBef>
              <a:buFont typeface="Arial"/>
              <a:buChar char="•"/>
              <a:tabLst>
                <a:tab pos="354965" algn="l"/>
                <a:tab pos="355600" algn="l"/>
              </a:tabLst>
            </a:pPr>
            <a:r>
              <a:rPr sz="1600" spc="-5" dirty="0">
                <a:latin typeface="Raleway" panose="020B0003030101060003" pitchFamily="34" charset="0"/>
                <a:cs typeface="Calibri"/>
              </a:rPr>
              <a:t>Rising</a:t>
            </a:r>
            <a:r>
              <a:rPr sz="1600" spc="-15" dirty="0">
                <a:latin typeface="Raleway" panose="020B0003030101060003" pitchFamily="34" charset="0"/>
                <a:cs typeface="Calibri"/>
              </a:rPr>
              <a:t> costs</a:t>
            </a:r>
            <a:endParaRPr sz="1600" dirty="0">
              <a:latin typeface="Raleway" panose="020B0003030101060003" pitchFamily="34" charset="0"/>
              <a:cs typeface="Calibri"/>
            </a:endParaRPr>
          </a:p>
          <a:p>
            <a:pPr>
              <a:spcBef>
                <a:spcPts val="55"/>
              </a:spcBef>
            </a:pPr>
            <a:endParaRPr lang="en-GB" dirty="0">
              <a:latin typeface="Raleway" panose="020B0003030101060003" pitchFamily="34" charset="0"/>
              <a:cs typeface="Calibri"/>
            </a:endParaRPr>
          </a:p>
          <a:p>
            <a:pPr>
              <a:spcBef>
                <a:spcPts val="55"/>
              </a:spcBef>
            </a:pPr>
            <a:r>
              <a:rPr lang="en-GB" dirty="0">
                <a:latin typeface="Raleway" panose="020B0003030101060003" pitchFamily="34" charset="0"/>
                <a:cs typeface="Calibri"/>
              </a:rPr>
              <a:t>Video link</a:t>
            </a:r>
            <a:endParaRPr dirty="0">
              <a:latin typeface="Raleway" panose="020B0003030101060003" pitchFamily="34" charset="0"/>
              <a:cs typeface="Calibri"/>
            </a:endParaRPr>
          </a:p>
          <a:p>
            <a:pPr marL="355600">
              <a:lnSpc>
                <a:spcPts val="2510"/>
              </a:lnSpc>
            </a:pPr>
            <a:r>
              <a:rPr sz="1600" u="sng" spc="-10" dirty="0">
                <a:uFill>
                  <a:solidFill>
                    <a:srgbClr val="0000FF"/>
                  </a:solidFill>
                </a:uFill>
                <a:latin typeface="Raleway" panose="020B0003030101060003" pitchFamily="34" charset="0"/>
                <a:cs typeface="Calibri"/>
                <a:hlinkClick r:id="rId3">
                  <a:extLst>
                    <a:ext uri="{A12FA001-AC4F-418D-AE19-62706E023703}">
                      <ahyp:hlinkClr xmlns:ahyp="http://schemas.microsoft.com/office/drawing/2018/hyperlinkcolor" val="tx"/>
                    </a:ext>
                  </a:extLst>
                </a:hlinkClick>
              </a:rPr>
              <a:t>https://youtu.be/32WjO7IiHpI</a:t>
            </a:r>
            <a:endParaRPr sz="1600" dirty="0">
              <a:latin typeface="Raleway" panose="020B0003030101060003" pitchFamily="34" charset="0"/>
              <a:cs typeface="Calibri"/>
            </a:endParaRPr>
          </a:p>
        </p:txBody>
      </p:sp>
      <p:pic>
        <p:nvPicPr>
          <p:cNvPr id="22" name="Online Media 21" title="Saturday Night Live - Meeting">
            <a:hlinkClick r:id="" action="ppaction://media"/>
            <a:extLst>
              <a:ext uri="{FF2B5EF4-FFF2-40B4-BE49-F238E27FC236}">
                <a16:creationId xmlns:a16="http://schemas.microsoft.com/office/drawing/2014/main" id="{207020A9-7BD1-3292-21B0-D5BDEC210899}"/>
              </a:ext>
            </a:extLst>
          </p:cNvPr>
          <p:cNvPicPr>
            <a:picLocks noRot="1" noChangeAspect="1"/>
          </p:cNvPicPr>
          <p:nvPr>
            <a:videoFile r:link="rId1"/>
          </p:nvPr>
        </p:nvPicPr>
        <p:blipFill>
          <a:blip r:embed="rId4"/>
          <a:stretch>
            <a:fillRect/>
          </a:stretch>
        </p:blipFill>
        <p:spPr>
          <a:xfrm>
            <a:off x="6096000" y="1342226"/>
            <a:ext cx="5630703" cy="422302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90600" y="517919"/>
            <a:ext cx="9883309" cy="630301"/>
          </a:xfrm>
          <a:prstGeom prst="rect">
            <a:avLst/>
          </a:prstGeom>
          <a:solidFill>
            <a:srgbClr val="295E80"/>
          </a:solidFill>
          <a:ln>
            <a:solidFill>
              <a:srgbClr val="FFC000"/>
            </a:solidFill>
          </a:ln>
        </p:spPr>
        <p:txBody>
          <a:bodyPr vert="horz" wrap="square" lIns="0" tIns="75565" rIns="0" bIns="0" rtlCol="0">
            <a:spAutoFit/>
          </a:bodyPr>
          <a:lstStyle/>
          <a:p>
            <a:pPr marL="12700" marR="5080" indent="1099185" algn="l" rtl="0">
              <a:lnSpc>
                <a:spcPct val="90000"/>
              </a:lnSpc>
              <a:spcBef>
                <a:spcPts val="105"/>
              </a:spcBef>
            </a:pPr>
            <a:r>
              <a:rPr sz="4000" b="1" kern="1200" spc="-15" dirty="0">
                <a:solidFill>
                  <a:srgbClr val="FFC000"/>
                </a:solidFill>
              </a:rPr>
              <a:t>Structure and organisational behaviour</a:t>
            </a:r>
          </a:p>
        </p:txBody>
      </p:sp>
      <p:sp>
        <p:nvSpPr>
          <p:cNvPr id="3" name="object 3"/>
          <p:cNvSpPr txBox="1"/>
          <p:nvPr/>
        </p:nvSpPr>
        <p:spPr>
          <a:xfrm>
            <a:off x="685800" y="1582878"/>
            <a:ext cx="7162800" cy="3813864"/>
          </a:xfrm>
          <a:prstGeom prst="rect">
            <a:avLst/>
          </a:prstGeom>
        </p:spPr>
        <p:txBody>
          <a:bodyPr vert="horz" wrap="square" lIns="0" tIns="45719" rIns="0" bIns="0" rtlCol="0">
            <a:spAutoFit/>
          </a:bodyPr>
          <a:lstStyle/>
          <a:p>
            <a:pPr marL="355600" marR="229235" indent="-342900">
              <a:lnSpc>
                <a:spcPct val="90100"/>
              </a:lnSpc>
              <a:spcBef>
                <a:spcPts val="359"/>
              </a:spcBef>
              <a:buFont typeface="Arial"/>
              <a:buChar char="•"/>
              <a:tabLst>
                <a:tab pos="354965" algn="l"/>
                <a:tab pos="355600" algn="l"/>
              </a:tabLst>
            </a:pPr>
            <a:r>
              <a:rPr sz="2200" spc="-10" dirty="0">
                <a:latin typeface="Raleway" panose="020B0003030101060003" pitchFamily="34" charset="0"/>
                <a:cs typeface="Calibri"/>
              </a:rPr>
              <a:t>Structuring</a:t>
            </a:r>
            <a:r>
              <a:rPr sz="2200" spc="5" dirty="0">
                <a:latin typeface="Raleway" panose="020B0003030101060003" pitchFamily="34" charset="0"/>
                <a:cs typeface="Calibri"/>
              </a:rPr>
              <a:t> </a:t>
            </a:r>
            <a:r>
              <a:rPr sz="2200" spc="-5" dirty="0">
                <a:latin typeface="Raleway" panose="020B0003030101060003" pitchFamily="34" charset="0"/>
                <a:cs typeface="Calibri"/>
              </a:rPr>
              <a:t>the</a:t>
            </a:r>
            <a:r>
              <a:rPr sz="2200" spc="5" dirty="0">
                <a:latin typeface="Raleway" panose="020B0003030101060003" pitchFamily="34" charset="0"/>
                <a:cs typeface="Calibri"/>
              </a:rPr>
              <a:t> </a:t>
            </a:r>
            <a:r>
              <a:rPr sz="2200" spc="-10" dirty="0">
                <a:latin typeface="Raleway" panose="020B0003030101060003" pitchFamily="34" charset="0"/>
                <a:cs typeface="Calibri"/>
              </a:rPr>
              <a:t>organisation </a:t>
            </a:r>
            <a:r>
              <a:rPr sz="2200" spc="-5" dirty="0">
                <a:latin typeface="Raleway" panose="020B0003030101060003" pitchFamily="34" charset="0"/>
                <a:cs typeface="Calibri"/>
              </a:rPr>
              <a:t> </a:t>
            </a:r>
            <a:r>
              <a:rPr sz="2200" spc="-15" dirty="0">
                <a:latin typeface="Raleway" panose="020B0003030101060003" pitchFamily="34" charset="0"/>
                <a:cs typeface="Calibri"/>
              </a:rPr>
              <a:t>involves </a:t>
            </a:r>
            <a:r>
              <a:rPr sz="2200" spc="-5" dirty="0">
                <a:latin typeface="Raleway" panose="020B0003030101060003" pitchFamily="34" charset="0"/>
                <a:cs typeface="Calibri"/>
              </a:rPr>
              <a:t>balancing a </a:t>
            </a:r>
            <a:r>
              <a:rPr sz="2200" dirty="0">
                <a:latin typeface="Raleway" panose="020B0003030101060003" pitchFamily="34" charset="0"/>
                <a:cs typeface="Calibri"/>
              </a:rPr>
              <a:t>series </a:t>
            </a:r>
            <a:r>
              <a:rPr sz="2200" spc="-5" dirty="0">
                <a:latin typeface="Raleway" panose="020B0003030101060003" pitchFamily="34" charset="0"/>
                <a:cs typeface="Calibri"/>
              </a:rPr>
              <a:t>of </a:t>
            </a:r>
            <a:r>
              <a:rPr sz="2200" spc="-484" dirty="0">
                <a:latin typeface="Raleway" panose="020B0003030101060003" pitchFamily="34" charset="0"/>
                <a:cs typeface="Calibri"/>
              </a:rPr>
              <a:t> </a:t>
            </a:r>
            <a:r>
              <a:rPr sz="2200" spc="-15" dirty="0">
                <a:latin typeface="Raleway" panose="020B0003030101060003" pitchFamily="34" charset="0"/>
                <a:cs typeface="Calibri"/>
              </a:rPr>
              <a:t>trade-offs.</a:t>
            </a:r>
            <a:endParaRPr lang="en-GB" sz="2200" spc="-15" dirty="0">
              <a:latin typeface="Raleway" panose="020B0003030101060003" pitchFamily="34" charset="0"/>
              <a:cs typeface="Calibri"/>
            </a:endParaRPr>
          </a:p>
          <a:p>
            <a:pPr marL="355600" marR="229235" indent="-342900">
              <a:lnSpc>
                <a:spcPct val="90100"/>
              </a:lnSpc>
              <a:spcBef>
                <a:spcPts val="359"/>
              </a:spcBef>
              <a:buFont typeface="Arial"/>
              <a:buChar char="•"/>
              <a:tabLst>
                <a:tab pos="354965" algn="l"/>
                <a:tab pos="355600" algn="l"/>
              </a:tabLst>
            </a:pPr>
            <a:endParaRPr sz="2200" dirty="0">
              <a:latin typeface="Raleway" panose="020B0003030101060003" pitchFamily="34" charset="0"/>
              <a:cs typeface="Calibri"/>
            </a:endParaRPr>
          </a:p>
          <a:p>
            <a:pPr marL="355600" marR="184150" indent="-342900">
              <a:lnSpc>
                <a:spcPts val="2380"/>
              </a:lnSpc>
              <a:spcBef>
                <a:spcPts val="560"/>
              </a:spcBef>
              <a:buFont typeface="Arial"/>
              <a:buChar char="•"/>
              <a:tabLst>
                <a:tab pos="354965" algn="l"/>
                <a:tab pos="355600" algn="l"/>
              </a:tabLst>
            </a:pPr>
            <a:r>
              <a:rPr sz="2200" spc="-5" dirty="0">
                <a:latin typeface="Raleway" panose="020B0003030101060003" pitchFamily="34" charset="0"/>
                <a:cs typeface="Calibri"/>
              </a:rPr>
              <a:t>In</a:t>
            </a:r>
            <a:r>
              <a:rPr sz="2200" spc="-15" dirty="0">
                <a:latin typeface="Raleway" panose="020B0003030101060003" pitchFamily="34" charset="0"/>
                <a:cs typeface="Calibri"/>
              </a:rPr>
              <a:t> </a:t>
            </a:r>
            <a:r>
              <a:rPr sz="2200" spc="-5" dirty="0">
                <a:latin typeface="Raleway" panose="020B0003030101060003" pitchFamily="34" charset="0"/>
                <a:cs typeface="Calibri"/>
              </a:rPr>
              <a:t>analysing the</a:t>
            </a:r>
            <a:r>
              <a:rPr sz="2200" spc="15" dirty="0">
                <a:latin typeface="Raleway" panose="020B0003030101060003" pitchFamily="34" charset="0"/>
                <a:cs typeface="Calibri"/>
              </a:rPr>
              <a:t> </a:t>
            </a:r>
            <a:r>
              <a:rPr sz="2200" spc="-15" dirty="0">
                <a:latin typeface="Raleway" panose="020B0003030101060003" pitchFamily="34" charset="0"/>
                <a:cs typeface="Calibri"/>
              </a:rPr>
              <a:t>effectiveness </a:t>
            </a:r>
            <a:r>
              <a:rPr sz="2200" spc="-484" dirty="0">
                <a:latin typeface="Raleway" panose="020B0003030101060003" pitchFamily="34" charset="0"/>
                <a:cs typeface="Calibri"/>
              </a:rPr>
              <a:t> </a:t>
            </a:r>
            <a:r>
              <a:rPr sz="2200" dirty="0">
                <a:latin typeface="Raleway" panose="020B0003030101060003" pitchFamily="34" charset="0"/>
                <a:cs typeface="Calibri"/>
              </a:rPr>
              <a:t>of</a:t>
            </a:r>
            <a:r>
              <a:rPr sz="2200" spc="5" dirty="0">
                <a:latin typeface="Raleway" panose="020B0003030101060003" pitchFamily="34" charset="0"/>
                <a:cs typeface="Calibri"/>
              </a:rPr>
              <a:t> </a:t>
            </a:r>
            <a:r>
              <a:rPr sz="2200" spc="-10" dirty="0">
                <a:latin typeface="Raleway" panose="020B0003030101060003" pitchFamily="34" charset="0"/>
                <a:cs typeface="Calibri"/>
              </a:rPr>
              <a:t>structure,</a:t>
            </a:r>
            <a:r>
              <a:rPr sz="2200" spc="-5" dirty="0">
                <a:latin typeface="Raleway" panose="020B0003030101060003" pitchFamily="34" charset="0"/>
                <a:cs typeface="Calibri"/>
              </a:rPr>
              <a:t> </a:t>
            </a:r>
            <a:r>
              <a:rPr sz="2200" spc="-10" dirty="0">
                <a:latin typeface="Raleway" panose="020B0003030101060003" pitchFamily="34" charset="0"/>
                <a:cs typeface="Calibri"/>
              </a:rPr>
              <a:t>consideration </a:t>
            </a:r>
            <a:r>
              <a:rPr sz="2200" spc="-5" dirty="0">
                <a:latin typeface="Raleway" panose="020B0003030101060003" pitchFamily="34" charset="0"/>
                <a:cs typeface="Calibri"/>
              </a:rPr>
              <a:t> should</a:t>
            </a:r>
            <a:r>
              <a:rPr sz="2200" spc="-10" dirty="0">
                <a:latin typeface="Raleway" panose="020B0003030101060003" pitchFamily="34" charset="0"/>
                <a:cs typeface="Calibri"/>
              </a:rPr>
              <a:t> </a:t>
            </a:r>
            <a:r>
              <a:rPr sz="2200" spc="-5" dirty="0">
                <a:latin typeface="Raleway" panose="020B0003030101060003" pitchFamily="34" charset="0"/>
                <a:cs typeface="Calibri"/>
              </a:rPr>
              <a:t>be given</a:t>
            </a:r>
            <a:r>
              <a:rPr sz="2200" dirty="0">
                <a:latin typeface="Raleway" panose="020B0003030101060003" pitchFamily="34" charset="0"/>
                <a:cs typeface="Calibri"/>
              </a:rPr>
              <a:t> </a:t>
            </a:r>
            <a:r>
              <a:rPr sz="2200" spc="-20" dirty="0">
                <a:latin typeface="Raleway" panose="020B0003030101060003" pitchFamily="34" charset="0"/>
                <a:cs typeface="Calibri"/>
              </a:rPr>
              <a:t>to</a:t>
            </a:r>
            <a:r>
              <a:rPr sz="2200" spc="5" dirty="0">
                <a:latin typeface="Raleway" panose="020B0003030101060003" pitchFamily="34" charset="0"/>
                <a:cs typeface="Calibri"/>
              </a:rPr>
              <a:t> </a:t>
            </a:r>
            <a:r>
              <a:rPr sz="2200" spc="-5" dirty="0">
                <a:latin typeface="Raleway" panose="020B0003030101060003" pitchFamily="34" charset="0"/>
                <a:cs typeface="Calibri"/>
              </a:rPr>
              <a:t>both:</a:t>
            </a:r>
            <a:endParaRPr lang="en-GB" sz="2200" spc="-5" dirty="0">
              <a:latin typeface="Raleway" panose="020B0003030101060003" pitchFamily="34" charset="0"/>
              <a:cs typeface="Calibri"/>
            </a:endParaRPr>
          </a:p>
          <a:p>
            <a:pPr marL="355600" marR="184150" indent="-342900">
              <a:lnSpc>
                <a:spcPts val="2380"/>
              </a:lnSpc>
              <a:spcBef>
                <a:spcPts val="560"/>
              </a:spcBef>
              <a:buFont typeface="Arial"/>
              <a:buChar char="•"/>
              <a:tabLst>
                <a:tab pos="354965" algn="l"/>
                <a:tab pos="355600" algn="l"/>
              </a:tabLst>
            </a:pPr>
            <a:endParaRPr sz="2200" dirty="0">
              <a:latin typeface="Raleway" panose="020B0003030101060003" pitchFamily="34" charset="0"/>
              <a:cs typeface="Calibri"/>
            </a:endParaRPr>
          </a:p>
          <a:p>
            <a:pPr marL="756285" marR="5080" lvl="1" indent="-287020">
              <a:lnSpc>
                <a:spcPts val="2380"/>
              </a:lnSpc>
              <a:spcBef>
                <a:spcPts val="515"/>
              </a:spcBef>
              <a:buFont typeface="Arial"/>
              <a:buChar char="–"/>
              <a:tabLst>
                <a:tab pos="756285" algn="l"/>
                <a:tab pos="756920" algn="l"/>
              </a:tabLst>
            </a:pPr>
            <a:r>
              <a:rPr sz="2200" spc="-5" dirty="0">
                <a:latin typeface="Raleway" panose="020B0003030101060003" pitchFamily="34" charset="0"/>
                <a:cs typeface="Calibri"/>
              </a:rPr>
              <a:t>the</a:t>
            </a:r>
            <a:r>
              <a:rPr sz="2200" spc="5" dirty="0">
                <a:latin typeface="Raleway" panose="020B0003030101060003" pitchFamily="34" charset="0"/>
                <a:cs typeface="Calibri"/>
              </a:rPr>
              <a:t> </a:t>
            </a:r>
            <a:r>
              <a:rPr sz="2200" spc="-15" dirty="0">
                <a:latin typeface="Raleway" panose="020B0003030101060003" pitchFamily="34" charset="0"/>
                <a:cs typeface="Calibri"/>
              </a:rPr>
              <a:t>formal</a:t>
            </a:r>
            <a:r>
              <a:rPr sz="2200" dirty="0">
                <a:latin typeface="Raleway" panose="020B0003030101060003" pitchFamily="34" charset="0"/>
                <a:cs typeface="Calibri"/>
              </a:rPr>
              <a:t> </a:t>
            </a:r>
            <a:r>
              <a:rPr sz="2200" spc="-5" dirty="0">
                <a:latin typeface="Raleway" panose="020B0003030101060003" pitchFamily="34" charset="0"/>
                <a:cs typeface="Calibri"/>
              </a:rPr>
              <a:t>and </a:t>
            </a:r>
            <a:r>
              <a:rPr sz="2200" dirty="0">
                <a:latin typeface="Raleway" panose="020B0003030101060003" pitchFamily="34" charset="0"/>
                <a:cs typeface="Calibri"/>
              </a:rPr>
              <a:t> </a:t>
            </a:r>
            <a:r>
              <a:rPr sz="2200" spc="-10" dirty="0">
                <a:latin typeface="Raleway" panose="020B0003030101060003" pitchFamily="34" charset="0"/>
                <a:cs typeface="Calibri"/>
              </a:rPr>
              <a:t>technological requirements </a:t>
            </a:r>
            <a:r>
              <a:rPr sz="2200" spc="-490" dirty="0">
                <a:latin typeface="Raleway" panose="020B0003030101060003" pitchFamily="34" charset="0"/>
                <a:cs typeface="Calibri"/>
              </a:rPr>
              <a:t> </a:t>
            </a:r>
            <a:r>
              <a:rPr sz="2200" spc="-5" dirty="0">
                <a:latin typeface="Raleway" panose="020B0003030101060003" pitchFamily="34" charset="0"/>
                <a:cs typeface="Calibri"/>
              </a:rPr>
              <a:t>and</a:t>
            </a:r>
            <a:r>
              <a:rPr sz="2200" spc="-15" dirty="0">
                <a:latin typeface="Raleway" panose="020B0003030101060003" pitchFamily="34" charset="0"/>
                <a:cs typeface="Calibri"/>
              </a:rPr>
              <a:t> </a:t>
            </a:r>
            <a:r>
              <a:rPr sz="2200" spc="-5" dirty="0">
                <a:latin typeface="Raleway" panose="020B0003030101060003" pitchFamily="34" charset="0"/>
                <a:cs typeface="Calibri"/>
              </a:rPr>
              <a:t>principles</a:t>
            </a:r>
            <a:r>
              <a:rPr sz="2200" spc="-20" dirty="0">
                <a:latin typeface="Raleway" panose="020B0003030101060003" pitchFamily="34" charset="0"/>
                <a:cs typeface="Calibri"/>
              </a:rPr>
              <a:t> </a:t>
            </a:r>
            <a:r>
              <a:rPr sz="2200" spc="-5" dirty="0">
                <a:latin typeface="Raleway" panose="020B0003030101060003" pitchFamily="34" charset="0"/>
                <a:cs typeface="Calibri"/>
              </a:rPr>
              <a:t>of</a:t>
            </a:r>
            <a:r>
              <a:rPr sz="2200" dirty="0">
                <a:latin typeface="Raleway" panose="020B0003030101060003" pitchFamily="34" charset="0"/>
                <a:cs typeface="Calibri"/>
              </a:rPr>
              <a:t> </a:t>
            </a:r>
            <a:r>
              <a:rPr sz="2200" spc="-10" dirty="0">
                <a:latin typeface="Raleway" panose="020B0003030101060003" pitchFamily="34" charset="0"/>
                <a:cs typeface="Calibri"/>
              </a:rPr>
              <a:t>design</a:t>
            </a:r>
            <a:r>
              <a:rPr lang="en-GB" sz="2200" spc="-10" dirty="0">
                <a:latin typeface="Raleway" panose="020B0003030101060003" pitchFamily="34" charset="0"/>
                <a:cs typeface="Calibri"/>
              </a:rPr>
              <a:t> - </a:t>
            </a:r>
            <a:r>
              <a:rPr lang="en-GB" sz="2200" b="1" spc="-10" dirty="0">
                <a:latin typeface="Raleway" panose="020B0003030101060003" pitchFamily="34" charset="0"/>
                <a:cs typeface="Calibri"/>
              </a:rPr>
              <a:t>ORGANISATION</a:t>
            </a:r>
          </a:p>
          <a:p>
            <a:pPr marL="756285" marR="5080" lvl="1" indent="-287020">
              <a:lnSpc>
                <a:spcPts val="2380"/>
              </a:lnSpc>
              <a:spcBef>
                <a:spcPts val="515"/>
              </a:spcBef>
              <a:buFont typeface="Arial"/>
              <a:buChar char="–"/>
              <a:tabLst>
                <a:tab pos="756285" algn="l"/>
                <a:tab pos="756920" algn="l"/>
              </a:tabLst>
            </a:pPr>
            <a:endParaRPr sz="2200" dirty="0">
              <a:latin typeface="Raleway" panose="020B0003030101060003" pitchFamily="34" charset="0"/>
              <a:cs typeface="Calibri"/>
            </a:endParaRPr>
          </a:p>
          <a:p>
            <a:pPr marL="756285" marR="90805" lvl="1" indent="-287020">
              <a:lnSpc>
                <a:spcPct val="90000"/>
              </a:lnSpc>
              <a:spcBef>
                <a:spcPts val="484"/>
              </a:spcBef>
              <a:buFont typeface="Arial"/>
              <a:buChar char="–"/>
              <a:tabLst>
                <a:tab pos="756285" algn="l"/>
                <a:tab pos="756920" algn="l"/>
              </a:tabLst>
            </a:pPr>
            <a:r>
              <a:rPr sz="2200" spc="-5" dirty="0">
                <a:latin typeface="Raleway" panose="020B0003030101060003" pitchFamily="34" charset="0"/>
                <a:cs typeface="Calibri"/>
              </a:rPr>
              <a:t>social </a:t>
            </a:r>
            <a:r>
              <a:rPr sz="2200" spc="-20" dirty="0">
                <a:latin typeface="Raleway" panose="020B0003030101060003" pitchFamily="34" charset="0"/>
                <a:cs typeface="Calibri"/>
              </a:rPr>
              <a:t>factors </a:t>
            </a:r>
            <a:r>
              <a:rPr sz="2200" spc="-5" dirty="0">
                <a:latin typeface="Raleway" panose="020B0003030101060003" pitchFamily="34" charset="0"/>
                <a:cs typeface="Calibri"/>
              </a:rPr>
              <a:t>and </a:t>
            </a:r>
            <a:r>
              <a:rPr sz="2200" spc="-10" dirty="0">
                <a:latin typeface="Raleway" panose="020B0003030101060003" pitchFamily="34" charset="0"/>
                <a:cs typeface="Calibri"/>
              </a:rPr>
              <a:t>the </a:t>
            </a:r>
            <a:r>
              <a:rPr sz="2200" spc="-5" dirty="0">
                <a:latin typeface="Raleway" panose="020B0003030101060003" pitchFamily="34" charset="0"/>
                <a:cs typeface="Calibri"/>
              </a:rPr>
              <a:t> </a:t>
            </a:r>
            <a:r>
              <a:rPr sz="2200" spc="-10" dirty="0">
                <a:latin typeface="Raleway" panose="020B0003030101060003" pitchFamily="34" charset="0"/>
                <a:cs typeface="Calibri"/>
              </a:rPr>
              <a:t>needs</a:t>
            </a:r>
            <a:r>
              <a:rPr sz="2200" dirty="0">
                <a:latin typeface="Raleway" panose="020B0003030101060003" pitchFamily="34" charset="0"/>
                <a:cs typeface="Calibri"/>
              </a:rPr>
              <a:t> </a:t>
            </a:r>
            <a:r>
              <a:rPr sz="2200" spc="-5" dirty="0">
                <a:latin typeface="Raleway" panose="020B0003030101060003" pitchFamily="34" charset="0"/>
                <a:cs typeface="Calibri"/>
              </a:rPr>
              <a:t>and</a:t>
            </a:r>
            <a:r>
              <a:rPr sz="2200" spc="-20" dirty="0">
                <a:latin typeface="Raleway" panose="020B0003030101060003" pitchFamily="34" charset="0"/>
                <a:cs typeface="Calibri"/>
              </a:rPr>
              <a:t> </a:t>
            </a:r>
            <a:r>
              <a:rPr sz="2200" spc="-10" dirty="0">
                <a:latin typeface="Raleway" panose="020B0003030101060003" pitchFamily="34" charset="0"/>
                <a:cs typeface="Calibri"/>
              </a:rPr>
              <a:t>demands</a:t>
            </a:r>
            <a:r>
              <a:rPr sz="2200" spc="-5" dirty="0">
                <a:latin typeface="Raleway" panose="020B0003030101060003" pitchFamily="34" charset="0"/>
                <a:cs typeface="Calibri"/>
              </a:rPr>
              <a:t> of</a:t>
            </a:r>
            <a:r>
              <a:rPr sz="2200" dirty="0">
                <a:latin typeface="Raleway" panose="020B0003030101060003" pitchFamily="34" charset="0"/>
                <a:cs typeface="Calibri"/>
              </a:rPr>
              <a:t> </a:t>
            </a:r>
            <a:r>
              <a:rPr sz="2200" spc="-5" dirty="0">
                <a:latin typeface="Raleway" panose="020B0003030101060003" pitchFamily="34" charset="0"/>
                <a:cs typeface="Calibri"/>
              </a:rPr>
              <a:t>the </a:t>
            </a:r>
            <a:r>
              <a:rPr sz="2200" spc="-484" dirty="0">
                <a:latin typeface="Raleway" panose="020B0003030101060003" pitchFamily="34" charset="0"/>
                <a:cs typeface="Calibri"/>
              </a:rPr>
              <a:t> </a:t>
            </a:r>
            <a:r>
              <a:rPr sz="2200" spc="-10" dirty="0">
                <a:latin typeface="Raleway" panose="020B0003030101060003" pitchFamily="34" charset="0"/>
                <a:cs typeface="Calibri"/>
              </a:rPr>
              <a:t>human </a:t>
            </a:r>
            <a:r>
              <a:rPr sz="2200" spc="-5" dirty="0">
                <a:latin typeface="Raleway" panose="020B0003030101060003" pitchFamily="34" charset="0"/>
                <a:cs typeface="Calibri"/>
              </a:rPr>
              <a:t>part of the </a:t>
            </a:r>
            <a:r>
              <a:rPr sz="2200" dirty="0">
                <a:latin typeface="Raleway" panose="020B0003030101060003" pitchFamily="34" charset="0"/>
                <a:cs typeface="Calibri"/>
              </a:rPr>
              <a:t> </a:t>
            </a:r>
            <a:r>
              <a:rPr sz="2200" spc="-10" dirty="0" err="1">
                <a:latin typeface="Raleway" panose="020B0003030101060003" pitchFamily="34" charset="0"/>
                <a:cs typeface="Calibri"/>
              </a:rPr>
              <a:t>organisation</a:t>
            </a:r>
            <a:r>
              <a:rPr lang="en-GB" sz="2200" spc="-10" dirty="0">
                <a:latin typeface="Raleway" panose="020B0003030101060003" pitchFamily="34" charset="0"/>
                <a:cs typeface="Calibri"/>
              </a:rPr>
              <a:t> -</a:t>
            </a:r>
            <a:r>
              <a:rPr lang="en-GB" sz="2200" b="1" spc="-10" dirty="0">
                <a:latin typeface="Raleway" panose="020B0003030101060003" pitchFamily="34" charset="0"/>
                <a:cs typeface="Calibri"/>
              </a:rPr>
              <a:t>PEOPLE</a:t>
            </a:r>
            <a:endParaRPr sz="2200" b="1" dirty="0">
              <a:latin typeface="Raleway" panose="020B0003030101060003" pitchFamily="34" charset="0"/>
              <a:cs typeface="Calibri"/>
            </a:endParaRPr>
          </a:p>
        </p:txBody>
      </p:sp>
      <p:pic>
        <p:nvPicPr>
          <p:cNvPr id="4" name="object 4"/>
          <p:cNvPicPr/>
          <p:nvPr/>
        </p:nvPicPr>
        <p:blipFill>
          <a:blip r:embed="rId2" cstate="print"/>
          <a:stretch>
            <a:fillRect/>
          </a:stretch>
        </p:blipFill>
        <p:spPr>
          <a:xfrm>
            <a:off x="8534400" y="1752600"/>
            <a:ext cx="3276600" cy="3544006"/>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28600" y="304800"/>
            <a:ext cx="11734800" cy="443711"/>
          </a:xfrm>
          <a:prstGeom prst="rect">
            <a:avLst/>
          </a:prstGeom>
          <a:solidFill>
            <a:srgbClr val="295E80"/>
          </a:solidFill>
          <a:ln>
            <a:solidFill>
              <a:srgbClr val="FFC000"/>
            </a:solidFill>
          </a:ln>
        </p:spPr>
        <p:txBody>
          <a:bodyPr vert="horz" wrap="square" lIns="0" tIns="12700" rIns="0" bIns="0" rtlCol="0">
            <a:spAutoFit/>
          </a:bodyPr>
          <a:lstStyle/>
          <a:p>
            <a:pPr marL="12700">
              <a:spcBef>
                <a:spcPts val="100"/>
              </a:spcBef>
            </a:pPr>
            <a:r>
              <a:rPr sz="2800" spc="-10" dirty="0">
                <a:solidFill>
                  <a:srgbClr val="FFC000"/>
                </a:solidFill>
                <a:latin typeface="Raleway" panose="020B0003030101060003" pitchFamily="34" charset="0"/>
                <a:cs typeface="Arial"/>
              </a:rPr>
              <a:t>Examples</a:t>
            </a:r>
            <a:r>
              <a:rPr sz="2800" spc="20" dirty="0">
                <a:solidFill>
                  <a:srgbClr val="FFC000"/>
                </a:solidFill>
                <a:latin typeface="Raleway" panose="020B0003030101060003" pitchFamily="34" charset="0"/>
                <a:cs typeface="Arial"/>
              </a:rPr>
              <a:t> </a:t>
            </a:r>
            <a:r>
              <a:rPr sz="2800" spc="-5" dirty="0">
                <a:solidFill>
                  <a:srgbClr val="FFC000"/>
                </a:solidFill>
                <a:latin typeface="Raleway" panose="020B0003030101060003" pitchFamily="34" charset="0"/>
                <a:cs typeface="Arial"/>
              </a:rPr>
              <a:t>of</a:t>
            </a:r>
            <a:r>
              <a:rPr sz="2800" spc="5" dirty="0">
                <a:solidFill>
                  <a:srgbClr val="FFC000"/>
                </a:solidFill>
                <a:latin typeface="Raleway" panose="020B0003030101060003" pitchFamily="34" charset="0"/>
                <a:cs typeface="Arial"/>
              </a:rPr>
              <a:t> </a:t>
            </a:r>
            <a:r>
              <a:rPr sz="2800" dirty="0">
                <a:solidFill>
                  <a:srgbClr val="FFC000"/>
                </a:solidFill>
                <a:latin typeface="Raleway" panose="020B0003030101060003" pitchFamily="34" charset="0"/>
                <a:cs typeface="Arial"/>
              </a:rPr>
              <a:t>the</a:t>
            </a:r>
            <a:r>
              <a:rPr sz="2800" spc="-10" dirty="0">
                <a:solidFill>
                  <a:srgbClr val="FFC000"/>
                </a:solidFill>
                <a:latin typeface="Raleway" panose="020B0003030101060003" pitchFamily="34" charset="0"/>
                <a:cs typeface="Arial"/>
              </a:rPr>
              <a:t> </a:t>
            </a:r>
            <a:r>
              <a:rPr sz="2800" spc="-5" dirty="0">
                <a:solidFill>
                  <a:srgbClr val="FFC000"/>
                </a:solidFill>
                <a:latin typeface="Raleway" panose="020B0003030101060003" pitchFamily="34" charset="0"/>
                <a:cs typeface="Arial"/>
              </a:rPr>
              <a:t>connection</a:t>
            </a:r>
            <a:r>
              <a:rPr sz="2800" spc="10" dirty="0">
                <a:solidFill>
                  <a:srgbClr val="FFC000"/>
                </a:solidFill>
                <a:latin typeface="Raleway" panose="020B0003030101060003" pitchFamily="34" charset="0"/>
                <a:cs typeface="Arial"/>
              </a:rPr>
              <a:t> </a:t>
            </a:r>
            <a:r>
              <a:rPr sz="2800" spc="-15" dirty="0">
                <a:solidFill>
                  <a:srgbClr val="FFC000"/>
                </a:solidFill>
                <a:latin typeface="Raleway" panose="020B0003030101060003" pitchFamily="34" charset="0"/>
                <a:cs typeface="Arial"/>
              </a:rPr>
              <a:t>between</a:t>
            </a:r>
            <a:r>
              <a:rPr sz="2800" spc="60" dirty="0">
                <a:solidFill>
                  <a:srgbClr val="FFC000"/>
                </a:solidFill>
                <a:latin typeface="Raleway" panose="020B0003030101060003" pitchFamily="34" charset="0"/>
                <a:cs typeface="Arial"/>
              </a:rPr>
              <a:t> </a:t>
            </a:r>
            <a:r>
              <a:rPr sz="2800" spc="-5" dirty="0">
                <a:solidFill>
                  <a:srgbClr val="FFC000"/>
                </a:solidFill>
                <a:latin typeface="Raleway" panose="020B0003030101060003" pitchFamily="34" charset="0"/>
                <a:cs typeface="Arial"/>
              </a:rPr>
              <a:t>purpose</a:t>
            </a:r>
            <a:r>
              <a:rPr sz="2800" spc="5" dirty="0">
                <a:solidFill>
                  <a:srgbClr val="FFC000"/>
                </a:solidFill>
                <a:latin typeface="Raleway" panose="020B0003030101060003" pitchFamily="34" charset="0"/>
                <a:cs typeface="Arial"/>
              </a:rPr>
              <a:t> </a:t>
            </a:r>
            <a:r>
              <a:rPr sz="2800" spc="-10" dirty="0">
                <a:solidFill>
                  <a:srgbClr val="FFC000"/>
                </a:solidFill>
                <a:latin typeface="Raleway" panose="020B0003030101060003" pitchFamily="34" charset="0"/>
                <a:cs typeface="Arial"/>
              </a:rPr>
              <a:t>and</a:t>
            </a:r>
            <a:r>
              <a:rPr sz="2800" spc="10" dirty="0">
                <a:solidFill>
                  <a:srgbClr val="FFC000"/>
                </a:solidFill>
                <a:latin typeface="Raleway" panose="020B0003030101060003" pitchFamily="34" charset="0"/>
                <a:cs typeface="Arial"/>
              </a:rPr>
              <a:t> </a:t>
            </a:r>
            <a:r>
              <a:rPr sz="2800" spc="-5" dirty="0">
                <a:solidFill>
                  <a:srgbClr val="FFC000"/>
                </a:solidFill>
                <a:latin typeface="Raleway" panose="020B0003030101060003" pitchFamily="34" charset="0"/>
                <a:cs typeface="Arial"/>
              </a:rPr>
              <a:t>organisation</a:t>
            </a:r>
            <a:r>
              <a:rPr sz="2800" spc="25" dirty="0">
                <a:solidFill>
                  <a:srgbClr val="FFC000"/>
                </a:solidFill>
                <a:latin typeface="Raleway" panose="020B0003030101060003" pitchFamily="34" charset="0"/>
                <a:cs typeface="Arial"/>
              </a:rPr>
              <a:t> </a:t>
            </a:r>
            <a:r>
              <a:rPr sz="2800" spc="-5" dirty="0">
                <a:solidFill>
                  <a:srgbClr val="FFC000"/>
                </a:solidFill>
                <a:latin typeface="Raleway" panose="020B0003030101060003" pitchFamily="34" charset="0"/>
                <a:cs typeface="Arial"/>
              </a:rPr>
              <a:t>design</a:t>
            </a:r>
            <a:endParaRPr sz="2800" dirty="0">
              <a:solidFill>
                <a:srgbClr val="FFC000"/>
              </a:solidFill>
              <a:latin typeface="Raleway" panose="020B0003030101060003" pitchFamily="34" charset="0"/>
              <a:cs typeface="Arial"/>
            </a:endParaRPr>
          </a:p>
        </p:txBody>
      </p:sp>
      <p:pic>
        <p:nvPicPr>
          <p:cNvPr id="4" name="object 4"/>
          <p:cNvPicPr/>
          <p:nvPr/>
        </p:nvPicPr>
        <p:blipFill>
          <a:blip r:embed="rId2" cstate="print"/>
          <a:stretch>
            <a:fillRect/>
          </a:stretch>
        </p:blipFill>
        <p:spPr>
          <a:xfrm>
            <a:off x="261026" y="914400"/>
            <a:ext cx="8938259" cy="5859780"/>
          </a:xfrm>
          <a:prstGeom prst="rect">
            <a:avLst/>
          </a:prstGeom>
        </p:spPr>
      </p:pic>
      <p:sp>
        <p:nvSpPr>
          <p:cNvPr id="5" name="TextBox 4">
            <a:extLst>
              <a:ext uri="{FF2B5EF4-FFF2-40B4-BE49-F238E27FC236}">
                <a16:creationId xmlns:a16="http://schemas.microsoft.com/office/drawing/2014/main" id="{28D21312-8DCD-ED0E-360B-BD3C81A94B00}"/>
              </a:ext>
            </a:extLst>
          </p:cNvPr>
          <p:cNvSpPr txBox="1"/>
          <p:nvPr/>
        </p:nvSpPr>
        <p:spPr>
          <a:xfrm>
            <a:off x="10462259" y="5337502"/>
            <a:ext cx="2286000" cy="369332"/>
          </a:xfrm>
          <a:prstGeom prst="rect">
            <a:avLst/>
          </a:prstGeom>
          <a:noFill/>
        </p:spPr>
        <p:txBody>
          <a:bodyPr wrap="square" rtlCol="0">
            <a:spAutoFit/>
          </a:bodyPr>
          <a:lstStyle/>
          <a:p>
            <a:r>
              <a:rPr lang="en-GB" sz="1800" spc="-5" dirty="0">
                <a:latin typeface="Raleway" panose="020B0003030101060003" pitchFamily="34" charset="0"/>
                <a:cs typeface="Arial"/>
              </a:rPr>
              <a:t>(Lynch, 2006)</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88197" y="533400"/>
            <a:ext cx="7415606" cy="566822"/>
          </a:xfrm>
          <a:prstGeom prst="rect">
            <a:avLst/>
          </a:prstGeom>
          <a:solidFill>
            <a:srgbClr val="295E80"/>
          </a:solidFill>
          <a:ln>
            <a:solidFill>
              <a:srgbClr val="FFC000"/>
            </a:solidFill>
          </a:ln>
        </p:spPr>
        <p:txBody>
          <a:bodyPr vert="horz" wrap="square" lIns="0" tIns="12700" rIns="0" bIns="0" rtlCol="0">
            <a:spAutoFit/>
          </a:bodyPr>
          <a:lstStyle/>
          <a:p>
            <a:pPr marL="12700" marR="5080" algn="ctr" rtl="0">
              <a:lnSpc>
                <a:spcPct val="90000"/>
              </a:lnSpc>
              <a:spcBef>
                <a:spcPts val="105"/>
              </a:spcBef>
            </a:pPr>
            <a:r>
              <a:rPr sz="4000" b="1" kern="1200" spc="-15" dirty="0">
                <a:solidFill>
                  <a:srgbClr val="FFC000"/>
                </a:solidFill>
              </a:rPr>
              <a:t>Mechanistic and Organic Systems</a:t>
            </a:r>
          </a:p>
        </p:txBody>
      </p:sp>
      <p:sp>
        <p:nvSpPr>
          <p:cNvPr id="3" name="object 3"/>
          <p:cNvSpPr txBox="1"/>
          <p:nvPr/>
        </p:nvSpPr>
        <p:spPr>
          <a:xfrm>
            <a:off x="1066800" y="1725294"/>
            <a:ext cx="8408747" cy="289182"/>
          </a:xfrm>
          <a:prstGeom prst="rect">
            <a:avLst/>
          </a:prstGeom>
        </p:spPr>
        <p:txBody>
          <a:bodyPr vert="horz" wrap="square" lIns="0" tIns="12065" rIns="0" bIns="0" rtlCol="0">
            <a:spAutoFit/>
          </a:bodyPr>
          <a:lstStyle/>
          <a:p>
            <a:pPr marL="12700" marR="5080">
              <a:lnSpc>
                <a:spcPct val="90000"/>
              </a:lnSpc>
              <a:spcBef>
                <a:spcPts val="105"/>
              </a:spcBef>
              <a:tabLst>
                <a:tab pos="4247515" algn="l"/>
              </a:tabLst>
            </a:pPr>
            <a:r>
              <a:rPr sz="2000" b="1" spc="-15" dirty="0">
                <a:solidFill>
                  <a:srgbClr val="FF0000"/>
                </a:solidFill>
                <a:latin typeface="Raleway" panose="020B0003030101060003" pitchFamily="34" charset="0"/>
                <a:ea typeface="+mj-ea"/>
                <a:cs typeface="Calibri"/>
              </a:rPr>
              <a:t>Mechanistic organisations:	</a:t>
            </a:r>
            <a:r>
              <a:rPr lang="en-GB" sz="2000" b="1" spc="-15" dirty="0">
                <a:solidFill>
                  <a:srgbClr val="FF0000"/>
                </a:solidFill>
                <a:latin typeface="Raleway" panose="020B0003030101060003" pitchFamily="34" charset="0"/>
                <a:ea typeface="+mj-ea"/>
                <a:cs typeface="Calibri"/>
              </a:rPr>
              <a:t>                  </a:t>
            </a:r>
            <a:r>
              <a:rPr sz="2000" b="1" spc="-15" dirty="0">
                <a:solidFill>
                  <a:srgbClr val="FF0000"/>
                </a:solidFill>
                <a:latin typeface="Raleway" panose="020B0003030101060003" pitchFamily="34" charset="0"/>
                <a:ea typeface="+mj-ea"/>
                <a:cs typeface="Calibri"/>
              </a:rPr>
              <a:t>Organic organisations:</a:t>
            </a:r>
          </a:p>
        </p:txBody>
      </p:sp>
      <p:sp>
        <p:nvSpPr>
          <p:cNvPr id="4" name="object 4"/>
          <p:cNvSpPr txBox="1"/>
          <p:nvPr/>
        </p:nvSpPr>
        <p:spPr>
          <a:xfrm>
            <a:off x="685800" y="2228215"/>
            <a:ext cx="6019800" cy="2536592"/>
          </a:xfrm>
          <a:prstGeom prst="rect">
            <a:avLst/>
          </a:prstGeom>
        </p:spPr>
        <p:txBody>
          <a:bodyPr vert="horz" wrap="square" lIns="0" tIns="12700" rIns="0" bIns="0" rtlCol="0">
            <a:spAutoFit/>
          </a:bodyPr>
          <a:lstStyle/>
          <a:p>
            <a:pPr marL="355600" marR="1213485" indent="-342900">
              <a:spcBef>
                <a:spcPts val="100"/>
              </a:spcBef>
              <a:buFont typeface="Arial"/>
              <a:buChar char="•"/>
              <a:tabLst>
                <a:tab pos="354965" algn="l"/>
                <a:tab pos="355600" algn="l"/>
              </a:tabLst>
            </a:pPr>
            <a:r>
              <a:rPr sz="2400" dirty="0">
                <a:latin typeface="Raleway" panose="020B0003030101060003" pitchFamily="34" charset="0"/>
                <a:cs typeface="Calibri"/>
              </a:rPr>
              <a:t>Rigid</a:t>
            </a:r>
            <a:r>
              <a:rPr sz="2400" spc="-60" dirty="0">
                <a:latin typeface="Raleway" panose="020B0003030101060003" pitchFamily="34" charset="0"/>
                <a:cs typeface="Calibri"/>
              </a:rPr>
              <a:t> </a:t>
            </a:r>
            <a:r>
              <a:rPr sz="2400" spc="-20" dirty="0">
                <a:latin typeface="Raleway" panose="020B0003030101060003" pitchFamily="34" charset="0"/>
                <a:cs typeface="Calibri"/>
              </a:rPr>
              <a:t>systems</a:t>
            </a:r>
            <a:r>
              <a:rPr sz="2400" spc="-55" dirty="0">
                <a:latin typeface="Raleway" panose="020B0003030101060003" pitchFamily="34" charset="0"/>
                <a:cs typeface="Calibri"/>
              </a:rPr>
              <a:t> </a:t>
            </a:r>
            <a:r>
              <a:rPr sz="2400" spc="-5" dirty="0">
                <a:latin typeface="Raleway" panose="020B0003030101060003" pitchFamily="34" charset="0"/>
                <a:cs typeface="Calibri"/>
              </a:rPr>
              <a:t>of </a:t>
            </a:r>
            <a:r>
              <a:rPr sz="2400" spc="-525" dirty="0">
                <a:latin typeface="Raleway" panose="020B0003030101060003" pitchFamily="34" charset="0"/>
                <a:cs typeface="Calibri"/>
              </a:rPr>
              <a:t> </a:t>
            </a:r>
            <a:r>
              <a:rPr sz="2400" spc="-5" dirty="0">
                <a:latin typeface="Raleway" panose="020B0003030101060003" pitchFamily="34" charset="0"/>
                <a:cs typeface="Calibri"/>
              </a:rPr>
              <a:t>management</a:t>
            </a:r>
            <a:endParaRPr sz="2400" dirty="0">
              <a:latin typeface="Raleway" panose="020B0003030101060003" pitchFamily="34" charset="0"/>
              <a:cs typeface="Calibri"/>
            </a:endParaRPr>
          </a:p>
          <a:p>
            <a:pPr marL="355600" indent="-342900">
              <a:spcBef>
                <a:spcPts val="575"/>
              </a:spcBef>
              <a:buFont typeface="Arial"/>
              <a:buChar char="•"/>
              <a:tabLst>
                <a:tab pos="354965" algn="l"/>
                <a:tab pos="355600" algn="l"/>
              </a:tabLst>
            </a:pPr>
            <a:r>
              <a:rPr sz="2400" spc="-5" dirty="0">
                <a:latin typeface="Raleway" panose="020B0003030101060003" pitchFamily="34" charset="0"/>
                <a:cs typeface="Calibri"/>
              </a:rPr>
              <a:t>Clear</a:t>
            </a:r>
            <a:r>
              <a:rPr sz="2400" spc="-45" dirty="0">
                <a:latin typeface="Raleway" panose="020B0003030101060003" pitchFamily="34" charset="0"/>
                <a:cs typeface="Calibri"/>
              </a:rPr>
              <a:t> </a:t>
            </a:r>
            <a:r>
              <a:rPr sz="2400" spc="-20" dirty="0">
                <a:latin typeface="Raleway" panose="020B0003030101060003" pitchFamily="34" charset="0"/>
                <a:cs typeface="Calibri"/>
              </a:rPr>
              <a:t>hierarchy</a:t>
            </a:r>
            <a:endParaRPr sz="2400" dirty="0">
              <a:latin typeface="Raleway" panose="020B0003030101060003" pitchFamily="34" charset="0"/>
              <a:cs typeface="Calibri"/>
            </a:endParaRPr>
          </a:p>
          <a:p>
            <a:pPr marL="355600" indent="-342900">
              <a:spcBef>
                <a:spcPts val="575"/>
              </a:spcBef>
              <a:buFont typeface="Arial"/>
              <a:buChar char="•"/>
              <a:tabLst>
                <a:tab pos="354965" algn="l"/>
                <a:tab pos="355600" algn="l"/>
              </a:tabLst>
            </a:pPr>
            <a:r>
              <a:rPr sz="2400" spc="-50" dirty="0">
                <a:latin typeface="Raleway" panose="020B0003030101060003" pitchFamily="34" charset="0"/>
                <a:cs typeface="Calibri"/>
              </a:rPr>
              <a:t>Task</a:t>
            </a:r>
            <a:r>
              <a:rPr sz="2400" spc="-30" dirty="0">
                <a:latin typeface="Raleway" panose="020B0003030101060003" pitchFamily="34" charset="0"/>
                <a:cs typeface="Calibri"/>
              </a:rPr>
              <a:t> </a:t>
            </a:r>
            <a:r>
              <a:rPr sz="2400" spc="-5" dirty="0">
                <a:latin typeface="Raleway" panose="020B0003030101060003" pitchFamily="34" charset="0"/>
                <a:cs typeface="Calibri"/>
              </a:rPr>
              <a:t>specialisation</a:t>
            </a:r>
            <a:endParaRPr sz="2400" dirty="0">
              <a:latin typeface="Raleway" panose="020B0003030101060003" pitchFamily="34" charset="0"/>
              <a:cs typeface="Calibri"/>
            </a:endParaRPr>
          </a:p>
          <a:p>
            <a:pPr marL="355600" indent="-342900">
              <a:spcBef>
                <a:spcPts val="580"/>
              </a:spcBef>
              <a:buFont typeface="Arial"/>
              <a:buChar char="•"/>
              <a:tabLst>
                <a:tab pos="354965" algn="l"/>
                <a:tab pos="355600" algn="l"/>
              </a:tabLst>
            </a:pPr>
            <a:r>
              <a:rPr sz="2400" spc="-10" dirty="0">
                <a:latin typeface="Raleway" panose="020B0003030101060003" pitchFamily="34" charset="0"/>
                <a:cs typeface="Calibri"/>
              </a:rPr>
              <a:t>Defined</a:t>
            </a:r>
            <a:r>
              <a:rPr sz="2400" spc="-25" dirty="0">
                <a:latin typeface="Raleway" panose="020B0003030101060003" pitchFamily="34" charset="0"/>
                <a:cs typeface="Calibri"/>
              </a:rPr>
              <a:t> </a:t>
            </a:r>
            <a:r>
              <a:rPr sz="2400" spc="-5" dirty="0">
                <a:latin typeface="Raleway" panose="020B0003030101060003" pitchFamily="34" charset="0"/>
                <a:cs typeface="Calibri"/>
              </a:rPr>
              <a:t>duties</a:t>
            </a:r>
            <a:endParaRPr sz="2400" dirty="0">
              <a:latin typeface="Raleway" panose="020B0003030101060003" pitchFamily="34" charset="0"/>
              <a:cs typeface="Calibri"/>
            </a:endParaRPr>
          </a:p>
          <a:p>
            <a:pPr marL="355600" indent="-342900">
              <a:spcBef>
                <a:spcPts val="575"/>
              </a:spcBef>
              <a:buFont typeface="Arial"/>
              <a:buChar char="•"/>
              <a:tabLst>
                <a:tab pos="354965" algn="l"/>
                <a:tab pos="355600" algn="l"/>
              </a:tabLst>
            </a:pPr>
            <a:r>
              <a:rPr sz="2400" spc="-10" dirty="0">
                <a:latin typeface="Raleway" panose="020B0003030101060003" pitchFamily="34" charset="0"/>
                <a:cs typeface="Calibri"/>
              </a:rPr>
              <a:t>Knowledge</a:t>
            </a:r>
            <a:r>
              <a:rPr sz="2400" spc="-25" dirty="0">
                <a:latin typeface="Raleway" panose="020B0003030101060003" pitchFamily="34" charset="0"/>
                <a:cs typeface="Calibri"/>
              </a:rPr>
              <a:t> </a:t>
            </a:r>
            <a:r>
              <a:rPr sz="2400" spc="-10" dirty="0">
                <a:latin typeface="Raleway" panose="020B0003030101060003" pitchFamily="34" charset="0"/>
                <a:cs typeface="Calibri"/>
              </a:rPr>
              <a:t>centred</a:t>
            </a:r>
            <a:r>
              <a:rPr sz="2400" spc="-25" dirty="0">
                <a:latin typeface="Raleway" panose="020B0003030101060003" pitchFamily="34" charset="0"/>
                <a:cs typeface="Calibri"/>
              </a:rPr>
              <a:t> </a:t>
            </a:r>
            <a:r>
              <a:rPr sz="2400" spc="-15" dirty="0">
                <a:latin typeface="Raleway" panose="020B0003030101060003" pitchFamily="34" charset="0"/>
                <a:cs typeface="Calibri"/>
              </a:rPr>
              <a:t>at</a:t>
            </a:r>
            <a:r>
              <a:rPr sz="2400" spc="-45" dirty="0">
                <a:latin typeface="Raleway" panose="020B0003030101060003" pitchFamily="34" charset="0"/>
                <a:cs typeface="Calibri"/>
              </a:rPr>
              <a:t> </a:t>
            </a:r>
            <a:r>
              <a:rPr sz="2400" dirty="0">
                <a:latin typeface="Raleway" panose="020B0003030101060003" pitchFamily="34" charset="0"/>
                <a:cs typeface="Calibri"/>
              </a:rPr>
              <a:t>the</a:t>
            </a:r>
          </a:p>
          <a:p>
            <a:pPr marL="355600"/>
            <a:r>
              <a:rPr sz="2400" spc="-10" dirty="0">
                <a:latin typeface="Raleway" panose="020B0003030101060003" pitchFamily="34" charset="0"/>
                <a:cs typeface="Calibri"/>
              </a:rPr>
              <a:t>top</a:t>
            </a:r>
            <a:r>
              <a:rPr sz="2400" spc="-35" dirty="0">
                <a:latin typeface="Raleway" panose="020B0003030101060003" pitchFamily="34" charset="0"/>
                <a:cs typeface="Calibri"/>
              </a:rPr>
              <a:t> </a:t>
            </a:r>
            <a:r>
              <a:rPr sz="2400" spc="-5" dirty="0">
                <a:latin typeface="Raleway" panose="020B0003030101060003" pitchFamily="34" charset="0"/>
                <a:cs typeface="Calibri"/>
              </a:rPr>
              <a:t>of</a:t>
            </a:r>
            <a:r>
              <a:rPr sz="2400" spc="-30" dirty="0">
                <a:latin typeface="Raleway" panose="020B0003030101060003" pitchFamily="34" charset="0"/>
                <a:cs typeface="Calibri"/>
              </a:rPr>
              <a:t> </a:t>
            </a:r>
            <a:r>
              <a:rPr sz="2400" dirty="0">
                <a:latin typeface="Raleway" panose="020B0003030101060003" pitchFamily="34" charset="0"/>
                <a:cs typeface="Calibri"/>
              </a:rPr>
              <a:t>the</a:t>
            </a:r>
            <a:r>
              <a:rPr sz="2400" spc="-20" dirty="0">
                <a:latin typeface="Raleway" panose="020B0003030101060003" pitchFamily="34" charset="0"/>
                <a:cs typeface="Calibri"/>
              </a:rPr>
              <a:t> </a:t>
            </a:r>
            <a:r>
              <a:rPr sz="2400" spc="-15" dirty="0">
                <a:latin typeface="Raleway" panose="020B0003030101060003" pitchFamily="34" charset="0"/>
                <a:cs typeface="Calibri"/>
              </a:rPr>
              <a:t>hierarchy</a:t>
            </a:r>
            <a:endParaRPr sz="2400" dirty="0">
              <a:latin typeface="Raleway" panose="020B0003030101060003" pitchFamily="34" charset="0"/>
              <a:cs typeface="Calibri"/>
            </a:endParaRPr>
          </a:p>
        </p:txBody>
      </p:sp>
      <p:sp>
        <p:nvSpPr>
          <p:cNvPr id="5" name="object 5"/>
          <p:cNvSpPr txBox="1"/>
          <p:nvPr/>
        </p:nvSpPr>
        <p:spPr>
          <a:xfrm>
            <a:off x="5943600" y="2228216"/>
            <a:ext cx="5867400" cy="2828980"/>
          </a:xfrm>
          <a:prstGeom prst="rect">
            <a:avLst/>
          </a:prstGeom>
        </p:spPr>
        <p:txBody>
          <a:bodyPr vert="horz" wrap="square" lIns="0" tIns="12700" rIns="0" bIns="0" rtlCol="0">
            <a:spAutoFit/>
          </a:bodyPr>
          <a:lstStyle/>
          <a:p>
            <a:pPr marL="355600" marR="1028700" indent="-342900">
              <a:spcBef>
                <a:spcPts val="100"/>
              </a:spcBef>
              <a:buFont typeface="Arial"/>
              <a:buChar char="•"/>
              <a:tabLst>
                <a:tab pos="354965" algn="l"/>
                <a:tab pos="355600" algn="l"/>
              </a:tabLst>
            </a:pPr>
            <a:r>
              <a:rPr sz="2400" spc="-5" dirty="0">
                <a:latin typeface="Raleway" panose="020B0003030101060003" pitchFamily="34" charset="0"/>
                <a:cs typeface="Calibri"/>
              </a:rPr>
              <a:t>Fluid</a:t>
            </a:r>
            <a:r>
              <a:rPr sz="2400" spc="-45" dirty="0">
                <a:latin typeface="Raleway" panose="020B0003030101060003" pitchFamily="34" charset="0"/>
                <a:cs typeface="Calibri"/>
              </a:rPr>
              <a:t> </a:t>
            </a:r>
            <a:r>
              <a:rPr sz="2400" dirty="0">
                <a:latin typeface="Raleway" panose="020B0003030101060003" pitchFamily="34" charset="0"/>
                <a:cs typeface="Calibri"/>
              </a:rPr>
              <a:t>and</a:t>
            </a:r>
            <a:r>
              <a:rPr sz="2400" spc="-45" dirty="0">
                <a:latin typeface="Raleway" panose="020B0003030101060003" pitchFamily="34" charset="0"/>
                <a:cs typeface="Calibri"/>
              </a:rPr>
              <a:t> </a:t>
            </a:r>
            <a:r>
              <a:rPr sz="2400" spc="-10" dirty="0">
                <a:latin typeface="Raleway" panose="020B0003030101060003" pitchFamily="34" charset="0"/>
                <a:cs typeface="Calibri"/>
              </a:rPr>
              <a:t>flexible </a:t>
            </a:r>
            <a:r>
              <a:rPr sz="2400" spc="-530" dirty="0">
                <a:latin typeface="Raleway" panose="020B0003030101060003" pitchFamily="34" charset="0"/>
                <a:cs typeface="Calibri"/>
              </a:rPr>
              <a:t> </a:t>
            </a:r>
            <a:r>
              <a:rPr sz="2400" spc="-5" dirty="0">
                <a:latin typeface="Raleway" panose="020B0003030101060003" pitchFamily="34" charset="0"/>
                <a:cs typeface="Calibri"/>
              </a:rPr>
              <a:t>management</a:t>
            </a:r>
            <a:endParaRPr sz="2400" dirty="0">
              <a:latin typeface="Raleway" panose="020B0003030101060003" pitchFamily="34" charset="0"/>
              <a:cs typeface="Calibri"/>
            </a:endParaRPr>
          </a:p>
          <a:p>
            <a:pPr marL="355600" indent="-342900">
              <a:spcBef>
                <a:spcPts val="575"/>
              </a:spcBef>
              <a:buFont typeface="Arial"/>
              <a:buChar char="•"/>
              <a:tabLst>
                <a:tab pos="354965" algn="l"/>
                <a:tab pos="355600" algn="l"/>
              </a:tabLst>
            </a:pPr>
            <a:r>
              <a:rPr sz="2400" spc="-5" dirty="0">
                <a:latin typeface="Raleway" panose="020B0003030101060003" pitchFamily="34" charset="0"/>
                <a:cs typeface="Calibri"/>
              </a:rPr>
              <a:t>Continual</a:t>
            </a:r>
            <a:r>
              <a:rPr sz="2400" spc="-35" dirty="0">
                <a:latin typeface="Raleway" panose="020B0003030101060003" pitchFamily="34" charset="0"/>
                <a:cs typeface="Calibri"/>
              </a:rPr>
              <a:t> </a:t>
            </a:r>
            <a:r>
              <a:rPr sz="2400" spc="-10" dirty="0">
                <a:latin typeface="Raleway" panose="020B0003030101060003" pitchFamily="34" charset="0"/>
                <a:cs typeface="Calibri"/>
              </a:rPr>
              <a:t>redefinition</a:t>
            </a:r>
            <a:r>
              <a:rPr sz="2400" spc="-15" dirty="0">
                <a:latin typeface="Raleway" panose="020B0003030101060003" pitchFamily="34" charset="0"/>
                <a:cs typeface="Calibri"/>
              </a:rPr>
              <a:t> </a:t>
            </a:r>
            <a:r>
              <a:rPr sz="2400" spc="-5" dirty="0">
                <a:latin typeface="Raleway" panose="020B0003030101060003" pitchFamily="34" charset="0"/>
                <a:cs typeface="Calibri"/>
              </a:rPr>
              <a:t>of</a:t>
            </a:r>
            <a:endParaRPr sz="2400" dirty="0">
              <a:latin typeface="Raleway" panose="020B0003030101060003" pitchFamily="34" charset="0"/>
              <a:cs typeface="Calibri"/>
            </a:endParaRPr>
          </a:p>
          <a:p>
            <a:pPr marL="355600"/>
            <a:r>
              <a:rPr sz="2400" spc="-10" dirty="0">
                <a:latin typeface="Raleway" panose="020B0003030101060003" pitchFamily="34" charset="0"/>
                <a:cs typeface="Calibri"/>
              </a:rPr>
              <a:t>tasks</a:t>
            </a:r>
            <a:endParaRPr sz="2400" dirty="0">
              <a:latin typeface="Raleway" panose="020B0003030101060003" pitchFamily="34" charset="0"/>
              <a:cs typeface="Calibri"/>
            </a:endParaRPr>
          </a:p>
          <a:p>
            <a:pPr marL="355600" marR="5080" indent="-342900">
              <a:spcBef>
                <a:spcPts val="575"/>
              </a:spcBef>
              <a:buFont typeface="Arial"/>
              <a:buChar char="•"/>
              <a:tabLst>
                <a:tab pos="354965" algn="l"/>
                <a:tab pos="355600" algn="l"/>
              </a:tabLst>
            </a:pPr>
            <a:r>
              <a:rPr sz="2400" spc="-15" dirty="0">
                <a:latin typeface="Raleway" panose="020B0003030101060003" pitchFamily="34" charset="0"/>
                <a:cs typeface="Calibri"/>
              </a:rPr>
              <a:t>Networked control </a:t>
            </a:r>
            <a:r>
              <a:rPr sz="2400" dirty="0">
                <a:latin typeface="Raleway" panose="020B0003030101060003" pitchFamily="34" charset="0"/>
                <a:cs typeface="Calibri"/>
              </a:rPr>
              <a:t>and </a:t>
            </a:r>
            <a:r>
              <a:rPr sz="2400" spc="5" dirty="0">
                <a:latin typeface="Raleway" panose="020B0003030101060003" pitchFamily="34" charset="0"/>
                <a:cs typeface="Calibri"/>
              </a:rPr>
              <a:t> </a:t>
            </a:r>
            <a:r>
              <a:rPr sz="2400" spc="-10" dirty="0">
                <a:latin typeface="Raleway" panose="020B0003030101060003" pitchFamily="34" charset="0"/>
                <a:cs typeface="Calibri"/>
              </a:rPr>
              <a:t>communication</a:t>
            </a:r>
            <a:r>
              <a:rPr sz="2400" spc="-75" dirty="0">
                <a:latin typeface="Raleway" panose="020B0003030101060003" pitchFamily="34" charset="0"/>
                <a:cs typeface="Calibri"/>
              </a:rPr>
              <a:t> </a:t>
            </a:r>
            <a:r>
              <a:rPr sz="2400" spc="-10" dirty="0">
                <a:latin typeface="Raleway" panose="020B0003030101060003" pitchFamily="34" charset="0"/>
                <a:cs typeface="Calibri"/>
              </a:rPr>
              <a:t>structure</a:t>
            </a:r>
            <a:endParaRPr sz="2400" dirty="0">
              <a:latin typeface="Raleway" panose="020B0003030101060003" pitchFamily="34" charset="0"/>
              <a:cs typeface="Calibri"/>
            </a:endParaRPr>
          </a:p>
          <a:p>
            <a:pPr marL="355600" marR="57785" indent="-342900">
              <a:spcBef>
                <a:spcPts val="580"/>
              </a:spcBef>
              <a:buFont typeface="Arial"/>
              <a:buChar char="•"/>
              <a:tabLst>
                <a:tab pos="354965" algn="l"/>
                <a:tab pos="355600" algn="l"/>
              </a:tabLst>
            </a:pPr>
            <a:r>
              <a:rPr sz="2400" spc="-10" dirty="0">
                <a:latin typeface="Raleway" panose="020B0003030101060003" pitchFamily="34" charset="0"/>
                <a:cs typeface="Calibri"/>
              </a:rPr>
              <a:t>Knowledge dispersed </a:t>
            </a:r>
            <a:r>
              <a:rPr sz="2400" spc="-5" dirty="0">
                <a:latin typeface="Raleway" panose="020B0003030101060003" pitchFamily="34" charset="0"/>
                <a:cs typeface="Calibri"/>
              </a:rPr>
              <a:t> </a:t>
            </a:r>
            <a:r>
              <a:rPr sz="2400" spc="-10" dirty="0">
                <a:latin typeface="Raleway" panose="020B0003030101060003" pitchFamily="34" charset="0"/>
                <a:cs typeface="Calibri"/>
              </a:rPr>
              <a:t>through</a:t>
            </a:r>
            <a:r>
              <a:rPr sz="2400" spc="-50" dirty="0">
                <a:latin typeface="Raleway" panose="020B0003030101060003" pitchFamily="34" charset="0"/>
                <a:cs typeface="Calibri"/>
              </a:rPr>
              <a:t> </a:t>
            </a:r>
            <a:r>
              <a:rPr sz="2400" dirty="0">
                <a:latin typeface="Raleway" panose="020B0003030101060003" pitchFamily="34" charset="0"/>
                <a:cs typeface="Calibri"/>
              </a:rPr>
              <a:t>the</a:t>
            </a:r>
            <a:r>
              <a:rPr sz="2400" spc="-55" dirty="0">
                <a:latin typeface="Raleway" panose="020B0003030101060003" pitchFamily="34" charset="0"/>
                <a:cs typeface="Calibri"/>
              </a:rPr>
              <a:t> </a:t>
            </a:r>
            <a:r>
              <a:rPr sz="2400" spc="-10" dirty="0">
                <a:latin typeface="Raleway" panose="020B0003030101060003" pitchFamily="34" charset="0"/>
                <a:cs typeface="Calibri"/>
              </a:rPr>
              <a:t>organisation</a:t>
            </a:r>
            <a:endParaRPr sz="2400" dirty="0">
              <a:latin typeface="Raleway" panose="020B0003030101060003" pitchFamily="34" charset="0"/>
              <a:cs typeface="Calibri"/>
            </a:endParaRPr>
          </a:p>
        </p:txBody>
      </p:sp>
      <p:sp>
        <p:nvSpPr>
          <p:cNvPr id="6" name="TextBox 5">
            <a:extLst>
              <a:ext uri="{FF2B5EF4-FFF2-40B4-BE49-F238E27FC236}">
                <a16:creationId xmlns:a16="http://schemas.microsoft.com/office/drawing/2014/main" id="{5BEC352C-3B27-AEBA-F2FE-AB724847DE34}"/>
              </a:ext>
            </a:extLst>
          </p:cNvPr>
          <p:cNvSpPr txBox="1"/>
          <p:nvPr/>
        </p:nvSpPr>
        <p:spPr>
          <a:xfrm>
            <a:off x="10134600" y="5334000"/>
            <a:ext cx="2057400" cy="369332"/>
          </a:xfrm>
          <a:prstGeom prst="rect">
            <a:avLst/>
          </a:prstGeom>
          <a:noFill/>
        </p:spPr>
        <p:txBody>
          <a:bodyPr wrap="square" rtlCol="0">
            <a:spAutoFit/>
          </a:bodyPr>
          <a:lstStyle/>
          <a:p>
            <a:r>
              <a:rPr lang="en-GB" sz="1800" spc="-5" dirty="0">
                <a:latin typeface="Raleway" panose="020B0003030101060003" pitchFamily="34" charset="0"/>
                <a:cs typeface="Arial"/>
              </a:rPr>
              <a:t>(Litterer, 1973)</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57200" y="306532"/>
            <a:ext cx="11277600" cy="443711"/>
          </a:xfrm>
          <a:prstGeom prst="rect">
            <a:avLst/>
          </a:prstGeom>
          <a:solidFill>
            <a:srgbClr val="295E80"/>
          </a:solidFill>
          <a:ln>
            <a:solidFill>
              <a:srgbClr val="FFC000"/>
            </a:solidFill>
          </a:ln>
        </p:spPr>
        <p:txBody>
          <a:bodyPr vert="horz" wrap="square" lIns="0" tIns="12700" rIns="0" bIns="0" rtlCol="0">
            <a:spAutoFit/>
          </a:bodyPr>
          <a:lstStyle/>
          <a:p>
            <a:pPr marL="12700" algn="ctr">
              <a:spcBef>
                <a:spcPts val="100"/>
              </a:spcBef>
            </a:pPr>
            <a:r>
              <a:rPr sz="2800" spc="-5" dirty="0">
                <a:solidFill>
                  <a:srgbClr val="FFC000"/>
                </a:solidFill>
                <a:latin typeface="Raleway" panose="020B0003030101060003" pitchFamily="34" charset="0"/>
                <a:cs typeface="Arial"/>
              </a:rPr>
              <a:t>Characteristics of mechanistic and organic organisations</a:t>
            </a:r>
          </a:p>
        </p:txBody>
      </p:sp>
      <p:pic>
        <p:nvPicPr>
          <p:cNvPr id="4" name="object 4"/>
          <p:cNvPicPr/>
          <p:nvPr/>
        </p:nvPicPr>
        <p:blipFill>
          <a:blip r:embed="rId2" cstate="print"/>
          <a:stretch>
            <a:fillRect/>
          </a:stretch>
        </p:blipFill>
        <p:spPr>
          <a:xfrm>
            <a:off x="2747646" y="1013498"/>
            <a:ext cx="6696708" cy="5537970"/>
          </a:xfrm>
          <a:prstGeom prst="rect">
            <a:avLst/>
          </a:prstGeom>
        </p:spPr>
      </p:pic>
      <p:sp>
        <p:nvSpPr>
          <p:cNvPr id="6" name="TextBox 5">
            <a:extLst>
              <a:ext uri="{FF2B5EF4-FFF2-40B4-BE49-F238E27FC236}">
                <a16:creationId xmlns:a16="http://schemas.microsoft.com/office/drawing/2014/main" id="{81EF00BE-E5BE-CA81-DA04-0EBDBD2CD399}"/>
              </a:ext>
            </a:extLst>
          </p:cNvPr>
          <p:cNvSpPr txBox="1"/>
          <p:nvPr/>
        </p:nvSpPr>
        <p:spPr>
          <a:xfrm>
            <a:off x="10134600" y="5334000"/>
            <a:ext cx="2057400" cy="369332"/>
          </a:xfrm>
          <a:prstGeom prst="rect">
            <a:avLst/>
          </a:prstGeom>
          <a:noFill/>
        </p:spPr>
        <p:txBody>
          <a:bodyPr wrap="square" rtlCol="0">
            <a:spAutoFit/>
          </a:bodyPr>
          <a:lstStyle/>
          <a:p>
            <a:r>
              <a:rPr lang="en-GB" sz="1800" spc="-5" dirty="0">
                <a:latin typeface="Raleway" panose="020B0003030101060003" pitchFamily="34" charset="0"/>
                <a:cs typeface="Arial"/>
              </a:rPr>
              <a:t>(Litterer, 1973)</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524000" y="457200"/>
            <a:ext cx="9448800"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a:lnSpc>
                <a:spcPct val="90000"/>
              </a:lnSpc>
              <a:spcBef>
                <a:spcPts val="105"/>
              </a:spcBef>
            </a:pPr>
            <a:r>
              <a:rPr sz="4000" b="1" spc="-15" dirty="0">
                <a:solidFill>
                  <a:srgbClr val="FFC000"/>
                </a:solidFill>
                <a:latin typeface="Raleway" panose="020B0003030101060003" pitchFamily="34" charset="0"/>
                <a:ea typeface="+mj-ea"/>
                <a:cs typeface="Calibri"/>
              </a:rPr>
              <a:t>The changing face of the workplace</a:t>
            </a:r>
          </a:p>
        </p:txBody>
      </p:sp>
      <p:sp>
        <p:nvSpPr>
          <p:cNvPr id="3" name="object 3"/>
          <p:cNvSpPr txBox="1"/>
          <p:nvPr/>
        </p:nvSpPr>
        <p:spPr>
          <a:xfrm>
            <a:off x="838200" y="1600200"/>
            <a:ext cx="3468108" cy="567463"/>
          </a:xfrm>
          <a:prstGeom prst="rect">
            <a:avLst/>
          </a:prstGeom>
        </p:spPr>
        <p:txBody>
          <a:bodyPr vert="horz" wrap="square" lIns="0" tIns="13335" rIns="0" bIns="0" rtlCol="0">
            <a:spAutoFit/>
          </a:bodyPr>
          <a:lstStyle/>
          <a:p>
            <a:pPr marL="12700" marR="5080">
              <a:lnSpc>
                <a:spcPct val="90000"/>
              </a:lnSpc>
              <a:spcBef>
                <a:spcPts val="105"/>
              </a:spcBef>
            </a:pPr>
            <a:r>
              <a:rPr sz="4000" b="1" spc="-15" dirty="0">
                <a:latin typeface="Raleway" panose="020B0003030101060003" pitchFamily="34" charset="0"/>
                <a:ea typeface="+mj-ea"/>
                <a:cs typeface="Calibri"/>
              </a:rPr>
              <a:t>What’s new?</a:t>
            </a:r>
          </a:p>
        </p:txBody>
      </p:sp>
      <p:pic>
        <p:nvPicPr>
          <p:cNvPr id="4" name="object 4"/>
          <p:cNvPicPr/>
          <p:nvPr/>
        </p:nvPicPr>
        <p:blipFill>
          <a:blip r:embed="rId2" cstate="print"/>
          <a:stretch>
            <a:fillRect/>
          </a:stretch>
        </p:blipFill>
        <p:spPr>
          <a:xfrm>
            <a:off x="8501382" y="2268894"/>
            <a:ext cx="3352800" cy="2514600"/>
          </a:xfrm>
          <a:prstGeom prst="rect">
            <a:avLst/>
          </a:prstGeom>
        </p:spPr>
      </p:pic>
      <p:sp>
        <p:nvSpPr>
          <p:cNvPr id="5" name="Cloud 4">
            <a:extLst>
              <a:ext uri="{FF2B5EF4-FFF2-40B4-BE49-F238E27FC236}">
                <a16:creationId xmlns:a16="http://schemas.microsoft.com/office/drawing/2014/main" id="{882D5322-01CB-ABB2-28F2-074032E84208}"/>
              </a:ext>
            </a:extLst>
          </p:cNvPr>
          <p:cNvSpPr/>
          <p:nvPr/>
        </p:nvSpPr>
        <p:spPr>
          <a:xfrm>
            <a:off x="1997513" y="2042974"/>
            <a:ext cx="5962262" cy="35642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What factors might organisational structures in the future?</a:t>
            </a:r>
          </a:p>
          <a:p>
            <a:pPr algn="ctr"/>
            <a:endParaRPr lang="en-GB" sz="2400" dirty="0"/>
          </a:p>
          <a:p>
            <a:pPr algn="ctr"/>
            <a:r>
              <a:rPr lang="en-GB" sz="2400" dirty="0"/>
              <a:t>e.g. how is the workplace changing?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19275" y="381000"/>
            <a:ext cx="9515449"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The changing face of the workplace</a:t>
            </a:r>
          </a:p>
        </p:txBody>
      </p:sp>
      <p:sp>
        <p:nvSpPr>
          <p:cNvPr id="3" name="object 3"/>
          <p:cNvSpPr txBox="1"/>
          <p:nvPr/>
        </p:nvSpPr>
        <p:spPr>
          <a:xfrm>
            <a:off x="685800" y="1627545"/>
            <a:ext cx="5340349" cy="3282309"/>
          </a:xfrm>
          <a:prstGeom prst="rect">
            <a:avLst/>
          </a:prstGeom>
        </p:spPr>
        <p:txBody>
          <a:bodyPr vert="horz" wrap="square" lIns="0" tIns="12065" rIns="0" bIns="0" rtlCol="0">
            <a:spAutoFit/>
          </a:bodyPr>
          <a:lstStyle/>
          <a:p>
            <a:pPr marL="12700">
              <a:lnSpc>
                <a:spcPts val="2510"/>
              </a:lnSpc>
              <a:spcBef>
                <a:spcPts val="95"/>
              </a:spcBef>
            </a:pPr>
            <a:r>
              <a:rPr sz="2200" b="1" spc="-5" dirty="0">
                <a:latin typeface="Raleway" panose="020B0003030101060003" pitchFamily="34" charset="0"/>
                <a:cs typeface="Calibri"/>
              </a:rPr>
              <a:t>7</a:t>
            </a:r>
            <a:r>
              <a:rPr sz="2200" b="1" dirty="0">
                <a:latin typeface="Raleway" panose="020B0003030101060003" pitchFamily="34" charset="0"/>
                <a:cs typeface="Calibri"/>
              </a:rPr>
              <a:t> </a:t>
            </a:r>
            <a:r>
              <a:rPr sz="2200" b="1" spc="-5" dirty="0">
                <a:latin typeface="Raleway" panose="020B0003030101060003" pitchFamily="34" charset="0"/>
                <a:cs typeface="Calibri"/>
              </a:rPr>
              <a:t>‘habits</a:t>
            </a:r>
            <a:r>
              <a:rPr sz="2200" b="1" spc="-25" dirty="0">
                <a:latin typeface="Raleway" panose="020B0003030101060003" pitchFamily="34" charset="0"/>
                <a:cs typeface="Calibri"/>
              </a:rPr>
              <a:t> </a:t>
            </a:r>
            <a:r>
              <a:rPr sz="2200" b="1" spc="-5" dirty="0">
                <a:latin typeface="Raleway" panose="020B0003030101060003" pitchFamily="34" charset="0"/>
                <a:cs typeface="Calibri"/>
              </a:rPr>
              <a:t>of</a:t>
            </a:r>
            <a:r>
              <a:rPr sz="2200" b="1" dirty="0">
                <a:latin typeface="Raleway" panose="020B0003030101060003" pitchFamily="34" charset="0"/>
                <a:cs typeface="Calibri"/>
              </a:rPr>
              <a:t> </a:t>
            </a:r>
            <a:r>
              <a:rPr sz="2200" b="1" spc="-5" dirty="0">
                <a:latin typeface="Raleway" panose="020B0003030101060003" pitchFamily="34" charset="0"/>
                <a:cs typeface="Calibri"/>
              </a:rPr>
              <a:t>the</a:t>
            </a:r>
            <a:r>
              <a:rPr sz="2200" b="1" spc="5" dirty="0">
                <a:latin typeface="Raleway" panose="020B0003030101060003" pitchFamily="34" charset="0"/>
                <a:cs typeface="Calibri"/>
              </a:rPr>
              <a:t> </a:t>
            </a:r>
            <a:r>
              <a:rPr sz="2200" b="1" spc="-10" dirty="0">
                <a:latin typeface="Raleway" panose="020B0003030101060003" pitchFamily="34" charset="0"/>
                <a:cs typeface="Calibri"/>
              </a:rPr>
              <a:t>new</a:t>
            </a:r>
            <a:r>
              <a:rPr lang="en-GB" sz="2200" b="1" dirty="0">
                <a:latin typeface="Raleway" panose="020B0003030101060003" pitchFamily="34" charset="0"/>
                <a:cs typeface="Calibri"/>
              </a:rPr>
              <a:t> </a:t>
            </a:r>
            <a:r>
              <a:rPr sz="2200" b="1" spc="-10" dirty="0">
                <a:latin typeface="Raleway" panose="020B0003030101060003" pitchFamily="34" charset="0"/>
                <a:cs typeface="Calibri"/>
              </a:rPr>
              <a:t>organisation’:</a:t>
            </a:r>
            <a:endParaRPr sz="2200" b="1" dirty="0">
              <a:latin typeface="Raleway" panose="020B0003030101060003" pitchFamily="34" charset="0"/>
              <a:cs typeface="Calibri"/>
            </a:endParaRPr>
          </a:p>
          <a:p>
            <a:pPr marL="413384" indent="-287020">
              <a:spcBef>
                <a:spcPts val="265"/>
              </a:spcBef>
              <a:buFont typeface="Arial"/>
              <a:buChar char="–"/>
              <a:tabLst>
                <a:tab pos="413384" algn="l"/>
                <a:tab pos="414020" algn="l"/>
              </a:tabLst>
            </a:pPr>
            <a:r>
              <a:rPr sz="2200" spc="-15" dirty="0">
                <a:latin typeface="Raleway" panose="020B0003030101060003" pitchFamily="34" charset="0"/>
                <a:cs typeface="Calibri"/>
              </a:rPr>
              <a:t>Flexible</a:t>
            </a:r>
            <a:r>
              <a:rPr sz="2200" spc="-5" dirty="0">
                <a:latin typeface="Raleway" panose="020B0003030101060003" pitchFamily="34" charset="0"/>
                <a:cs typeface="Calibri"/>
              </a:rPr>
              <a:t> and</a:t>
            </a:r>
            <a:r>
              <a:rPr sz="2200" spc="-20" dirty="0">
                <a:latin typeface="Raleway" panose="020B0003030101060003" pitchFamily="34" charset="0"/>
                <a:cs typeface="Calibri"/>
              </a:rPr>
              <a:t> </a:t>
            </a:r>
            <a:r>
              <a:rPr sz="2200" spc="-10" dirty="0">
                <a:latin typeface="Raleway" panose="020B0003030101060003" pitchFamily="34" charset="0"/>
                <a:cs typeface="Calibri"/>
              </a:rPr>
              <a:t>free-flowing</a:t>
            </a:r>
            <a:endParaRPr sz="2200" dirty="0">
              <a:latin typeface="Raleway" panose="020B0003030101060003" pitchFamily="34" charset="0"/>
              <a:cs typeface="Calibri"/>
            </a:endParaRPr>
          </a:p>
          <a:p>
            <a:pPr marL="413384" indent="-287020">
              <a:spcBef>
                <a:spcPts val="265"/>
              </a:spcBef>
              <a:buFont typeface="Arial"/>
              <a:buChar char="–"/>
              <a:tabLst>
                <a:tab pos="413384" algn="l"/>
                <a:tab pos="414020" algn="l"/>
              </a:tabLst>
            </a:pPr>
            <a:r>
              <a:rPr sz="2200" spc="-15" dirty="0">
                <a:latin typeface="Raleway" panose="020B0003030101060003" pitchFamily="34" charset="0"/>
                <a:cs typeface="Calibri"/>
              </a:rPr>
              <a:t>Non-hierarchical</a:t>
            </a:r>
            <a:endParaRPr sz="2200" dirty="0">
              <a:latin typeface="Raleway" panose="020B0003030101060003" pitchFamily="34" charset="0"/>
              <a:cs typeface="Calibri"/>
            </a:endParaRPr>
          </a:p>
          <a:p>
            <a:pPr marL="413384" indent="-287020">
              <a:spcBef>
                <a:spcPts val="265"/>
              </a:spcBef>
              <a:buFont typeface="Arial"/>
              <a:buChar char="–"/>
              <a:tabLst>
                <a:tab pos="413384" algn="l"/>
                <a:tab pos="414020" algn="l"/>
              </a:tabLst>
            </a:pPr>
            <a:r>
              <a:rPr sz="2200" spc="-5" dirty="0">
                <a:latin typeface="Raleway" panose="020B0003030101060003" pitchFamily="34" charset="0"/>
                <a:cs typeface="Calibri"/>
              </a:rPr>
              <a:t>Based</a:t>
            </a:r>
            <a:r>
              <a:rPr sz="2200" spc="-10" dirty="0">
                <a:latin typeface="Raleway" panose="020B0003030101060003" pitchFamily="34" charset="0"/>
                <a:cs typeface="Calibri"/>
              </a:rPr>
              <a:t> </a:t>
            </a:r>
            <a:r>
              <a:rPr sz="2200" spc="-5" dirty="0">
                <a:latin typeface="Raleway" panose="020B0003030101060003" pitchFamily="34" charset="0"/>
                <a:cs typeface="Calibri"/>
              </a:rPr>
              <a:t>on</a:t>
            </a:r>
            <a:r>
              <a:rPr sz="2200" spc="-15" dirty="0">
                <a:latin typeface="Raleway" panose="020B0003030101060003" pitchFamily="34" charset="0"/>
                <a:cs typeface="Calibri"/>
              </a:rPr>
              <a:t> </a:t>
            </a:r>
            <a:r>
              <a:rPr sz="2200" spc="-10" dirty="0">
                <a:latin typeface="Raleway" panose="020B0003030101060003" pitchFamily="34" charset="0"/>
                <a:cs typeface="Calibri"/>
              </a:rPr>
              <a:t>participation</a:t>
            </a:r>
            <a:endParaRPr sz="2200" dirty="0">
              <a:latin typeface="Raleway" panose="020B0003030101060003" pitchFamily="34" charset="0"/>
              <a:cs typeface="Calibri"/>
            </a:endParaRPr>
          </a:p>
          <a:p>
            <a:pPr marL="413384" marR="1116330" indent="-287020">
              <a:lnSpc>
                <a:spcPts val="2380"/>
              </a:lnSpc>
              <a:spcBef>
                <a:spcPts val="560"/>
              </a:spcBef>
              <a:buFont typeface="Arial"/>
              <a:buChar char="–"/>
              <a:tabLst>
                <a:tab pos="413384" algn="l"/>
                <a:tab pos="414020" algn="l"/>
              </a:tabLst>
            </a:pPr>
            <a:r>
              <a:rPr sz="2200" spc="-15" dirty="0">
                <a:latin typeface="Raleway" panose="020B0003030101060003" pitchFamily="34" charset="0"/>
                <a:cs typeface="Calibri"/>
              </a:rPr>
              <a:t>Creative</a:t>
            </a:r>
            <a:r>
              <a:rPr sz="2200" spc="-10" dirty="0">
                <a:latin typeface="Raleway" panose="020B0003030101060003" pitchFamily="34" charset="0"/>
                <a:cs typeface="Calibri"/>
              </a:rPr>
              <a:t> </a:t>
            </a:r>
            <a:r>
              <a:rPr sz="2200" spc="-5" dirty="0">
                <a:latin typeface="Raleway" panose="020B0003030101060003" pitchFamily="34" charset="0"/>
                <a:cs typeface="Calibri"/>
              </a:rPr>
              <a:t>and </a:t>
            </a:r>
            <a:r>
              <a:rPr sz="2200" dirty="0">
                <a:latin typeface="Raleway" panose="020B0003030101060003" pitchFamily="34" charset="0"/>
                <a:cs typeface="Calibri"/>
              </a:rPr>
              <a:t> </a:t>
            </a:r>
            <a:r>
              <a:rPr sz="2200" spc="-5" dirty="0">
                <a:latin typeface="Raleway" panose="020B0003030101060003" pitchFamily="34" charset="0"/>
                <a:cs typeface="Calibri"/>
              </a:rPr>
              <a:t>e</a:t>
            </a:r>
            <a:r>
              <a:rPr sz="2200" spc="-35" dirty="0">
                <a:latin typeface="Raleway" panose="020B0003030101060003" pitchFamily="34" charset="0"/>
                <a:cs typeface="Calibri"/>
              </a:rPr>
              <a:t>n</a:t>
            </a:r>
            <a:r>
              <a:rPr sz="2200" spc="-5" dirty="0">
                <a:latin typeface="Raleway" panose="020B0003030101060003" pitchFamily="34" charset="0"/>
                <a:cs typeface="Calibri"/>
              </a:rPr>
              <a:t>t</a:t>
            </a:r>
            <a:r>
              <a:rPr sz="2200" spc="-35" dirty="0">
                <a:latin typeface="Raleway" panose="020B0003030101060003" pitchFamily="34" charset="0"/>
                <a:cs typeface="Calibri"/>
              </a:rPr>
              <a:t>r</a:t>
            </a:r>
            <a:r>
              <a:rPr sz="2200" spc="-5" dirty="0">
                <a:latin typeface="Raleway" panose="020B0003030101060003" pitchFamily="34" charset="0"/>
                <a:cs typeface="Calibri"/>
              </a:rPr>
              <a:t>ep</a:t>
            </a:r>
            <a:r>
              <a:rPr sz="2200" spc="-30" dirty="0">
                <a:latin typeface="Raleway" panose="020B0003030101060003" pitchFamily="34" charset="0"/>
                <a:cs typeface="Calibri"/>
              </a:rPr>
              <a:t>r</a:t>
            </a:r>
            <a:r>
              <a:rPr sz="2200" spc="-5" dirty="0">
                <a:latin typeface="Raleway" panose="020B0003030101060003" pitchFamily="34" charset="0"/>
                <a:cs typeface="Calibri"/>
              </a:rPr>
              <a:t>eneurial</a:t>
            </a:r>
            <a:endParaRPr sz="2200" dirty="0">
              <a:latin typeface="Raleway" panose="020B0003030101060003" pitchFamily="34" charset="0"/>
              <a:cs typeface="Calibri"/>
            </a:endParaRPr>
          </a:p>
          <a:p>
            <a:pPr marL="413384" indent="-287020">
              <a:spcBef>
                <a:spcPts val="225"/>
              </a:spcBef>
              <a:buFont typeface="Arial"/>
              <a:buChar char="–"/>
              <a:tabLst>
                <a:tab pos="413384" algn="l"/>
                <a:tab pos="414020" algn="l"/>
              </a:tabLst>
            </a:pPr>
            <a:r>
              <a:rPr sz="2200" spc="-5" dirty="0">
                <a:latin typeface="Raleway" panose="020B0003030101060003" pitchFamily="34" charset="0"/>
                <a:cs typeface="Calibri"/>
              </a:rPr>
              <a:t>Based</a:t>
            </a:r>
            <a:r>
              <a:rPr sz="2200" spc="-15" dirty="0">
                <a:latin typeface="Raleway" panose="020B0003030101060003" pitchFamily="34" charset="0"/>
                <a:cs typeface="Calibri"/>
              </a:rPr>
              <a:t> </a:t>
            </a:r>
            <a:r>
              <a:rPr sz="2200" spc="-10" dirty="0">
                <a:latin typeface="Raleway" panose="020B0003030101060003" pitchFamily="34" charset="0"/>
                <a:cs typeface="Calibri"/>
              </a:rPr>
              <a:t>around</a:t>
            </a:r>
            <a:r>
              <a:rPr sz="2200" spc="-45" dirty="0">
                <a:latin typeface="Raleway" panose="020B0003030101060003" pitchFamily="34" charset="0"/>
                <a:cs typeface="Calibri"/>
              </a:rPr>
              <a:t> </a:t>
            </a:r>
            <a:r>
              <a:rPr sz="2200" spc="-15" dirty="0">
                <a:latin typeface="Raleway" panose="020B0003030101060003" pitchFamily="34" charset="0"/>
                <a:cs typeface="Calibri"/>
              </a:rPr>
              <a:t>networks</a:t>
            </a:r>
            <a:endParaRPr sz="2200" dirty="0">
              <a:latin typeface="Raleway" panose="020B0003030101060003" pitchFamily="34" charset="0"/>
              <a:cs typeface="Calibri"/>
            </a:endParaRPr>
          </a:p>
          <a:p>
            <a:pPr marL="413384" indent="-287020">
              <a:spcBef>
                <a:spcPts val="265"/>
              </a:spcBef>
              <a:buFont typeface="Arial"/>
              <a:buChar char="–"/>
              <a:tabLst>
                <a:tab pos="413384" algn="l"/>
                <a:tab pos="414020" algn="l"/>
              </a:tabLst>
            </a:pPr>
            <a:r>
              <a:rPr sz="2200" spc="-10" dirty="0">
                <a:latin typeface="Raleway" panose="020B0003030101060003" pitchFamily="34" charset="0"/>
                <a:cs typeface="Calibri"/>
              </a:rPr>
              <a:t>Driven</a:t>
            </a:r>
            <a:r>
              <a:rPr sz="2200" spc="-40" dirty="0">
                <a:latin typeface="Raleway" panose="020B0003030101060003" pitchFamily="34" charset="0"/>
                <a:cs typeface="Calibri"/>
              </a:rPr>
              <a:t> </a:t>
            </a:r>
            <a:r>
              <a:rPr sz="2200" spc="-10" dirty="0">
                <a:latin typeface="Raleway" panose="020B0003030101060003" pitchFamily="34" charset="0"/>
                <a:cs typeface="Calibri"/>
              </a:rPr>
              <a:t>by </a:t>
            </a:r>
            <a:r>
              <a:rPr sz="2200" spc="-20" dirty="0">
                <a:latin typeface="Raleway" panose="020B0003030101060003" pitchFamily="34" charset="0"/>
                <a:cs typeface="Calibri"/>
              </a:rPr>
              <a:t>corporate</a:t>
            </a:r>
            <a:r>
              <a:rPr sz="2200" spc="-15" dirty="0">
                <a:latin typeface="Raleway" panose="020B0003030101060003" pitchFamily="34" charset="0"/>
                <a:cs typeface="Calibri"/>
              </a:rPr>
              <a:t> </a:t>
            </a:r>
            <a:r>
              <a:rPr sz="2200" spc="-5" dirty="0">
                <a:latin typeface="Raleway" panose="020B0003030101060003" pitchFamily="34" charset="0"/>
                <a:cs typeface="Calibri"/>
              </a:rPr>
              <a:t>goals</a:t>
            </a:r>
            <a:endParaRPr sz="2200" dirty="0">
              <a:latin typeface="Raleway" panose="020B0003030101060003" pitchFamily="34" charset="0"/>
              <a:cs typeface="Calibri"/>
            </a:endParaRPr>
          </a:p>
          <a:p>
            <a:pPr marL="413384" marR="155575" indent="-287020">
              <a:lnSpc>
                <a:spcPts val="2380"/>
              </a:lnSpc>
              <a:spcBef>
                <a:spcPts val="560"/>
              </a:spcBef>
              <a:buFont typeface="Arial"/>
              <a:buChar char="–"/>
              <a:tabLst>
                <a:tab pos="413384" algn="l"/>
                <a:tab pos="414020" algn="l"/>
              </a:tabLst>
            </a:pPr>
            <a:r>
              <a:rPr sz="2200" spc="-5" dirty="0">
                <a:latin typeface="Raleway" panose="020B0003030101060003" pitchFamily="34" charset="0"/>
                <a:cs typeface="Calibri"/>
              </a:rPr>
              <a:t>Utilising </a:t>
            </a:r>
            <a:r>
              <a:rPr sz="2200" spc="-10" dirty="0">
                <a:latin typeface="Raleway" panose="020B0003030101060003" pitchFamily="34" charset="0"/>
                <a:cs typeface="Calibri"/>
              </a:rPr>
              <a:t>technology </a:t>
            </a:r>
            <a:r>
              <a:rPr sz="2200" spc="-5" dirty="0">
                <a:latin typeface="Raleway" panose="020B0003030101060003" pitchFamily="34" charset="0"/>
                <a:cs typeface="Calibri"/>
              </a:rPr>
              <a:t>as a </a:t>
            </a:r>
            <a:r>
              <a:rPr sz="2200" spc="-484" dirty="0">
                <a:latin typeface="Raleway" panose="020B0003030101060003" pitchFamily="34" charset="0"/>
                <a:cs typeface="Calibri"/>
              </a:rPr>
              <a:t> </a:t>
            </a:r>
            <a:r>
              <a:rPr sz="2200" spc="-35" dirty="0">
                <a:latin typeface="Raleway" panose="020B0003030101060003" pitchFamily="34" charset="0"/>
                <a:cs typeface="Calibri"/>
              </a:rPr>
              <a:t>key</a:t>
            </a:r>
            <a:r>
              <a:rPr sz="2200" spc="15" dirty="0">
                <a:latin typeface="Raleway" panose="020B0003030101060003" pitchFamily="34" charset="0"/>
                <a:cs typeface="Calibri"/>
              </a:rPr>
              <a:t> </a:t>
            </a:r>
            <a:r>
              <a:rPr sz="2200" spc="-10" dirty="0">
                <a:latin typeface="Raleway" panose="020B0003030101060003" pitchFamily="34" charset="0"/>
                <a:cs typeface="Calibri"/>
              </a:rPr>
              <a:t>resource</a:t>
            </a:r>
            <a:endParaRPr sz="2200" dirty="0">
              <a:latin typeface="Raleway" panose="020B0003030101060003" pitchFamily="34" charset="0"/>
              <a:cs typeface="Calibri"/>
            </a:endParaRPr>
          </a:p>
        </p:txBody>
      </p:sp>
      <p:pic>
        <p:nvPicPr>
          <p:cNvPr id="4" name="object 4"/>
          <p:cNvPicPr/>
          <p:nvPr/>
        </p:nvPicPr>
        <p:blipFill>
          <a:blip r:embed="rId2" cstate="print"/>
          <a:stretch>
            <a:fillRect/>
          </a:stretch>
        </p:blipFill>
        <p:spPr>
          <a:xfrm>
            <a:off x="6477000" y="1911701"/>
            <a:ext cx="3962400" cy="3352800"/>
          </a:xfrm>
          <a:prstGeom prst="rect">
            <a:avLst/>
          </a:prstGeom>
        </p:spPr>
      </p:pic>
      <p:sp>
        <p:nvSpPr>
          <p:cNvPr id="5" name="TextBox 4">
            <a:extLst>
              <a:ext uri="{FF2B5EF4-FFF2-40B4-BE49-F238E27FC236}">
                <a16:creationId xmlns:a16="http://schemas.microsoft.com/office/drawing/2014/main" id="{9E84334E-52A5-89CF-944F-52E8C769D908}"/>
              </a:ext>
            </a:extLst>
          </p:cNvPr>
          <p:cNvSpPr txBox="1"/>
          <p:nvPr/>
        </p:nvSpPr>
        <p:spPr>
          <a:xfrm>
            <a:off x="0" y="5410200"/>
            <a:ext cx="2362200" cy="369332"/>
          </a:xfrm>
          <a:prstGeom prst="rect">
            <a:avLst/>
          </a:prstGeom>
          <a:noFill/>
        </p:spPr>
        <p:txBody>
          <a:bodyPr wrap="square" rtlCol="0">
            <a:spAutoFit/>
          </a:bodyPr>
          <a:lstStyle/>
          <a:p>
            <a:r>
              <a:rPr lang="en-GB" sz="1800" spc="-5" dirty="0">
                <a:latin typeface="Raleway" panose="020B0003030101060003" pitchFamily="34" charset="0"/>
                <a:cs typeface="Arial"/>
              </a:rPr>
              <a:t>(</a:t>
            </a:r>
            <a:r>
              <a:rPr lang="en-GB" sz="1800" spc="-5" dirty="0" err="1">
                <a:latin typeface="Raleway" panose="020B0003030101060003" pitchFamily="34" charset="0"/>
                <a:cs typeface="Arial"/>
              </a:rPr>
              <a:t>Birkinshaw</a:t>
            </a:r>
            <a:r>
              <a:rPr lang="en-GB" sz="1800" spc="-5" dirty="0">
                <a:latin typeface="Raleway" panose="020B0003030101060003" pitchFamily="34" charset="0"/>
                <a:cs typeface="Arial"/>
              </a:rPr>
              <a:t>, 2001)</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76600" y="318021"/>
            <a:ext cx="5956936"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Core-ring organisation</a:t>
            </a:r>
          </a:p>
        </p:txBody>
      </p:sp>
      <p:pic>
        <p:nvPicPr>
          <p:cNvPr id="4" name="object 4"/>
          <p:cNvPicPr/>
          <p:nvPr/>
        </p:nvPicPr>
        <p:blipFill>
          <a:blip r:embed="rId3" cstate="print"/>
          <a:stretch>
            <a:fillRect/>
          </a:stretch>
        </p:blipFill>
        <p:spPr>
          <a:xfrm>
            <a:off x="3505200" y="1181100"/>
            <a:ext cx="4876800" cy="4495800"/>
          </a:xfrm>
          <a:prstGeom prst="rect">
            <a:avLst/>
          </a:prstGeom>
        </p:spPr>
      </p:pic>
      <p:sp>
        <p:nvSpPr>
          <p:cNvPr id="5" name="TextBox 4">
            <a:extLst>
              <a:ext uri="{FF2B5EF4-FFF2-40B4-BE49-F238E27FC236}">
                <a16:creationId xmlns:a16="http://schemas.microsoft.com/office/drawing/2014/main" id="{344BE5FB-1CC8-7D73-97E3-D01CC452A602}"/>
              </a:ext>
            </a:extLst>
          </p:cNvPr>
          <p:cNvSpPr txBox="1"/>
          <p:nvPr/>
        </p:nvSpPr>
        <p:spPr>
          <a:xfrm>
            <a:off x="9601200" y="5307568"/>
            <a:ext cx="2362200" cy="369332"/>
          </a:xfrm>
          <a:prstGeom prst="rect">
            <a:avLst/>
          </a:prstGeom>
          <a:noFill/>
        </p:spPr>
        <p:txBody>
          <a:bodyPr wrap="square" rtlCol="0">
            <a:spAutoFit/>
          </a:bodyPr>
          <a:lstStyle/>
          <a:p>
            <a:r>
              <a:rPr lang="en-GB" sz="1800" spc="-5" dirty="0">
                <a:latin typeface="Raleway" panose="020B0003030101060003" pitchFamily="34" charset="0"/>
                <a:cs typeface="Arial"/>
              </a:rPr>
              <a:t>(</a:t>
            </a:r>
            <a:r>
              <a:rPr lang="en-GB" sz="1800" spc="-5" dirty="0" err="1">
                <a:latin typeface="Raleway" panose="020B0003030101060003" pitchFamily="34" charset="0"/>
                <a:cs typeface="Arial"/>
              </a:rPr>
              <a:t>Birkinshaw</a:t>
            </a:r>
            <a:r>
              <a:rPr lang="en-GB" sz="1800" spc="-5" dirty="0">
                <a:latin typeface="Raleway" panose="020B0003030101060003" pitchFamily="34" charset="0"/>
                <a:cs typeface="Arial"/>
              </a:rPr>
              <a:t>, 2001)</a:t>
            </a: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1000" y="609598"/>
            <a:ext cx="6017259"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tabLst>
                <a:tab pos="2639695" algn="l"/>
              </a:tabLst>
            </a:pPr>
            <a:r>
              <a:rPr lang="en-GB" sz="4000" b="1" kern="1200" spc="-15" dirty="0">
                <a:solidFill>
                  <a:srgbClr val="FFC000"/>
                </a:solidFill>
              </a:rPr>
              <a:t>What do you think?</a:t>
            </a:r>
            <a:endParaRPr sz="4000" b="1" kern="1200" spc="-15" dirty="0">
              <a:solidFill>
                <a:srgbClr val="FFC000"/>
              </a:solidFill>
            </a:endParaRPr>
          </a:p>
        </p:txBody>
      </p:sp>
      <p:sp>
        <p:nvSpPr>
          <p:cNvPr id="3" name="object 3"/>
          <p:cNvSpPr txBox="1"/>
          <p:nvPr/>
        </p:nvSpPr>
        <p:spPr>
          <a:xfrm>
            <a:off x="381000" y="1905000"/>
            <a:ext cx="11734799" cy="3399649"/>
          </a:xfrm>
          <a:prstGeom prst="rect">
            <a:avLst/>
          </a:prstGeom>
        </p:spPr>
        <p:txBody>
          <a:bodyPr vert="horz" wrap="square" lIns="0" tIns="12700" rIns="0" bIns="0" rtlCol="0">
            <a:spAutoFit/>
          </a:bodyPr>
          <a:lstStyle/>
          <a:p>
            <a:pPr marL="12700" marR="909955" lvl="0" indent="0" algn="l" defTabSz="914400" rtl="0" eaLnBrk="1" fontAlgn="auto" latinLnBrk="0" hangingPunct="1">
              <a:lnSpc>
                <a:spcPct val="110100"/>
              </a:lnSpc>
              <a:spcBef>
                <a:spcPts val="100"/>
              </a:spcBef>
              <a:spcAft>
                <a:spcPts val="0"/>
              </a:spcAft>
              <a:buClrTx/>
              <a:buSzTx/>
              <a:buFontTx/>
              <a:buNone/>
              <a:tabLst/>
              <a:defRPr/>
            </a:pP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Is</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the</a:t>
            </a:r>
            <a:r>
              <a:rPr kumimoji="0" sz="2400" b="0" i="0" u="none" strike="noStrike" kern="1200" cap="none" spc="-5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concept</a:t>
            </a:r>
            <a:r>
              <a:rPr kumimoji="0" sz="2400" b="0" i="0" u="none" strike="noStrike" kern="1200" cap="none" spc="-3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of</a:t>
            </a:r>
            <a:r>
              <a:rPr kumimoji="0" sz="24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management</a:t>
            </a:r>
            <a:r>
              <a:rPr kumimoji="0" sz="2400" b="0" i="0" u="none" strike="noStrike" kern="1200" cap="none" spc="-3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outdated? </a:t>
            </a:r>
            <a:endParaRPr kumimoji="0" lang="en-GB"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endParaRPr>
          </a:p>
          <a:p>
            <a:pPr marL="12700" marR="909955" lvl="0" indent="0" algn="l" defTabSz="914400" rtl="0" eaLnBrk="1" fontAlgn="auto" latinLnBrk="0" hangingPunct="1">
              <a:lnSpc>
                <a:spcPct val="110100"/>
              </a:lnSpc>
              <a:spcBef>
                <a:spcPts val="100"/>
              </a:spcBef>
              <a:spcAft>
                <a:spcPts val="0"/>
              </a:spcAft>
              <a:buClrTx/>
              <a:buSzTx/>
              <a:buFontTx/>
              <a:buNone/>
              <a:tabLst/>
              <a:defRPr/>
            </a:pPr>
            <a:endParaRPr kumimoji="0" lang="en-GB"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endParaRPr>
          </a:p>
          <a:p>
            <a:pPr marL="12700" marR="63500" lvl="0" indent="0" algn="l" defTabSz="914400" rtl="0" eaLnBrk="1" fontAlgn="auto" latinLnBrk="0" hangingPunct="1">
              <a:lnSpc>
                <a:spcPts val="3960"/>
              </a:lnSpc>
              <a:spcBef>
                <a:spcPts val="190"/>
              </a:spcBef>
              <a:spcAft>
                <a:spcPts val="0"/>
              </a:spcAft>
              <a:buClrTx/>
              <a:buSzTx/>
              <a:buFontTx/>
              <a:buNone/>
              <a:tabLst/>
              <a:defRPr/>
            </a:pP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Do</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we</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need</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elaborate</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organisation</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structures? </a:t>
            </a:r>
            <a:r>
              <a:rPr kumimoji="0" sz="2400" b="0" i="0" u="none" strike="noStrike" kern="1200" cap="none" spc="-66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Lean</a:t>
            </a:r>
            <a:r>
              <a:rPr kumimoji="0" sz="24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and</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mean?</a:t>
            </a:r>
            <a:endParaRPr kumimoji="0" lang="en-GB"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a:p>
            <a:pPr marL="12700" marR="63500" lvl="0" indent="0" algn="l" defTabSz="914400" rtl="0" eaLnBrk="1" fontAlgn="auto" latinLnBrk="0" hangingPunct="1">
              <a:lnSpc>
                <a:spcPts val="3960"/>
              </a:lnSpc>
              <a:spcBef>
                <a:spcPts val="190"/>
              </a:spcBef>
              <a:spcAft>
                <a:spcPts val="0"/>
              </a:spcAft>
              <a:buClrTx/>
              <a:buSzTx/>
              <a:buFontTx/>
              <a:buNone/>
              <a:tabLst/>
              <a:defRPr/>
            </a:pPr>
            <a:endPar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a:p>
            <a:pPr marL="12700" marR="55880" lvl="0" indent="0" algn="l" defTabSz="914400" rtl="0" eaLnBrk="1" fontAlgn="auto" latinLnBrk="0" hangingPunct="1">
              <a:lnSpc>
                <a:spcPts val="3960"/>
              </a:lnSpc>
              <a:spcBef>
                <a:spcPts val="5"/>
              </a:spcBef>
              <a:spcAft>
                <a:spcPts val="0"/>
              </a:spcAft>
              <a:buClrTx/>
              <a:buSzTx/>
              <a:buFontTx/>
              <a:buNone/>
              <a:tabLst/>
              <a:defRPr/>
            </a:pPr>
            <a:r>
              <a:rPr kumimoji="0" lang="en-GB"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Should we d</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o only</a:t>
            </a:r>
            <a:r>
              <a:rPr kumimoji="0" sz="2400" b="0" i="0" u="none" strike="noStrike" kern="1200" cap="none" spc="-20" normalizeH="0" baseline="0" noProof="0" dirty="0">
                <a:ln>
                  <a:noFill/>
                </a:ln>
                <a:solidFill>
                  <a:prstClr val="black"/>
                </a:solidFill>
                <a:effectLst/>
                <a:uLnTx/>
                <a:uFillTx/>
                <a:latin typeface="Raleway" panose="020B0003030101060003" pitchFamily="34" charset="0"/>
                <a:ea typeface="+mn-ea"/>
                <a:cs typeface="Calibri"/>
              </a:rPr>
              <a:t> what’s</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45" normalizeH="0" baseline="0" noProof="0" dirty="0">
                <a:ln>
                  <a:noFill/>
                </a:ln>
                <a:solidFill>
                  <a:prstClr val="black"/>
                </a:solidFill>
                <a:effectLst/>
                <a:uLnTx/>
                <a:uFillTx/>
                <a:latin typeface="Raleway" panose="020B0003030101060003" pitchFamily="34" charset="0"/>
                <a:ea typeface="+mn-ea"/>
                <a:cs typeface="Calibri"/>
              </a:rPr>
              <a:t>key</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outsource</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everything </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else </a:t>
            </a:r>
            <a:r>
              <a:rPr kumimoji="0" lang="en-GB" sz="2400" b="0" i="0" u="none" strike="noStrike" kern="1200" cap="none" spc="-665" normalizeH="0" baseline="0" noProof="0" dirty="0">
                <a:ln>
                  <a:noFill/>
                </a:ln>
                <a:solidFill>
                  <a:prstClr val="black"/>
                </a:solidFill>
                <a:effectLst/>
                <a:uLnTx/>
                <a:uFillTx/>
                <a:latin typeface="Raleway" panose="020B0003030101060003" pitchFamily="34" charset="0"/>
                <a:ea typeface="+mn-ea"/>
                <a:cs typeface="Calibri"/>
              </a:rPr>
              <a:t>?</a:t>
            </a:r>
          </a:p>
          <a:p>
            <a:pPr marL="12700" marR="55880" lvl="0" indent="0" algn="l" defTabSz="914400" rtl="0" eaLnBrk="1" fontAlgn="auto" latinLnBrk="0" hangingPunct="1">
              <a:lnSpc>
                <a:spcPts val="3960"/>
              </a:lnSpc>
              <a:spcBef>
                <a:spcPts val="5"/>
              </a:spcBef>
              <a:spcAft>
                <a:spcPts val="0"/>
              </a:spcAft>
              <a:buClrTx/>
              <a:buSzTx/>
              <a:buFontTx/>
              <a:buNone/>
              <a:tabLst/>
              <a:defRPr/>
            </a:pPr>
            <a:endParaRPr kumimoji="0" lang="en-GB" sz="2400" b="0" i="0" u="none" strike="noStrike" kern="1200" cap="none" spc="-665" normalizeH="0" baseline="0" noProof="0" dirty="0">
              <a:ln>
                <a:noFill/>
              </a:ln>
              <a:solidFill>
                <a:prstClr val="black"/>
              </a:solidFill>
              <a:effectLst/>
              <a:uLnTx/>
              <a:uFillTx/>
              <a:latin typeface="Raleway" panose="020B0003030101060003" pitchFamily="34" charset="0"/>
              <a:ea typeface="+mn-ea"/>
              <a:cs typeface="Calibri"/>
            </a:endParaRPr>
          </a:p>
          <a:p>
            <a:pPr marL="12700" marR="55880" lvl="0" indent="0" algn="l" defTabSz="914400" rtl="0" eaLnBrk="1" fontAlgn="auto" latinLnBrk="0" hangingPunct="1">
              <a:lnSpc>
                <a:spcPts val="3960"/>
              </a:lnSpc>
              <a:spcBef>
                <a:spcPts val="5"/>
              </a:spcBef>
              <a:spcAft>
                <a:spcPts val="0"/>
              </a:spcAft>
              <a:buClrTx/>
              <a:buSzTx/>
              <a:buFontTx/>
              <a:buNone/>
              <a:tabLst/>
              <a:defRPr/>
            </a:pPr>
            <a:r>
              <a:rPr kumimoji="0" lang="en-GB"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Is this t</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he</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end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of</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45" normalizeH="0" baseline="0" noProof="0" dirty="0">
                <a:ln>
                  <a:noFill/>
                </a:ln>
                <a:solidFill>
                  <a:prstClr val="black"/>
                </a:solidFill>
                <a:effectLst/>
                <a:uLnTx/>
                <a:uFillTx/>
                <a:latin typeface="Raleway" panose="020B0003030101060003" pitchFamily="34" charset="0"/>
                <a:ea typeface="+mn-ea"/>
                <a:cs typeface="Calibri"/>
              </a:rPr>
              <a:t>hierarchy,</a:t>
            </a:r>
            <a:r>
              <a:rPr kumimoji="0" sz="2400" b="0" i="0" u="none" strike="noStrike" kern="1200" cap="none" spc="1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30" normalizeH="0" baseline="0" noProof="0" dirty="0">
                <a:ln>
                  <a:noFill/>
                </a:ln>
                <a:solidFill>
                  <a:prstClr val="black"/>
                </a:solidFill>
                <a:effectLst/>
                <a:uLnTx/>
                <a:uFillTx/>
                <a:latin typeface="Raleway" panose="020B0003030101060003" pitchFamily="34" charset="0"/>
                <a:ea typeface="+mn-ea"/>
                <a:cs typeface="Calibri"/>
              </a:rPr>
              <a:t>bureaucracy,</a:t>
            </a:r>
            <a:r>
              <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10" normalizeH="0" baseline="0" noProof="0" dirty="0">
                <a:ln>
                  <a:noFill/>
                </a:ln>
                <a:solidFill>
                  <a:prstClr val="black"/>
                </a:solidFill>
                <a:effectLst/>
                <a:uLnTx/>
                <a:uFillTx/>
                <a:latin typeface="Raleway" panose="020B0003030101060003" pitchFamily="34" charset="0"/>
                <a:ea typeface="+mn-ea"/>
                <a:cs typeface="Calibri"/>
              </a:rPr>
              <a:t>autocratic </a:t>
            </a:r>
            <a:r>
              <a:rPr kumimoji="0" sz="2400" b="0" i="0" u="none" strike="noStrike" kern="1200" cap="none" spc="-665" normalizeH="0" baseline="0" noProof="0" dirty="0">
                <a:ln>
                  <a:noFill/>
                </a:ln>
                <a:solidFill>
                  <a:prstClr val="black"/>
                </a:solidFill>
                <a:effectLst/>
                <a:uLnTx/>
                <a:uFillTx/>
                <a:latin typeface="Raleway" panose="020B0003030101060003" pitchFamily="34" charset="0"/>
                <a:ea typeface="+mn-ea"/>
                <a:cs typeface="Calibri"/>
              </a:rPr>
              <a:t> </a:t>
            </a:r>
            <a:r>
              <a:rPr kumimoji="0" sz="2400" b="0" i="0" u="none" strike="noStrike" kern="1200" cap="none" spc="-5" normalizeH="0" baseline="0" noProof="0" dirty="0">
                <a:ln>
                  <a:noFill/>
                </a:ln>
                <a:solidFill>
                  <a:prstClr val="black"/>
                </a:solidFill>
                <a:effectLst/>
                <a:uLnTx/>
                <a:uFillTx/>
                <a:latin typeface="Raleway" panose="020B0003030101060003" pitchFamily="34" charset="0"/>
                <a:ea typeface="+mn-ea"/>
                <a:cs typeface="Calibri"/>
              </a:rPr>
              <a:t>management?</a:t>
            </a:r>
            <a:endParaRPr kumimoji="0" sz="2400" b="0" i="0" u="none" strike="noStrike" kern="1200" cap="none" spc="0" normalizeH="0" baseline="0" noProof="0" dirty="0">
              <a:ln>
                <a:noFill/>
              </a:ln>
              <a:solidFill>
                <a:prstClr val="black"/>
              </a:solidFill>
              <a:effectLst/>
              <a:uLnTx/>
              <a:uFillTx/>
              <a:latin typeface="Raleway" panose="020B0003030101060003" pitchFamily="34" charset="0"/>
              <a:ea typeface="+mn-ea"/>
              <a:cs typeface="Calibri"/>
            </a:endParaRPr>
          </a:p>
        </p:txBody>
      </p:sp>
      <p:pic>
        <p:nvPicPr>
          <p:cNvPr id="4" name="object 4"/>
          <p:cNvPicPr/>
          <p:nvPr/>
        </p:nvPicPr>
        <p:blipFill>
          <a:blip r:embed="rId2" cstate="print"/>
          <a:stretch>
            <a:fillRect/>
          </a:stretch>
        </p:blipFill>
        <p:spPr>
          <a:xfrm>
            <a:off x="9142635" y="123832"/>
            <a:ext cx="2071116" cy="1537715"/>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1200" y="792483"/>
            <a:ext cx="6660083" cy="566181"/>
          </a:xfrm>
          <a:prstGeom prst="rect">
            <a:avLst/>
          </a:prstGeom>
          <a:solidFill>
            <a:srgbClr val="295E80"/>
          </a:solidFill>
          <a:ln>
            <a:solidFill>
              <a:srgbClr val="FFC000"/>
            </a:solidFill>
          </a:ln>
        </p:spPr>
        <p:txBody>
          <a:bodyPr vert="horz" wrap="square" lIns="0" tIns="12065" rIns="0" bIns="0" rtlCol="0">
            <a:spAutoFit/>
          </a:bodyPr>
          <a:lstStyle/>
          <a:p>
            <a:pPr marL="12700" marR="5080" algn="ctr" rtl="0">
              <a:lnSpc>
                <a:spcPct val="90000"/>
              </a:lnSpc>
              <a:spcBef>
                <a:spcPts val="105"/>
              </a:spcBef>
            </a:pPr>
            <a:r>
              <a:rPr sz="4000" b="1" kern="1200" spc="-15" dirty="0">
                <a:solidFill>
                  <a:srgbClr val="FFC000"/>
                </a:solidFill>
              </a:rPr>
              <a:t>The inverted organisation</a:t>
            </a:r>
          </a:p>
        </p:txBody>
      </p:sp>
      <p:sp>
        <p:nvSpPr>
          <p:cNvPr id="3" name="object 3"/>
          <p:cNvSpPr txBox="1"/>
          <p:nvPr/>
        </p:nvSpPr>
        <p:spPr>
          <a:xfrm>
            <a:off x="914400" y="2142999"/>
            <a:ext cx="9017227" cy="3146374"/>
          </a:xfrm>
          <a:prstGeom prst="rect">
            <a:avLst/>
          </a:prstGeom>
        </p:spPr>
        <p:txBody>
          <a:bodyPr vert="horz" wrap="square" lIns="0" tIns="12065" rIns="0" bIns="0" rtlCol="0">
            <a:spAutoFit/>
          </a:bodyPr>
          <a:lstStyle/>
          <a:p>
            <a:pPr marL="355600" marR="1630680" indent="-342900" algn="just">
              <a:lnSpc>
                <a:spcPct val="120100"/>
              </a:lnSpc>
              <a:spcBef>
                <a:spcPts val="95"/>
              </a:spcBef>
              <a:buFont typeface="Arial"/>
              <a:buChar char="•"/>
              <a:tabLst>
                <a:tab pos="355600" algn="l"/>
              </a:tabLst>
            </a:pPr>
            <a:r>
              <a:rPr sz="3000" spc="-5" dirty="0">
                <a:latin typeface="Raleway" panose="020B0003030101060003" pitchFamily="34" charset="0"/>
                <a:cs typeface="Calibri"/>
              </a:rPr>
              <a:t>These</a:t>
            </a:r>
            <a:r>
              <a:rPr sz="3000" spc="-35" dirty="0">
                <a:latin typeface="Raleway" panose="020B0003030101060003" pitchFamily="34" charset="0"/>
                <a:cs typeface="Calibri"/>
              </a:rPr>
              <a:t> </a:t>
            </a:r>
            <a:r>
              <a:rPr sz="3000" spc="-5" dirty="0">
                <a:latin typeface="Raleway" panose="020B0003030101060003" pitchFamily="34" charset="0"/>
                <a:cs typeface="Calibri"/>
              </a:rPr>
              <a:t>place</a:t>
            </a:r>
            <a:r>
              <a:rPr sz="3000" spc="-25" dirty="0">
                <a:latin typeface="Raleway" panose="020B0003030101060003" pitchFamily="34" charset="0"/>
                <a:cs typeface="Calibri"/>
              </a:rPr>
              <a:t> </a:t>
            </a:r>
            <a:r>
              <a:rPr sz="3000" spc="-15" dirty="0">
                <a:latin typeface="Raleway" panose="020B0003030101060003" pitchFamily="34" charset="0"/>
                <a:cs typeface="Calibri"/>
              </a:rPr>
              <a:t>customers</a:t>
            </a:r>
            <a:r>
              <a:rPr sz="3000" spc="-35" dirty="0">
                <a:latin typeface="Raleway" panose="020B0003030101060003" pitchFamily="34" charset="0"/>
                <a:cs typeface="Calibri"/>
              </a:rPr>
              <a:t> </a:t>
            </a:r>
            <a:r>
              <a:rPr sz="3000" spc="-15" dirty="0">
                <a:latin typeface="Raleway" panose="020B0003030101060003" pitchFamily="34" charset="0"/>
                <a:cs typeface="Calibri"/>
              </a:rPr>
              <a:t>at</a:t>
            </a:r>
            <a:r>
              <a:rPr sz="3000" spc="-30" dirty="0">
                <a:latin typeface="Raleway" panose="020B0003030101060003" pitchFamily="34" charset="0"/>
                <a:cs typeface="Calibri"/>
              </a:rPr>
              <a:t> </a:t>
            </a:r>
            <a:r>
              <a:rPr sz="3000" dirty="0">
                <a:latin typeface="Raleway" panose="020B0003030101060003" pitchFamily="34" charset="0"/>
                <a:cs typeface="Calibri"/>
              </a:rPr>
              <a:t>the</a:t>
            </a:r>
            <a:r>
              <a:rPr sz="3000" spc="-35" dirty="0">
                <a:latin typeface="Raleway" panose="020B0003030101060003" pitchFamily="34" charset="0"/>
                <a:cs typeface="Calibri"/>
              </a:rPr>
              <a:t> </a:t>
            </a:r>
            <a:r>
              <a:rPr sz="3000" spc="-5" dirty="0">
                <a:latin typeface="Raleway" panose="020B0003030101060003" pitchFamily="34" charset="0"/>
                <a:cs typeface="Calibri"/>
              </a:rPr>
              <a:t>summit </a:t>
            </a:r>
            <a:r>
              <a:rPr sz="3000" spc="-665" dirty="0">
                <a:latin typeface="Raleway" panose="020B0003030101060003" pitchFamily="34" charset="0"/>
                <a:cs typeface="Calibri"/>
              </a:rPr>
              <a:t> </a:t>
            </a:r>
            <a:r>
              <a:rPr sz="3000" dirty="0">
                <a:latin typeface="Raleway" panose="020B0003030101060003" pitchFamily="34" charset="0"/>
                <a:cs typeface="Calibri"/>
              </a:rPr>
              <a:t>and</a:t>
            </a:r>
            <a:r>
              <a:rPr sz="3000" spc="-10" dirty="0">
                <a:latin typeface="Raleway" panose="020B0003030101060003" pitchFamily="34" charset="0"/>
                <a:cs typeface="Calibri"/>
              </a:rPr>
              <a:t> top</a:t>
            </a:r>
            <a:r>
              <a:rPr sz="3000" spc="-30" dirty="0">
                <a:latin typeface="Raleway" panose="020B0003030101060003" pitchFamily="34" charset="0"/>
                <a:cs typeface="Calibri"/>
              </a:rPr>
              <a:t> </a:t>
            </a:r>
            <a:r>
              <a:rPr sz="3000" spc="-10" dirty="0">
                <a:latin typeface="Raleway" panose="020B0003030101060003" pitchFamily="34" charset="0"/>
                <a:cs typeface="Calibri"/>
              </a:rPr>
              <a:t>management</a:t>
            </a:r>
            <a:r>
              <a:rPr sz="3000" spc="-20" dirty="0">
                <a:latin typeface="Raleway" panose="020B0003030101060003" pitchFamily="34" charset="0"/>
                <a:cs typeface="Calibri"/>
              </a:rPr>
              <a:t> </a:t>
            </a:r>
            <a:r>
              <a:rPr sz="3000" spc="-15" dirty="0">
                <a:latin typeface="Raleway" panose="020B0003030101060003" pitchFamily="34" charset="0"/>
                <a:cs typeface="Calibri"/>
              </a:rPr>
              <a:t>at</a:t>
            </a:r>
            <a:r>
              <a:rPr sz="3000" spc="-20" dirty="0">
                <a:latin typeface="Raleway" panose="020B0003030101060003" pitchFamily="34" charset="0"/>
                <a:cs typeface="Calibri"/>
              </a:rPr>
              <a:t> </a:t>
            </a:r>
            <a:r>
              <a:rPr sz="3000" dirty="0">
                <a:latin typeface="Raleway" panose="020B0003030101060003" pitchFamily="34" charset="0"/>
                <a:cs typeface="Calibri"/>
              </a:rPr>
              <a:t>the</a:t>
            </a:r>
            <a:r>
              <a:rPr sz="3000" spc="-15" dirty="0">
                <a:latin typeface="Raleway" panose="020B0003030101060003" pitchFamily="34" charset="0"/>
                <a:cs typeface="Calibri"/>
              </a:rPr>
              <a:t> </a:t>
            </a:r>
            <a:r>
              <a:rPr sz="3000" spc="-5" dirty="0">
                <a:latin typeface="Raleway" panose="020B0003030101060003" pitchFamily="34" charset="0"/>
                <a:cs typeface="Calibri"/>
              </a:rPr>
              <a:t>base.</a:t>
            </a:r>
            <a:endParaRPr sz="3000" dirty="0">
              <a:latin typeface="Raleway" panose="020B0003030101060003" pitchFamily="34" charset="0"/>
              <a:cs typeface="Calibri"/>
            </a:endParaRPr>
          </a:p>
          <a:p>
            <a:pPr marL="355600" marR="41275" indent="-342900" algn="just">
              <a:spcBef>
                <a:spcPts val="720"/>
              </a:spcBef>
              <a:buFont typeface="Arial"/>
              <a:buChar char="•"/>
              <a:tabLst>
                <a:tab pos="355600" algn="l"/>
              </a:tabLst>
            </a:pPr>
            <a:r>
              <a:rPr sz="3000" spc="-20" dirty="0">
                <a:latin typeface="Raleway" panose="020B0003030101060003" pitchFamily="34" charset="0"/>
                <a:cs typeface="Calibri"/>
              </a:rPr>
              <a:t>Involve </a:t>
            </a:r>
            <a:r>
              <a:rPr sz="3000" dirty="0">
                <a:latin typeface="Raleway" panose="020B0003030101060003" pitchFamily="34" charset="0"/>
                <a:cs typeface="Calibri"/>
              </a:rPr>
              <a:t>the </a:t>
            </a:r>
            <a:r>
              <a:rPr sz="3000" spc="-10" dirty="0">
                <a:latin typeface="Raleway" panose="020B0003030101060003" pitchFamily="34" charset="0"/>
                <a:cs typeface="Calibri"/>
              </a:rPr>
              <a:t>devolution </a:t>
            </a:r>
            <a:r>
              <a:rPr sz="3000" dirty="0">
                <a:latin typeface="Raleway" panose="020B0003030101060003" pitchFamily="34" charset="0"/>
                <a:cs typeface="Calibri"/>
              </a:rPr>
              <a:t>of </a:t>
            </a:r>
            <a:r>
              <a:rPr sz="3000" spc="-10" dirty="0">
                <a:latin typeface="Raleway" panose="020B0003030101060003" pitchFamily="34" charset="0"/>
                <a:cs typeface="Calibri"/>
              </a:rPr>
              <a:t>power </a:t>
            </a:r>
            <a:r>
              <a:rPr sz="3000" dirty="0">
                <a:latin typeface="Raleway" panose="020B0003030101060003" pitchFamily="34" charset="0"/>
                <a:cs typeface="Calibri"/>
              </a:rPr>
              <a:t>and </a:t>
            </a:r>
            <a:r>
              <a:rPr sz="3000" spc="-15" dirty="0">
                <a:latin typeface="Raleway" panose="020B0003030101060003" pitchFamily="34" charset="0"/>
                <a:cs typeface="Calibri"/>
              </a:rPr>
              <a:t>delegation </a:t>
            </a:r>
            <a:r>
              <a:rPr sz="3000" spc="-665" dirty="0">
                <a:latin typeface="Raleway" panose="020B0003030101060003" pitchFamily="34" charset="0"/>
                <a:cs typeface="Calibri"/>
              </a:rPr>
              <a:t> </a:t>
            </a:r>
            <a:r>
              <a:rPr sz="3000" spc="-15" dirty="0">
                <a:latin typeface="Raleway" panose="020B0003030101060003" pitchFamily="34" charset="0"/>
                <a:cs typeface="Calibri"/>
              </a:rPr>
              <a:t>to </a:t>
            </a:r>
            <a:r>
              <a:rPr sz="3000" dirty="0">
                <a:latin typeface="Raleway" panose="020B0003030101060003" pitchFamily="34" charset="0"/>
                <a:cs typeface="Calibri"/>
              </a:rPr>
              <a:t>the </a:t>
            </a:r>
            <a:r>
              <a:rPr sz="3000" spc="-15" dirty="0">
                <a:latin typeface="Raleway" panose="020B0003030101060003" pitchFamily="34" charset="0"/>
                <a:cs typeface="Calibri"/>
              </a:rPr>
              <a:t>empowered, </a:t>
            </a:r>
            <a:r>
              <a:rPr sz="3000" spc="-5" dirty="0">
                <a:latin typeface="Raleway" panose="020B0003030101060003" pitchFamily="34" charset="0"/>
                <a:cs typeface="Calibri"/>
              </a:rPr>
              <a:t>self-managing </a:t>
            </a:r>
            <a:r>
              <a:rPr sz="3000" spc="-30" dirty="0">
                <a:latin typeface="Raleway" panose="020B0003030101060003" pitchFamily="34" charset="0"/>
                <a:cs typeface="Calibri"/>
              </a:rPr>
              <a:t>workers </a:t>
            </a:r>
            <a:r>
              <a:rPr sz="3000" spc="-5" dirty="0">
                <a:latin typeface="Raleway" panose="020B0003030101060003" pitchFamily="34" charset="0"/>
                <a:cs typeface="Calibri"/>
              </a:rPr>
              <a:t>near </a:t>
            </a:r>
            <a:r>
              <a:rPr sz="3000" spc="-665" dirty="0">
                <a:latin typeface="Raleway" panose="020B0003030101060003" pitchFamily="34" charset="0"/>
                <a:cs typeface="Calibri"/>
              </a:rPr>
              <a:t> </a:t>
            </a:r>
            <a:r>
              <a:rPr sz="3000" dirty="0">
                <a:latin typeface="Raleway" panose="020B0003030101060003" pitchFamily="34" charset="0"/>
                <a:cs typeface="Calibri"/>
              </a:rPr>
              <a:t>the</a:t>
            </a:r>
            <a:r>
              <a:rPr sz="3000" spc="-20" dirty="0">
                <a:latin typeface="Raleway" panose="020B0003030101060003" pitchFamily="34" charset="0"/>
                <a:cs typeface="Calibri"/>
              </a:rPr>
              <a:t> </a:t>
            </a:r>
            <a:r>
              <a:rPr sz="3000" spc="-10" dirty="0">
                <a:latin typeface="Raleway" panose="020B0003030101060003" pitchFamily="34" charset="0"/>
                <a:cs typeface="Calibri"/>
              </a:rPr>
              <a:t>top</a:t>
            </a:r>
            <a:r>
              <a:rPr sz="3000" spc="-25" dirty="0">
                <a:latin typeface="Raleway" panose="020B0003030101060003" pitchFamily="34" charset="0"/>
                <a:cs typeface="Calibri"/>
              </a:rPr>
              <a:t> </a:t>
            </a:r>
            <a:r>
              <a:rPr sz="3000" spc="-5" dirty="0">
                <a:latin typeface="Raleway" panose="020B0003030101060003" pitchFamily="34" charset="0"/>
                <a:cs typeface="Calibri"/>
              </a:rPr>
              <a:t>of </a:t>
            </a:r>
            <a:r>
              <a:rPr sz="3000" dirty="0">
                <a:latin typeface="Raleway" panose="020B0003030101060003" pitchFamily="34" charset="0"/>
                <a:cs typeface="Calibri"/>
              </a:rPr>
              <a:t>the</a:t>
            </a:r>
            <a:r>
              <a:rPr sz="3000" spc="-20" dirty="0">
                <a:latin typeface="Raleway" panose="020B0003030101060003" pitchFamily="34" charset="0"/>
                <a:cs typeface="Calibri"/>
              </a:rPr>
              <a:t> inverted</a:t>
            </a:r>
            <a:r>
              <a:rPr sz="3000" spc="-10" dirty="0">
                <a:latin typeface="Raleway" panose="020B0003030101060003" pitchFamily="34" charset="0"/>
                <a:cs typeface="Calibri"/>
              </a:rPr>
              <a:t> </a:t>
            </a:r>
            <a:r>
              <a:rPr sz="3000" spc="-15" dirty="0">
                <a:latin typeface="Raleway" panose="020B0003030101060003" pitchFamily="34" charset="0"/>
                <a:cs typeface="Calibri"/>
              </a:rPr>
              <a:t>pyramid.</a:t>
            </a:r>
            <a:endParaRPr sz="3000" dirty="0">
              <a:latin typeface="Raleway" panose="020B0003030101060003" pitchFamily="34" charset="0"/>
              <a:cs typeface="Calibri"/>
            </a:endParaRPr>
          </a:p>
          <a:p>
            <a:pPr marL="355600" indent="-342900" algn="just">
              <a:spcBef>
                <a:spcPts val="725"/>
              </a:spcBef>
              <a:buFont typeface="Arial"/>
              <a:buChar char="•"/>
              <a:tabLst>
                <a:tab pos="355600" algn="l"/>
              </a:tabLst>
            </a:pPr>
            <a:r>
              <a:rPr sz="3000" spc="-5" dirty="0">
                <a:latin typeface="Raleway" panose="020B0003030101060003" pitchFamily="34" charset="0"/>
                <a:cs typeface="Calibri"/>
              </a:rPr>
              <a:t>The</a:t>
            </a:r>
            <a:r>
              <a:rPr sz="3000" spc="-25" dirty="0">
                <a:latin typeface="Raleway" panose="020B0003030101060003" pitchFamily="34" charset="0"/>
                <a:cs typeface="Calibri"/>
              </a:rPr>
              <a:t> </a:t>
            </a:r>
            <a:r>
              <a:rPr sz="3000" spc="-5" dirty="0">
                <a:latin typeface="Raleway" panose="020B0003030101060003" pitchFamily="34" charset="0"/>
                <a:cs typeface="Calibri"/>
              </a:rPr>
              <a:t>line</a:t>
            </a:r>
            <a:r>
              <a:rPr sz="3000" spc="-20" dirty="0">
                <a:latin typeface="Raleway" panose="020B0003030101060003" pitchFamily="34" charset="0"/>
                <a:cs typeface="Calibri"/>
              </a:rPr>
              <a:t> </a:t>
            </a:r>
            <a:r>
              <a:rPr sz="3000" spc="-25" dirty="0">
                <a:latin typeface="Raleway" panose="020B0003030101060003" pitchFamily="34" charset="0"/>
                <a:cs typeface="Calibri"/>
              </a:rPr>
              <a:t>hierarchy</a:t>
            </a:r>
            <a:r>
              <a:rPr sz="3000" spc="20" dirty="0">
                <a:latin typeface="Raleway" panose="020B0003030101060003" pitchFamily="34" charset="0"/>
                <a:cs typeface="Calibri"/>
              </a:rPr>
              <a:t> </a:t>
            </a:r>
            <a:r>
              <a:rPr sz="3000" spc="-10" dirty="0">
                <a:latin typeface="Raleway" panose="020B0003030101060003" pitchFamily="34" charset="0"/>
                <a:cs typeface="Calibri"/>
              </a:rPr>
              <a:t>becomes</a:t>
            </a:r>
            <a:r>
              <a:rPr sz="3000" spc="-25" dirty="0">
                <a:latin typeface="Raleway" panose="020B0003030101060003" pitchFamily="34" charset="0"/>
                <a:cs typeface="Calibri"/>
              </a:rPr>
              <a:t> </a:t>
            </a:r>
            <a:r>
              <a:rPr sz="3000" dirty="0">
                <a:latin typeface="Raleway" panose="020B0003030101060003" pitchFamily="34" charset="0"/>
                <a:cs typeface="Calibri"/>
              </a:rPr>
              <a:t>a</a:t>
            </a:r>
            <a:r>
              <a:rPr sz="3000" spc="-10" dirty="0">
                <a:latin typeface="Raleway" panose="020B0003030101060003" pitchFamily="34" charset="0"/>
                <a:cs typeface="Calibri"/>
              </a:rPr>
              <a:t> </a:t>
            </a:r>
            <a:r>
              <a:rPr sz="3000" spc="-5" dirty="0">
                <a:latin typeface="Raleway" panose="020B0003030101060003" pitchFamily="34" charset="0"/>
                <a:cs typeface="Calibri"/>
              </a:rPr>
              <a:t>support </a:t>
            </a:r>
            <a:r>
              <a:rPr sz="3000" spc="-10" dirty="0">
                <a:latin typeface="Raleway" panose="020B0003030101060003" pitchFamily="34" charset="0"/>
                <a:cs typeface="Calibri"/>
              </a:rPr>
              <a:t>structure.</a:t>
            </a:r>
            <a:endParaRPr sz="3000" dirty="0">
              <a:latin typeface="Raleway" panose="020B0003030101060003" pitchFamily="34" charset="0"/>
              <a:cs typeface="Calibri"/>
            </a:endParaRPr>
          </a:p>
        </p:txBody>
      </p:sp>
      <p:grpSp>
        <p:nvGrpSpPr>
          <p:cNvPr id="4" name="object 4"/>
          <p:cNvGrpSpPr/>
          <p:nvPr/>
        </p:nvGrpSpPr>
        <p:grpSpPr>
          <a:xfrm>
            <a:off x="9448800" y="785608"/>
            <a:ext cx="2011045" cy="2385965"/>
            <a:chOff x="7353109" y="495109"/>
            <a:chExt cx="1325245" cy="1652905"/>
          </a:xfrm>
        </p:grpSpPr>
        <p:sp>
          <p:nvSpPr>
            <p:cNvPr id="5" name="object 5"/>
            <p:cNvSpPr/>
            <p:nvPr/>
          </p:nvSpPr>
          <p:spPr>
            <a:xfrm>
              <a:off x="7866887" y="1778508"/>
              <a:ext cx="294640" cy="364490"/>
            </a:xfrm>
            <a:custGeom>
              <a:avLst/>
              <a:gdLst/>
              <a:ahLst/>
              <a:cxnLst/>
              <a:rect l="l" t="t" r="r" b="b"/>
              <a:pathLst>
                <a:path w="294640" h="364489">
                  <a:moveTo>
                    <a:pt x="294131" y="0"/>
                  </a:moveTo>
                  <a:lnTo>
                    <a:pt x="0" y="0"/>
                  </a:lnTo>
                  <a:lnTo>
                    <a:pt x="147065" y="364236"/>
                  </a:lnTo>
                  <a:lnTo>
                    <a:pt x="294131" y="0"/>
                  </a:lnTo>
                  <a:close/>
                </a:path>
              </a:pathLst>
            </a:custGeom>
            <a:solidFill>
              <a:srgbClr val="D7EBB3"/>
            </a:solidFill>
          </p:spPr>
          <p:txBody>
            <a:bodyPr wrap="square" lIns="0" tIns="0" rIns="0" bIns="0" rtlCol="0"/>
            <a:lstStyle/>
            <a:p>
              <a:endParaRPr dirty="0">
                <a:latin typeface="Raleway" panose="020B0003030101060003" pitchFamily="34" charset="0"/>
              </a:endParaRPr>
            </a:p>
          </p:txBody>
        </p:sp>
        <p:sp>
          <p:nvSpPr>
            <p:cNvPr id="6" name="object 6"/>
            <p:cNvSpPr/>
            <p:nvPr/>
          </p:nvSpPr>
          <p:spPr>
            <a:xfrm>
              <a:off x="7866887" y="1778508"/>
              <a:ext cx="294640" cy="364490"/>
            </a:xfrm>
            <a:custGeom>
              <a:avLst/>
              <a:gdLst/>
              <a:ahLst/>
              <a:cxnLst/>
              <a:rect l="l" t="t" r="r" b="b"/>
              <a:pathLst>
                <a:path w="294640" h="364489">
                  <a:moveTo>
                    <a:pt x="147065" y="364236"/>
                  </a:moveTo>
                  <a:lnTo>
                    <a:pt x="0" y="0"/>
                  </a:lnTo>
                  <a:lnTo>
                    <a:pt x="294131" y="0"/>
                  </a:lnTo>
                  <a:lnTo>
                    <a:pt x="147065" y="364236"/>
                  </a:lnTo>
                  <a:close/>
                </a:path>
              </a:pathLst>
            </a:custGeom>
            <a:ln w="9525">
              <a:solidFill>
                <a:srgbClr val="000000"/>
              </a:solidFill>
            </a:ln>
          </p:spPr>
          <p:txBody>
            <a:bodyPr wrap="square" lIns="0" tIns="0" rIns="0" bIns="0" rtlCol="0"/>
            <a:lstStyle/>
            <a:p>
              <a:endParaRPr dirty="0">
                <a:latin typeface="Raleway" panose="020B0003030101060003" pitchFamily="34" charset="0"/>
              </a:endParaRPr>
            </a:p>
          </p:txBody>
        </p:sp>
        <p:sp>
          <p:nvSpPr>
            <p:cNvPr id="7" name="object 7"/>
            <p:cNvSpPr/>
            <p:nvPr/>
          </p:nvSpPr>
          <p:spPr>
            <a:xfrm>
              <a:off x="7697723" y="1351788"/>
              <a:ext cx="634365" cy="426720"/>
            </a:xfrm>
            <a:custGeom>
              <a:avLst/>
              <a:gdLst/>
              <a:ahLst/>
              <a:cxnLst/>
              <a:rect l="l" t="t" r="r" b="b"/>
              <a:pathLst>
                <a:path w="634365" h="426719">
                  <a:moveTo>
                    <a:pt x="633983" y="0"/>
                  </a:moveTo>
                  <a:lnTo>
                    <a:pt x="0" y="0"/>
                  </a:lnTo>
                  <a:lnTo>
                    <a:pt x="169925" y="426720"/>
                  </a:lnTo>
                  <a:lnTo>
                    <a:pt x="464184" y="426720"/>
                  </a:lnTo>
                  <a:lnTo>
                    <a:pt x="633983" y="0"/>
                  </a:lnTo>
                  <a:close/>
                </a:path>
              </a:pathLst>
            </a:custGeom>
            <a:solidFill>
              <a:srgbClr val="CCCCFF"/>
            </a:solidFill>
          </p:spPr>
          <p:txBody>
            <a:bodyPr wrap="square" lIns="0" tIns="0" rIns="0" bIns="0" rtlCol="0"/>
            <a:lstStyle/>
            <a:p>
              <a:endParaRPr dirty="0">
                <a:latin typeface="Raleway" panose="020B0003030101060003" pitchFamily="34" charset="0"/>
              </a:endParaRPr>
            </a:p>
          </p:txBody>
        </p:sp>
        <p:sp>
          <p:nvSpPr>
            <p:cNvPr id="8" name="object 8"/>
            <p:cNvSpPr/>
            <p:nvPr/>
          </p:nvSpPr>
          <p:spPr>
            <a:xfrm>
              <a:off x="7697723" y="1351788"/>
              <a:ext cx="634365" cy="426720"/>
            </a:xfrm>
            <a:custGeom>
              <a:avLst/>
              <a:gdLst/>
              <a:ahLst/>
              <a:cxnLst/>
              <a:rect l="l" t="t" r="r" b="b"/>
              <a:pathLst>
                <a:path w="634365" h="426719">
                  <a:moveTo>
                    <a:pt x="464184" y="426720"/>
                  </a:moveTo>
                  <a:lnTo>
                    <a:pt x="169925" y="426720"/>
                  </a:lnTo>
                  <a:lnTo>
                    <a:pt x="0" y="0"/>
                  </a:lnTo>
                  <a:lnTo>
                    <a:pt x="633983" y="0"/>
                  </a:lnTo>
                  <a:lnTo>
                    <a:pt x="464184" y="426720"/>
                  </a:lnTo>
                  <a:close/>
                </a:path>
              </a:pathLst>
            </a:custGeom>
            <a:ln w="9525">
              <a:solidFill>
                <a:srgbClr val="000000"/>
              </a:solidFill>
            </a:ln>
          </p:spPr>
          <p:txBody>
            <a:bodyPr wrap="square" lIns="0" tIns="0" rIns="0" bIns="0" rtlCol="0"/>
            <a:lstStyle/>
            <a:p>
              <a:endParaRPr dirty="0">
                <a:latin typeface="Raleway" panose="020B0003030101060003" pitchFamily="34" charset="0"/>
              </a:endParaRPr>
            </a:p>
          </p:txBody>
        </p:sp>
        <p:sp>
          <p:nvSpPr>
            <p:cNvPr id="9" name="object 9"/>
            <p:cNvSpPr/>
            <p:nvPr/>
          </p:nvSpPr>
          <p:spPr>
            <a:xfrm>
              <a:off x="7528559" y="925068"/>
              <a:ext cx="972819" cy="426720"/>
            </a:xfrm>
            <a:custGeom>
              <a:avLst/>
              <a:gdLst/>
              <a:ahLst/>
              <a:cxnLst/>
              <a:rect l="l" t="t" r="r" b="b"/>
              <a:pathLst>
                <a:path w="972820" h="426719">
                  <a:moveTo>
                    <a:pt x="972312" y="0"/>
                  </a:moveTo>
                  <a:lnTo>
                    <a:pt x="0" y="0"/>
                  </a:lnTo>
                  <a:lnTo>
                    <a:pt x="169672" y="426720"/>
                  </a:lnTo>
                  <a:lnTo>
                    <a:pt x="802640" y="426720"/>
                  </a:lnTo>
                  <a:lnTo>
                    <a:pt x="972312" y="0"/>
                  </a:lnTo>
                  <a:close/>
                </a:path>
              </a:pathLst>
            </a:custGeom>
            <a:solidFill>
              <a:srgbClr val="FFBD7C"/>
            </a:solidFill>
          </p:spPr>
          <p:txBody>
            <a:bodyPr wrap="square" lIns="0" tIns="0" rIns="0" bIns="0" rtlCol="0"/>
            <a:lstStyle/>
            <a:p>
              <a:endParaRPr dirty="0">
                <a:latin typeface="Raleway" panose="020B0003030101060003" pitchFamily="34" charset="0"/>
              </a:endParaRPr>
            </a:p>
          </p:txBody>
        </p:sp>
        <p:sp>
          <p:nvSpPr>
            <p:cNvPr id="10" name="object 10"/>
            <p:cNvSpPr/>
            <p:nvPr/>
          </p:nvSpPr>
          <p:spPr>
            <a:xfrm>
              <a:off x="7528559" y="925068"/>
              <a:ext cx="972819" cy="426720"/>
            </a:xfrm>
            <a:custGeom>
              <a:avLst/>
              <a:gdLst/>
              <a:ahLst/>
              <a:cxnLst/>
              <a:rect l="l" t="t" r="r" b="b"/>
              <a:pathLst>
                <a:path w="972820" h="426719">
                  <a:moveTo>
                    <a:pt x="802640" y="426720"/>
                  </a:moveTo>
                  <a:lnTo>
                    <a:pt x="169672" y="426720"/>
                  </a:lnTo>
                  <a:lnTo>
                    <a:pt x="0" y="0"/>
                  </a:lnTo>
                  <a:lnTo>
                    <a:pt x="972312" y="0"/>
                  </a:lnTo>
                  <a:lnTo>
                    <a:pt x="802640" y="426720"/>
                  </a:lnTo>
                  <a:close/>
                </a:path>
              </a:pathLst>
            </a:custGeom>
            <a:ln w="9525">
              <a:solidFill>
                <a:srgbClr val="000000"/>
              </a:solidFill>
            </a:ln>
          </p:spPr>
          <p:txBody>
            <a:bodyPr wrap="square" lIns="0" tIns="0" rIns="0" bIns="0" rtlCol="0"/>
            <a:lstStyle/>
            <a:p>
              <a:endParaRPr dirty="0">
                <a:latin typeface="Raleway" panose="020B0003030101060003" pitchFamily="34" charset="0"/>
              </a:endParaRPr>
            </a:p>
          </p:txBody>
        </p:sp>
        <p:sp>
          <p:nvSpPr>
            <p:cNvPr id="11" name="object 11"/>
            <p:cNvSpPr/>
            <p:nvPr/>
          </p:nvSpPr>
          <p:spPr>
            <a:xfrm>
              <a:off x="7357871" y="499872"/>
              <a:ext cx="1315720" cy="426720"/>
            </a:xfrm>
            <a:custGeom>
              <a:avLst/>
              <a:gdLst/>
              <a:ahLst/>
              <a:cxnLst/>
              <a:rect l="l" t="t" r="r" b="b"/>
              <a:pathLst>
                <a:path w="1315720" h="426719">
                  <a:moveTo>
                    <a:pt x="1315211" y="0"/>
                  </a:moveTo>
                  <a:lnTo>
                    <a:pt x="0" y="0"/>
                  </a:lnTo>
                  <a:lnTo>
                    <a:pt x="170179" y="426719"/>
                  </a:lnTo>
                  <a:lnTo>
                    <a:pt x="1145158" y="426719"/>
                  </a:lnTo>
                  <a:lnTo>
                    <a:pt x="1315211" y="0"/>
                  </a:lnTo>
                  <a:close/>
                </a:path>
              </a:pathLst>
            </a:custGeom>
            <a:solidFill>
              <a:srgbClr val="FFFFCC"/>
            </a:solidFill>
          </p:spPr>
          <p:txBody>
            <a:bodyPr wrap="square" lIns="0" tIns="0" rIns="0" bIns="0" rtlCol="0"/>
            <a:lstStyle/>
            <a:p>
              <a:endParaRPr dirty="0">
                <a:latin typeface="Raleway" panose="020B0003030101060003" pitchFamily="34" charset="0"/>
              </a:endParaRPr>
            </a:p>
          </p:txBody>
        </p:sp>
        <p:sp>
          <p:nvSpPr>
            <p:cNvPr id="12" name="object 12"/>
            <p:cNvSpPr/>
            <p:nvPr/>
          </p:nvSpPr>
          <p:spPr>
            <a:xfrm>
              <a:off x="7357871" y="499872"/>
              <a:ext cx="1315720" cy="426720"/>
            </a:xfrm>
            <a:custGeom>
              <a:avLst/>
              <a:gdLst/>
              <a:ahLst/>
              <a:cxnLst/>
              <a:rect l="l" t="t" r="r" b="b"/>
              <a:pathLst>
                <a:path w="1315720" h="426719">
                  <a:moveTo>
                    <a:pt x="1145158" y="426719"/>
                  </a:moveTo>
                  <a:lnTo>
                    <a:pt x="170179" y="426719"/>
                  </a:lnTo>
                  <a:lnTo>
                    <a:pt x="0" y="0"/>
                  </a:lnTo>
                  <a:lnTo>
                    <a:pt x="1315211" y="0"/>
                  </a:lnTo>
                  <a:lnTo>
                    <a:pt x="1145158" y="426719"/>
                  </a:lnTo>
                  <a:close/>
                </a:path>
              </a:pathLst>
            </a:custGeom>
            <a:ln w="9525">
              <a:solidFill>
                <a:srgbClr val="000000"/>
              </a:solidFill>
            </a:ln>
          </p:spPr>
          <p:txBody>
            <a:bodyPr wrap="square" lIns="0" tIns="0" rIns="0" bIns="0" rtlCol="0"/>
            <a:lstStyle/>
            <a:p>
              <a:endParaRPr dirty="0">
                <a:latin typeface="Raleway" panose="020B0003030101060003" pitchFamily="34" charset="0"/>
              </a:endParaRPr>
            </a:p>
          </p:txBody>
        </p:sp>
      </p:gr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14600" y="457200"/>
            <a:ext cx="7552563"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The flexible firm: Atkinson</a:t>
            </a:r>
            <a:r>
              <a:rPr lang="en-GB" sz="4000" b="1" kern="1200" spc="-15" dirty="0">
                <a:solidFill>
                  <a:srgbClr val="FFC000"/>
                </a:solidFill>
              </a:rPr>
              <a:t> (1984)</a:t>
            </a:r>
            <a:endParaRPr sz="4000" b="1" kern="1200" spc="-15" dirty="0">
              <a:solidFill>
                <a:srgbClr val="FFC000"/>
              </a:solidFill>
            </a:endParaRPr>
          </a:p>
        </p:txBody>
      </p:sp>
      <p:sp>
        <p:nvSpPr>
          <p:cNvPr id="3" name="object 3"/>
          <p:cNvSpPr txBox="1"/>
          <p:nvPr/>
        </p:nvSpPr>
        <p:spPr>
          <a:xfrm>
            <a:off x="381000" y="1555698"/>
            <a:ext cx="5553710" cy="3452868"/>
          </a:xfrm>
          <a:prstGeom prst="rect">
            <a:avLst/>
          </a:prstGeom>
        </p:spPr>
        <p:txBody>
          <a:bodyPr vert="horz" wrap="square" lIns="0" tIns="43815" rIns="0" bIns="0" rtlCol="0">
            <a:spAutoFit/>
          </a:bodyPr>
          <a:lstStyle/>
          <a:p>
            <a:pPr marL="355600" indent="-342900">
              <a:spcBef>
                <a:spcPts val="345"/>
              </a:spcBef>
              <a:buFont typeface="Arial"/>
              <a:buChar char="•"/>
              <a:tabLst>
                <a:tab pos="354965" algn="l"/>
                <a:tab pos="355600" algn="l"/>
              </a:tabLst>
            </a:pPr>
            <a:r>
              <a:rPr sz="2000" b="1" dirty="0">
                <a:latin typeface="Raleway" panose="020B0003030101060003" pitchFamily="34" charset="0"/>
                <a:cs typeface="Calibri"/>
              </a:rPr>
              <a:t>Functional</a:t>
            </a:r>
            <a:r>
              <a:rPr sz="2000" b="1" spc="-30" dirty="0">
                <a:latin typeface="Raleway" panose="020B0003030101060003" pitchFamily="34" charset="0"/>
                <a:cs typeface="Calibri"/>
              </a:rPr>
              <a:t> </a:t>
            </a:r>
            <a:r>
              <a:rPr sz="2000" b="1" spc="-10" dirty="0">
                <a:latin typeface="Raleway" panose="020B0003030101060003" pitchFamily="34" charset="0"/>
                <a:cs typeface="Calibri"/>
              </a:rPr>
              <a:t>flexibility</a:t>
            </a:r>
            <a:endParaRPr sz="2000" b="1" dirty="0">
              <a:latin typeface="Raleway" panose="020B0003030101060003" pitchFamily="34" charset="0"/>
              <a:cs typeface="Calibri"/>
            </a:endParaRPr>
          </a:p>
          <a:p>
            <a:pPr marL="756285" marR="5080" lvl="1" indent="-287020">
              <a:lnSpc>
                <a:spcPts val="2160"/>
              </a:lnSpc>
              <a:spcBef>
                <a:spcPts val="515"/>
              </a:spcBef>
              <a:buFont typeface="Arial"/>
              <a:buChar char="–"/>
              <a:tabLst>
                <a:tab pos="756285" algn="l"/>
                <a:tab pos="756920" algn="l"/>
              </a:tabLst>
            </a:pPr>
            <a:r>
              <a:rPr sz="2000" spc="-5" dirty="0">
                <a:latin typeface="Raleway" panose="020B0003030101060003" pitchFamily="34" charset="0"/>
                <a:cs typeface="Calibri"/>
              </a:rPr>
              <a:t>permits</a:t>
            </a:r>
            <a:r>
              <a:rPr sz="2000" spc="30" dirty="0">
                <a:latin typeface="Raleway" panose="020B0003030101060003" pitchFamily="34" charset="0"/>
                <a:cs typeface="Calibri"/>
              </a:rPr>
              <a:t> </a:t>
            </a:r>
            <a:r>
              <a:rPr sz="2000" spc="-10" dirty="0">
                <a:latin typeface="Raleway" panose="020B0003030101060003" pitchFamily="34" charset="0"/>
                <a:cs typeface="Calibri"/>
              </a:rPr>
              <a:t>rapid</a:t>
            </a:r>
            <a:r>
              <a:rPr sz="2000" spc="25" dirty="0">
                <a:latin typeface="Raleway" panose="020B0003030101060003" pitchFamily="34" charset="0"/>
                <a:cs typeface="Calibri"/>
              </a:rPr>
              <a:t> </a:t>
            </a:r>
            <a:r>
              <a:rPr sz="2000" spc="-5" dirty="0">
                <a:latin typeface="Raleway" panose="020B0003030101060003" pitchFamily="34" charset="0"/>
                <a:cs typeface="Calibri"/>
              </a:rPr>
              <a:t>redeployment </a:t>
            </a:r>
            <a:r>
              <a:rPr sz="2000" dirty="0">
                <a:latin typeface="Raleway" panose="020B0003030101060003" pitchFamily="34" charset="0"/>
                <a:cs typeface="Calibri"/>
              </a:rPr>
              <a:t> </a:t>
            </a:r>
            <a:r>
              <a:rPr sz="2000" spc="-5" dirty="0">
                <a:latin typeface="Raleway" panose="020B0003030101060003" pitchFamily="34" charset="0"/>
                <a:cs typeface="Calibri"/>
              </a:rPr>
              <a:t>of</a:t>
            </a:r>
            <a:r>
              <a:rPr sz="2000" spc="-35" dirty="0">
                <a:latin typeface="Raleway" panose="020B0003030101060003" pitchFamily="34" charset="0"/>
                <a:cs typeface="Calibri"/>
              </a:rPr>
              <a:t> </a:t>
            </a:r>
            <a:r>
              <a:rPr sz="2000" spc="-5" dirty="0">
                <a:latin typeface="Raleway" panose="020B0003030101060003" pitchFamily="34" charset="0"/>
                <a:cs typeface="Calibri"/>
              </a:rPr>
              <a:t>employees</a:t>
            </a:r>
            <a:r>
              <a:rPr sz="2000" spc="-30" dirty="0">
                <a:latin typeface="Raleway" panose="020B0003030101060003" pitchFamily="34" charset="0"/>
                <a:cs typeface="Calibri"/>
              </a:rPr>
              <a:t> </a:t>
            </a:r>
            <a:r>
              <a:rPr sz="2000" dirty="0">
                <a:latin typeface="Raleway" panose="020B0003030101060003" pitchFamily="34" charset="0"/>
                <a:cs typeface="Calibri"/>
              </a:rPr>
              <a:t>among</a:t>
            </a:r>
            <a:r>
              <a:rPr sz="2000" spc="-35" dirty="0">
                <a:latin typeface="Raleway" panose="020B0003030101060003" pitchFamily="34" charset="0"/>
                <a:cs typeface="Calibri"/>
              </a:rPr>
              <a:t> </a:t>
            </a:r>
            <a:r>
              <a:rPr sz="2000" spc="-15" dirty="0">
                <a:latin typeface="Raleway" panose="020B0003030101060003" pitchFamily="34" charset="0"/>
                <a:cs typeface="Calibri"/>
              </a:rPr>
              <a:t>different </a:t>
            </a:r>
            <a:r>
              <a:rPr sz="2000" spc="-434" dirty="0">
                <a:latin typeface="Raleway" panose="020B0003030101060003" pitchFamily="34" charset="0"/>
                <a:cs typeface="Calibri"/>
              </a:rPr>
              <a:t> </a:t>
            </a:r>
            <a:r>
              <a:rPr sz="2000" spc="-5" dirty="0">
                <a:latin typeface="Raleway" panose="020B0003030101060003" pitchFamily="34" charset="0"/>
                <a:cs typeface="Calibri"/>
              </a:rPr>
              <a:t>activities</a:t>
            </a:r>
            <a:r>
              <a:rPr sz="2000" spc="25" dirty="0">
                <a:latin typeface="Raleway" panose="020B0003030101060003" pitchFamily="34" charset="0"/>
                <a:cs typeface="Calibri"/>
              </a:rPr>
              <a:t> </a:t>
            </a:r>
            <a:r>
              <a:rPr sz="2000" dirty="0">
                <a:latin typeface="Raleway" panose="020B0003030101060003" pitchFamily="34" charset="0"/>
                <a:cs typeface="Calibri"/>
              </a:rPr>
              <a:t>and</a:t>
            </a:r>
            <a:r>
              <a:rPr sz="2000" spc="-15" dirty="0">
                <a:latin typeface="Raleway" panose="020B0003030101060003" pitchFamily="34" charset="0"/>
                <a:cs typeface="Calibri"/>
              </a:rPr>
              <a:t> </a:t>
            </a:r>
            <a:r>
              <a:rPr sz="2000" spc="-10" dirty="0">
                <a:latin typeface="Raleway" panose="020B0003030101060003" pitchFamily="34" charset="0"/>
                <a:cs typeface="Calibri"/>
              </a:rPr>
              <a:t>tasks.</a:t>
            </a:r>
            <a:endParaRPr sz="2000" dirty="0">
              <a:latin typeface="Raleway" panose="020B0003030101060003" pitchFamily="34" charset="0"/>
              <a:cs typeface="Calibri"/>
            </a:endParaRPr>
          </a:p>
          <a:p>
            <a:pPr marL="355600" indent="-342900">
              <a:spcBef>
                <a:spcPts val="204"/>
              </a:spcBef>
              <a:buFont typeface="Arial"/>
              <a:buChar char="•"/>
              <a:tabLst>
                <a:tab pos="354965" algn="l"/>
                <a:tab pos="355600" algn="l"/>
              </a:tabLst>
            </a:pPr>
            <a:r>
              <a:rPr sz="2000" b="1" dirty="0">
                <a:latin typeface="Raleway" panose="020B0003030101060003" pitchFamily="34" charset="0"/>
                <a:cs typeface="Calibri"/>
              </a:rPr>
              <a:t>Numerical</a:t>
            </a:r>
            <a:r>
              <a:rPr sz="2000" b="1" spc="-45" dirty="0">
                <a:latin typeface="Raleway" panose="020B0003030101060003" pitchFamily="34" charset="0"/>
                <a:cs typeface="Calibri"/>
              </a:rPr>
              <a:t> </a:t>
            </a:r>
            <a:r>
              <a:rPr sz="2000" b="1" spc="-5" dirty="0">
                <a:latin typeface="Raleway" panose="020B0003030101060003" pitchFamily="34" charset="0"/>
                <a:cs typeface="Calibri"/>
              </a:rPr>
              <a:t>flexibility</a:t>
            </a:r>
            <a:endParaRPr sz="2000" b="1" dirty="0">
              <a:latin typeface="Raleway" panose="020B0003030101060003" pitchFamily="34" charset="0"/>
              <a:cs typeface="Calibri"/>
            </a:endParaRPr>
          </a:p>
          <a:p>
            <a:pPr marL="756285" marR="73660" lvl="1" indent="-287020">
              <a:lnSpc>
                <a:spcPct val="90000"/>
              </a:lnSpc>
              <a:spcBef>
                <a:spcPts val="480"/>
              </a:spcBef>
              <a:buFont typeface="Arial"/>
              <a:buChar char="–"/>
              <a:tabLst>
                <a:tab pos="756285" algn="l"/>
                <a:tab pos="756920" algn="l"/>
              </a:tabLst>
            </a:pPr>
            <a:r>
              <a:rPr sz="2000" spc="-10" dirty="0">
                <a:latin typeface="Raleway" panose="020B0003030101060003" pitchFamily="34" charset="0"/>
                <a:cs typeface="Calibri"/>
              </a:rPr>
              <a:t>allows </a:t>
            </a:r>
            <a:r>
              <a:rPr sz="2000" spc="-15" dirty="0">
                <a:latin typeface="Raleway" panose="020B0003030101060003" pitchFamily="34" charset="0"/>
                <a:cs typeface="Calibri"/>
              </a:rPr>
              <a:t>for </a:t>
            </a:r>
            <a:r>
              <a:rPr sz="2000" spc="-5" dirty="0">
                <a:latin typeface="Raleway" panose="020B0003030101060003" pitchFamily="34" charset="0"/>
                <a:cs typeface="Calibri"/>
              </a:rPr>
              <a:t>restructuring </a:t>
            </a:r>
            <a:r>
              <a:rPr sz="2000" spc="-10" dirty="0">
                <a:latin typeface="Raleway" panose="020B0003030101060003" pitchFamily="34" charset="0"/>
                <a:cs typeface="Calibri"/>
              </a:rPr>
              <a:t>to </a:t>
            </a:r>
            <a:r>
              <a:rPr sz="2000" spc="-5" dirty="0">
                <a:latin typeface="Raleway" panose="020B0003030101060003" pitchFamily="34" charset="0"/>
                <a:cs typeface="Calibri"/>
              </a:rPr>
              <a:t> adjust </a:t>
            </a:r>
            <a:r>
              <a:rPr sz="2000" dirty="0">
                <a:latin typeface="Raleway" panose="020B0003030101060003" pitchFamily="34" charset="0"/>
                <a:cs typeface="Calibri"/>
              </a:rPr>
              <a:t>the </a:t>
            </a:r>
            <a:r>
              <a:rPr sz="2000" spc="-5" dirty="0">
                <a:latin typeface="Raleway" panose="020B0003030101060003" pitchFamily="34" charset="0"/>
                <a:cs typeface="Calibri"/>
              </a:rPr>
              <a:t>number of </a:t>
            </a:r>
            <a:r>
              <a:rPr sz="2000" dirty="0">
                <a:latin typeface="Raleway" panose="020B0003030101060003" pitchFamily="34" charset="0"/>
                <a:cs typeface="Calibri"/>
              </a:rPr>
              <a:t> </a:t>
            </a:r>
            <a:r>
              <a:rPr sz="2000" spc="-5" dirty="0">
                <a:latin typeface="Raleway" panose="020B0003030101060003" pitchFamily="34" charset="0"/>
                <a:cs typeface="Calibri"/>
              </a:rPr>
              <a:t>employees</a:t>
            </a:r>
            <a:r>
              <a:rPr sz="2000" spc="-30" dirty="0">
                <a:latin typeface="Raleway" panose="020B0003030101060003" pitchFamily="34" charset="0"/>
                <a:cs typeface="Calibri"/>
              </a:rPr>
              <a:t> </a:t>
            </a:r>
            <a:r>
              <a:rPr sz="2000" spc="-10" dirty="0">
                <a:latin typeface="Raleway" panose="020B0003030101060003" pitchFamily="34" charset="0"/>
                <a:cs typeface="Calibri"/>
              </a:rPr>
              <a:t>to</a:t>
            </a:r>
            <a:r>
              <a:rPr sz="2000" spc="-20" dirty="0">
                <a:latin typeface="Raleway" panose="020B0003030101060003" pitchFamily="34" charset="0"/>
                <a:cs typeface="Calibri"/>
              </a:rPr>
              <a:t> </a:t>
            </a:r>
            <a:r>
              <a:rPr sz="2000" spc="-10" dirty="0">
                <a:latin typeface="Raleway" panose="020B0003030101060003" pitchFamily="34" charset="0"/>
                <a:cs typeface="Calibri"/>
              </a:rPr>
              <a:t>match </a:t>
            </a:r>
            <a:r>
              <a:rPr sz="2000" dirty="0">
                <a:latin typeface="Raleway" panose="020B0003030101060003" pitchFamily="34" charset="0"/>
                <a:cs typeface="Calibri"/>
              </a:rPr>
              <a:t>the</a:t>
            </a:r>
            <a:r>
              <a:rPr sz="2000" spc="-25" dirty="0">
                <a:latin typeface="Raleway" panose="020B0003030101060003" pitchFamily="34" charset="0"/>
                <a:cs typeface="Calibri"/>
              </a:rPr>
              <a:t> </a:t>
            </a:r>
            <a:r>
              <a:rPr sz="2000" spc="-10" dirty="0">
                <a:latin typeface="Raleway" panose="020B0003030101060003" pitchFamily="34" charset="0"/>
                <a:cs typeface="Calibri"/>
              </a:rPr>
              <a:t>level </a:t>
            </a:r>
            <a:r>
              <a:rPr sz="2000" spc="-440" dirty="0">
                <a:latin typeface="Raleway" panose="020B0003030101060003" pitchFamily="34" charset="0"/>
                <a:cs typeface="Calibri"/>
              </a:rPr>
              <a:t> </a:t>
            </a:r>
            <a:r>
              <a:rPr sz="2000" spc="-5" dirty="0">
                <a:latin typeface="Raleway" panose="020B0003030101060003" pitchFamily="34" charset="0"/>
                <a:cs typeface="Calibri"/>
              </a:rPr>
              <a:t>of</a:t>
            </a:r>
            <a:r>
              <a:rPr sz="2000" spc="-15" dirty="0">
                <a:latin typeface="Raleway" panose="020B0003030101060003" pitchFamily="34" charset="0"/>
                <a:cs typeface="Calibri"/>
              </a:rPr>
              <a:t> </a:t>
            </a:r>
            <a:r>
              <a:rPr sz="2000" spc="-5" dirty="0">
                <a:latin typeface="Raleway" panose="020B0003030101060003" pitchFamily="34" charset="0"/>
                <a:cs typeface="Calibri"/>
              </a:rPr>
              <a:t>demand </a:t>
            </a:r>
            <a:r>
              <a:rPr sz="2000" spc="-20" dirty="0">
                <a:latin typeface="Raleway" panose="020B0003030101060003" pitchFamily="34" charset="0"/>
                <a:cs typeface="Calibri"/>
              </a:rPr>
              <a:t>for </a:t>
            </a:r>
            <a:r>
              <a:rPr sz="2000" spc="-30" dirty="0">
                <a:latin typeface="Raleway" panose="020B0003030101060003" pitchFamily="34" charset="0"/>
                <a:cs typeface="Calibri"/>
              </a:rPr>
              <a:t>labour.</a:t>
            </a:r>
            <a:endParaRPr sz="2000" dirty="0">
              <a:latin typeface="Raleway" panose="020B0003030101060003" pitchFamily="34" charset="0"/>
              <a:cs typeface="Calibri"/>
            </a:endParaRPr>
          </a:p>
          <a:p>
            <a:pPr marL="355600" indent="-342900">
              <a:spcBef>
                <a:spcPts val="240"/>
              </a:spcBef>
              <a:buFont typeface="Arial"/>
              <a:buChar char="•"/>
              <a:tabLst>
                <a:tab pos="354965" algn="l"/>
                <a:tab pos="355600" algn="l"/>
              </a:tabLst>
            </a:pPr>
            <a:r>
              <a:rPr sz="2000" b="1" dirty="0">
                <a:latin typeface="Raleway" panose="020B0003030101060003" pitchFamily="34" charset="0"/>
                <a:cs typeface="Calibri"/>
              </a:rPr>
              <a:t>Financial</a:t>
            </a:r>
            <a:r>
              <a:rPr sz="2000" b="1" spc="-45" dirty="0">
                <a:latin typeface="Raleway" panose="020B0003030101060003" pitchFamily="34" charset="0"/>
                <a:cs typeface="Calibri"/>
              </a:rPr>
              <a:t> </a:t>
            </a:r>
            <a:r>
              <a:rPr sz="2000" b="1" spc="-5" dirty="0">
                <a:latin typeface="Raleway" panose="020B0003030101060003" pitchFamily="34" charset="0"/>
                <a:cs typeface="Calibri"/>
              </a:rPr>
              <a:t>flexibility</a:t>
            </a:r>
            <a:endParaRPr sz="2000" b="1" dirty="0">
              <a:latin typeface="Raleway" panose="020B0003030101060003" pitchFamily="34" charset="0"/>
              <a:cs typeface="Calibri"/>
            </a:endParaRPr>
          </a:p>
          <a:p>
            <a:pPr marL="756285" marR="15875" lvl="1" indent="-287020">
              <a:lnSpc>
                <a:spcPts val="2160"/>
              </a:lnSpc>
              <a:spcBef>
                <a:spcPts val="515"/>
              </a:spcBef>
              <a:buFont typeface="Arial"/>
              <a:buChar char="–"/>
              <a:tabLst>
                <a:tab pos="756285" algn="l"/>
                <a:tab pos="756920" algn="l"/>
              </a:tabLst>
            </a:pPr>
            <a:r>
              <a:rPr sz="2000" spc="-15" dirty="0">
                <a:latin typeface="Raleway" panose="020B0003030101060003" pitchFamily="34" charset="0"/>
                <a:cs typeface="Calibri"/>
              </a:rPr>
              <a:t>pay </a:t>
            </a:r>
            <a:r>
              <a:rPr sz="2000" dirty="0">
                <a:latin typeface="Raleway" panose="020B0003030101060003" pitchFamily="34" charset="0"/>
                <a:cs typeface="Calibri"/>
              </a:rPr>
              <a:t>and </a:t>
            </a:r>
            <a:r>
              <a:rPr sz="2000" spc="-5" dirty="0">
                <a:latin typeface="Raleway" panose="020B0003030101060003" pitchFamily="34" charset="0"/>
                <a:cs typeface="Calibri"/>
              </a:rPr>
              <a:t>other employment </a:t>
            </a:r>
            <a:r>
              <a:rPr sz="2000" dirty="0">
                <a:latin typeface="Raleway" panose="020B0003030101060003" pitchFamily="34" charset="0"/>
                <a:cs typeface="Calibri"/>
              </a:rPr>
              <a:t> </a:t>
            </a:r>
            <a:r>
              <a:rPr sz="2000" spc="-10" dirty="0">
                <a:latin typeface="Raleway" panose="020B0003030101060003" pitchFamily="34" charset="0"/>
                <a:cs typeface="Calibri"/>
              </a:rPr>
              <a:t>costs reflect </a:t>
            </a:r>
            <a:r>
              <a:rPr sz="2000" dirty="0">
                <a:latin typeface="Raleway" panose="020B0003030101060003" pitchFamily="34" charset="0"/>
                <a:cs typeface="Calibri"/>
              </a:rPr>
              <a:t>the supply </a:t>
            </a:r>
            <a:r>
              <a:rPr sz="2000" spc="-5" dirty="0">
                <a:latin typeface="Raleway" panose="020B0003030101060003" pitchFamily="34" charset="0"/>
                <a:cs typeface="Calibri"/>
              </a:rPr>
              <a:t>of </a:t>
            </a:r>
            <a:r>
              <a:rPr sz="2000" dirty="0">
                <a:latin typeface="Raleway" panose="020B0003030101060003" pitchFamily="34" charset="0"/>
                <a:cs typeface="Calibri"/>
              </a:rPr>
              <a:t>and </a:t>
            </a:r>
            <a:r>
              <a:rPr sz="2000" spc="-440" dirty="0">
                <a:latin typeface="Raleway" panose="020B0003030101060003" pitchFamily="34" charset="0"/>
                <a:cs typeface="Calibri"/>
              </a:rPr>
              <a:t> </a:t>
            </a:r>
            <a:r>
              <a:rPr sz="2000" spc="-5" dirty="0">
                <a:latin typeface="Raleway" panose="020B0003030101060003" pitchFamily="34" charset="0"/>
                <a:cs typeface="Calibri"/>
              </a:rPr>
              <a:t>demand</a:t>
            </a:r>
            <a:r>
              <a:rPr sz="2000" spc="-10" dirty="0">
                <a:latin typeface="Raleway" panose="020B0003030101060003" pitchFamily="34" charset="0"/>
                <a:cs typeface="Calibri"/>
              </a:rPr>
              <a:t> </a:t>
            </a:r>
            <a:r>
              <a:rPr sz="2000" spc="-20" dirty="0">
                <a:latin typeface="Raleway" panose="020B0003030101060003" pitchFamily="34" charset="0"/>
                <a:cs typeface="Calibri"/>
              </a:rPr>
              <a:t>for</a:t>
            </a:r>
            <a:r>
              <a:rPr sz="2000" spc="-15" dirty="0">
                <a:latin typeface="Raleway" panose="020B0003030101060003" pitchFamily="34" charset="0"/>
                <a:cs typeface="Calibri"/>
              </a:rPr>
              <a:t> </a:t>
            </a:r>
            <a:r>
              <a:rPr sz="2000" spc="-30" dirty="0">
                <a:latin typeface="Raleway" panose="020B0003030101060003" pitchFamily="34" charset="0"/>
                <a:cs typeface="Calibri"/>
              </a:rPr>
              <a:t>labour.</a:t>
            </a:r>
            <a:endParaRPr sz="2000" dirty="0">
              <a:latin typeface="Raleway" panose="020B0003030101060003" pitchFamily="34" charset="0"/>
              <a:cs typeface="Calibri"/>
            </a:endParaRPr>
          </a:p>
        </p:txBody>
      </p:sp>
      <p:pic>
        <p:nvPicPr>
          <p:cNvPr id="4" name="object 4"/>
          <p:cNvPicPr/>
          <p:nvPr/>
        </p:nvPicPr>
        <p:blipFill>
          <a:blip r:embed="rId3" cstate="print"/>
          <a:stretch>
            <a:fillRect/>
          </a:stretch>
        </p:blipFill>
        <p:spPr>
          <a:xfrm>
            <a:off x="6858000" y="1579582"/>
            <a:ext cx="3733800" cy="3830618"/>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9941" y="461900"/>
            <a:ext cx="8760459" cy="567463"/>
          </a:xfrm>
          <a:prstGeom prst="rect">
            <a:avLst/>
          </a:prstGeom>
          <a:solidFill>
            <a:srgbClr val="295E80"/>
          </a:solidFill>
          <a:ln>
            <a:solidFill>
              <a:srgbClr val="FFC000"/>
            </a:solidFill>
          </a:ln>
        </p:spPr>
        <p:txBody>
          <a:bodyPr vert="horz" wrap="square" lIns="0" tIns="13335" rIns="0" bIns="0" rtlCol="0">
            <a:spAutoFit/>
          </a:bodyPr>
          <a:lstStyle/>
          <a:p>
            <a:pPr marL="12700" marR="5080" algn="ctr" rtl="0">
              <a:lnSpc>
                <a:spcPct val="90000"/>
              </a:lnSpc>
              <a:spcBef>
                <a:spcPts val="105"/>
              </a:spcBef>
            </a:pPr>
            <a:r>
              <a:rPr sz="4000" b="1" kern="1200" spc="-15" dirty="0">
                <a:solidFill>
                  <a:srgbClr val="FFC000"/>
                </a:solidFill>
              </a:rPr>
              <a:t>Flexible working arrangements</a:t>
            </a:r>
          </a:p>
        </p:txBody>
      </p:sp>
      <p:sp>
        <p:nvSpPr>
          <p:cNvPr id="3" name="object 3"/>
          <p:cNvSpPr txBox="1">
            <a:spLocks noGrp="1"/>
          </p:cNvSpPr>
          <p:nvPr>
            <p:ph sz="half" idx="2"/>
          </p:nvPr>
        </p:nvSpPr>
        <p:spPr>
          <a:xfrm>
            <a:off x="533400" y="1752600"/>
            <a:ext cx="4665980" cy="3283078"/>
          </a:xfrm>
          <a:prstGeom prst="rect">
            <a:avLst/>
          </a:prstGeom>
        </p:spPr>
        <p:txBody>
          <a:bodyPr vert="horz" wrap="square" lIns="0" tIns="109855" rIns="0" bIns="0" rtlCol="0">
            <a:spAutoFit/>
          </a:bodyPr>
          <a:lstStyle/>
          <a:p>
            <a:pPr marL="355600" indent="-342900">
              <a:spcBef>
                <a:spcPts val="865"/>
              </a:spcBef>
              <a:buFont typeface="Arial"/>
              <a:buChar char="•"/>
              <a:tabLst>
                <a:tab pos="354965" algn="l"/>
                <a:tab pos="355600" algn="l"/>
              </a:tabLst>
            </a:pPr>
            <a:r>
              <a:rPr spc="-10" dirty="0"/>
              <a:t>Part-time</a:t>
            </a:r>
            <a:r>
              <a:rPr spc="-55" dirty="0"/>
              <a:t> </a:t>
            </a:r>
            <a:r>
              <a:rPr spc="-10" dirty="0"/>
              <a:t>working</a:t>
            </a:r>
          </a:p>
          <a:p>
            <a:pPr marL="355600" indent="-342900">
              <a:spcBef>
                <a:spcPts val="765"/>
              </a:spcBef>
              <a:buFont typeface="Arial"/>
              <a:buChar char="•"/>
              <a:tabLst>
                <a:tab pos="354965" algn="l"/>
                <a:tab pos="355600" algn="l"/>
              </a:tabLst>
            </a:pPr>
            <a:r>
              <a:rPr spc="-35" dirty="0"/>
              <a:t>Term-time</a:t>
            </a:r>
            <a:r>
              <a:rPr spc="-50" dirty="0"/>
              <a:t> </a:t>
            </a:r>
            <a:r>
              <a:rPr spc="-10" dirty="0"/>
              <a:t>working</a:t>
            </a:r>
          </a:p>
          <a:p>
            <a:pPr marL="355600" indent="-342900">
              <a:spcBef>
                <a:spcPts val="770"/>
              </a:spcBef>
              <a:buFont typeface="Arial"/>
              <a:buChar char="•"/>
              <a:tabLst>
                <a:tab pos="354965" algn="l"/>
                <a:tab pos="355600" algn="l"/>
              </a:tabLst>
            </a:pPr>
            <a:r>
              <a:rPr spc="-5" dirty="0"/>
              <a:t>Compressed</a:t>
            </a:r>
            <a:r>
              <a:rPr spc="-35" dirty="0"/>
              <a:t> </a:t>
            </a:r>
            <a:r>
              <a:rPr spc="-15" dirty="0"/>
              <a:t>hours</a:t>
            </a:r>
          </a:p>
          <a:p>
            <a:pPr marL="355600" indent="-342900">
              <a:spcBef>
                <a:spcPts val="770"/>
              </a:spcBef>
              <a:buFont typeface="Arial"/>
              <a:buChar char="•"/>
              <a:tabLst>
                <a:tab pos="354965" algn="l"/>
                <a:tab pos="355600" algn="l"/>
              </a:tabLst>
            </a:pPr>
            <a:r>
              <a:rPr spc="-10" dirty="0"/>
              <a:t>Flexitime</a:t>
            </a:r>
          </a:p>
          <a:p>
            <a:pPr marL="355600" indent="-342900">
              <a:spcBef>
                <a:spcPts val="770"/>
              </a:spcBef>
              <a:buFont typeface="Arial"/>
              <a:buChar char="•"/>
              <a:tabLst>
                <a:tab pos="354965" algn="l"/>
                <a:tab pos="355600" algn="l"/>
              </a:tabLst>
            </a:pPr>
            <a:r>
              <a:rPr spc="-10" dirty="0"/>
              <a:t>Staggered</a:t>
            </a:r>
            <a:r>
              <a:rPr spc="-20" dirty="0"/>
              <a:t> </a:t>
            </a:r>
            <a:r>
              <a:rPr spc="-15" dirty="0"/>
              <a:t>hours</a:t>
            </a:r>
          </a:p>
          <a:p>
            <a:pPr marL="355600" indent="-342900">
              <a:spcBef>
                <a:spcPts val="770"/>
              </a:spcBef>
              <a:buFont typeface="Arial"/>
              <a:buChar char="•"/>
              <a:tabLst>
                <a:tab pos="354965" algn="l"/>
                <a:tab pos="355600" algn="l"/>
              </a:tabLst>
            </a:pPr>
            <a:r>
              <a:rPr spc="-5" dirty="0"/>
              <a:t>Time</a:t>
            </a:r>
            <a:r>
              <a:rPr spc="-15" dirty="0"/>
              <a:t> off</a:t>
            </a:r>
            <a:r>
              <a:rPr spc="-20" dirty="0"/>
              <a:t> </a:t>
            </a:r>
            <a:r>
              <a:rPr dirty="0"/>
              <a:t>in lieu</a:t>
            </a:r>
          </a:p>
        </p:txBody>
      </p:sp>
      <p:sp>
        <p:nvSpPr>
          <p:cNvPr id="4" name="object 4"/>
          <p:cNvSpPr txBox="1">
            <a:spLocks noGrp="1"/>
          </p:cNvSpPr>
          <p:nvPr>
            <p:ph sz="half" idx="3"/>
          </p:nvPr>
        </p:nvSpPr>
        <p:spPr>
          <a:xfrm>
            <a:off x="6248400" y="1752600"/>
            <a:ext cx="4919133" cy="3828869"/>
          </a:xfrm>
          <a:prstGeom prst="rect">
            <a:avLst/>
          </a:prstGeom>
        </p:spPr>
        <p:txBody>
          <a:bodyPr vert="horz" wrap="square" lIns="0" tIns="109855" rIns="0" bIns="0" rtlCol="0">
            <a:spAutoFit/>
          </a:bodyPr>
          <a:lstStyle/>
          <a:p>
            <a:pPr marL="355600" indent="-343535">
              <a:spcBef>
                <a:spcPts val="865"/>
              </a:spcBef>
              <a:buFont typeface="Arial"/>
              <a:buChar char="•"/>
              <a:tabLst>
                <a:tab pos="355600" algn="l"/>
                <a:tab pos="356235" algn="l"/>
              </a:tabLst>
            </a:pPr>
            <a:r>
              <a:rPr spc="-5" dirty="0"/>
              <a:t>Shift</a:t>
            </a:r>
            <a:r>
              <a:rPr spc="-25" dirty="0"/>
              <a:t> </a:t>
            </a:r>
            <a:r>
              <a:rPr spc="-10" dirty="0"/>
              <a:t>swapping</a:t>
            </a:r>
          </a:p>
          <a:p>
            <a:pPr marL="355600" indent="-343535">
              <a:spcBef>
                <a:spcPts val="765"/>
              </a:spcBef>
              <a:buFont typeface="Arial"/>
              <a:buChar char="•"/>
              <a:tabLst>
                <a:tab pos="355600" algn="l"/>
                <a:tab pos="356235" algn="l"/>
              </a:tabLst>
            </a:pPr>
            <a:r>
              <a:rPr spc="-15" dirty="0"/>
              <a:t>Self-rostering</a:t>
            </a:r>
          </a:p>
          <a:p>
            <a:pPr marL="355600" indent="-343535">
              <a:spcBef>
                <a:spcPts val="770"/>
              </a:spcBef>
              <a:buFont typeface="Arial"/>
              <a:buChar char="•"/>
              <a:tabLst>
                <a:tab pos="355600" algn="l"/>
                <a:tab pos="356235" algn="l"/>
              </a:tabLst>
            </a:pPr>
            <a:r>
              <a:rPr dirty="0"/>
              <a:t>Job</a:t>
            </a:r>
            <a:r>
              <a:rPr spc="-35" dirty="0"/>
              <a:t> </a:t>
            </a:r>
            <a:r>
              <a:rPr spc="-5" dirty="0"/>
              <a:t>sharing</a:t>
            </a:r>
          </a:p>
          <a:p>
            <a:pPr marL="355600" indent="-343535">
              <a:spcBef>
                <a:spcPts val="770"/>
              </a:spcBef>
              <a:buFont typeface="Arial"/>
              <a:buChar char="•"/>
              <a:tabLst>
                <a:tab pos="355600" algn="l"/>
                <a:tab pos="356235" algn="l"/>
              </a:tabLst>
            </a:pPr>
            <a:r>
              <a:rPr spc="-5" dirty="0"/>
              <a:t>Annual </a:t>
            </a:r>
            <a:r>
              <a:rPr spc="-20" dirty="0"/>
              <a:t>hours</a:t>
            </a:r>
          </a:p>
          <a:p>
            <a:pPr marL="355600" indent="-343535">
              <a:spcBef>
                <a:spcPts val="770"/>
              </a:spcBef>
              <a:buFont typeface="Arial"/>
              <a:buChar char="•"/>
              <a:tabLst>
                <a:tab pos="355600" algn="l"/>
                <a:tab pos="356235" algn="l"/>
              </a:tabLst>
            </a:pPr>
            <a:r>
              <a:rPr spc="-10" dirty="0"/>
              <a:t>Career</a:t>
            </a:r>
            <a:r>
              <a:rPr spc="-45" dirty="0"/>
              <a:t> </a:t>
            </a:r>
            <a:r>
              <a:rPr spc="-15" dirty="0"/>
              <a:t>breaks</a:t>
            </a:r>
          </a:p>
          <a:p>
            <a:pPr marL="355600" indent="-343535">
              <a:spcBef>
                <a:spcPts val="770"/>
              </a:spcBef>
              <a:buFont typeface="Arial"/>
              <a:buChar char="•"/>
              <a:tabLst>
                <a:tab pos="355600" algn="l"/>
                <a:tab pos="356235" algn="l"/>
              </a:tabLst>
            </a:pPr>
            <a:r>
              <a:rPr spc="-25" dirty="0"/>
              <a:t>Working </a:t>
            </a:r>
            <a:r>
              <a:rPr spc="-20" dirty="0"/>
              <a:t>from</a:t>
            </a:r>
            <a:r>
              <a:rPr spc="-25" dirty="0"/>
              <a:t> </a:t>
            </a:r>
            <a:r>
              <a:rPr spc="-5" dirty="0"/>
              <a:t>home</a:t>
            </a:r>
          </a:p>
          <a:p>
            <a:pPr marL="355600" indent="-343535">
              <a:spcBef>
                <a:spcPts val="765"/>
              </a:spcBef>
              <a:buFont typeface="Arial"/>
              <a:buChar char="•"/>
              <a:tabLst>
                <a:tab pos="355600" algn="l"/>
                <a:tab pos="356235" algn="l"/>
              </a:tabLst>
            </a:pPr>
            <a:r>
              <a:rPr spc="-35" dirty="0"/>
              <a:t>Teleworking</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475CE93-2F4B-8EC7-BFBE-8EF6C916F367}"/>
              </a:ext>
            </a:extLst>
          </p:cNvPr>
          <p:cNvSpPr/>
          <p:nvPr/>
        </p:nvSpPr>
        <p:spPr>
          <a:xfrm>
            <a:off x="1283368" y="397534"/>
            <a:ext cx="9625263" cy="4247148"/>
          </a:xfrm>
          <a:prstGeom prst="roundRect">
            <a:avLst/>
          </a:prstGeom>
          <a:solidFill>
            <a:srgbClr val="20587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BCFD7B-C4F3-A198-74C8-4D2738EF77E8}"/>
              </a:ext>
            </a:extLst>
          </p:cNvPr>
          <p:cNvSpPr>
            <a:spLocks noGrp="1"/>
          </p:cNvSpPr>
          <p:nvPr>
            <p:ph type="ctrTitle"/>
          </p:nvPr>
        </p:nvSpPr>
        <p:spPr>
          <a:xfrm>
            <a:off x="1523999" y="939811"/>
            <a:ext cx="9144000" cy="1119032"/>
          </a:xfrm>
        </p:spPr>
        <p:txBody>
          <a:bodyPr/>
          <a:lstStyle/>
          <a:p>
            <a:r>
              <a:rPr lang="en-GB" b="1" dirty="0">
                <a:solidFill>
                  <a:schemeClr val="bg1"/>
                </a:solidFill>
              </a:rPr>
              <a:t>Assignment 1 - Essay</a:t>
            </a:r>
          </a:p>
        </p:txBody>
      </p:sp>
      <p:sp>
        <p:nvSpPr>
          <p:cNvPr id="3" name="Subtitle 2">
            <a:extLst>
              <a:ext uri="{FF2B5EF4-FFF2-40B4-BE49-F238E27FC236}">
                <a16:creationId xmlns:a16="http://schemas.microsoft.com/office/drawing/2014/main" id="{159A181D-2512-095B-86BD-2F2A3B94B3C4}"/>
              </a:ext>
            </a:extLst>
          </p:cNvPr>
          <p:cNvSpPr>
            <a:spLocks noGrp="1"/>
          </p:cNvSpPr>
          <p:nvPr>
            <p:ph type="subTitle" idx="1"/>
          </p:nvPr>
        </p:nvSpPr>
        <p:spPr>
          <a:xfrm>
            <a:off x="1523999" y="2601119"/>
            <a:ext cx="9144000" cy="1655762"/>
          </a:xfrm>
        </p:spPr>
        <p:txBody>
          <a:bodyPr>
            <a:normAutofit lnSpcReduction="10000"/>
          </a:bodyPr>
          <a:lstStyle/>
          <a:p>
            <a:r>
              <a:rPr lang="en-GB" sz="2400" dirty="0">
                <a:solidFill>
                  <a:schemeClr val="bg1"/>
                </a:solidFill>
              </a:rPr>
              <a:t>Title – ‘ Critically evaluate the different approaches to leadership and their effectiveness within the hotel industry’</a:t>
            </a:r>
          </a:p>
          <a:p>
            <a:endParaRPr lang="en-GB" dirty="0">
              <a:solidFill>
                <a:schemeClr val="bg1"/>
              </a:solidFill>
            </a:endParaRPr>
          </a:p>
          <a:p>
            <a:r>
              <a:rPr lang="en-GB" sz="2400" dirty="0">
                <a:solidFill>
                  <a:schemeClr val="bg1"/>
                </a:solidFill>
              </a:rPr>
              <a:t>Due – </a:t>
            </a:r>
            <a:r>
              <a:rPr lang="en-GB" dirty="0">
                <a:solidFill>
                  <a:schemeClr val="bg1"/>
                </a:solidFill>
              </a:rPr>
              <a:t>Friday</a:t>
            </a:r>
            <a:r>
              <a:rPr lang="en-GB" sz="2400" dirty="0">
                <a:solidFill>
                  <a:schemeClr val="bg1"/>
                </a:solidFill>
              </a:rPr>
              <a:t> 10</a:t>
            </a:r>
            <a:r>
              <a:rPr lang="en-GB" sz="2400" baseline="30000" dirty="0">
                <a:solidFill>
                  <a:schemeClr val="bg1"/>
                </a:solidFill>
              </a:rPr>
              <a:t>th</a:t>
            </a:r>
            <a:r>
              <a:rPr lang="en-GB" sz="2400" dirty="0">
                <a:solidFill>
                  <a:schemeClr val="bg1"/>
                </a:solidFill>
              </a:rPr>
              <a:t> May by 23:59</a:t>
            </a:r>
          </a:p>
        </p:txBody>
      </p:sp>
    </p:spTree>
    <p:extLst>
      <p:ext uri="{BB962C8B-B14F-4D97-AF65-F5344CB8AC3E}">
        <p14:creationId xmlns:p14="http://schemas.microsoft.com/office/powerpoint/2010/main" val="21502438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23A6-375A-C14D-89CB-2833C551AA58}"/>
              </a:ext>
            </a:extLst>
          </p:cNvPr>
          <p:cNvSpPr>
            <a:spLocks noGrp="1"/>
          </p:cNvSpPr>
          <p:nvPr>
            <p:ph type="title"/>
          </p:nvPr>
        </p:nvSpPr>
        <p:spPr>
          <a:xfrm>
            <a:off x="341376" y="365125"/>
            <a:ext cx="11012424" cy="1000379"/>
          </a:xfrm>
        </p:spPr>
        <p:txBody>
          <a:bodyPr/>
          <a:lstStyle/>
          <a:p>
            <a:r>
              <a:rPr lang="en-GB" dirty="0">
                <a:solidFill>
                  <a:schemeClr val="bg1"/>
                </a:solidFill>
              </a:rPr>
              <a:t>Recap</a:t>
            </a:r>
          </a:p>
        </p:txBody>
      </p:sp>
      <p:sp>
        <p:nvSpPr>
          <p:cNvPr id="4" name="TextBox 3">
            <a:extLst>
              <a:ext uri="{FF2B5EF4-FFF2-40B4-BE49-F238E27FC236}">
                <a16:creationId xmlns:a16="http://schemas.microsoft.com/office/drawing/2014/main" id="{264D6B86-FCE2-F30B-E7C3-13E62775DAEC}"/>
              </a:ext>
            </a:extLst>
          </p:cNvPr>
          <p:cNvSpPr txBox="1"/>
          <p:nvPr/>
        </p:nvSpPr>
        <p:spPr>
          <a:xfrm>
            <a:off x="499872" y="1425107"/>
            <a:ext cx="7303008" cy="2308324"/>
          </a:xfrm>
          <a:prstGeom prst="rect">
            <a:avLst/>
          </a:prstGeom>
          <a:noFill/>
        </p:spPr>
        <p:txBody>
          <a:bodyPr wrap="square" rtlCol="0">
            <a:spAutoFit/>
          </a:bodyPr>
          <a:lstStyle/>
          <a:p>
            <a:endParaRPr lang="en-GB" sz="2400" dirty="0">
              <a:solidFill>
                <a:schemeClr val="bg1"/>
              </a:solidFill>
            </a:endParaRPr>
          </a:p>
          <a:p>
            <a:r>
              <a:rPr lang="en-GB" sz="2400" dirty="0">
                <a:solidFill>
                  <a:schemeClr val="bg1"/>
                </a:solidFill>
              </a:rPr>
              <a:t>- A variety of different organisational structures</a:t>
            </a:r>
          </a:p>
          <a:p>
            <a:endParaRPr lang="en-GB" sz="2400" dirty="0">
              <a:solidFill>
                <a:schemeClr val="bg1"/>
              </a:solidFill>
            </a:endParaRPr>
          </a:p>
          <a:p>
            <a:r>
              <a:rPr lang="en-GB" sz="2400" dirty="0">
                <a:solidFill>
                  <a:schemeClr val="bg1"/>
                </a:solidFill>
              </a:rPr>
              <a:t>- Centralised vs Decentralised decision making </a:t>
            </a:r>
          </a:p>
          <a:p>
            <a:endParaRPr lang="en-GB" sz="2400" dirty="0">
              <a:solidFill>
                <a:schemeClr val="bg1"/>
              </a:solidFill>
            </a:endParaRPr>
          </a:p>
          <a:p>
            <a:r>
              <a:rPr lang="en-GB" sz="2400" dirty="0">
                <a:solidFill>
                  <a:schemeClr val="bg1"/>
                </a:solidFill>
              </a:rPr>
              <a:t>- How structures might need to change in the future</a:t>
            </a:r>
          </a:p>
        </p:txBody>
      </p:sp>
    </p:spTree>
    <p:extLst>
      <p:ext uri="{BB962C8B-B14F-4D97-AF65-F5344CB8AC3E}">
        <p14:creationId xmlns:p14="http://schemas.microsoft.com/office/powerpoint/2010/main" val="10727133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10145" y="1178558"/>
            <a:ext cx="4494628" cy="3348156"/>
          </a:xfr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endParaRPr lang="en-GB" sz="2400" u="sng" dirty="0"/>
          </a:p>
        </p:txBody>
      </p:sp>
    </p:spTree>
    <p:extLst>
      <p:ext uri="{BB962C8B-B14F-4D97-AF65-F5344CB8AC3E}">
        <p14:creationId xmlns:p14="http://schemas.microsoft.com/office/powerpoint/2010/main" val="381217206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4DDB2558-DA25-41E6-11CF-AE0F0B787E81}"/>
              </a:ext>
            </a:extLst>
          </p:cNvPr>
          <p:cNvSpPr txBox="1">
            <a:spLocks/>
          </p:cNvSpPr>
          <p:nvPr/>
        </p:nvSpPr>
        <p:spPr>
          <a:xfrm>
            <a:off x="457200" y="1082675"/>
            <a:ext cx="11506200" cy="399256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7" name="Title 1">
            <a:extLst>
              <a:ext uri="{FF2B5EF4-FFF2-40B4-BE49-F238E27FC236}">
                <a16:creationId xmlns:a16="http://schemas.microsoft.com/office/drawing/2014/main" id="{E9346F0B-7EF8-10D9-2F11-A1A2E7E7DF5E}"/>
              </a:ext>
            </a:extLst>
          </p:cNvPr>
          <p:cNvSpPr txBox="1">
            <a:spLocks/>
          </p:cNvSpPr>
          <p:nvPr/>
        </p:nvSpPr>
        <p:spPr>
          <a:xfrm>
            <a:off x="471755" y="16267"/>
            <a:ext cx="3704492" cy="7778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accent1">
                    <a:lumMod val="50000"/>
                  </a:schemeClr>
                </a:solidFill>
              </a:rPr>
              <a:t>Reference list</a:t>
            </a:r>
          </a:p>
        </p:txBody>
      </p:sp>
      <p:sp>
        <p:nvSpPr>
          <p:cNvPr id="2" name="TextBox 1">
            <a:extLst>
              <a:ext uri="{FF2B5EF4-FFF2-40B4-BE49-F238E27FC236}">
                <a16:creationId xmlns:a16="http://schemas.microsoft.com/office/drawing/2014/main" id="{E0A633FD-1EF2-5F81-F4D1-9E94F389319A}"/>
              </a:ext>
            </a:extLst>
          </p:cNvPr>
          <p:cNvSpPr txBox="1"/>
          <p:nvPr/>
        </p:nvSpPr>
        <p:spPr>
          <a:xfrm>
            <a:off x="457200" y="766744"/>
            <a:ext cx="10991814" cy="5262979"/>
          </a:xfrm>
          <a:prstGeom prst="rect">
            <a:avLst/>
          </a:prstGeom>
          <a:noFill/>
        </p:spPr>
        <p:txBody>
          <a:bodyPr wrap="square" rtlCol="0">
            <a:spAutoFit/>
          </a:bodyPr>
          <a:lstStyle/>
          <a:p>
            <a:r>
              <a:rPr lang="en-GB" sz="1600" dirty="0" err="1">
                <a:cs typeface="Arial"/>
              </a:rPr>
              <a:t>Birkinshaw</a:t>
            </a:r>
            <a:r>
              <a:rPr lang="en-GB" sz="1600" dirty="0">
                <a:cs typeface="Arial"/>
              </a:rPr>
              <a:t>, J. (2001), The Structures behind Global Companies, in Pickford, J. (ed.) Mastering Management 2.0, Financial Times Prentice Hall p. 76. </a:t>
            </a:r>
          </a:p>
          <a:p>
            <a:pPr algn="l"/>
            <a:endParaRPr lang="en-GB" sz="1600" b="0" i="0" dirty="0">
              <a:effectLst/>
            </a:endParaRPr>
          </a:p>
          <a:p>
            <a:r>
              <a:rPr lang="en-GB" sz="1600" dirty="0"/>
              <a:t>Burton, R.M. and Obel, B. (2018) </a:t>
            </a:r>
            <a:r>
              <a:rPr lang="en-GB" sz="1600" i="1" dirty="0"/>
              <a:t>The science of organizational design: Fit between structure and coordination,</a:t>
            </a:r>
            <a:r>
              <a:rPr lang="en-GB" sz="1600" dirty="0"/>
              <a:t> </a:t>
            </a:r>
            <a:r>
              <a:rPr lang="en-GB" sz="1600" i="1" dirty="0"/>
              <a:t>Journal of organization design (Aarhus)</a:t>
            </a:r>
            <a:r>
              <a:rPr lang="en-GB" sz="1600" dirty="0"/>
              <a:t>, 7(1), pp. 1–13.</a:t>
            </a:r>
          </a:p>
          <a:p>
            <a:endParaRPr lang="en-GB" sz="1600" dirty="0"/>
          </a:p>
          <a:p>
            <a:r>
              <a:rPr lang="en-GB" sz="1600" u="none" strike="noStrike" dirty="0">
                <a:effectLst/>
              </a:rPr>
              <a:t>Drucker P. F.(2007) </a:t>
            </a:r>
            <a:r>
              <a:rPr lang="en-GB" sz="1600" i="1" dirty="0">
                <a:effectLst/>
              </a:rPr>
              <a:t>The Practice of Management</a:t>
            </a:r>
            <a:r>
              <a:rPr lang="en-GB" sz="1600" dirty="0">
                <a:effectLst/>
              </a:rPr>
              <a:t>, </a:t>
            </a:r>
            <a:r>
              <a:rPr lang="en-GB" sz="1600" i="1" u="none" strike="noStrike" dirty="0">
                <a:effectLst/>
              </a:rPr>
              <a:t>Classic Drucker collection, </a:t>
            </a:r>
            <a:r>
              <a:rPr lang="en-GB" sz="1600" dirty="0">
                <a:effectLst/>
              </a:rPr>
              <a:t>Butterworth-Heinemann</a:t>
            </a:r>
          </a:p>
          <a:p>
            <a:endParaRPr lang="en-GB" sz="1600" dirty="0"/>
          </a:p>
          <a:p>
            <a:r>
              <a:rPr lang="en-GB" sz="1600" dirty="0">
                <a:cs typeface="Arial"/>
              </a:rPr>
              <a:t>Lynch, R. (2006), </a:t>
            </a:r>
            <a:r>
              <a:rPr lang="en-GB" sz="1600" i="1" dirty="0">
                <a:cs typeface="Arial"/>
              </a:rPr>
              <a:t>Corporate Strategy</a:t>
            </a:r>
            <a:r>
              <a:rPr lang="en-GB" sz="1600" dirty="0">
                <a:cs typeface="Arial"/>
              </a:rPr>
              <a:t>, fourth edition, p. 582, Financial Times Prentice Hall. </a:t>
            </a:r>
          </a:p>
          <a:p>
            <a:endParaRPr lang="en-GB" sz="1600" dirty="0">
              <a:cs typeface="Arial"/>
            </a:endParaRPr>
          </a:p>
          <a:p>
            <a:r>
              <a:rPr lang="en-GB" sz="1600" b="0" i="0" dirty="0">
                <a:effectLst/>
              </a:rPr>
              <a:t>Lyon, A. (2018) Centralization vs Decentralization</a:t>
            </a:r>
            <a:r>
              <a:rPr lang="en-GB" sz="1600" dirty="0">
                <a:cs typeface="Arial"/>
              </a:rPr>
              <a:t>, available at : </a:t>
            </a:r>
            <a:r>
              <a:rPr lang="en-GB" sz="1600" b="0" i="0" dirty="0">
                <a:effectLst/>
                <a:hlinkClick r:id="rId3">
                  <a:extLst>
                    <a:ext uri="{A12FA001-AC4F-418D-AE19-62706E023703}">
                      <ahyp:hlinkClr xmlns:ahyp="http://schemas.microsoft.com/office/drawing/2018/hyperlinkcolor" val="tx"/>
                    </a:ext>
                  </a:extLst>
                </a:hlinkClick>
              </a:rPr>
              <a:t>https://www.youtube.com/watch?v=jviFsd4hhfE</a:t>
            </a:r>
            <a:r>
              <a:rPr lang="en-GB" sz="1600" b="0" i="0" dirty="0">
                <a:effectLst/>
              </a:rPr>
              <a:t> (Accessed 13/02/2024)</a:t>
            </a:r>
          </a:p>
          <a:p>
            <a:endParaRPr lang="en-GB" sz="1600" dirty="0">
              <a:cs typeface="Arial"/>
            </a:endParaRPr>
          </a:p>
          <a:p>
            <a:r>
              <a:rPr lang="en-GB" sz="1600" dirty="0">
                <a:cs typeface="Arial"/>
              </a:rPr>
              <a:t>Litterer, J. A. (1973</a:t>
            </a:r>
            <a:r>
              <a:rPr lang="en-GB" sz="1600" i="1" dirty="0">
                <a:cs typeface="Arial"/>
              </a:rPr>
              <a:t>), The Analysis of Organizations</a:t>
            </a:r>
            <a:r>
              <a:rPr lang="en-GB" sz="1600" dirty="0">
                <a:cs typeface="Arial"/>
              </a:rPr>
              <a:t>, second edition, p. 339, John Wiley &amp; Sons.</a:t>
            </a:r>
          </a:p>
          <a:p>
            <a:endParaRPr lang="en-GB" sz="1600" dirty="0">
              <a:cs typeface="Arial"/>
            </a:endParaRPr>
          </a:p>
          <a:p>
            <a:r>
              <a:rPr lang="en-GB" sz="1600" dirty="0"/>
              <a:t>Mullins, L.J. (2007) </a:t>
            </a:r>
            <a:r>
              <a:rPr lang="en-GB" sz="1600" i="1" dirty="0"/>
              <a:t>Management and Organisational Behaviour</a:t>
            </a:r>
            <a:r>
              <a:rPr lang="en-GB" sz="1600" dirty="0"/>
              <a:t>. 8th ed. p.76, Harlow: Pearson Education.</a:t>
            </a:r>
          </a:p>
          <a:p>
            <a:endParaRPr lang="en-GB" sz="1600" dirty="0">
              <a:cs typeface="Arial"/>
            </a:endParaRPr>
          </a:p>
          <a:p>
            <a:r>
              <a:rPr lang="en-GB" sz="1600" dirty="0"/>
              <a:t>Nadler, D. (1997) </a:t>
            </a:r>
            <a:r>
              <a:rPr lang="en-GB" sz="1600" i="1" dirty="0"/>
              <a:t>Competing by Design: The Power of Organizational Architecture</a:t>
            </a:r>
            <a:r>
              <a:rPr lang="en-GB" sz="1600" dirty="0"/>
              <a:t>. 2nd </a:t>
            </a:r>
            <a:r>
              <a:rPr lang="en-GB" sz="1600" dirty="0" err="1"/>
              <a:t>edn</a:t>
            </a:r>
            <a:r>
              <a:rPr lang="en-GB" sz="1600" dirty="0"/>
              <a:t>. United Kingdom: Oxford University Press. </a:t>
            </a:r>
          </a:p>
          <a:p>
            <a:pPr algn="l"/>
            <a:endParaRPr lang="en-GB" sz="1600" b="0" i="0" dirty="0">
              <a:effectLst/>
            </a:endParaRPr>
          </a:p>
          <a:p>
            <a:endParaRPr lang="en-GB" sz="1600" dirty="0"/>
          </a:p>
        </p:txBody>
      </p:sp>
    </p:spTree>
  </p:cSld>
  <p:clrMapOvr>
    <a:masterClrMapping/>
  </p:clrMapOvr>
</p:sld>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3.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7F5D7F0-4E7F-40A8-84EF-DA0EF14EBFB3}" vid="{DC6AEA83-6670-4AE3-A1FF-CFD4A6269B80}"/>
    </a:ext>
  </a:extLst>
</a:theme>
</file>

<file path=ppt/theme/theme4.xml><?xml version="1.0" encoding="utf-8"?>
<a:theme xmlns:a="http://schemas.openxmlformats.org/drawingml/2006/main" name="1_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7F5D7F0-4E7F-40A8-84EF-DA0EF14EBFB3}" vid="{DC6AEA83-6670-4AE3-A1FF-CFD4A6269B80}"/>
    </a:ext>
  </a:extLst>
</a:theme>
</file>

<file path=ppt/theme/theme5.xml><?xml version="1.0" encoding="utf-8"?>
<a:theme xmlns:a="http://schemas.openxmlformats.org/drawingml/2006/main" name="2_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5E7D384C531B64985805DCF572D1BF5" ma:contentTypeVersion="4" ma:contentTypeDescription="Create a new document." ma:contentTypeScope="" ma:versionID="1cc53b8a9e3024a6a15c5c28c16ecee0">
  <xsd:schema xmlns:xsd="http://www.w3.org/2001/XMLSchema" xmlns:xs="http://www.w3.org/2001/XMLSchema" xmlns:p="http://schemas.microsoft.com/office/2006/metadata/properties" xmlns:ns2="e59125f1-8ce6-4730-8259-4c9e16737454" targetNamespace="http://schemas.microsoft.com/office/2006/metadata/properties" ma:root="true" ma:fieldsID="e0d8dba6012dab72ba2eb54f535e39ff" ns2:_="">
    <xsd:import namespace="e59125f1-8ce6-4730-8259-4c9e1673745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9125f1-8ce6-4730-8259-4c9e167374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18D6610-F878-44EF-834A-26AD874FA7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9125f1-8ce6-4730-8259-4c9e1673745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6658F6-58C7-4150-AE8E-1F9A22367803}">
  <ds:schemaRefs>
    <ds:schemaRef ds:uri="http://schemas.microsoft.com/sharepoint/v3/contenttype/forms"/>
  </ds:schemaRefs>
</ds:datastoreItem>
</file>

<file path=customXml/itemProps3.xml><?xml version="1.0" encoding="utf-8"?>
<ds:datastoreItem xmlns:ds="http://schemas.openxmlformats.org/officeDocument/2006/customXml" ds:itemID="{DFAC9EBB-84C7-4E11-882D-47605B87865B}">
  <ds:schemaRefs>
    <ds:schemaRef ds:uri="http://schemas.microsoft.com/office/2006/documentManagement/types"/>
    <ds:schemaRef ds:uri="http://schemas.microsoft.com/office/2006/metadata/properties"/>
    <ds:schemaRef ds:uri="e59125f1-8ce6-4730-8259-4c9e16737454"/>
    <ds:schemaRef ds:uri="http://purl.org/dc/terms/"/>
    <ds:schemaRef ds:uri="http://purl.org/dc/elements/1.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2772</Words>
  <Application>Microsoft Office PowerPoint</Application>
  <PresentationFormat>Widescreen</PresentationFormat>
  <Paragraphs>409</Paragraphs>
  <Slides>59</Slides>
  <Notes>12</Notes>
  <HiddenSlides>0</HiddenSlides>
  <MMClips>2</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59</vt:i4>
      </vt:variant>
    </vt:vector>
  </HeadingPairs>
  <TitlesOfParts>
    <vt:vector size="74" baseType="lpstr">
      <vt:lpstr>Aspira Webfont</vt:lpstr>
      <vt:lpstr>ClearSans</vt:lpstr>
      <vt:lpstr>gilroy</vt:lpstr>
      <vt:lpstr>guardian-text-oreilly</vt:lpstr>
      <vt:lpstr>Söhne</vt:lpstr>
      <vt:lpstr>Arial</vt:lpstr>
      <vt:lpstr>Calibri</vt:lpstr>
      <vt:lpstr>Calibri Light</vt:lpstr>
      <vt:lpstr>Raleway</vt:lpstr>
      <vt:lpstr>Wingdings</vt:lpstr>
      <vt:lpstr>Theme4</vt:lpstr>
      <vt:lpstr>Theme1</vt:lpstr>
      <vt:lpstr>Theme3</vt:lpstr>
      <vt:lpstr>1_Theme3</vt:lpstr>
      <vt:lpstr>2_Theme3</vt:lpstr>
      <vt:lpstr>PowerPoint Presentation</vt:lpstr>
      <vt:lpstr>Recap</vt:lpstr>
      <vt:lpstr>Week 3 recap</vt:lpstr>
      <vt:lpstr>Today’s objectives</vt:lpstr>
      <vt:lpstr>Why do organisations exist?</vt:lpstr>
      <vt:lpstr>Organisation Structure</vt:lpstr>
      <vt:lpstr>Objectives of structure</vt:lpstr>
      <vt:lpstr>Group Discussion</vt:lpstr>
      <vt:lpstr>Factors influencing organisational design</vt:lpstr>
      <vt:lpstr>5 key structural design considerations</vt:lpstr>
      <vt:lpstr>The importance of good structure</vt:lpstr>
      <vt:lpstr>Types of organisational structures </vt:lpstr>
      <vt:lpstr>Key terms associated with structures:</vt:lpstr>
      <vt:lpstr>Factors influencing the span of control</vt:lpstr>
      <vt:lpstr>The span of control: effect on structure</vt:lpstr>
      <vt:lpstr>The span of control:  effect on structure</vt:lpstr>
      <vt:lpstr>Chain of command</vt:lpstr>
      <vt:lpstr>Formal organisational relationships</vt:lpstr>
      <vt:lpstr>Formal organisational  relationships</vt:lpstr>
      <vt:lpstr>Discussion</vt:lpstr>
      <vt:lpstr>Structure is important because…</vt:lpstr>
      <vt:lpstr>Group Activity</vt:lpstr>
      <vt:lpstr>Flat structure</vt:lpstr>
      <vt:lpstr>Matrix Structure</vt:lpstr>
      <vt:lpstr>Hierarchal structure</vt:lpstr>
      <vt:lpstr>There are different types of Hierarchal structures - depending on division of work</vt:lpstr>
      <vt:lpstr>PowerPoint Presentation</vt:lpstr>
      <vt:lpstr>Division of work by function</vt:lpstr>
      <vt:lpstr>Discussion</vt:lpstr>
      <vt:lpstr>Functional structure  (division of work by function)</vt:lpstr>
      <vt:lpstr>Division of work by product or service</vt:lpstr>
      <vt:lpstr>Discussion</vt:lpstr>
      <vt:lpstr>Division of work by product / service</vt:lpstr>
      <vt:lpstr>Division of work by location</vt:lpstr>
      <vt:lpstr>Discussion</vt:lpstr>
      <vt:lpstr>Division by location</vt:lpstr>
      <vt:lpstr>PowerPoint Presentation</vt:lpstr>
      <vt:lpstr>Centralisation vs Decentralisation </vt:lpstr>
      <vt:lpstr>Control and decision-making</vt:lpstr>
      <vt:lpstr>Centralisation vs Decentralisation </vt:lpstr>
      <vt:lpstr>Activity </vt:lpstr>
      <vt:lpstr>Advantages of centralisation</vt:lpstr>
      <vt:lpstr>Advantages of decentralisation</vt:lpstr>
      <vt:lpstr>Consequences of badly designed structure</vt:lpstr>
      <vt:lpstr>Structure and organisational behaviour</vt:lpstr>
      <vt:lpstr>PowerPoint Presentation</vt:lpstr>
      <vt:lpstr>Mechanistic and Organic Systems</vt:lpstr>
      <vt:lpstr>PowerPoint Presentation</vt:lpstr>
      <vt:lpstr>PowerPoint Presentation</vt:lpstr>
      <vt:lpstr>The changing face of the workplace</vt:lpstr>
      <vt:lpstr>Core-ring organisation</vt:lpstr>
      <vt:lpstr>What do you think?</vt:lpstr>
      <vt:lpstr>The inverted organisation</vt:lpstr>
      <vt:lpstr>The flexible firm: Atkinson (1984)</vt:lpstr>
      <vt:lpstr>Flexible working arrangements</vt:lpstr>
      <vt:lpstr>Assignment 1 - Essay</vt:lpstr>
      <vt:lpstr>Recap</vt:lpstr>
      <vt:lpstr>I look forward to seeing you next week.  If you have any questions in the meantime, please send an email from your student account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MD</dc:creator>
  <cp:lastModifiedBy>Daniel Payne</cp:lastModifiedBy>
  <cp:revision>13</cp:revision>
  <dcterms:created xsi:type="dcterms:W3CDTF">2022-06-05T22:37:13Z</dcterms:created>
  <dcterms:modified xsi:type="dcterms:W3CDTF">2024-05-09T12:27:05Z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2021-11-02T00:00:00Z</vt:filetime>
  </property>
  <property fmtid="{D5CDD505-2E9C-101B-9397-08002B2CF9AE}" pid="3" name="Creator">
    <vt:lpwstr>Microsoft® PowerPoint® for Microsoft 365</vt:lpwstr>
  </property>
  <property fmtid="{D5CDD505-2E9C-101B-9397-08002B2CF9AE}" pid="4" name="LastSaved">
    <vt:filetime>2022-06-05T00:00:00Z</vt:filetime>
  </property>
  <property fmtid="{D5CDD505-2E9C-101B-9397-08002B2CF9AE}" pid="5" name="ContentTypeId">
    <vt:lpwstr>0x010100A5E7D384C531B64985805DCF572D1BF5</vt:lpwstr>
  </property>
</Properties>
</file>