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sldIdLst>
    <p:sldId id="273" r:id="rId4"/>
    <p:sldId id="293" r:id="rId5"/>
    <p:sldId id="294" r:id="rId6"/>
    <p:sldId id="295" r:id="rId7"/>
    <p:sldId id="259" r:id="rId8"/>
    <p:sldId id="288" r:id="rId9"/>
    <p:sldId id="289" r:id="rId10"/>
    <p:sldId id="290" r:id="rId11"/>
    <p:sldId id="291" r:id="rId12"/>
    <p:sldId id="262" r:id="rId13"/>
    <p:sldId id="292" r:id="rId14"/>
    <p:sldId id="303" r:id="rId15"/>
    <p:sldId id="305" r:id="rId16"/>
    <p:sldId id="311" r:id="rId17"/>
    <p:sldId id="306" r:id="rId18"/>
    <p:sldId id="312" r:id="rId19"/>
    <p:sldId id="310" r:id="rId20"/>
    <p:sldId id="309" r:id="rId21"/>
    <p:sldId id="307" r:id="rId22"/>
    <p:sldId id="308" r:id="rId23"/>
    <p:sldId id="313" r:id="rId24"/>
    <p:sldId id="314" r:id="rId25"/>
    <p:sldId id="315" r:id="rId26"/>
  </p:sldIdLst>
  <p:sldSz cx="9144000" cy="6858000"/>
  <p:notesSz cx="6858000" cy="9144000"/>
  <p:defaultTextStyle>
    <a:defPPr>
      <a:defRPr lang="zh-CN"/>
    </a:defPPr>
    <a:lvl1pPr marL="0" lvl="0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kern="1200" baseline="0">
        <a:solidFill>
          <a:schemeClr val="tx1"/>
        </a:solidFill>
        <a:ea typeface="宋体" panose="02010600030101010101" pitchFamily="2" charset="-122"/>
        <a:cs typeface="+mn-cs"/>
      </a:defRPr>
    </a:lvl1pPr>
    <a:lvl2pPr marL="457200" lvl="1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2pPr>
    <a:lvl3pPr marL="914400" lvl="2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3pPr>
    <a:lvl4pPr marL="1371600" lvl="3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4pPr>
    <a:lvl5pPr marL="1828800" lvl="4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5pPr>
    <a:lvl6pPr marL="2286000" lvl="5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6pPr>
    <a:lvl7pPr marL="2743200" lvl="6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7pPr>
    <a:lvl8pPr marL="3200400" lvl="7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8pPr>
    <a:lvl9pPr marL="3657600" lvl="8" indent="0" algn="l" defTabSz="914400" eaLnBrk="1" fontAlgn="base" latinLnBrk="1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defRPr sz="1800" kern="1200" baseline="0">
        <a:solidFill>
          <a:schemeClr val="tx1"/>
        </a:solidFill>
        <a:ea typeface="宋体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38" y="-102"/>
      </p:cViewPr>
      <p:guideLst>
        <p:guide orient="horz" pos="2192"/>
        <p:guide pos="2839"/>
      </p:guideLst>
    </p:cSldViewPr>
  </p:slideViewPr>
  <p:gridSpacing cx="1828419" cy="1828419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8788" y="1598613"/>
            <a:ext cx="4030948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65" y="1598613"/>
            <a:ext cx="4030948" cy="45275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8607" y="274638"/>
            <a:ext cx="2056606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8788" y="274638"/>
            <a:ext cx="6050595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제목 개체 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vert="horz" anchor="ctr">
            <a:normAutofit/>
          </a:bodyPr>
          <a:p>
            <a:pPr lvl="0"/>
            <a:r>
              <a:rPr lang="zh-CN" altLang="en-US"/>
              <a:t>마스터 제목 스타일 편집</a:t>
            </a:r>
            <a:endParaRPr lang="zh-CN" altLang="en-US"/>
          </a:p>
        </p:txBody>
      </p:sp>
      <p:sp>
        <p:nvSpPr>
          <p:cNvPr id="1027" name="텍스트 개체 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vert="horz">
            <a:normAutofit/>
          </a:bodyPr>
          <a:p>
            <a:pPr lvl="0"/>
            <a:r>
              <a:rPr lang="zh-CN" altLang="en-US"/>
              <a:t>마스터 텍스트 스타일을 편집합니다</a:t>
            </a:r>
            <a:endParaRPr lang="zh-CN" altLang="en-US"/>
          </a:p>
          <a:p>
            <a:pPr lvl="1"/>
            <a:r>
              <a:rPr lang="zh-CN" altLang="en-US"/>
              <a:t>둘째 수준</a:t>
            </a:r>
            <a:endParaRPr lang="zh-CN" altLang="en-US"/>
          </a:p>
          <a:p>
            <a:pPr lvl="2"/>
            <a:r>
              <a:rPr lang="zh-CN" altLang="en-US"/>
              <a:t>셋째 수준</a:t>
            </a:r>
            <a:endParaRPr lang="zh-CN" altLang="en-US"/>
          </a:p>
          <a:p>
            <a:pPr lvl="3"/>
            <a:r>
              <a:rPr lang="zh-CN" altLang="en-US"/>
              <a:t>넷째 수준</a:t>
            </a:r>
            <a:endParaRPr lang="zh-CN" altLang="en-US"/>
          </a:p>
          <a:p>
            <a:pPr lvl="4"/>
            <a:r>
              <a:rPr lang="zh-CN" altLang="en-US"/>
              <a:t>다섯째 수준</a:t>
            </a:r>
            <a:endParaRPr lang="zh-CN" altLang="en-US"/>
          </a:p>
        </p:txBody>
      </p:sp>
      <p:sp>
        <p:nvSpPr>
          <p:cNvPr id="1028" name="날짜 개체 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vert="horz" anchor="ctr"/>
          <a:lstStyle>
            <a:lvl1pPr algn="l">
              <a:defRPr sz="1200">
                <a:solidFill>
                  <a:srgbClr val="898989"/>
                </a:solidFill>
                <a:latin typeface="나눔고딕" pitchFamily="2" charset="-127"/>
                <a:ea typeface="나눔고딕" pitchFamily="2" charset="-127"/>
              </a:defRPr>
            </a:lvl1pPr>
          </a:lstStyle>
          <a:p>
            <a:pPr lvl="0"/>
            <a:fld id="{BB962C8B-B14F-4D97-AF65-F5344CB8AC3E}" type="datetime1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  <p:sp>
        <p:nvSpPr>
          <p:cNvPr id="1029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vert="horz" anchor="ctr"/>
          <a:lstStyle>
            <a:lvl1pPr algn="ctr">
              <a:defRPr sz="1200">
                <a:solidFill>
                  <a:srgbClr val="898989"/>
                </a:solidFill>
                <a:latin typeface="나눔고딕" pitchFamily="2" charset="-127"/>
                <a:ea typeface="나눔고딕" pitchFamily="2" charset="-127"/>
              </a:defRPr>
            </a:lvl1pPr>
          </a:lstStyle>
          <a:p>
            <a:pPr lvl="0"/>
            <a:endParaRPr>
              <a:sym typeface="나눔고딕" pitchFamily="2" charset="-127"/>
            </a:endParaRPr>
          </a:p>
        </p:txBody>
      </p:sp>
      <p:sp>
        <p:nvSpPr>
          <p:cNvPr id="1030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vert="horz" anchor="ctr"/>
          <a:lstStyle>
            <a:lvl1pPr algn="r">
              <a:defRPr sz="1200">
                <a:solidFill>
                  <a:srgbClr val="898989"/>
                </a:solidFill>
                <a:latin typeface="나눔고딕" pitchFamily="2" charset="-127"/>
                <a:ea typeface="나눔고딕" pitchFamily="2" charset="-127"/>
              </a:defRPr>
            </a:lvl1pPr>
          </a:lstStyle>
          <a:p>
            <a:pPr lvl="0"/>
            <a:fld id="{9A0DB2DC-4C9A-4742-B13C-FB6460FD3503}" type="slidenum">
              <a:rPr lang="zh-CN" altLang="en-US">
                <a:sym typeface="나눔고딕" pitchFamily="2" charset="-127"/>
              </a:rPr>
            </a:fld>
            <a:endParaRPr lang="zh-CN" altLang="en-US">
              <a:sym typeface="나눔고딕" pitchFamily="2" charset="-127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914400" lvl="0" indent="-914400" algn="ctr" eaLnBrk="1" latinLnBrk="1" hangingPunct="1">
        <a:lnSpc>
          <a:spcPct val="100000"/>
        </a:lnSpc>
        <a:spcBef>
          <a:spcPct val="0"/>
        </a:spcBef>
        <a:buNone/>
        <a:defRPr sz="4400" kern="1200">
          <a:solidFill>
            <a:srgbClr val="3F3F3F"/>
          </a:solidFill>
          <a:latin typeface="+mj-lt"/>
          <a:ea typeface="+mj-ea"/>
          <a:cs typeface="+mj-cs"/>
          <a:sym typeface="Malgun Gothic" panose="020B0503020000020004" charset="-127"/>
        </a:defRPr>
      </a:lvl1pPr>
    </p:titleStyle>
    <p:bodyStyle>
      <a:lvl1pPr marL="342900" lvl="0" indent="-3429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rgbClr val="3F3F3F"/>
          </a:solidFill>
          <a:latin typeface="+mn-lt"/>
          <a:ea typeface="+mn-ea"/>
          <a:cs typeface="+mn-cs"/>
          <a:sym typeface="Malgun Gothic" panose="020B0503020000020004" charset="-127"/>
        </a:defRPr>
      </a:lvl1pPr>
      <a:lvl2pPr marL="742950" lvl="1" indent="-28575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2pPr>
      <a:lvl3pPr marL="1143000" lvl="2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3pPr>
      <a:lvl4pPr marL="1600200" lvl="3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4pPr>
      <a:lvl5pPr marL="2057400" lvl="4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5pPr>
      <a:lvl6pPr marL="2514600" lvl="5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6pPr>
      <a:lvl7pPr marL="2971800" lvl="6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7pPr>
      <a:lvl8pPr marL="3429000" lvl="7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8pPr>
      <a:lvl9pPr marL="3886200" lvl="8" indent="-228600" algn="l" defTabSz="914400" eaLnBrk="1" fontAlgn="base" latinLnBrk="1" hangingPunct="1">
        <a:lnSpc>
          <a:spcPct val="100000"/>
        </a:lnSpc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3F3F3F"/>
          </a:solidFill>
          <a:latin typeface="나눔고딕" pitchFamily="2" charset="-127"/>
          <a:ea typeface="나눔고딕" pitchFamily="2" charset="-127"/>
          <a:cs typeface="+mn-cs"/>
          <a:sym typeface="Malgun Gothic" panose="020B0503020000020004" charset="-127"/>
        </a:defRPr>
      </a:lvl9pPr>
    </p:bodyStyle>
    <p:otherStyle>
      <a:lvl1pPr marL="0" lvl="0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2049"/>
          <p:cNvSpPr>
            <a:spLocks noGrp="1"/>
          </p:cNvSpPr>
          <p:nvPr>
            <p:ph type="title"/>
          </p:nvPr>
        </p:nvSpPr>
        <p:spPr>
          <a:xfrm>
            <a:off x="458788" y="274638"/>
            <a:ext cx="8226425" cy="1143000"/>
          </a:xfrm>
          <a:prstGeom prst="rect">
            <a:avLst/>
          </a:prstGeom>
          <a:noFill/>
          <a:ln w="9525">
            <a:noFill/>
          </a:ln>
        </p:spPr>
        <p:txBody>
          <a:bodyPr lIns="89544" tIns="44772" rIns="89544" bIns="44772"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文本占位符 2050"/>
          <p:cNvSpPr>
            <a:spLocks noGrp="1"/>
          </p:cNvSpPr>
          <p:nvPr>
            <p:ph type="body" idx="1"/>
          </p:nvPr>
        </p:nvSpPr>
        <p:spPr>
          <a:xfrm>
            <a:off x="458788" y="1598613"/>
            <a:ext cx="8226425" cy="4527550"/>
          </a:xfrm>
          <a:prstGeom prst="rect">
            <a:avLst/>
          </a:prstGeom>
          <a:noFill/>
          <a:ln w="9525">
            <a:noFill/>
          </a:ln>
        </p:spPr>
        <p:txBody>
          <a:bodyPr lIns="89544" tIns="44772" rIns="89544" bIns="44772"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052" name="日期占位符 2051"/>
          <p:cNvSpPr>
            <a:spLocks noGrp="1"/>
          </p:cNvSpPr>
          <p:nvPr>
            <p:ph type="dt" sz="half" idx="2"/>
          </p:nvPr>
        </p:nvSpPr>
        <p:spPr>
          <a:xfrm>
            <a:off x="458788" y="6245225"/>
            <a:ext cx="2130425" cy="476250"/>
          </a:xfrm>
          <a:prstGeom prst="rect">
            <a:avLst/>
          </a:prstGeom>
          <a:noFill/>
          <a:ln w="9525">
            <a:noFill/>
          </a:ln>
        </p:spPr>
        <p:txBody>
          <a:bodyPr lIns="89544" tIns="44772" rIns="89544" bIns="44772"/>
          <a:lstStyle>
            <a:lvl1pPr>
              <a:defRPr sz="1300">
                <a:ea typeface="宋体" panose="02010600030101010101" pitchFamily="2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053" name="页脚占位符 2052"/>
          <p:cNvSpPr>
            <a:spLocks noGrp="1"/>
          </p:cNvSpPr>
          <p:nvPr>
            <p:ph type="ftr" sz="quarter" idx="3"/>
          </p:nvPr>
        </p:nvSpPr>
        <p:spPr>
          <a:xfrm>
            <a:off x="3122613" y="6245225"/>
            <a:ext cx="2898775" cy="476250"/>
          </a:xfrm>
          <a:prstGeom prst="rect">
            <a:avLst/>
          </a:prstGeom>
          <a:noFill/>
          <a:ln w="9525">
            <a:noFill/>
          </a:ln>
        </p:spPr>
        <p:txBody>
          <a:bodyPr lIns="89544" tIns="44772" rIns="89544" bIns="44772"/>
          <a:lstStyle>
            <a:lvl1pPr algn="ctr">
              <a:defRPr sz="1300">
                <a:ea typeface="宋体" panose="02010600030101010101" pitchFamily="2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054" name="灯片编号占位符 2053"/>
          <p:cNvSpPr>
            <a:spLocks noGrp="1"/>
          </p:cNvSpPr>
          <p:nvPr>
            <p:ph type="sldNum" sz="quarter" idx="4"/>
          </p:nvPr>
        </p:nvSpPr>
        <p:spPr>
          <a:xfrm>
            <a:off x="6554788" y="6245225"/>
            <a:ext cx="2130425" cy="476250"/>
          </a:xfrm>
          <a:prstGeom prst="rect">
            <a:avLst/>
          </a:prstGeom>
          <a:noFill/>
          <a:ln w="9525">
            <a:noFill/>
          </a:ln>
        </p:spPr>
        <p:txBody>
          <a:bodyPr lIns="89544" tIns="44772" rIns="89544" bIns="44772"/>
          <a:lstStyle>
            <a:lvl1pPr algn="r">
              <a:defRPr sz="1300">
                <a:ea typeface="宋体" panose="02010600030101010101" pitchFamily="2" charset="-122"/>
              </a:defRPr>
            </a:lvl1pPr>
          </a:lstStyle>
          <a:p>
            <a:pPr lvl="0"/>
            <a:fld id="{9A0DB2DC-4C9A-4742-B13C-FB6460FD3503}" type="slidenum">
              <a:rPr lang="zh-CN" altLang="en-US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marL="0" lvl="0" indent="0" algn="ctr" defTabSz="89535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36550" lvl="0" indent="-336550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27075" lvl="1" indent="-279400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19505" lvl="2" indent="-224155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567180" lvl="3" indent="-224155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14855" lvl="4" indent="-224155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89535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1800" kern="1200" baseline="0">
          <a:solidFill>
            <a:schemeClr val="tx1"/>
          </a:solidFill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hyperlink" Target="http://hangeul.naver.com/font" TargetMode="Externa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098" name="그림 14" descr="d16_패브릭_표지01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제목 1"/>
          <p:cNvSpPr>
            <a:spLocks noGrp="1"/>
          </p:cNvSpPr>
          <p:nvPr>
            <p:ph type="ctrTitle"/>
          </p:nvPr>
        </p:nvSpPr>
        <p:spPr>
          <a:xfrm>
            <a:off x="323850" y="404813"/>
            <a:ext cx="7772400" cy="1470025"/>
          </a:xfrm>
        </p:spPr>
        <p:txBody>
          <a:bodyPr vert="horz" anchor="ctr">
            <a:normAutofit/>
          </a:bodyPr>
          <a:p>
            <a:pPr algn="l">
              <a:lnSpc>
                <a:spcPct val="105000"/>
              </a:lnSpc>
              <a:buSzPct val="1000"/>
            </a:pPr>
            <a:r>
              <a:rPr lang="en-US" altLang="zh-CN" sz="4100" b="1" kern="1200" dirty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sym typeface="나눔고딕" pitchFamily="2" charset="-127"/>
              </a:rPr>
              <a:t>21</a:t>
            </a:r>
            <a:r>
              <a:rPr lang="zh-CN" altLang="en-US" sz="4100" b="1" kern="1200" dirty="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sym typeface="나눔고딕" pitchFamily="2" charset="-127"/>
              </a:rPr>
              <a:t>课 我把袋子放在桌子上</a:t>
            </a:r>
            <a:endParaRPr lang="zh-CN" altLang="en-US" sz="4100" b="1" kern="1200" dirty="0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  <a:sym typeface="나눔고딕" pitchFamily="2" charset="-127"/>
            </a:endParaRPr>
          </a:p>
        </p:txBody>
      </p:sp>
      <p:sp>
        <p:nvSpPr>
          <p:cNvPr id="4100" name="부제목 2"/>
          <p:cNvSpPr/>
          <p:nvPr/>
        </p:nvSpPr>
        <p:spPr>
          <a:xfrm>
            <a:off x="250825" y="6451600"/>
            <a:ext cx="3025775" cy="290513"/>
          </a:xfrm>
          <a:prstGeom prst="rect">
            <a:avLst/>
          </a:prstGeom>
          <a:noFill/>
          <a:ln w="9525">
            <a:noFill/>
          </a:ln>
        </p:spPr>
        <p:txBody>
          <a:bodyPr vert="horz">
            <a:normAutofit/>
          </a:bodyPr>
          <a:p>
            <a:pPr>
              <a:spcBef>
                <a:spcPct val="20000"/>
              </a:spcBef>
            </a:pPr>
            <a:r>
              <a:rPr lang="zh-CN" altLang="en-US" sz="800" dirty="0">
                <a:solidFill>
                  <a:srgbClr val="7F7F7F"/>
                </a:solidFill>
                <a:latin typeface="나눔고딕" pitchFamily="2" charset="-127"/>
                <a:ea typeface="나눔고딕" pitchFamily="2" charset="-127"/>
                <a:sym typeface="나눔고딕" pitchFamily="2" charset="-127"/>
              </a:rPr>
              <a:t>이 문서는 나눔글꼴로 작성되었습니다</a:t>
            </a:r>
            <a:r>
              <a:rPr lang="en-US" altLang="x-none" sz="800" dirty="0">
                <a:solidFill>
                  <a:srgbClr val="7F7F7F"/>
                </a:solidFill>
                <a:latin typeface="나눔고딕" pitchFamily="2" charset="-127"/>
                <a:ea typeface="나눔고딕" pitchFamily="2" charset="-127"/>
                <a:sym typeface="나눔고딕" pitchFamily="2" charset="-127"/>
              </a:rPr>
              <a:t>. </a:t>
            </a:r>
            <a:r>
              <a:rPr lang="zh-CN" altLang="en-US" sz="800" u="sng" dirty="0">
                <a:solidFill>
                  <a:srgbClr val="7F7F7F"/>
                </a:solidFill>
                <a:latin typeface="나눔고딕" pitchFamily="2" charset="-127"/>
                <a:ea typeface="나눔고딕" pitchFamily="2" charset="-127"/>
                <a:sym typeface="나눔고딕" pitchFamily="2" charset="-127"/>
                <a:hlinkClick r:id="rId2"/>
              </a:rPr>
              <a:t>설치하기</a:t>
            </a:r>
            <a:endParaRPr lang="zh-CN" altLang="en-US" sz="800" u="sng" dirty="0">
              <a:solidFill>
                <a:srgbClr val="7F7F7F"/>
              </a:solidFill>
              <a:latin typeface="나눔고딕" pitchFamily="2" charset="-127"/>
              <a:ea typeface="나눔고딕" pitchFamily="2" charset="-127"/>
              <a:sym typeface="나눔고딕" pitchFamily="2" charset="-127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57985" y="405765"/>
            <a:ext cx="5182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 </a:t>
            </a:r>
            <a:r>
              <a:rPr lang="zh-CN" altLang="en-US" sz="2000"/>
              <a:t>wǒ   bǎ    dài zi    fàng zài  zhuō zi  shàng</a:t>
            </a:r>
            <a:endParaRPr lang="zh-CN" altLang="en-US" sz="2000"/>
          </a:p>
        </p:txBody>
      </p:sp>
      <p:sp>
        <p:nvSpPr>
          <p:cNvPr id="3" name="副标题 2"/>
          <p:cNvSpPr/>
          <p:nvPr>
            <p:ph type="subTitle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>
            <a:normAutofit lnSpcReduction="10000"/>
          </a:bodyPr>
          <a:p>
            <a:r>
              <a:rPr lang="zh-CN" altLang="en-US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Sunnie </a:t>
            </a:r>
            <a:r>
              <a:rPr lang="en-US" altLang="zh-CN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/Feng lao shi </a:t>
            </a:r>
            <a:endParaRPr lang="en-US" altLang="zh-CN" sz="240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endParaRPr lang="zh-CN" altLang="en-US" sz="200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endParaRPr lang="zh-CN" altLang="en-US" sz="200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wechat </a:t>
            </a:r>
            <a:r>
              <a:rPr lang="en-US" altLang="zh-CN"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:</a:t>
            </a:r>
            <a:r>
              <a:rPr lang="zh-CN" altLang="en-US"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CYbelieveyou </a:t>
            </a:r>
            <a:endParaRPr lang="en-US" altLang="zh-CN" sz="2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937895" y="1232535"/>
            <a:ext cx="6758305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609600" indent="-609600">
              <a:buNone/>
            </a:pP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S+ </a:t>
            </a: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把 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+ O1+ V + </a:t>
            </a: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在 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+O 2 </a:t>
            </a:r>
            <a:endParaRPr lang="en-US" altLang="zh-CN" sz="4000" dirty="0">
              <a:solidFill>
                <a:srgbClr val="FF0000"/>
              </a:solidFill>
            </a:endParaRPr>
          </a:p>
          <a:p>
            <a:pPr marL="609600" indent="-609600">
              <a:buNone/>
            </a:pPr>
            <a:r>
              <a:rPr lang="zh-CN" altLang="en-US" sz="4000" dirty="0">
                <a:sym typeface="+mn-ea"/>
              </a:rPr>
              <a:t>我放书。</a:t>
            </a:r>
            <a:endParaRPr lang="zh-CN" altLang="en-US" sz="4000" dirty="0"/>
          </a:p>
          <a:p>
            <a:pPr marL="609600" indent="-609600">
              <a:buNone/>
            </a:pPr>
            <a:r>
              <a:rPr lang="zh-CN" altLang="en-US" sz="4000" dirty="0">
                <a:sym typeface="+mn-ea"/>
              </a:rPr>
              <a:t>书在桌子上。</a:t>
            </a:r>
            <a:endParaRPr lang="zh-CN" altLang="en-US" sz="4000" dirty="0"/>
          </a:p>
          <a:p>
            <a:pPr marL="609600" indent="-609600">
              <a:buNone/>
            </a:pPr>
            <a:r>
              <a:rPr lang="zh-CN" altLang="en-US" sz="4000" dirty="0">
                <a:sym typeface="+mn-ea"/>
              </a:rPr>
              <a:t>         →我把书放在桌子上了。</a:t>
            </a:r>
            <a:endParaRPr lang="zh-CN" altLang="en-US" sz="4000"/>
          </a:p>
        </p:txBody>
      </p:sp>
      <p:sp>
        <p:nvSpPr>
          <p:cNvPr id="7" name="文本框 6"/>
          <p:cNvSpPr txBox="1"/>
          <p:nvPr/>
        </p:nvSpPr>
        <p:spPr>
          <a:xfrm>
            <a:off x="613410" y="377825"/>
            <a:ext cx="21297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 b="1" dirty="0">
                <a:latin typeface="黑体" panose="02010609060101010101" pitchFamily="1" charset="-122"/>
                <a:ea typeface="黑体" panose="02010609060101010101" pitchFamily="1" charset="-122"/>
                <a:sym typeface="+mn-ea"/>
              </a:rPr>
              <a:t>把字句</a:t>
            </a:r>
            <a:r>
              <a:rPr lang="zh-CN" altLang="en-US" dirty="0">
                <a:sym typeface="+mn-ea"/>
              </a:rPr>
              <a:t> </a:t>
            </a:r>
            <a:endParaRPr lang="zh-CN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b="1" dirty="0">
                <a:latin typeface="黑体" panose="02010609060101010101" pitchFamily="1" charset="-122"/>
                <a:ea typeface="黑体" panose="02010609060101010101" pitchFamily="1" charset="-122"/>
                <a:sym typeface="+mn-ea"/>
              </a:rPr>
              <a:t>把字句</a:t>
            </a:r>
            <a:endParaRPr lang="zh-CN" altLang="en-US"/>
          </a:p>
        </p:txBody>
      </p:sp>
      <p:graphicFrame>
        <p:nvGraphicFramePr>
          <p:cNvPr id="41059" name="内容占位符 41058"/>
          <p:cNvGraphicFramePr/>
          <p:nvPr>
            <p:ph idx="1"/>
          </p:nvPr>
        </p:nvGraphicFramePr>
        <p:xfrm>
          <a:off x="457200" y="1600200"/>
          <a:ext cx="8229600" cy="4620260"/>
        </p:xfrm>
        <a:graphic>
          <a:graphicData uri="http://schemas.openxmlformats.org/drawingml/2006/table">
            <a:tbl>
              <a:tblPr/>
              <a:tblGrid>
                <a:gridCol w="1118235"/>
                <a:gridCol w="1941830"/>
                <a:gridCol w="1359535"/>
                <a:gridCol w="1088390"/>
                <a:gridCol w="815975"/>
                <a:gridCol w="1905635"/>
              </a:tblGrid>
              <a:tr h="550863">
                <a:tc rowSpan="2"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S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P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49275">
                <a:tc vMerge="1"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O</a:t>
                      </a:r>
                      <a:r>
                        <a:rPr lang="en-US" altLang="zh-CN" baseline="-25000" dirty="0"/>
                        <a:t>1</a:t>
                      </a:r>
                      <a:r>
                        <a:rPr lang="en-US" altLang="zh-CN" dirty="0"/>
                        <a:t> 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V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800" dirty="0">
                          <a:sym typeface="+mn-ea"/>
                        </a:rPr>
                        <a:t>O</a:t>
                      </a:r>
                      <a:r>
                        <a:rPr lang="en-US" altLang="zh-CN" baseline="-25000" dirty="0"/>
                        <a:t>2</a:t>
                      </a:r>
                      <a:r>
                        <a:rPr lang="en-US" altLang="zh-CN" dirty="0"/>
                        <a:t> 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7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老师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词典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桌子上。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2963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我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 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自行车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  </a:t>
                      </a:r>
                      <a:r>
                        <a:rPr lang="zh-CN" altLang="en-US" dirty="0"/>
                        <a:t>楼前边了。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1375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她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饭盒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袋子里。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562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他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我的书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他的书包里了。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42067" name="内容占位符 42066"/>
          <p:cNvGraphicFramePr/>
          <p:nvPr>
            <p:ph idx="1"/>
          </p:nvPr>
        </p:nvGraphicFramePr>
        <p:xfrm>
          <a:off x="457200" y="1520825"/>
          <a:ext cx="8229600" cy="4624705"/>
        </p:xfrm>
        <a:graphic>
          <a:graphicData uri="http://schemas.openxmlformats.org/drawingml/2006/table">
            <a:tbl>
              <a:tblPr/>
              <a:tblGrid>
                <a:gridCol w="802005"/>
                <a:gridCol w="864870"/>
                <a:gridCol w="792480"/>
                <a:gridCol w="1079500"/>
                <a:gridCol w="880745"/>
                <a:gridCol w="1089025"/>
                <a:gridCol w="815975"/>
                <a:gridCol w="1905000"/>
              </a:tblGrid>
              <a:tr h="743585">
                <a:tc rowSpan="2"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S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P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 vMerge="1"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dirty="0"/>
                        <a:t>Adv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O</a:t>
                      </a:r>
                      <a:r>
                        <a:rPr lang="en-US" altLang="zh-CN" baseline="-25000" dirty="0"/>
                        <a:t>1</a:t>
                      </a:r>
                      <a:endParaRPr lang="zh-CN" altLang="en-US" baseline="-25000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dirty="0"/>
                        <a:t>V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800" dirty="0">
                          <a:sym typeface="+mn-ea"/>
                        </a:rPr>
                        <a:t>O</a:t>
                      </a:r>
                      <a:r>
                        <a:rPr lang="en-US" altLang="zh-CN" baseline="-25000" dirty="0"/>
                        <a:t>2</a:t>
                      </a:r>
                      <a:r>
                        <a:rPr lang="en-US" altLang="zh-CN" dirty="0"/>
                        <a:t> 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693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我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没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想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车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楼前边。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121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我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不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想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书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教室里。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994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你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别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车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这儿！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4880"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他们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也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把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车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放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在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dirty="0"/>
                        <a:t>楼前边了。</a:t>
                      </a:r>
                      <a:endParaRPr lang="zh-CN" altLang="en-US" dirty="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146" name="직사각형 13"/>
          <p:cNvSpPr/>
          <p:nvPr/>
        </p:nvSpPr>
        <p:spPr>
          <a:xfrm>
            <a:off x="127635" y="0"/>
            <a:ext cx="900113" cy="6858000"/>
          </a:xfrm>
          <a:prstGeom prst="rect">
            <a:avLst/>
          </a:prstGeom>
          <a:solidFill>
            <a:srgbClr val="DAEEF3">
              <a:alpha val="67000"/>
            </a:srgbClr>
          </a:solidFill>
          <a:ln w="25400">
            <a:noFill/>
          </a:ln>
        </p:spPr>
        <p:txBody>
          <a:bodyPr anchor="ctr"/>
          <a:p>
            <a:pPr algn="ctr"/>
            <a:endParaRPr>
              <a:solidFill>
                <a:srgbClr val="FFFFFF"/>
              </a:solidFill>
              <a:latin typeface="Malgun Gothic" panose="020B0503020000020004" charset="-127"/>
              <a:ea typeface="Malgun Gothic" panose="020B0503020000020004" charset="-127"/>
              <a:sym typeface="Malgun Gothic" panose="020B0503020000020004" charset="-127"/>
            </a:endParaRPr>
          </a:p>
        </p:txBody>
      </p:sp>
      <p:sp>
        <p:nvSpPr>
          <p:cNvPr id="6147" name="직사각형 3"/>
          <p:cNvSpPr/>
          <p:nvPr/>
        </p:nvSpPr>
        <p:spPr>
          <a:xfrm>
            <a:off x="0" y="0"/>
            <a:ext cx="9144000" cy="1268413"/>
          </a:xfrm>
          <a:prstGeom prst="rect">
            <a:avLst/>
          </a:prstGeom>
          <a:blipFill rotWithShape="1">
            <a:blip r:embed="rId1">
              <a:alphaModFix amt="89999"/>
            </a:blip>
            <a:stretch>
              <a:fillRect/>
            </a:stretch>
          </a:blipFill>
          <a:ln w="25400">
            <a:noFill/>
          </a:ln>
        </p:spPr>
        <p:txBody>
          <a:bodyPr anchor="ctr"/>
          <a:p>
            <a:pPr algn="ctr"/>
            <a:endParaRPr>
              <a:solidFill>
                <a:srgbClr val="FFFFFF"/>
              </a:solidFill>
              <a:latin typeface="Malgun Gothic" panose="020B0503020000020004" charset="-127"/>
              <a:ea typeface="Malgun Gothic" panose="020B0503020000020004" charset="-127"/>
              <a:sym typeface="Malgun Gothic" panose="020B0503020000020004" charset="-127"/>
            </a:endParaRPr>
          </a:p>
        </p:txBody>
      </p:sp>
      <p:sp>
        <p:nvSpPr>
          <p:cNvPr id="6150" name="부제목 2"/>
          <p:cNvSpPr/>
          <p:nvPr/>
        </p:nvSpPr>
        <p:spPr>
          <a:xfrm>
            <a:off x="1331913" y="2708275"/>
            <a:ext cx="3311525" cy="360363"/>
          </a:xfrm>
          <a:prstGeom prst="rect">
            <a:avLst/>
          </a:prstGeom>
          <a:noFill/>
          <a:ln w="9525">
            <a:noFill/>
          </a:ln>
        </p:spPr>
        <p:txBody>
          <a:bodyPr vert="horz">
            <a:normAutofit/>
          </a:bodyPr>
          <a:p>
            <a:pPr>
              <a:spcBef>
                <a:spcPct val="20000"/>
              </a:spcBef>
              <a:buFont typeface="Arial" panose="020B0604020202020204" pitchFamily="34" charset="0"/>
              <a:buNone/>
            </a:pPr>
            <a:endParaRPr lang="en-US" altLang="x-none" sz="1400" b="1" i="1" baseline="0" dirty="0">
              <a:solidFill>
                <a:srgbClr val="3F3F3F"/>
              </a:solidFill>
              <a:latin typeface="나눔고딕" pitchFamily="2" charset="-127"/>
              <a:ea typeface="나눔고딕" pitchFamily="2" charset="-127"/>
              <a:sym typeface="나눔고딕" pitchFamily="2" charset="-127"/>
            </a:endParaRPr>
          </a:p>
        </p:txBody>
      </p:sp>
      <p:sp>
        <p:nvSpPr>
          <p:cNvPr id="6153" name="부제목 2"/>
          <p:cNvSpPr/>
          <p:nvPr/>
        </p:nvSpPr>
        <p:spPr>
          <a:xfrm>
            <a:off x="1763713" y="4076700"/>
            <a:ext cx="3311525" cy="649288"/>
          </a:xfrm>
          <a:prstGeom prst="rect">
            <a:avLst/>
          </a:prstGeom>
          <a:noFill/>
          <a:ln w="9525">
            <a:noFill/>
          </a:ln>
        </p:spPr>
        <p:txBody>
          <a:bodyPr vert="horz"/>
          <a:p>
            <a:pPr>
              <a:lnSpc>
                <a:spcPct val="150000"/>
              </a:lnSpc>
            </a:pPr>
            <a:endParaRPr lang="en-US" altLang="x-none" sz="1100" dirty="0">
              <a:solidFill>
                <a:srgbClr val="3F3F3F"/>
              </a:solidFill>
              <a:latin typeface="나눔고딕" pitchFamily="2" charset="-127"/>
              <a:ea typeface="나눔고딕" pitchFamily="2" charset="-127"/>
              <a:sym typeface="나눔고딕" pitchFamily="2" charset="-127"/>
            </a:endParaRPr>
          </a:p>
        </p:txBody>
      </p:sp>
      <p:sp>
        <p:nvSpPr>
          <p:cNvPr id="6155" name="부제목 2"/>
          <p:cNvSpPr/>
          <p:nvPr/>
        </p:nvSpPr>
        <p:spPr>
          <a:xfrm>
            <a:off x="1763713" y="5157788"/>
            <a:ext cx="3311525" cy="647700"/>
          </a:xfrm>
          <a:prstGeom prst="rect">
            <a:avLst/>
          </a:prstGeom>
          <a:noFill/>
          <a:ln w="9525">
            <a:noFill/>
          </a:ln>
        </p:spPr>
        <p:txBody>
          <a:bodyPr vert="horz"/>
          <a:p>
            <a:pPr>
              <a:lnSpc>
                <a:spcPct val="150000"/>
              </a:lnSpc>
            </a:pPr>
            <a:endParaRPr lang="en-US" altLang="x-none" sz="1100" dirty="0">
              <a:solidFill>
                <a:srgbClr val="3F3F3F"/>
              </a:solidFill>
              <a:latin typeface="나눔고딕" pitchFamily="2" charset="-127"/>
              <a:ea typeface="나눔고딕" pitchFamily="2" charset="-127"/>
              <a:sym typeface="나눔고딕" pitchFamily="2" charset="-127"/>
            </a:endParaRPr>
          </a:p>
        </p:txBody>
      </p:sp>
      <p:sp>
        <p:nvSpPr>
          <p:cNvPr id="6156" name="제목 1"/>
          <p:cNvSpPr>
            <a:spLocks noGrp="1"/>
          </p:cNvSpPr>
          <p:nvPr>
            <p:ph type="ctrTitle"/>
          </p:nvPr>
        </p:nvSpPr>
        <p:spPr>
          <a:xfrm>
            <a:off x="323850" y="333375"/>
            <a:ext cx="2879725" cy="574675"/>
          </a:xfrm>
        </p:spPr>
        <p:txBody>
          <a:bodyPr vert="horz" anchor="ctr">
            <a:noAutofit/>
          </a:bodyPr>
          <a:p>
            <a:pPr algn="l">
              <a:buSzPct val="1000"/>
            </a:pPr>
            <a:r>
              <a:rPr lang="zh-CN" altLang="en-US" sz="3200" b="1" kern="1200">
                <a:solidFill>
                  <a:schemeClr val="bg1"/>
                </a:solidFill>
                <a:latin typeface="나눔고딕" pitchFamily="2" charset="-127"/>
                <a:ea typeface="나눔고딕" pitchFamily="2" charset="-127"/>
                <a:sym typeface="나눔고딕" pitchFamily="2" charset="-127"/>
              </a:rPr>
              <a:t>生词</a:t>
            </a:r>
            <a:endParaRPr lang="zh-CN" altLang="en-US" sz="3200" b="1" kern="1200">
              <a:solidFill>
                <a:schemeClr val="bg1"/>
              </a:solidFill>
              <a:latin typeface="나눔고딕" pitchFamily="2" charset="-127"/>
              <a:ea typeface="나눔고딕" pitchFamily="2" charset="-127"/>
              <a:sym typeface="나눔고딕" pitchFamily="2" charset="-127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27635" y="1268095"/>
            <a:ext cx="8235315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buNone/>
            </a:pPr>
            <a:r>
              <a:rPr lang="zh-CN" altLang="en-US" sz="4000" dirty="0">
                <a:sym typeface="+mn-ea"/>
              </a:rPr>
              <a:t>付</a:t>
            </a:r>
            <a:endParaRPr lang="zh-CN" altLang="en-US" sz="4000" dirty="0"/>
          </a:p>
          <a:p>
            <a:r>
              <a:rPr lang="zh-CN" altLang="en-US" sz="4000" dirty="0">
                <a:sym typeface="+mn-ea"/>
              </a:rPr>
              <a:t>付钱                   </a:t>
            </a:r>
            <a:endParaRPr lang="zh-CN" altLang="en-US" sz="4000" dirty="0"/>
          </a:p>
          <a:p>
            <a:r>
              <a:rPr lang="zh-CN" altLang="en-US" sz="4000" dirty="0">
                <a:sym typeface="+mn-ea"/>
              </a:rPr>
              <a:t>付费  付学费  付网费</a:t>
            </a:r>
            <a:endParaRPr lang="zh-CN" altLang="en-US" sz="4000" dirty="0"/>
          </a:p>
          <a:p>
            <a:r>
              <a:rPr lang="zh-CN" altLang="en-US" sz="4000" dirty="0">
                <a:sym typeface="+mn-ea"/>
              </a:rPr>
              <a:t>我们自己付自己的</a:t>
            </a:r>
            <a:r>
              <a:rPr lang="en-US" altLang="zh-CN" sz="4000" dirty="0">
                <a:sym typeface="+mn-ea"/>
              </a:rPr>
              <a:t>(</a:t>
            </a:r>
            <a:r>
              <a:rPr lang="zh-CN" altLang="en-US" sz="4000" dirty="0">
                <a:sym typeface="+mn-ea"/>
              </a:rPr>
              <a:t>钱</a:t>
            </a:r>
            <a:r>
              <a:rPr lang="en-US" altLang="zh-CN" sz="4000" dirty="0">
                <a:sym typeface="+mn-ea"/>
              </a:rPr>
              <a:t>)</a:t>
            </a:r>
            <a:endParaRPr lang="en-US" altLang="zh-CN" sz="4000" dirty="0">
              <a:sym typeface="+mn-e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文本框 5"/>
          <p:cNvSpPr txBox="1"/>
          <p:nvPr/>
        </p:nvSpPr>
        <p:spPr>
          <a:xfrm>
            <a:off x="-77470" y="734060"/>
            <a:ext cx="8860790" cy="563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00B0F0"/>
                </a:solidFill>
              </a14:hiddenFill>
            </a:ext>
          </a:extLst>
        </p:spPr>
        <p:txBody>
          <a:bodyPr wrap="square" rtlCol="0" anchor="t">
            <a:spAutoFit/>
          </a:bodyPr>
          <a:p>
            <a:pPr marL="609600" indent="-609600">
              <a:lnSpc>
                <a:spcPct val="90000"/>
              </a:lnSpc>
              <a:buNone/>
            </a:pPr>
            <a:r>
              <a:rPr lang="zh-CN" altLang="en-US" sz="4000" dirty="0">
                <a:sym typeface="+mn-ea"/>
              </a:rPr>
              <a:t>影响</a:t>
            </a:r>
            <a:endParaRPr lang="zh-CN" altLang="en-US" sz="4000" dirty="0"/>
          </a:p>
          <a:p>
            <a:pPr marL="609600" indent="-609600">
              <a:lnSpc>
                <a:spcPct val="90000"/>
              </a:lnSpc>
              <a:buNone/>
            </a:pP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对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……</a:t>
            </a: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影响很大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/</a:t>
            </a: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不大</a:t>
            </a:r>
            <a:endParaRPr lang="zh-CN" altLang="en-US" sz="4000" dirty="0">
              <a:solidFill>
                <a:srgbClr val="FF0000"/>
              </a:solidFill>
            </a:endParaRPr>
          </a:p>
          <a:p>
            <a:pPr marL="609600" indent="-609600">
              <a:lnSpc>
                <a:spcPct val="90000"/>
              </a:lnSpc>
              <a:buAutoNum type="arabicPeriod"/>
            </a:pPr>
            <a:r>
              <a:rPr lang="zh-CN" altLang="en-US" sz="4000" dirty="0">
                <a:sym typeface="+mn-ea"/>
              </a:rPr>
              <a:t>喝酒对身体影响很大。</a:t>
            </a:r>
            <a:endParaRPr lang="zh-CN" altLang="en-US" sz="4000" dirty="0"/>
          </a:p>
          <a:p>
            <a:pPr marL="609600" indent="-609600">
              <a:lnSpc>
                <a:spcPct val="90000"/>
              </a:lnSpc>
              <a:buAutoNum type="arabicPeriod"/>
            </a:pPr>
            <a:r>
              <a:rPr lang="zh-CN" altLang="en-US" sz="4000" dirty="0">
                <a:sym typeface="+mn-ea"/>
              </a:rPr>
              <a:t>你对我影响很大。</a:t>
            </a:r>
            <a:endParaRPr lang="zh-CN" altLang="en-US" sz="4000" dirty="0"/>
          </a:p>
          <a:p>
            <a:pPr marL="609600" indent="-609600">
              <a:lnSpc>
                <a:spcPct val="90000"/>
              </a:lnSpc>
              <a:buAutoNum type="arabicPeriod"/>
            </a:pPr>
            <a:r>
              <a:rPr lang="zh-CN" altLang="en-US" sz="4000" dirty="0">
                <a:sym typeface="+mn-ea"/>
              </a:rPr>
              <a:t>外国人的做法和想法对中国人影响很大。</a:t>
            </a:r>
            <a:endParaRPr lang="zh-CN" altLang="en-US" sz="4000" dirty="0"/>
          </a:p>
          <a:p>
            <a:pPr marL="609600" indent="-609600">
              <a:lnSpc>
                <a:spcPct val="90000"/>
              </a:lnSpc>
              <a:buNone/>
            </a:pPr>
            <a:endParaRPr lang="zh-CN" altLang="en-US" sz="4000" dirty="0"/>
          </a:p>
          <a:p>
            <a:pPr marL="609600" indent="-609600">
              <a:lnSpc>
                <a:spcPct val="90000"/>
              </a:lnSpc>
              <a:buNone/>
            </a:pP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对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……</a:t>
            </a: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有影响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/ </a:t>
            </a:r>
            <a:r>
              <a:rPr lang="zh-CN" altLang="en-US" sz="4000" dirty="0">
                <a:solidFill>
                  <a:srgbClr val="FF0000"/>
                </a:solidFill>
                <a:sym typeface="+mn-ea"/>
              </a:rPr>
              <a:t>没有影响</a:t>
            </a:r>
            <a:endParaRPr lang="zh-CN" altLang="en-US" sz="4000" dirty="0">
              <a:solidFill>
                <a:srgbClr val="FF0000"/>
              </a:solidFill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4000" dirty="0">
                <a:sym typeface="+mn-ea"/>
              </a:rPr>
              <a:t>4.</a:t>
            </a:r>
            <a:r>
              <a:rPr lang="zh-CN" altLang="en-US" sz="4000" dirty="0">
                <a:sym typeface="+mn-ea"/>
              </a:rPr>
              <a:t>这件事对经济</a:t>
            </a:r>
            <a:r>
              <a:rPr lang="en-US" altLang="zh-CN" sz="4000" dirty="0">
                <a:sym typeface="+mn-ea"/>
              </a:rPr>
              <a:t>(jīngjì)</a:t>
            </a:r>
            <a:r>
              <a:rPr lang="zh-CN" altLang="en-US" sz="4000" dirty="0">
                <a:sym typeface="+mn-ea"/>
              </a:rPr>
              <a:t>有很大影响。</a:t>
            </a:r>
            <a:endParaRPr lang="zh-CN" altLang="en-US" sz="4000" dirty="0"/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4000" dirty="0">
                <a:sym typeface="+mn-ea"/>
              </a:rPr>
              <a:t>5.</a:t>
            </a:r>
            <a:r>
              <a:rPr lang="zh-CN" altLang="en-US" sz="4000" dirty="0">
                <a:sym typeface="+mn-ea"/>
              </a:rPr>
              <a:t>那件事对你没有影响吧？</a:t>
            </a:r>
            <a:endParaRPr lang="zh-CN" altLang="en-US" sz="4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860425" y="1003935"/>
            <a:ext cx="4981575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609600" indent="-609600">
              <a:buNone/>
            </a:pPr>
            <a:r>
              <a:rPr lang="zh-CN" altLang="en-US" sz="4000" dirty="0">
                <a:sym typeface="+mn-ea"/>
              </a:rPr>
              <a:t>愿意</a:t>
            </a:r>
            <a:r>
              <a:rPr lang="en-US" altLang="zh-CN" sz="4000" dirty="0">
                <a:sym typeface="+mn-ea"/>
              </a:rPr>
              <a:t>+</a:t>
            </a:r>
            <a:r>
              <a:rPr lang="en-US" altLang="zh-CN" sz="4000" dirty="0">
                <a:solidFill>
                  <a:srgbClr val="FF0000"/>
                </a:solidFill>
                <a:sym typeface="+mn-ea"/>
              </a:rPr>
              <a:t>V</a:t>
            </a:r>
            <a:r>
              <a:rPr lang="en-US" altLang="zh-CN" sz="4000" dirty="0">
                <a:sym typeface="+mn-ea"/>
              </a:rPr>
              <a:t> </a:t>
            </a:r>
            <a:endParaRPr lang="en-US" altLang="zh-CN" sz="4000" dirty="0"/>
          </a:p>
          <a:p>
            <a:pPr marL="609600" indent="-609600">
              <a:buAutoNum type="arabicPeriod"/>
            </a:pPr>
            <a:r>
              <a:rPr lang="zh-CN" altLang="en-US" sz="4000" dirty="0">
                <a:sym typeface="+mn-ea"/>
              </a:rPr>
              <a:t>我愿意帮你的忙。</a:t>
            </a:r>
            <a:endParaRPr lang="zh-CN" altLang="en-US" sz="4000" dirty="0"/>
          </a:p>
          <a:p>
            <a:pPr>
              <a:buNone/>
            </a:pPr>
            <a:r>
              <a:rPr lang="en-US" altLang="zh-CN" sz="4000" dirty="0"/>
              <a:t>2.</a:t>
            </a:r>
            <a:r>
              <a:rPr lang="zh-CN" altLang="en-US" sz="4000" dirty="0"/>
              <a:t>你愿意来中国玩吗？</a:t>
            </a:r>
            <a:endParaRPr lang="zh-CN" altLang="en-US" sz="4000" dirty="0"/>
          </a:p>
          <a:p>
            <a:pPr>
              <a:buNone/>
            </a:pPr>
            <a:r>
              <a:rPr lang="en-US" altLang="zh-CN" sz="4000" dirty="0">
                <a:sym typeface="+mn-ea"/>
              </a:rPr>
              <a:t>3.</a:t>
            </a:r>
            <a:r>
              <a:rPr lang="zh-CN" altLang="en-US" sz="4000" dirty="0">
                <a:sym typeface="+mn-ea"/>
              </a:rPr>
              <a:t>你愿意当老师吗？</a:t>
            </a:r>
            <a:endParaRPr lang="zh-CN" altLang="en-US" sz="4000" dirty="0"/>
          </a:p>
          <a:p>
            <a:pPr>
              <a:buNone/>
            </a:pPr>
            <a:r>
              <a:rPr lang="en-US" altLang="zh-CN" sz="4000" dirty="0">
                <a:sym typeface="+mn-ea"/>
              </a:rPr>
              <a:t>4</a:t>
            </a:r>
            <a:r>
              <a:rPr lang="en-US" altLang="zh-CN" sz="4000" dirty="0">
                <a:latin typeface="宋体" panose="02010600030101010101" pitchFamily="2" charset="-122"/>
                <a:sym typeface="+mn-ea"/>
              </a:rPr>
              <a:t>.</a:t>
            </a:r>
            <a:r>
              <a:rPr lang="zh-CN" altLang="en-US" sz="4000" dirty="0">
                <a:latin typeface="宋体" panose="02010600030101010101" pitchFamily="2" charset="-122"/>
                <a:sym typeface="+mn-ea"/>
              </a:rPr>
              <a:t>你们</a:t>
            </a:r>
            <a:r>
              <a:rPr lang="zh-CN" altLang="en-US" sz="4000" dirty="0">
                <a:sym typeface="+mn-ea"/>
              </a:rPr>
              <a:t>愿不愿意晚上上课</a:t>
            </a:r>
            <a:r>
              <a:rPr lang="en-US" altLang="zh-CN" sz="4000" dirty="0">
                <a:sym typeface="+mn-ea"/>
              </a:rPr>
              <a:t>?</a:t>
            </a:r>
            <a:endParaRPr lang="en-US" altLang="zh-CN" sz="4000" dirty="0">
              <a:sym typeface="+mn-e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438150"/>
            <a:ext cx="8229600" cy="5688330"/>
          </a:xfrm>
        </p:spPr>
        <p:txBody>
          <a:bodyPr/>
          <a:p>
            <a:pPr marL="609600" indent="-609600">
              <a:buNone/>
            </a:pP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大多数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大多数中国人不习惯AA制。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我们班大多数是（     ）国人。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大多数人第一外语是(      )语。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你们国家大多数人多数人不会汉语，但是会一点儿(     )语。</a:t>
            </a:r>
            <a:endParaRPr lang="zh-CN" altLang="en-US" sz="4000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568325"/>
            <a:ext cx="8229600" cy="5558155"/>
          </a:xfrm>
        </p:spPr>
        <p:txBody>
          <a:bodyPr>
            <a:normAutofit lnSpcReduction="20000"/>
          </a:bodyPr>
          <a:p>
            <a:pPr marL="609600" indent="-609600" algn="l">
              <a:buNone/>
            </a:pP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习惯</a:t>
            </a:r>
            <a:r>
              <a:rPr lang="zh-CN" altLang="en-US" sz="4000" dirty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v</a:t>
            </a: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.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1.</a:t>
            </a: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我已经习惯AA制了，但是我父母不习惯。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2.</a:t>
            </a: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你习惯了北京的(      )没有？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3.</a:t>
            </a: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你习惯吃中国菜吗？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4.</a:t>
            </a: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你习惯八点上课吗？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5.</a:t>
            </a:r>
            <a:r>
              <a:rPr lang="zh-CN" altLang="en-US" sz="40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你习惯(       )吗？</a:t>
            </a: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endParaRPr lang="zh-CN" altLang="en-US" sz="40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170" name="직사각형 11"/>
          <p:cNvSpPr/>
          <p:nvPr/>
        </p:nvSpPr>
        <p:spPr>
          <a:xfrm>
            <a:off x="0" y="0"/>
            <a:ext cx="9144000" cy="5229225"/>
          </a:xfrm>
          <a:prstGeom prst="rect">
            <a:avLst/>
          </a:prstGeom>
          <a:solidFill>
            <a:srgbClr val="DAEEF3">
              <a:alpha val="79999"/>
            </a:srgbClr>
          </a:solidFill>
          <a:ln w="25400">
            <a:noFill/>
          </a:ln>
        </p:spPr>
        <p:txBody>
          <a:bodyPr anchor="ctr"/>
          <a:p>
            <a:pPr algn="ctr"/>
            <a:endParaRPr>
              <a:solidFill>
                <a:srgbClr val="FFFFFF"/>
              </a:solidFill>
              <a:latin typeface="Malgun Gothic" panose="020B0503020000020004" charset="-127"/>
              <a:ea typeface="Malgun Gothic" panose="020B0503020000020004" charset="-127"/>
              <a:sym typeface="Malgun Gothic" panose="020B0503020000020004" charset="-127"/>
            </a:endParaRPr>
          </a:p>
        </p:txBody>
      </p:sp>
      <p:sp>
        <p:nvSpPr>
          <p:cNvPr id="7171" name="직사각형 4"/>
          <p:cNvSpPr/>
          <p:nvPr/>
        </p:nvSpPr>
        <p:spPr>
          <a:xfrm>
            <a:off x="0" y="0"/>
            <a:ext cx="7451725" cy="6861175"/>
          </a:xfrm>
          <a:prstGeom prst="rect">
            <a:avLst/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txBody>
          <a:bodyPr anchor="ctr"/>
          <a:p>
            <a:pPr algn="ctr"/>
            <a:r>
              <a:rPr lang="en-US" altLang="zh-CN" sz="3200" dirty="0">
                <a:latin typeface="宋体" panose="02010600030101010101" pitchFamily="2" charset="-122"/>
                <a:sym typeface="+mn-ea"/>
              </a:rPr>
              <a:t> </a:t>
            </a:r>
            <a:r>
              <a:rPr lang="zh-CN" altLang="en-US" sz="3200" dirty="0">
                <a:latin typeface="宋体" panose="02010600030101010101" pitchFamily="2" charset="-122"/>
                <a:sym typeface="+mn-ea"/>
              </a:rPr>
              <a:t>中国人吃饭的时候，一般是（      ），这次我（     ），下次（    ）请客。很多国家跟中国（     ），大家一起喝完（     ），吃完（    ）以后，自己付（       ）的钱。这种做法，中国人叫（     ）。“</a:t>
            </a:r>
            <a:r>
              <a:rPr lang="en-US" altLang="zh-CN" sz="3200" dirty="0">
                <a:latin typeface="宋体" panose="02010600030101010101" pitchFamily="2" charset="-122"/>
                <a:sym typeface="+mn-ea"/>
              </a:rPr>
              <a:t>AA</a:t>
            </a:r>
            <a:r>
              <a:rPr lang="zh-CN" altLang="en-US" sz="3200" dirty="0">
                <a:latin typeface="宋体" panose="02010600030101010101" pitchFamily="2" charset="-122"/>
                <a:sym typeface="+mn-ea"/>
              </a:rPr>
              <a:t>制”到了中国，对年轻人（       ），很多年轻人愿意</a:t>
            </a:r>
            <a:endParaRPr lang="zh-CN" altLang="en-US" sz="3200" dirty="0">
              <a:latin typeface="宋体" panose="02010600030101010101" pitchFamily="2" charset="-122"/>
              <a:sym typeface="+mn-ea"/>
            </a:endParaRPr>
          </a:p>
          <a:p>
            <a:pPr algn="ctr"/>
            <a:r>
              <a:rPr lang="zh-CN" altLang="en-US" sz="3200" dirty="0">
                <a:latin typeface="宋体" panose="02010600030101010101" pitchFamily="2" charset="-122"/>
                <a:sym typeface="+mn-ea"/>
              </a:rPr>
              <a:t>（      ），但是（       ）还不习惯</a:t>
            </a:r>
            <a:endParaRPr lang="zh-CN" altLang="en-US" sz="3200" dirty="0">
              <a:latin typeface="宋体" panose="02010600030101010101" pitchFamily="2" charset="-122"/>
              <a:sym typeface="+mn-ea"/>
            </a:endParaRPr>
          </a:p>
        </p:txBody>
      </p:sp>
      <p:sp>
        <p:nvSpPr>
          <p:cNvPr id="7172" name="제목 1"/>
          <p:cNvSpPr>
            <a:spLocks noGrp="1"/>
          </p:cNvSpPr>
          <p:nvPr>
            <p:ph type="ctrTitle"/>
          </p:nvPr>
        </p:nvSpPr>
        <p:spPr>
          <a:xfrm>
            <a:off x="302578" y="246698"/>
            <a:ext cx="7772400" cy="1470025"/>
          </a:xfrm>
        </p:spPr>
        <p:txBody>
          <a:bodyPr vert="horz" anchor="ctr">
            <a:normAutofit/>
          </a:bodyPr>
          <a:p>
            <a:pPr algn="l">
              <a:lnSpc>
                <a:spcPts val="5600"/>
              </a:lnSpc>
              <a:buSzPct val="1000"/>
            </a:pPr>
            <a:r>
              <a:rPr lang="zh-CN" altLang="en-US" sz="4000" b="1" kern="12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나눔고딕" pitchFamily="2" charset="-127"/>
              </a:rPr>
              <a:t>课文</a:t>
            </a:r>
            <a:endParaRPr lang="zh-CN" altLang="en-US" sz="4000" b="1" kern="12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나눔고딕" pitchFamily="2" charset="-127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231775" y="856615"/>
            <a:ext cx="5610225" cy="5015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609600" indent="-609600">
              <a:buAutoNum type="arabicPeriod"/>
            </a:pPr>
            <a:r>
              <a:rPr lang="zh-CN" altLang="en-US" sz="4000" dirty="0">
                <a:sym typeface="+mn-ea"/>
              </a:rPr>
              <a:t>大家一起吃饭，到付钱的时候，中国人一般怎么做？</a:t>
            </a:r>
            <a:endParaRPr lang="zh-CN" altLang="en-US" sz="4000" dirty="0"/>
          </a:p>
          <a:p>
            <a:pPr marL="609600" indent="-609600">
              <a:buAutoNum type="arabicPeriod"/>
            </a:pPr>
            <a:r>
              <a:rPr lang="zh-CN" altLang="en-US" sz="4000" dirty="0">
                <a:sym typeface="+mn-ea"/>
              </a:rPr>
              <a:t>什么叫“</a:t>
            </a:r>
            <a:r>
              <a:rPr lang="en-US" altLang="zh-CN" sz="4000" dirty="0">
                <a:sym typeface="+mn-ea"/>
              </a:rPr>
              <a:t>AA</a:t>
            </a:r>
            <a:r>
              <a:rPr lang="zh-CN" altLang="en-US" sz="4000" dirty="0">
                <a:sym typeface="+mn-ea"/>
              </a:rPr>
              <a:t>制”？</a:t>
            </a:r>
            <a:endParaRPr lang="zh-CN" altLang="en-US" sz="4000" dirty="0"/>
          </a:p>
          <a:p>
            <a:pPr marL="609600" indent="-609600">
              <a:buAutoNum type="arabicPeriod"/>
            </a:pPr>
            <a:r>
              <a:rPr lang="zh-CN" altLang="en-US" sz="4000" dirty="0">
                <a:sym typeface="+mn-ea"/>
              </a:rPr>
              <a:t>你们国家习惯“</a:t>
            </a:r>
            <a:r>
              <a:rPr lang="en-US" altLang="zh-CN" sz="4000" dirty="0">
                <a:sym typeface="+mn-ea"/>
              </a:rPr>
              <a:t>AA</a:t>
            </a:r>
            <a:r>
              <a:rPr lang="zh-CN" altLang="en-US" sz="4000" dirty="0">
                <a:sym typeface="+mn-ea"/>
              </a:rPr>
              <a:t>制”吗？</a:t>
            </a:r>
            <a:endParaRPr lang="zh-CN" altLang="en-US" sz="4000" dirty="0"/>
          </a:p>
          <a:p>
            <a:pPr marL="609600" indent="-609600">
              <a:buAutoNum type="arabicPeriod"/>
            </a:pPr>
            <a:r>
              <a:rPr lang="zh-CN" altLang="en-US" sz="4000" dirty="0">
                <a:sym typeface="+mn-ea"/>
              </a:rPr>
              <a:t>中国人习惯“</a:t>
            </a:r>
            <a:r>
              <a:rPr lang="en-US" altLang="zh-CN" sz="4000" dirty="0">
                <a:sym typeface="+mn-ea"/>
              </a:rPr>
              <a:t>AA</a:t>
            </a:r>
            <a:r>
              <a:rPr lang="zh-CN" altLang="en-US" sz="4000" dirty="0">
                <a:sym typeface="+mn-ea"/>
              </a:rPr>
              <a:t>制”吗？</a:t>
            </a:r>
            <a:endParaRPr lang="zh-CN" altLang="en-US" sz="40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457200" y="-62547"/>
            <a:ext cx="8229600" cy="1143000"/>
          </a:xfrm>
        </p:spPr>
        <p:txBody>
          <a:bodyPr/>
          <a:p>
            <a:endParaRPr lang="zh-CN" altLang="en-US"/>
          </a:p>
        </p:txBody>
      </p:sp>
      <p:sp>
        <p:nvSpPr>
          <p:cNvPr id="6147" name="직사각형 3"/>
          <p:cNvSpPr/>
          <p:nvPr/>
        </p:nvSpPr>
        <p:spPr>
          <a:xfrm>
            <a:off x="-64770" y="12700"/>
            <a:ext cx="9144000" cy="992505"/>
          </a:xfrm>
          <a:prstGeom prst="rect">
            <a:avLst/>
          </a:prstGeom>
          <a:blipFill rotWithShape="1">
            <a:blip r:embed="rId1">
              <a:alphaModFix amt="89999"/>
            </a:blip>
            <a:stretch>
              <a:fillRect/>
            </a:stretch>
          </a:blipFill>
          <a:ln w="25400">
            <a:noFill/>
          </a:ln>
        </p:spPr>
        <p:txBody>
          <a:bodyPr anchor="ctr"/>
          <a:p>
            <a:pPr algn="ctr"/>
            <a:r>
              <a:rPr lang="zh-CN" altLang="en-US" sz="3200">
                <a:solidFill>
                  <a:srgbClr val="FFFFFF"/>
                </a:solidFill>
                <a:latin typeface="宋体" panose="02010600030101010101" pitchFamily="2" charset="-122"/>
                <a:sym typeface="Malgun Gothic" panose="020B0503020000020004" charset="-127"/>
              </a:rPr>
              <a:t>课文二生词</a:t>
            </a:r>
            <a:endParaRPr lang="zh-CN" altLang="en-US" sz="3200">
              <a:solidFill>
                <a:srgbClr val="FFFFFF"/>
              </a:solidFill>
              <a:latin typeface="宋体" panose="02010600030101010101" pitchFamily="2" charset="-122"/>
              <a:sym typeface="Malgun Gothic" panose="020B0503020000020004" charset="-127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794760" y="3244850"/>
            <a:ext cx="15544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>
                <a:solidFill>
                  <a:srgbClr val="FFFFFF"/>
                </a:solidFill>
                <a:latin typeface="宋体" panose="02010600030101010101" pitchFamily="2" charset="-122"/>
                <a:sym typeface="Malgun Gothic" panose="020B0503020000020004" charset="-127"/>
              </a:rPr>
              <a:t>文课文二生词</a:t>
            </a:r>
            <a:endParaRPr lang="zh-CN" altLang="en-US">
              <a:solidFill>
                <a:srgbClr val="FFFFFF"/>
              </a:solidFill>
              <a:latin typeface="宋体" panose="02010600030101010101" pitchFamily="2" charset="-122"/>
              <a:sym typeface="Malgun Gothic" panose="020B0503020000020004" charset="-127"/>
            </a:endParaRPr>
          </a:p>
          <a:p>
            <a:pPr algn="ctr"/>
            <a:r>
              <a:rPr lang="zh-CN" altLang="en-US">
                <a:solidFill>
                  <a:srgbClr val="FFFFFF"/>
                </a:solidFill>
                <a:latin typeface="宋体" panose="02010600030101010101" pitchFamily="2" charset="-122"/>
                <a:sym typeface="Malgun Gothic" panose="020B0503020000020004" charset="-127"/>
              </a:rPr>
              <a:t>二生词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-64770" y="1005205"/>
            <a:ext cx="5848350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buNone/>
            </a:pPr>
            <a:r>
              <a:rPr lang="zh-CN" altLang="en-US" sz="3600" dirty="0">
                <a:sym typeface="+mn-ea"/>
              </a:rPr>
              <a:t>1.结</a:t>
            </a:r>
            <a:endParaRPr lang="zh-CN" altLang="en-US" sz="3600" dirty="0"/>
          </a:p>
          <a:p>
            <a:r>
              <a:rPr lang="zh-CN" altLang="en-US" sz="3600" dirty="0">
                <a:sym typeface="+mn-ea"/>
              </a:rPr>
              <a:t>结婚 </a:t>
            </a:r>
            <a:r>
              <a:rPr lang="en-US" altLang="zh-CN" sz="3600" dirty="0">
                <a:sym typeface="+mn-ea"/>
              </a:rPr>
              <a:t>(hun)</a:t>
            </a:r>
            <a:r>
              <a:rPr lang="zh-CN" altLang="en-US" sz="3600" dirty="0">
                <a:sym typeface="+mn-ea"/>
              </a:rPr>
              <a:t>  </a:t>
            </a:r>
            <a:endParaRPr lang="zh-CN" altLang="en-US" sz="3600" dirty="0"/>
          </a:p>
          <a:p>
            <a:r>
              <a:rPr lang="zh-CN" altLang="en-US" sz="3600" dirty="0">
                <a:sym typeface="+mn-ea"/>
              </a:rPr>
              <a:t>结帐</a:t>
            </a:r>
            <a:r>
              <a:rPr lang="en-US" altLang="zh-CN" sz="3600" dirty="0">
                <a:sym typeface="+mn-ea"/>
              </a:rPr>
              <a:t>(zhang)</a:t>
            </a:r>
            <a:endParaRPr lang="en-US" altLang="zh-CN" sz="3600" dirty="0">
              <a:sym typeface="+mn-ea"/>
            </a:endParaRPr>
          </a:p>
          <a:p>
            <a:endParaRPr lang="en-US" altLang="zh-CN" sz="3600" dirty="0">
              <a:sym typeface="+mn-ea"/>
            </a:endParaRPr>
          </a:p>
          <a:p>
            <a:r>
              <a:rPr lang="en-US" altLang="zh-CN" sz="3600" dirty="0">
                <a:sym typeface="+mn-ea"/>
              </a:rPr>
              <a:t>2.</a:t>
            </a:r>
            <a:r>
              <a:rPr lang="zh-CN" altLang="en-US" sz="3600" dirty="0">
                <a:sym typeface="+mn-ea"/>
              </a:rPr>
              <a:t>们</a:t>
            </a:r>
            <a:endParaRPr lang="zh-CN" altLang="en-US" sz="3600" dirty="0">
              <a:sym typeface="+mn-ea"/>
            </a:endParaRPr>
          </a:p>
          <a:p>
            <a:r>
              <a:rPr lang="zh-CN" altLang="en-US" sz="3600" dirty="0">
                <a:sym typeface="+mn-ea"/>
              </a:rPr>
              <a:t>咱们</a:t>
            </a:r>
            <a:endParaRPr lang="zh-CN" altLang="en-US" sz="3600" dirty="0">
              <a:sym typeface="+mn-ea"/>
            </a:endParaRPr>
          </a:p>
          <a:p>
            <a:r>
              <a:rPr lang="zh-CN" altLang="en-US" sz="3600" dirty="0">
                <a:sym typeface="+mn-ea"/>
              </a:rPr>
              <a:t>你们</a:t>
            </a:r>
            <a:endParaRPr lang="zh-CN" altLang="en-US" sz="3600" dirty="0">
              <a:sym typeface="+mn-ea"/>
            </a:endParaRPr>
          </a:p>
          <a:p>
            <a:r>
              <a:rPr lang="zh-CN" altLang="en-US" sz="3600" dirty="0">
                <a:sym typeface="+mn-ea"/>
              </a:rPr>
              <a:t>我们</a:t>
            </a:r>
            <a:endParaRPr lang="zh-CN" altLang="en-US" sz="3600" dirty="0">
              <a:sym typeface="+mn-ea"/>
            </a:endParaRPr>
          </a:p>
          <a:p>
            <a:r>
              <a:rPr lang="zh-CN" altLang="en-US" sz="3600" dirty="0">
                <a:sym typeface="+mn-ea"/>
              </a:rPr>
              <a:t>他们</a:t>
            </a:r>
            <a:r>
              <a:rPr lang="en-US" altLang="zh-CN" sz="3600" dirty="0">
                <a:sym typeface="+mn-ea"/>
              </a:rPr>
              <a:t>/</a:t>
            </a:r>
            <a:r>
              <a:rPr lang="zh-CN" altLang="en-US" sz="3600" dirty="0">
                <a:sym typeface="+mn-ea"/>
              </a:rPr>
              <a:t>她们</a:t>
            </a:r>
            <a:endParaRPr lang="zh-CN" altLang="en-US" sz="3600" dirty="0">
              <a:sym typeface="+mn-e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734695" y="110490"/>
            <a:ext cx="5120005" cy="67392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buNone/>
            </a:pPr>
            <a:r>
              <a:rPr lang="en-US" altLang="zh-CN" sz="3600" dirty="0">
                <a:sym typeface="+mn-ea"/>
              </a:rPr>
              <a:t>3.</a:t>
            </a:r>
            <a:r>
              <a:rPr lang="zh-CN" altLang="en-US" sz="3600" dirty="0">
                <a:sym typeface="+mn-ea"/>
              </a:rPr>
              <a:t>费</a:t>
            </a:r>
            <a:endParaRPr lang="zh-CN" altLang="en-US" sz="3600" dirty="0">
              <a:sym typeface="+mn-ea"/>
            </a:endParaRPr>
          </a:p>
          <a:p>
            <a:pPr>
              <a:buNone/>
            </a:pPr>
            <a:r>
              <a:rPr lang="zh-CN" altLang="en-US" sz="3600" dirty="0">
                <a:sym typeface="+mn-ea"/>
              </a:rPr>
              <a:t>手机费  </a:t>
            </a:r>
            <a:endParaRPr lang="zh-CN" altLang="en-US" sz="3600" dirty="0"/>
          </a:p>
          <a:p>
            <a:r>
              <a:rPr lang="zh-CN" altLang="en-US" sz="3600" dirty="0">
                <a:sym typeface="+mn-ea"/>
              </a:rPr>
              <a:t>学费  </a:t>
            </a:r>
            <a:endParaRPr lang="zh-CN" altLang="en-US" sz="3600" dirty="0"/>
          </a:p>
          <a:p>
            <a:r>
              <a:rPr lang="zh-CN" altLang="en-US" sz="3600" dirty="0">
                <a:sym typeface="+mn-ea"/>
              </a:rPr>
              <a:t>网费  </a:t>
            </a:r>
            <a:endParaRPr lang="zh-CN" altLang="en-US" sz="3600" dirty="0"/>
          </a:p>
          <a:p>
            <a:r>
              <a:rPr lang="zh-CN" altLang="en-US" sz="3600" dirty="0">
                <a:sym typeface="+mn-ea"/>
              </a:rPr>
              <a:t>小费</a:t>
            </a:r>
            <a:endParaRPr lang="zh-CN" altLang="en-US" sz="3600" dirty="0">
              <a:sym typeface="+mn-ea"/>
            </a:endParaRPr>
          </a:p>
          <a:p>
            <a:pPr marL="609600" indent="-609600">
              <a:buNone/>
            </a:pPr>
            <a:r>
              <a:rPr lang="en-US" altLang="zh-CN" sz="3600" dirty="0">
                <a:sym typeface="+mn-ea"/>
              </a:rPr>
              <a:t>4.</a:t>
            </a:r>
            <a:r>
              <a:rPr lang="zh-CN" altLang="en-US" sz="3600" dirty="0">
                <a:sym typeface="+mn-ea"/>
              </a:rPr>
              <a:t>这些   那些</a:t>
            </a:r>
            <a:endParaRPr lang="zh-CN" altLang="en-US" sz="3600" dirty="0">
              <a:sym typeface="+mn-ea"/>
            </a:endParaRPr>
          </a:p>
          <a:p>
            <a:pPr marL="609600" indent="-609600">
              <a:buNone/>
            </a:pPr>
            <a:r>
              <a:rPr lang="zh-CN" altLang="en-US" sz="3600" dirty="0">
                <a:sym typeface="+mn-ea"/>
              </a:rPr>
              <a:t>这些都是我的书。</a:t>
            </a:r>
            <a:endParaRPr lang="zh-CN" altLang="en-US" sz="3600" dirty="0"/>
          </a:p>
          <a:p>
            <a:pPr>
              <a:buNone/>
            </a:pPr>
            <a:r>
              <a:rPr lang="zh-CN" altLang="en-US" sz="3600" dirty="0">
                <a:sym typeface="+mn-ea"/>
              </a:rPr>
              <a:t>这些东西太多了。</a:t>
            </a:r>
            <a:endParaRPr lang="zh-CN" altLang="en-US" sz="3600" dirty="0"/>
          </a:p>
          <a:p>
            <a:pPr>
              <a:buNone/>
            </a:pPr>
            <a:r>
              <a:rPr lang="zh-CN" altLang="en-US" sz="3600" dirty="0">
                <a:sym typeface="+mn-ea"/>
              </a:rPr>
              <a:t>那些人我都不认识。</a:t>
            </a:r>
            <a:endParaRPr lang="zh-CN" altLang="en-US" sz="3600" dirty="0"/>
          </a:p>
          <a:p>
            <a:pPr>
              <a:buNone/>
            </a:pPr>
            <a:r>
              <a:rPr lang="zh-CN" altLang="en-US" sz="3600" dirty="0">
                <a:sym typeface="+mn-ea"/>
              </a:rPr>
              <a:t>那些我喜欢，这些我不太喜欢。</a:t>
            </a:r>
            <a:endParaRPr lang="zh-CN" altLang="en-US" sz="3600" dirty="0"/>
          </a:p>
          <a:p>
            <a:endParaRPr lang="zh-CN" altLang="en-US" sz="36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buNone/>
            </a:pPr>
            <a:r>
              <a:rPr lang="en-US" altLang="zh-CN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5.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打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打电话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打手机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打包</a:t>
            </a: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7.饭盒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sym typeface="+mn-ea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饭馆  饭店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饭盒  饭桌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午饭  早饭  晚饭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sym typeface="+mn-ea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9.子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饺子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袋子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帽子</a:t>
            </a: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09600" indent="-609600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11.收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  收短信  收钱  收小费  收学费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收——交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 交钱  交学费  交电费  交房费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收——发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  发短信  发邮件</a:t>
            </a: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609600" indent="-609600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12.所有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今天我们班所有的同学都来了。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这里所有的书都是中文书。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不是所有的汉字我都认识。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13.宾馆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图书馆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体育馆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茶馆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饭馆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sym typeface="+mn-ea"/>
            </a:endParaRPr>
          </a:p>
          <a:p>
            <a:pPr marL="0" algn="l">
              <a:buNone/>
            </a:pP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  <a:sym typeface="+mn-ea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14.吧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酒吧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网吧</a:t>
            </a: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>
              <a:buNone/>
            </a:pP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609600" indent="-60960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15.有的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AutoNum type="arabicPeriod"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这些人，有的我认识，有的我不认识。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AutoNum type="arabicPeriod"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我的衣服，有的（     ），有的（     ）。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AutoNum type="arabicPeriod"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我们班，有的（    ）好，有的（    ）好，有的（    ）好。</a:t>
            </a: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609600" indent="-609600">
              <a:buAutoNum type="arabicPeriod"/>
            </a:pP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609600" indent="-60960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16.清楚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1.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大家听清楚了吗？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2.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老师说话清楚吗？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3.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我看清楚了。/没看清楚。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en-US" altLang="zh-CN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4.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我也不太清楚这个问题。</a:t>
            </a:r>
            <a:endParaRPr lang="zh-CN" altLang="en-US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复习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用下面的汉字组词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付、家、些、费、打、子、馆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用下面的词语造句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大多数、习惯、所有、有的、愿意</a:t>
            </a: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课文二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609600" indent="-609600" algn="l">
              <a:buNone/>
            </a:pPr>
            <a:r>
              <a:rPr lang="en-US" altLang="zh-CN" dirty="0">
                <a:sym typeface="+mn-ea"/>
              </a:rPr>
              <a:t>    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  林娜和五个同学一起去饭馆吃饭，他们一共花了（     ）块钱，他们</a:t>
            </a: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（    ），每个人付（     ）块钱。他们还给服务员（    ）块钱小费，服务员（     ）。服务员说中国一般（      ）小费，但是宾馆或者酒吧（    ），她不太清楚。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609600" indent="-60960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         林娜请服务员（      ），把（    ）放在（      ）。 </a:t>
            </a: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课文三生词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62610" y="1417955"/>
            <a:ext cx="8229600" cy="4525963"/>
          </a:xfrm>
        </p:spPr>
        <p:txBody>
          <a:bodyPr>
            <a:normAutofit lnSpcReduction="10000"/>
          </a:bodyPr>
          <a:p>
            <a:pPr marL="0" algn="l"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慢 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/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慢走        请慢走！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/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慢慢说      别着急，慢慢说。  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marL="0" algn="l"/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慢慢习惯    你得慢慢习惯中国的做法。</a:t>
            </a:r>
            <a:endParaRPr lang="zh-CN" altLang="en-US" dirty="0"/>
          </a:p>
          <a:p>
            <a:pPr>
              <a:buNone/>
            </a:pPr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拿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他手里拿了很多东西。</a:t>
            </a:r>
            <a:endParaRPr lang="zh-CN" altLang="en-US" sz="3600" dirty="0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3600" dirty="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sym typeface="+mn-ea"/>
              </a:rPr>
              <a:t>这些书可以拿走吗？</a:t>
            </a:r>
            <a:endParaRPr lang="zh-CN" altLang="en-US" dirty="0"/>
          </a:p>
          <a:p>
            <a:endParaRPr lang="zh-CN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4BACC6"/>
      </a:hlink>
      <a:folHlink>
        <a:srgbClr val="7F7F7F"/>
      </a:folHlink>
    </a:clrScheme>
    <a:fontScheme name="">
      <a:majorFont>
        <a:latin typeface="나눔고딕"/>
        <a:ea typeface="나눔고딕"/>
        <a:cs typeface=""/>
      </a:majorFont>
      <a:minorFont>
        <a:latin typeface="나눔고딕"/>
        <a:ea typeface="나눔고딕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默认设计模板_2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1651</Words>
  <Application>WPS 演示</Application>
  <PresentationFormat>화면 슬라이드 쇼(4:3)</PresentationFormat>
  <Paragraphs>338</Paragraphs>
  <Slides>23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23</vt:i4>
      </vt:variant>
    </vt:vector>
  </HeadingPairs>
  <TitlesOfParts>
    <vt:vector size="38" baseType="lpstr">
      <vt:lpstr>Arial</vt:lpstr>
      <vt:lpstr>宋体</vt:lpstr>
      <vt:lpstr>Wingdings</vt:lpstr>
      <vt:lpstr>나눔고딕</vt:lpstr>
      <vt:lpstr>Malgun Gothic</vt:lpstr>
      <vt:lpstr>黑体</vt:lpstr>
      <vt:lpstr>Adobe Myungjo Std M</vt:lpstr>
      <vt:lpstr>微软雅黑</vt:lpstr>
      <vt:lpstr>Arial Unicode MS</vt:lpstr>
      <vt:lpstr>Calibri</vt:lpstr>
      <vt:lpstr>나눔고딕</vt:lpstr>
      <vt:lpstr>Segoe Print</vt:lpstr>
      <vt:lpstr>仿宋</vt:lpstr>
      <vt:lpstr>Office 테마</vt:lpstr>
      <vt:lpstr>默认设计模板_2</vt:lpstr>
      <vt:lpstr>21课 我把袋子放在桌子上</vt:lpstr>
      <vt:lpstr>PowerPoint 演示文稿</vt:lpstr>
      <vt:lpstr>把字句</vt:lpstr>
      <vt:lpstr>PowerPoint 演示文稿</vt:lpstr>
      <vt:lpstr>生词</vt:lpstr>
      <vt:lpstr>PowerPoint 演示文稿</vt:lpstr>
      <vt:lpstr>PowerPoint 演示文稿</vt:lpstr>
      <vt:lpstr>PowerPoint 演示文稿</vt:lpstr>
      <vt:lpstr>PowerPoint 演示文稿</vt:lpstr>
      <vt:lpstr>课文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네이버 한글캠페인</dc:creator>
  <cp:lastModifiedBy>金妹</cp:lastModifiedBy>
  <cp:revision>4</cp:revision>
  <dcterms:created xsi:type="dcterms:W3CDTF">2011-08-24T18:21:00Z</dcterms:created>
  <dcterms:modified xsi:type="dcterms:W3CDTF">2018-01-30T21:10:03Z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2052-10.1.0.6929</vt:lpwstr>
  </property>
</Properties>
</file>