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5" r:id="rId3"/>
    <p:sldId id="263" r:id="rId4"/>
    <p:sldId id="261" r:id="rId5"/>
    <p:sldId id="262" r:id="rId6"/>
    <p:sldId id="266" r:id="rId7"/>
    <p:sldId id="267" r:id="rId8"/>
    <p:sldId id="258" r:id="rId9"/>
    <p:sldId id="257" r:id="rId10"/>
    <p:sldId id="260" r:id="rId11"/>
    <p:sldId id="264" r:id="rId12"/>
    <p:sldId id="268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B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784" autoAdjust="0"/>
    <p:restoredTop sz="94660"/>
  </p:normalViewPr>
  <p:slideViewPr>
    <p:cSldViewPr snapToGrid="0">
      <p:cViewPr>
        <p:scale>
          <a:sx n="100" d="100"/>
          <a:sy n="100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2B5A4-762A-4858-98C1-06FF5668ADDE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19DD23-3FBB-4A07-AF3C-1C0929C60F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918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do not need to travel Far here in Wales, there is plenty of spaces just need to be accessible during lockdowns!?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9DD23-3FBB-4A07-AF3C-1C0929C60F4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722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9DD23-3FBB-4A07-AF3C-1C0929C60F4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59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Inequality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9DD23-3FBB-4A07-AF3C-1C0929C60F4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565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Timeline of Parks reactions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9DD23-3FBB-4A07-AF3C-1C0929C60F4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442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Interconnected, cumulative effect,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9DD23-3FBB-4A07-AF3C-1C0929C60F4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476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19DD23-3FBB-4A07-AF3C-1C0929C60F4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395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685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445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5123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973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694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69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749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902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676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05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220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96FE87E-B0F2-4ED7-95AE-88C30ACAC21B}" type="datetimeFigureOut">
              <a:rPr lang="en-GB" smtClean="0"/>
              <a:t>17/03/2021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57A58451-5891-4E02-8A8F-4FBC0FBA0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236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versity_of_Wales_Trinity_Saint_Davi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www.flickr.com/photos/jimborobbo/43378494955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7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F30BB5-7BA0-4D79-B51D-809B0D796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2000" cy="6858000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E07A31-8D13-418B-B1CC-F21EB6F722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83288" y="821636"/>
            <a:ext cx="5936850" cy="5197425"/>
          </a:xfrm>
        </p:spPr>
        <p:txBody>
          <a:bodyPr anchor="ctr">
            <a:normAutofit/>
          </a:bodyPr>
          <a:lstStyle/>
          <a:p>
            <a:pPr algn="l"/>
            <a:r>
              <a:rPr lang="en-GB" sz="5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THE ROLE OF </a:t>
            </a:r>
            <a:r>
              <a:rPr lang="en-GB" sz="5400" u="sng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GREEN SPACES </a:t>
            </a:r>
            <a:r>
              <a:rPr lang="en-GB" sz="5400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DURING the PANDEMIC crisis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F561C9-F335-45B4-A0DC-68F946099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39821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3DD007-DD46-4A58-BF5E-7EC685CC8E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268" y="6019061"/>
            <a:ext cx="3935285" cy="797355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Cambria Math" panose="02040503050406030204" pitchFamily="18" charset="0"/>
                <a:ea typeface="Cambria Math" panose="02040503050406030204" pitchFamily="18" charset="0"/>
              </a:rPr>
              <a:t>Matt Morga, March 2021</a:t>
            </a: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093D22A1-C9A1-457E-B869-151015C02E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5426" y="410818"/>
            <a:ext cx="1574485" cy="6722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5FBBCA-0DA1-435E-A146-1A959A2F7FA8}"/>
              </a:ext>
            </a:extLst>
          </p:cNvPr>
          <p:cNvSpPr txBox="1"/>
          <p:nvPr/>
        </p:nvSpPr>
        <p:spPr>
          <a:xfrm>
            <a:off x="746509" y="5372729"/>
            <a:ext cx="2983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Strategic Management for Conservation (ACBA7007)</a:t>
            </a:r>
          </a:p>
        </p:txBody>
      </p:sp>
    </p:spTree>
    <p:extLst>
      <p:ext uri="{BB962C8B-B14F-4D97-AF65-F5344CB8AC3E}">
        <p14:creationId xmlns:p14="http://schemas.microsoft.com/office/powerpoint/2010/main" val="3103462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EED08-132E-4CF0-A563-B739BA18E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2121" y="820453"/>
            <a:ext cx="3439399" cy="358541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85000"/>
              </a:lnSpc>
            </a:pPr>
            <a:r>
              <a:rPr lang="en-US" sz="36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Imagine, you were living 5-10 min away from this place.</a:t>
            </a:r>
          </a:p>
        </p:txBody>
      </p:sp>
      <p:pic>
        <p:nvPicPr>
          <p:cNvPr id="16" name="Content Placeholder 15" descr="A picture containing grass, mountain, outdoor, nature&#10;&#10;Description automatically generated">
            <a:extLst>
              <a:ext uri="{FF2B5EF4-FFF2-40B4-BE49-F238E27FC236}">
                <a16:creationId xmlns:a16="http://schemas.microsoft.com/office/drawing/2014/main" id="{E23F64E2-AC43-4C1A-980A-204EF6D817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56" r="10844" b="3"/>
          <a:stretch/>
        </p:blipFill>
        <p:spPr>
          <a:xfrm>
            <a:off x="333374" y="342900"/>
            <a:ext cx="7134226" cy="610707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F522055-AD10-46FC-A3E0-BE93BB38D01E}"/>
              </a:ext>
            </a:extLst>
          </p:cNvPr>
          <p:cNvSpPr txBox="1"/>
          <p:nvPr/>
        </p:nvSpPr>
        <p:spPr>
          <a:xfrm>
            <a:off x="236220" y="6453026"/>
            <a:ext cx="439775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Picture Source: Snowdonia Park (Unknown Author is licensed under CC BY-ND).</a:t>
            </a: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4AB5CAC7-94A4-4031-87ED-5C5C383FAA4B}"/>
              </a:ext>
            </a:extLst>
          </p:cNvPr>
          <p:cNvSpPr txBox="1">
            <a:spLocks/>
          </p:cNvSpPr>
          <p:nvPr/>
        </p:nvSpPr>
        <p:spPr>
          <a:xfrm>
            <a:off x="3547227" y="539187"/>
            <a:ext cx="3288863" cy="1401365"/>
          </a:xfrm>
          <a:prstGeom prst="roundRect">
            <a:avLst>
              <a:gd name="adj" fmla="val 46864"/>
            </a:avLst>
          </a:prstGeom>
          <a:solidFill>
            <a:schemeClr val="accent1">
              <a:lumMod val="20000"/>
              <a:lumOff val="80000"/>
            </a:schemeClr>
          </a:solidFill>
          <a:ln w="57150" cap="flat" cmpd="sng" algn="ctr">
            <a:solidFill>
              <a:srgbClr val="C00000"/>
            </a:solidFill>
            <a:prstDash val="soli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Confusing?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F165478D-282D-49A9-9D1B-2565FABC84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4368" y="539186"/>
            <a:ext cx="2071350" cy="1401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78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A2EA6A6-CD0C-4CFD-8EC2-AA44F9870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F7FD82-2487-482C-9E28-94B349413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2916" y="1275348"/>
            <a:ext cx="3673491" cy="1602706"/>
          </a:xfrm>
          <a:prstGeom prst="roundRect">
            <a:avLst>
              <a:gd name="adj" fmla="val 36343"/>
            </a:avLst>
          </a:prstGeom>
          <a:solidFill>
            <a:schemeClr val="accent3">
              <a:lumMod val="20000"/>
              <a:lumOff val="8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2800" b="1" dirty="0">
                <a:solidFill>
                  <a:schemeClr val="bg1">
                    <a:lumMod val="50000"/>
                  </a:schemeClr>
                </a:solidFill>
              </a:rPr>
              <a:t> </a:t>
            </a:r>
            <a:br>
              <a:rPr lang="en-US" sz="2800" b="1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Public opinion?</a:t>
            </a:r>
            <a:br>
              <a:rPr lang="en-US" sz="2800" b="1" dirty="0">
                <a:solidFill>
                  <a:schemeClr val="bg1">
                    <a:lumMod val="50000"/>
                  </a:schemeClr>
                </a:solidFill>
              </a:rPr>
            </a:br>
            <a:endParaRPr lang="en-US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" name="Content Placeholder 3" descr="A yellow sign with black text&#10;&#10;Description automatically generated with low confidence">
            <a:extLst>
              <a:ext uri="{FF2B5EF4-FFF2-40B4-BE49-F238E27FC236}">
                <a16:creationId xmlns:a16="http://schemas.microsoft.com/office/drawing/2014/main" id="{3360ECAC-B226-4E9E-8D0B-66C3C9991C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rcRect t="8105" r="1" b="5886"/>
          <a:stretch/>
        </p:blipFill>
        <p:spPr>
          <a:xfrm>
            <a:off x="532096" y="553453"/>
            <a:ext cx="7202404" cy="5542545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8313C6-8617-4029-859C-3F1137FE7CD4}"/>
              </a:ext>
            </a:extLst>
          </p:cNvPr>
          <p:cNvSpPr txBox="1"/>
          <p:nvPr/>
        </p:nvSpPr>
        <p:spPr>
          <a:xfrm>
            <a:off x="231140" y="6284895"/>
            <a:ext cx="3912583" cy="3368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</a:pPr>
            <a:r>
              <a:rPr lang="en-US" sz="1000" dirty="0"/>
              <a:t>Picture Source: Sky TV, 2020.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9573F7C8-CA9C-415A-9ABD-5D6D8E04789E}"/>
              </a:ext>
            </a:extLst>
          </p:cNvPr>
          <p:cNvSpPr txBox="1">
            <a:spLocks/>
          </p:cNvSpPr>
          <p:nvPr/>
        </p:nvSpPr>
        <p:spPr>
          <a:xfrm>
            <a:off x="8032916" y="3909562"/>
            <a:ext cx="3624448" cy="1602706"/>
          </a:xfrm>
          <a:prstGeom prst="roundRect">
            <a:avLst>
              <a:gd name="adj" fmla="val 30981"/>
            </a:avLst>
          </a:prstGeom>
          <a:solidFill>
            <a:schemeClr val="accent3">
              <a:lumMod val="20000"/>
              <a:lumOff val="80000"/>
            </a:schemeClr>
          </a:solidFill>
          <a:ln w="57150" cap="flat" cmpd="sng" algn="ctr">
            <a:solidFill>
              <a:srgbClr val="C00000"/>
            </a:solidFill>
            <a:prstDash val="soli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Is the situation under control?</a:t>
            </a:r>
          </a:p>
        </p:txBody>
      </p:sp>
    </p:spTree>
    <p:extLst>
      <p:ext uri="{BB962C8B-B14F-4D97-AF65-F5344CB8AC3E}">
        <p14:creationId xmlns:p14="http://schemas.microsoft.com/office/powerpoint/2010/main" val="972979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E52FF7-58BE-44A7-917E-95BDF73956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17328" y="267455"/>
            <a:ext cx="11757344" cy="6323089"/>
          </a:xfrm>
          <a:ln>
            <a:solidFill>
              <a:srgbClr val="C00000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F989F8B-6220-49B9-937A-94CAEC0A9769}"/>
              </a:ext>
            </a:extLst>
          </p:cNvPr>
          <p:cNvSpPr txBox="1"/>
          <p:nvPr/>
        </p:nvSpPr>
        <p:spPr>
          <a:xfrm>
            <a:off x="217328" y="6339426"/>
            <a:ext cx="512469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bg1"/>
                </a:solidFill>
              </a:rPr>
              <a:t>Picture Source: Lucia Binding, 2020, Sky TV, 2020.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037F9336-2FC8-4EBF-87DA-688B300FA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328" y="376468"/>
            <a:ext cx="3770372" cy="1601299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57150">
            <a:solidFill>
              <a:srgbClr val="C0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C0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Controversial?</a:t>
            </a:r>
          </a:p>
        </p:txBody>
      </p:sp>
    </p:spTree>
    <p:extLst>
      <p:ext uri="{BB962C8B-B14F-4D97-AF65-F5344CB8AC3E}">
        <p14:creationId xmlns:p14="http://schemas.microsoft.com/office/powerpoint/2010/main" val="713752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E09B16-4874-4AF2-86A9-1E174C200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FE74784-BA75-4808-908A-E0F42715DC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</a:extLst>
          </a:blip>
          <a:srcRect l="444"/>
          <a:stretch/>
        </p:blipFill>
        <p:spPr>
          <a:xfrm>
            <a:off x="5343526" y="2775284"/>
            <a:ext cx="6612254" cy="37893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557AC3B-63D5-4181-AD35-0D051F7C8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C762A70-EDED-47DF-8529-7D6025E61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25433" y="5386139"/>
            <a:ext cx="1336053" cy="1178445"/>
          </a:xfrm>
          <a:prstGeom prst="rect">
            <a:avLst/>
          </a:prstGeom>
          <a:ln>
            <a:solidFill>
              <a:srgbClr val="FF000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ECFC7A7-0621-4CB4-8608-F2B8A43231A9}"/>
              </a:ext>
            </a:extLst>
          </p:cNvPr>
          <p:cNvSpPr txBox="1"/>
          <p:nvPr/>
        </p:nvSpPr>
        <p:spPr>
          <a:xfrm>
            <a:off x="209020" y="6664470"/>
            <a:ext cx="729361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Picture Source: Photo Alex Ramsay / Almay Stock, 2020, Lucia Binding -SKY News. 2020, Mark Lewis Photography-Wales Online 2021.</a:t>
            </a:r>
          </a:p>
        </p:txBody>
      </p:sp>
      <p:sp>
        <p:nvSpPr>
          <p:cNvPr id="182" name="Title 1">
            <a:extLst>
              <a:ext uri="{FF2B5EF4-FFF2-40B4-BE49-F238E27FC236}">
                <a16:creationId xmlns:a16="http://schemas.microsoft.com/office/drawing/2014/main" id="{1AC8001D-AA73-4323-A1B2-D11ED2438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95" y="4310801"/>
            <a:ext cx="4345276" cy="1906632"/>
          </a:xfrm>
          <a:prstGeom prst="roundRect">
            <a:avLst>
              <a:gd name="adj" fmla="val 46864"/>
            </a:avLst>
          </a:prstGeom>
          <a:solidFill>
            <a:schemeClr val="bg1">
              <a:lumMod val="95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What About the Most Vulnerable?</a:t>
            </a:r>
          </a:p>
        </p:txBody>
      </p:sp>
      <p:pic>
        <p:nvPicPr>
          <p:cNvPr id="183" name="Picture 182">
            <a:extLst>
              <a:ext uri="{FF2B5EF4-FFF2-40B4-BE49-F238E27FC236}">
                <a16:creationId xmlns:a16="http://schemas.microsoft.com/office/drawing/2014/main" id="{44708DB5-2795-4D28-8DD0-0634CEC543F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9020" y="292388"/>
            <a:ext cx="6480538" cy="361406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84" name="Title 1">
            <a:extLst>
              <a:ext uri="{FF2B5EF4-FFF2-40B4-BE49-F238E27FC236}">
                <a16:creationId xmlns:a16="http://schemas.microsoft.com/office/drawing/2014/main" id="{FCF0F582-1783-46E9-931E-D312B33D2FBA}"/>
              </a:ext>
            </a:extLst>
          </p:cNvPr>
          <p:cNvSpPr txBox="1">
            <a:spLocks/>
          </p:cNvSpPr>
          <p:nvPr/>
        </p:nvSpPr>
        <p:spPr>
          <a:xfrm>
            <a:off x="7150031" y="556246"/>
            <a:ext cx="4345276" cy="1906632"/>
          </a:xfrm>
          <a:prstGeom prst="roundRect">
            <a:avLst>
              <a:gd name="adj" fmla="val 46864"/>
            </a:avLst>
          </a:prstGeom>
          <a:solidFill>
            <a:schemeClr val="bg1">
              <a:lumMod val="95000"/>
            </a:schemeClr>
          </a:solidFill>
          <a:ln w="57150" cap="flat" cmpd="sng" algn="ctr">
            <a:solidFill>
              <a:srgbClr val="C00000"/>
            </a:solidFill>
            <a:prstDash val="soli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Unequal Measures?</a:t>
            </a:r>
          </a:p>
        </p:txBody>
      </p:sp>
    </p:spTree>
    <p:extLst>
      <p:ext uri="{BB962C8B-B14F-4D97-AF65-F5344CB8AC3E}">
        <p14:creationId xmlns:p14="http://schemas.microsoft.com/office/powerpoint/2010/main" val="1256937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CC0718-2E3B-4CF2-B4D1-BAA130BD65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2783" y="461398"/>
            <a:ext cx="11166434" cy="593520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F6EF85-85E7-4304-96F6-4CD0D19D43A3}"/>
              </a:ext>
            </a:extLst>
          </p:cNvPr>
          <p:cNvSpPr txBox="1"/>
          <p:nvPr/>
        </p:nvSpPr>
        <p:spPr>
          <a:xfrm>
            <a:off x="512783" y="6396601"/>
            <a:ext cx="43313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rgbClr val="C00000"/>
                </a:solidFill>
              </a:rPr>
              <a:t>Picture Source: </a:t>
            </a:r>
            <a:r>
              <a:rPr lang="en-GB" sz="1100" b="1" dirty="0">
                <a:solidFill>
                  <a:srgbClr val="C00000"/>
                </a:solidFill>
              </a:rPr>
              <a:t>Bike</a:t>
            </a:r>
            <a:r>
              <a:rPr lang="en-GB" sz="1050" b="1" dirty="0">
                <a:solidFill>
                  <a:srgbClr val="C00000"/>
                </a:solidFill>
              </a:rPr>
              <a:t> Park Wales, 2021. 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EE660E4F-2E73-4F43-A453-B3BEB3CD1281}"/>
              </a:ext>
            </a:extLst>
          </p:cNvPr>
          <p:cNvSpPr txBox="1">
            <a:spLocks/>
          </p:cNvSpPr>
          <p:nvPr/>
        </p:nvSpPr>
        <p:spPr>
          <a:xfrm>
            <a:off x="6328611" y="943865"/>
            <a:ext cx="4649803" cy="2187282"/>
          </a:xfrm>
          <a:prstGeom prst="roundRect">
            <a:avLst>
              <a:gd name="adj" fmla="val 46864"/>
            </a:avLst>
          </a:prstGeom>
          <a:solidFill>
            <a:schemeClr val="accent3">
              <a:lumMod val="20000"/>
              <a:lumOff val="80000"/>
            </a:schemeClr>
          </a:solidFill>
          <a:ln w="57150" cap="flat" cmpd="sng" algn="ctr">
            <a:solidFill>
              <a:srgbClr val="C00000"/>
            </a:solidFill>
            <a:prstDash val="soli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Where Should the Visitors/Bikers Go</a:t>
            </a:r>
            <a:r>
              <a:rPr lang="en-US" sz="3200" b="1" dirty="0">
                <a:solidFill>
                  <a:schemeClr val="accent2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38213896-6E7B-4D91-9A5D-1653985BACFC}"/>
              </a:ext>
            </a:extLst>
          </p:cNvPr>
          <p:cNvSpPr txBox="1">
            <a:spLocks/>
          </p:cNvSpPr>
          <p:nvPr/>
        </p:nvSpPr>
        <p:spPr>
          <a:xfrm>
            <a:off x="6328611" y="3613614"/>
            <a:ext cx="4649803" cy="2187283"/>
          </a:xfrm>
          <a:prstGeom prst="roundRect">
            <a:avLst>
              <a:gd name="adj" fmla="val 46864"/>
            </a:avLst>
          </a:prstGeom>
          <a:solidFill>
            <a:schemeClr val="accent3">
              <a:lumMod val="20000"/>
              <a:lumOff val="80000"/>
            </a:schemeClr>
          </a:solidFill>
          <a:ln w="57150" cap="flat" cmpd="sng" algn="ctr">
            <a:solidFill>
              <a:srgbClr val="C00000"/>
            </a:solidFill>
            <a:prstDash val="soli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Pressure on Other Green Spaces? </a:t>
            </a:r>
          </a:p>
        </p:txBody>
      </p:sp>
    </p:spTree>
    <p:extLst>
      <p:ext uri="{BB962C8B-B14F-4D97-AF65-F5344CB8AC3E}">
        <p14:creationId xmlns:p14="http://schemas.microsoft.com/office/powerpoint/2010/main" val="459537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E686FF-4CA1-4850-804C-9C362F8542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3783" y="469231"/>
            <a:ext cx="11106847" cy="5919537"/>
          </a:xfrm>
          <a:ln>
            <a:solidFill>
              <a:schemeClr val="tx1"/>
            </a:solidFill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69DD12B-2556-40E8-953E-B5CF8A622183}"/>
              </a:ext>
            </a:extLst>
          </p:cNvPr>
          <p:cNvSpPr txBox="1">
            <a:spLocks/>
          </p:cNvSpPr>
          <p:nvPr/>
        </p:nvSpPr>
        <p:spPr>
          <a:xfrm>
            <a:off x="6634723" y="864684"/>
            <a:ext cx="3874622" cy="1560649"/>
          </a:xfrm>
          <a:prstGeom prst="roundRect">
            <a:avLst>
              <a:gd name="adj" fmla="val 46864"/>
            </a:avLst>
          </a:prstGeom>
          <a:solidFill>
            <a:schemeClr val="bg1">
              <a:lumMod val="95000"/>
            </a:schemeClr>
          </a:solidFill>
          <a:ln w="57150" cap="flat" cmpd="sng" algn="ctr">
            <a:solidFill>
              <a:srgbClr val="C00000"/>
            </a:solidFill>
            <a:prstDash val="soli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Unforeseen Consequences?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940F83-E59F-49FE-A01F-058766313827}"/>
              </a:ext>
            </a:extLst>
          </p:cNvPr>
          <p:cNvSpPr txBox="1"/>
          <p:nvPr/>
        </p:nvSpPr>
        <p:spPr>
          <a:xfrm>
            <a:off x="521370" y="6310684"/>
            <a:ext cx="51735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solidFill>
                  <a:srgbClr val="C00000"/>
                </a:solidFill>
              </a:rPr>
              <a:t>Picture Source: BBC News, 2021</a:t>
            </a:r>
            <a:r>
              <a:rPr lang="en-GB" sz="1400" b="1" dirty="0">
                <a:solidFill>
                  <a:srgbClr val="C00000"/>
                </a:solidFill>
              </a:rPr>
              <a:t>.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F0461DC-6262-42E0-8D81-FF82BCC16550}"/>
              </a:ext>
            </a:extLst>
          </p:cNvPr>
          <p:cNvSpPr txBox="1">
            <a:spLocks/>
          </p:cNvSpPr>
          <p:nvPr/>
        </p:nvSpPr>
        <p:spPr>
          <a:xfrm>
            <a:off x="1682655" y="864684"/>
            <a:ext cx="3874621" cy="1560648"/>
          </a:xfrm>
          <a:prstGeom prst="roundRect">
            <a:avLst>
              <a:gd name="adj" fmla="val 46864"/>
            </a:avLst>
          </a:prstGeom>
          <a:solidFill>
            <a:schemeClr val="bg1">
              <a:lumMod val="95000"/>
            </a:schemeClr>
          </a:solidFill>
          <a:ln w="57150" cap="flat" cmpd="sng" algn="ctr">
            <a:solidFill>
              <a:srgbClr val="C00000"/>
            </a:solidFill>
            <a:prstDash val="solid"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>
                <a:solidFill>
                  <a:schemeClr val="accent2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Challenging Situation.</a:t>
            </a:r>
          </a:p>
        </p:txBody>
      </p:sp>
    </p:spTree>
    <p:extLst>
      <p:ext uri="{BB962C8B-B14F-4D97-AF65-F5344CB8AC3E}">
        <p14:creationId xmlns:p14="http://schemas.microsoft.com/office/powerpoint/2010/main" val="15627583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DD35381C-21E0-4097-99EA-EFF2A3346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8C9BFF1E-3495-4E76-958F-64FD225D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1192" y="278977"/>
            <a:ext cx="11689617" cy="6300047"/>
          </a:xfrm>
          <a:prstGeom prst="rect">
            <a:avLst/>
          </a:prstGeom>
          <a:solidFill>
            <a:schemeClr val="accent4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A24B9-2A4D-4290-8DC8-D95DF36E6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280160"/>
            <a:ext cx="3585411" cy="4502331"/>
          </a:xfrm>
        </p:spPr>
        <p:txBody>
          <a:bodyPr anchor="t">
            <a:normAutofit/>
          </a:bodyPr>
          <a:lstStyle/>
          <a:p>
            <a: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BB Park Authorities-Example Responses to Covid Crisis</a:t>
            </a:r>
            <a:b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(Brief Timeline)</a:t>
            </a:r>
            <a:b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7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14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</a:br>
            <a:endParaRPr lang="en-GB" sz="2700" dirty="0">
              <a:solidFill>
                <a:srgbClr val="FF0000"/>
              </a:solidFill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A2C82-53DF-4B8B-BD06-AB98D8916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0018" y="1280160"/>
            <a:ext cx="6037880" cy="5084545"/>
          </a:xfrm>
        </p:spPr>
        <p:txBody>
          <a:bodyPr anchor="t">
            <a:normAutofit lnSpcReduction="10000"/>
          </a:bodyPr>
          <a:lstStyle/>
          <a:p>
            <a:pPr marL="502920" indent="-457200">
              <a:buFont typeface="+mj-lt"/>
              <a:buAutoNum type="arabicParenR"/>
            </a:pP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BB National Park Authority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HQ in Brecon closed 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in March 2020  (First Lockdown).</a:t>
            </a:r>
          </a:p>
          <a:p>
            <a:pPr marL="502920" indent="-457200">
              <a:buFont typeface="+mj-lt"/>
              <a:buAutoNum type="arabicParenR"/>
            </a:pP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No access 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to the mainland/public paths; the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BB car park closed 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to the public (March 2020).</a:t>
            </a:r>
          </a:p>
          <a:p>
            <a:pPr marL="502920" indent="-457200">
              <a:buFont typeface="+mj-lt"/>
              <a:buAutoNum type="arabicParenR"/>
            </a:pP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Mountain summits, ridges, picturesque parts of the park, and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access routes closed </a:t>
            </a:r>
            <a:r>
              <a:rPr lang="en-GB" sz="1600" b="1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in April 2020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across all three major Parks in Wales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, including Pembrokeshire Coast Path in May 2020.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No designated alternatives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for elderly/disabled people (access issues).</a:t>
            </a:r>
          </a:p>
          <a:p>
            <a:pPr marL="502920" indent="-457200">
              <a:buFont typeface="+mj-lt"/>
              <a:buAutoNum type="arabicParenR"/>
            </a:pP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NRW involvement in June 2020.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Staff on Work-From-Home scheme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, Covid Restrictions Guidance issued for all national parks (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17-page long document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).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Data collection limited 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to significant environmental incidents only!</a:t>
            </a:r>
          </a:p>
          <a:p>
            <a:pPr marL="502920" indent="-457200">
              <a:buFont typeface="+mj-lt"/>
              <a:buAutoNum type="arabicParenR"/>
            </a:pP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Craig y Nos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Country Park, CLOSED 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(the café, shops, toilets and car park). BB Park Authority </a:t>
            </a:r>
            <a:r>
              <a:rPr lang="en-GB" sz="1600" b="1" dirty="0">
                <a:solidFill>
                  <a:schemeClr val="tx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encourage visitors 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‘’to find less crowded, new favourite places to visit”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(October 2020).</a:t>
            </a:r>
          </a:p>
          <a:p>
            <a:pPr marL="502920" indent="-457200">
              <a:buFont typeface="+mj-lt"/>
              <a:buAutoNum type="arabicParenR"/>
            </a:pP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Pembrokeshire Coast National Park opened a ‘</a:t>
            </a:r>
            <a:r>
              <a:rPr lang="en-GB" sz="1600" b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Special email account’ </a:t>
            </a:r>
            <a:r>
              <a:rPr lang="en-GB" sz="1600" b="1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for the concerned public in case of potential issues/questions/complaints (January 2021).</a:t>
            </a:r>
          </a:p>
          <a:p>
            <a:pPr marL="502920" indent="-457200">
              <a:buFont typeface="+mj-lt"/>
              <a:buAutoNum type="arabicParenR"/>
            </a:pPr>
            <a:endParaRPr lang="en-GB" sz="1400" b="1" dirty="0">
              <a:solidFill>
                <a:srgbClr val="FFFFFF"/>
              </a:solidFill>
            </a:endParaRPr>
          </a:p>
          <a:p>
            <a:pPr marL="502920" indent="-457200">
              <a:buFont typeface="+mj-lt"/>
              <a:buAutoNum type="arabicParenR"/>
            </a:pPr>
            <a:endParaRPr lang="en-GB" sz="1400" b="1" dirty="0">
              <a:solidFill>
                <a:srgbClr val="FFFFFF"/>
              </a:solidFill>
            </a:endParaRPr>
          </a:p>
          <a:p>
            <a:pPr marL="45720" indent="0">
              <a:buNone/>
            </a:pPr>
            <a:endParaRPr lang="en-GB" sz="1400" b="1" dirty="0">
              <a:solidFill>
                <a:srgbClr val="FFFFFF"/>
              </a:solidFill>
            </a:endParaRPr>
          </a:p>
          <a:p>
            <a:pPr marL="45720" indent="0">
              <a:buNone/>
            </a:pPr>
            <a:endParaRPr lang="en-GB" sz="1400" b="1" dirty="0">
              <a:solidFill>
                <a:srgbClr val="FFFFFF"/>
              </a:solidFill>
            </a:endParaRPr>
          </a:p>
          <a:p>
            <a:endParaRPr lang="en-GB" sz="1400" b="1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E74C6C-B2BE-4665-AB0B-CC38B89AB833}"/>
              </a:ext>
            </a:extLst>
          </p:cNvPr>
          <p:cNvSpPr txBox="1"/>
          <p:nvPr/>
        </p:nvSpPr>
        <p:spPr>
          <a:xfrm>
            <a:off x="363454" y="6257971"/>
            <a:ext cx="1124952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Sources: Brecon Beacons National Park Authority, 2021a, Natural Resources Wales, 2020, Natural Resources Wales, 2021.</a:t>
            </a:r>
          </a:p>
        </p:txBody>
      </p:sp>
    </p:spTree>
    <p:extLst>
      <p:ext uri="{BB962C8B-B14F-4D97-AF65-F5344CB8AC3E}">
        <p14:creationId xmlns:p14="http://schemas.microsoft.com/office/powerpoint/2010/main" val="2923807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2537F-A0B2-4E92-8E37-22F4B8ADC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3051" y="310816"/>
            <a:ext cx="5958138" cy="48527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How Affected? (Negative + Positive)</a:t>
            </a: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en-GB" sz="2800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4B70BFA-0988-4559-8CE7-E89000FE1C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9233976"/>
              </p:ext>
            </p:extLst>
          </p:nvPr>
        </p:nvGraphicFramePr>
        <p:xfrm>
          <a:off x="238125" y="813376"/>
          <a:ext cx="11696699" cy="58731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070">
                  <a:extLst>
                    <a:ext uri="{9D8B030D-6E8A-4147-A177-3AD203B41FA5}">
                      <a16:colId xmlns:a16="http://schemas.microsoft.com/office/drawing/2014/main" val="1259347948"/>
                    </a:ext>
                  </a:extLst>
                </a:gridCol>
                <a:gridCol w="3993055">
                  <a:extLst>
                    <a:ext uri="{9D8B030D-6E8A-4147-A177-3AD203B41FA5}">
                      <a16:colId xmlns:a16="http://schemas.microsoft.com/office/drawing/2014/main" val="3787233419"/>
                    </a:ext>
                  </a:extLst>
                </a:gridCol>
                <a:gridCol w="4031574">
                  <a:extLst>
                    <a:ext uri="{9D8B030D-6E8A-4147-A177-3AD203B41FA5}">
                      <a16:colId xmlns:a16="http://schemas.microsoft.com/office/drawing/2014/main" val="746951895"/>
                    </a:ext>
                  </a:extLst>
                </a:gridCol>
              </a:tblGrid>
              <a:tr h="443595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n>
                            <a:solidFill>
                              <a:schemeClr val="bg1"/>
                            </a:solidFill>
                          </a:ln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a:t>Social</a:t>
                      </a: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n>
                            <a:solidFill>
                              <a:schemeClr val="bg1"/>
                            </a:solidFill>
                          </a:ln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a:t>Environmental</a:t>
                      </a: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n>
                            <a:solidFill>
                              <a:schemeClr val="bg1"/>
                            </a:solidFill>
                          </a:ln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a:t>Economic</a:t>
                      </a: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737126"/>
                  </a:ext>
                </a:extLst>
              </a:tr>
              <a:tr h="5429579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a:t>‘New tourist’ and ‘Fly camping’-(brand new issues).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Ecosystem Services affected- parks services in a vulnerable state.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a:t>60-70% Increase in positive interest in visiting nature by people (post-pandemic).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solidFill>
                          <a:srgbClr val="00B05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ln>
                            <a:solidFill>
                              <a:schemeClr val="bg1"/>
                            </a:solidFill>
                          </a:ln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a:t>Forest of Dean remained open during Pandemic (Covid-safe measures implemented) (Good practise example).</a:t>
                      </a: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Three Welsh National Parks cover  approximately 4,122 km².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Increased env. pressure due to illegal parking, overcrowding.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Illegal MTB trails development.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Well-Being of Future Generations (Wales) Act 2015 (Undermined).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Significant nature recovery reported in places.</a:t>
                      </a: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1/5 of Wales territory affected.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Suspended volunteer contribution (up to £1.56 million losses reported).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53% income budget loss in Leeds park due to business closures.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0000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solidFill>
                              <a:srgbClr val="FFFFFF"/>
                            </a:solidFill>
                          </a:ln>
                          <a:solidFill>
                            <a:srgbClr val="00B050"/>
                          </a:solidFill>
                          <a:effectLst/>
                          <a:uLnTx/>
                          <a:uFillTx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+mn-cs"/>
                        </a:rPr>
                        <a:t>New Interim Supplementary Planning Guidance- Lates (03/2021) positive legislative action from BB Authorities.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solidFill>
                            <a:srgbClr val="FFFFFF"/>
                          </a:solidFill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Cambria Math" panose="02040503050406030204" pitchFamily="18" charset="0"/>
                        <a:ea typeface="Cambria Math" panose="02040503050406030204" pitchFamily="18" charset="0"/>
                        <a:cs typeface="+mn-cs"/>
                      </a:endParaRPr>
                    </a:p>
                    <a:p>
                      <a:endParaRPr lang="en-GB" dirty="0">
                        <a:ln>
                          <a:solidFill>
                            <a:schemeClr val="bg1"/>
                          </a:solidFill>
                        </a:ln>
                        <a:latin typeface="Cambria Math" panose="02040503050406030204" pitchFamily="18" charset="0"/>
                        <a:ea typeface="Cambria Math" panose="02040503050406030204" pitchFamily="18" charset="0"/>
                      </a:endParaRPr>
                    </a:p>
                  </a:txBody>
                  <a:tcP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923650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C7A407C-9CC5-4259-A16E-577F904CA1DD}"/>
              </a:ext>
            </a:extLst>
          </p:cNvPr>
          <p:cNvSpPr txBox="1"/>
          <p:nvPr/>
        </p:nvSpPr>
        <p:spPr>
          <a:xfrm>
            <a:off x="238125" y="6317218"/>
            <a:ext cx="8963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Sources: </a:t>
            </a:r>
            <a:r>
              <a:rPr lang="en-GB" sz="900" dirty="0" err="1">
                <a:solidFill>
                  <a:schemeClr val="bg1"/>
                </a:solidFill>
              </a:rPr>
              <a:t>Pidd</a:t>
            </a:r>
            <a:r>
              <a:rPr lang="en-GB" sz="900" dirty="0">
                <a:solidFill>
                  <a:schemeClr val="bg1"/>
                </a:solidFill>
              </a:rPr>
              <a:t>, 2021, </a:t>
            </a:r>
            <a:r>
              <a:rPr lang="en-GB" sz="900" dirty="0" err="1">
                <a:solidFill>
                  <a:schemeClr val="bg1"/>
                </a:solidFill>
              </a:rPr>
              <a:t>Perkinson</a:t>
            </a:r>
            <a:r>
              <a:rPr lang="en-GB" sz="900" dirty="0">
                <a:solidFill>
                  <a:schemeClr val="bg1"/>
                </a:solidFill>
              </a:rPr>
              <a:t>, 2021, </a:t>
            </a:r>
            <a:r>
              <a:rPr lang="en-GB" sz="900" dirty="0" err="1">
                <a:solidFill>
                  <a:schemeClr val="bg1"/>
                </a:solidFill>
              </a:rPr>
              <a:t>Lemmey</a:t>
            </a:r>
            <a:r>
              <a:rPr lang="en-GB" sz="900" dirty="0">
                <a:solidFill>
                  <a:schemeClr val="bg1"/>
                </a:solidFill>
              </a:rPr>
              <a:t>, 2020, Forestry England, 2020, Morgan, 2019, Future Generations Commissioner for Wales, 2021, Wildlife and Countryside, 2020, Local Government Association, 2020, Brecon Beacons National Park Authority, 2021b.</a:t>
            </a:r>
          </a:p>
        </p:txBody>
      </p:sp>
    </p:spTree>
    <p:extLst>
      <p:ext uri="{BB962C8B-B14F-4D97-AF65-F5344CB8AC3E}">
        <p14:creationId xmlns:p14="http://schemas.microsoft.com/office/powerpoint/2010/main" val="757865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20AD3-C467-4D27-B251-B361E13BC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856" y="696686"/>
            <a:ext cx="3444924" cy="5399314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‘The Glass Half-Full Half-Empty’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F76CD-3CD2-4790-93CD-2C2904479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4983" y="696686"/>
            <a:ext cx="6881898" cy="5675697"/>
          </a:xfrm>
        </p:spPr>
        <p:txBody>
          <a:bodyPr anchor="ctr">
            <a:normAutofit lnSpcReduction="10000"/>
          </a:bodyPr>
          <a:lstStyle/>
          <a:p>
            <a:r>
              <a:rPr lang="en-GB" sz="2000" b="1" u="sng" dirty="0">
                <a:solidFill>
                  <a:srgbClr val="FFFFFF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Discussion</a:t>
            </a:r>
            <a:endParaRPr lang="en-GB" sz="1400" dirty="0">
              <a:solidFill>
                <a:srgbClr val="FFFFFF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Q1. A general overview of the situation within different locations</a:t>
            </a:r>
          </a:p>
          <a:p>
            <a:r>
              <a:rPr lang="en-GB" sz="1800" dirty="0">
                <a:solidFill>
                  <a:srgbClr val="FFFFFF"/>
                </a:solidFill>
              </a:rPr>
              <a:t>-Students’ observations, view-points</a:t>
            </a:r>
          </a:p>
          <a:p>
            <a:endParaRPr lang="en-GB" sz="1800" b="1" dirty="0">
              <a:solidFill>
                <a:srgbClr val="FFFFFF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Q2. Are science-based decision-making process and better collaboration essential for sustainable management of Green Spaces in the future?</a:t>
            </a:r>
          </a:p>
          <a:p>
            <a:r>
              <a:rPr lang="en-GB" sz="1800" dirty="0">
                <a:solidFill>
                  <a:srgbClr val="FFFFFF"/>
                </a:solidFill>
              </a:rPr>
              <a:t>-Well-Being goals, Ecosystem Services</a:t>
            </a:r>
          </a:p>
          <a:p>
            <a:r>
              <a:rPr lang="en-GB" sz="1800" dirty="0">
                <a:solidFill>
                  <a:srgbClr val="FFFFFF"/>
                </a:solidFill>
              </a:rPr>
              <a:t>-New emerging environmental pressures (post-Pandemic)</a:t>
            </a:r>
          </a:p>
          <a:p>
            <a:r>
              <a:rPr lang="en-GB" sz="1800" dirty="0">
                <a:solidFill>
                  <a:srgbClr val="FFFFFF"/>
                </a:solidFill>
              </a:rPr>
              <a:t>-Science-based approach, Covid safety measures implementation</a:t>
            </a:r>
          </a:p>
          <a:p>
            <a:endParaRPr lang="en-GB" sz="1800" b="1" dirty="0">
              <a:solidFill>
                <a:srgbClr val="FFFFFF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Q3. Public Participation </a:t>
            </a:r>
          </a:p>
          <a:p>
            <a:r>
              <a:rPr lang="en-GB" sz="1800" dirty="0">
                <a:solidFill>
                  <a:srgbClr val="FFFFFF"/>
                </a:solidFill>
              </a:rPr>
              <a:t>-Lack of stakeholders’ involvement</a:t>
            </a:r>
          </a:p>
          <a:p>
            <a:r>
              <a:rPr lang="en-GB" sz="1800" dirty="0">
                <a:solidFill>
                  <a:srgbClr val="FFFFFF"/>
                </a:solidFill>
              </a:rPr>
              <a:t>-Voluntary services are on the rise</a:t>
            </a:r>
          </a:p>
          <a:p>
            <a:r>
              <a:rPr lang="en-GB" sz="1800" dirty="0">
                <a:solidFill>
                  <a:srgbClr val="FFFFFF"/>
                </a:solidFill>
              </a:rPr>
              <a:t>-More urban Green Spaces (Covid = opportunity)?</a:t>
            </a:r>
          </a:p>
          <a:p>
            <a:endParaRPr lang="en-GB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685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1602A6-E586-4BBC-BBB1-58324F254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5923" y="1651139"/>
            <a:ext cx="3451796" cy="469836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85000"/>
              </a:lnSpc>
            </a:pPr>
            <a:r>
              <a:rPr lang="en-US" sz="80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mbria Math" panose="02040503050406030204" pitchFamily="18" charset="0"/>
                <a:ea typeface="Cambria Math" panose="02040503050406030204" pitchFamily="18" charset="0"/>
              </a:rPr>
              <a:t>Thank You for Your Time</a:t>
            </a:r>
            <a:br>
              <a:rPr lang="en-US" sz="80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mbria Math" panose="02040503050406030204" pitchFamily="18" charset="0"/>
                <a:ea typeface="Cambria Math" panose="02040503050406030204" pitchFamily="18" charset="0"/>
              </a:rPr>
            </a:br>
            <a:endParaRPr lang="en-US" sz="800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C8AD84E-C09F-4B3C-AF60-6FF68B077A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</a:extLst>
          </a:blip>
          <a:srcRect l="21320" t="-1" r="17527" b="1469"/>
          <a:stretch/>
        </p:blipFill>
        <p:spPr>
          <a:xfrm>
            <a:off x="238760" y="240792"/>
            <a:ext cx="7600315" cy="63870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A7A020-D455-4B48-875B-8A77730368E6}"/>
              </a:ext>
            </a:extLst>
          </p:cNvPr>
          <p:cNvSpPr txBox="1"/>
          <p:nvPr/>
        </p:nvSpPr>
        <p:spPr>
          <a:xfrm>
            <a:off x="241302" y="6349502"/>
            <a:ext cx="43977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</a:rPr>
              <a:t>Picture Source: www.Cambrianescapes.co.uk</a:t>
            </a:r>
          </a:p>
        </p:txBody>
      </p:sp>
    </p:spTree>
    <p:extLst>
      <p:ext uri="{BB962C8B-B14F-4D97-AF65-F5344CB8AC3E}">
        <p14:creationId xmlns:p14="http://schemas.microsoft.com/office/powerpoint/2010/main" val="2332038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58039-FAC1-43EA-A4F0-99BB5A65A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18962"/>
            <a:ext cx="2695074" cy="455596"/>
          </a:xfrm>
        </p:spPr>
        <p:txBody>
          <a:bodyPr>
            <a:noAutofit/>
          </a:bodyPr>
          <a:lstStyle/>
          <a:p>
            <a:r>
              <a:rPr lang="en-GB" sz="2800" u="sng" dirty="0">
                <a:solidFill>
                  <a:schemeClr val="accent1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7A0CF-1861-445F-8779-4BE2DD673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082842"/>
            <a:ext cx="9872871" cy="5013158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Brecon Beacons National Park Authority (2021a) Coronavirus (COVID-19) Update. Available at: https://www.beacons-npa.gov.uk/coronavirus-covid-19/ (Accessed: 2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Brecon Beacons National Park Authority (2021b) Members of Brecon Beacons National Park Authority have given the green light for consultation period of new Interim Supplementary Planning Guidance. Available at: https://www.beacons-npa.gov.uk/the-authority/press-and-news/press-releases/march-2021/members-of-brecon-beacons-national-park-authority-have-given-the-green-light-for-consultation-period-of-new-interim-supplementary-planning-guidance/ (Accessed: 10 March 2021).</a:t>
            </a:r>
          </a:p>
          <a:p>
            <a:pPr marL="45720" indent="0">
              <a:buNone/>
            </a:pP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Finsterwalder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and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Kuppelwieser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V. G. (2020) ‘Equilibrating resources and challenges during crises: a framework for service ecosystem well-being’, Journal of Service Management, 31(6), pp. 1107–1129.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10.1108/JOSM-06-2020-0201.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Forestry England (2020) Coronavirus visitor guide. Available at: https://www.forestryengland.uk/article/coronavirus-visitor-guide (Accessed: 10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Generations Commissioner for Wales (2021) Well-being of Future Generations (Wales) Act 2015 – The Future Generations Commissioner for Wales. Available at: https://www.futuregenerations.wales/about-us/future-generations-act/ (Accessed: 10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Geary, R. S., Geary, Rebecca S., Wheeler, B., Lovell, R., Jepson, R., Hunter, R., Rodgers, S. (2021) ‘A call to action: Improving urban green spaces to reduce health inequalities exacerbated by COVID-19’, Preventive Medicine. Academic Press Inc., p. 106425.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10.1016/j.ypmed.2021.106425.</a:t>
            </a:r>
          </a:p>
          <a:p>
            <a:pPr marL="45720" indent="0">
              <a:buNone/>
            </a:pP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Lemmey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 (2020) University research records new love of nature during coronavirus lockdown, University of Cumbria. Available at: https://www.cumbria.ac.uk/about/news/articles/articles/university-research-records-new-love-of-nature-during-coronavirus-lockdown-.html (Accessed: 10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 Government Association (2020) Financial impact of COVID-19 on parks 2020-21 - case study key findings. Available at: https://www.local.gov.uk/financial-impact-covid-19-parks-2020-21-case-study-key-findings (Accessed: 2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Morgan, S. (2019) Natural Resources Wales’ Response to Brecon Beacons National Park Authority Draft Rights of Way Improvement Plan (ROWIP).</a:t>
            </a:r>
          </a:p>
          <a:p>
            <a:pPr marL="45720" indent="0">
              <a:buNone/>
            </a:pPr>
            <a:endParaRPr lang="en-GB" sz="1200" dirty="0"/>
          </a:p>
          <a:p>
            <a:pPr marL="4572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00310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E1FF5-B031-4040-97E3-9686DF705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697832"/>
            <a:ext cx="9872871" cy="5398168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 Resources Wales (2020) Our response to the coronavirus pandemic. Available at: https://naturalresources.wales/about-us/news-and-events/statements/our-response-to-the-coronavirus-pandemic/?lang=en (Accessed: 2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Natural Resources Wales (2021) Snowdon National Nature Reserve, near Beddgelert. Available at: https://naturalresources.wales/days-out/places-to-visit/north-west-wales/snowdon-nnr/?lang=en (Accessed: 10 March 2021).</a:t>
            </a:r>
          </a:p>
          <a:p>
            <a:pPr marL="45720" indent="0">
              <a:buNone/>
            </a:pP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Perkinson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(2021) The impact of Covid on the UK’s national parks | Geography |, Tutor2u. Available at: https://www.tutor2u.net/geography/blog/the-impact-of-covid-on-the-uks-national-parks (Accessed: 10 March 2021).</a:t>
            </a:r>
          </a:p>
          <a:p>
            <a:pPr marL="45720" indent="0">
              <a:buNone/>
            </a:pP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Pidd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 (2021) ‘The litter was a shock’: 2020’s Covid-driven rush on UK national parks, The Guardian. Available at: https://www.theguardian.com/environment/2021/jan/01/the-litter-was-a-shock-2020-covid-rush-on-uk-national-parks (Accessed: 10 March 2021).</a:t>
            </a:r>
          </a:p>
          <a:p>
            <a:pPr marL="45720" indent="0">
              <a:buNone/>
            </a:pP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Pouso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Borja, Á., Fleming, L. E., Gómez-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Baggethun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E., White, M. P.,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Uyarra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 C. (2021) ‘Contact with blue-green spaces during the COVID-19 pandemic lockdown beneficial for mental health’, Science of the Total Environment. Elsevier B.V., 756, p. 143984.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10.1016/j.scitotenv.2020.143984.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King’s Fund (2021) Access to green and open spaces and the role of leisure services. Available at: https://www.kingsfund.org.uk/projects/improving-publics-health/access-green-and-open-spaces-and-role-leisure-services (Accessed: 10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Wildlife and Countryside (2020) Huge nature, well-being and climate cost of coronavirus. Available at: https://www.wcl.org.uk/huge-nature-cost-of-coronavirus.asp (Accessed: 10 March 2021).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Organisation (2021) Climate Change and Infectious Diseases.</a:t>
            </a:r>
          </a:p>
          <a:p>
            <a:pPr marL="45720" indent="0">
              <a:buNone/>
            </a:pP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Zhao, X.,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Youjun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Chao, Y.,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Danyun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X.,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Wentao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Z. (2019) ‘Assessment of ecosystem services value in a national park pilot’, Sustainability (Switzerland), 11(23), pp. 1–14. </a:t>
            </a:r>
            <a:r>
              <a:rPr lang="en-GB" sz="1200" dirty="0" err="1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10.3390/su11236609.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81564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21110</TotalTime>
  <Words>1545</Words>
  <Application>Microsoft Office PowerPoint</Application>
  <PresentationFormat>Widescreen</PresentationFormat>
  <Paragraphs>112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Cambria Math</vt:lpstr>
      <vt:lpstr>Corbel</vt:lpstr>
      <vt:lpstr>Wingdings</vt:lpstr>
      <vt:lpstr>Basis</vt:lpstr>
      <vt:lpstr>THE ROLE OF GREEN SPACES DURING the PANDEMIC crisis</vt:lpstr>
      <vt:lpstr>Imagine, you were living 5-10 min away from this place.</vt:lpstr>
      <vt:lpstr>  Public opinion? </vt:lpstr>
      <vt:lpstr>Controversial?</vt:lpstr>
      <vt:lpstr>What About the Most Vulnerable?</vt:lpstr>
      <vt:lpstr>PowerPoint Presentation</vt:lpstr>
      <vt:lpstr>PowerPoint Presentation</vt:lpstr>
      <vt:lpstr>BB Park Authorities-Example Responses to Covid Crisis (Brief Timeline)      </vt:lpstr>
      <vt:lpstr>How Affected? (Negative + Positive) </vt:lpstr>
      <vt:lpstr>‘The Glass Half-Full Half-Empty’</vt:lpstr>
      <vt:lpstr>Thank You for Your Time 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NATIONAL PARKS DURING PANDEMIC </dc:title>
  <dc:creator>MATEUSZ MORGA</dc:creator>
  <cp:lastModifiedBy>MATEUSZ MORGA</cp:lastModifiedBy>
  <cp:revision>180</cp:revision>
  <dcterms:created xsi:type="dcterms:W3CDTF">2021-02-25T15:29:00Z</dcterms:created>
  <dcterms:modified xsi:type="dcterms:W3CDTF">2021-03-17T21:54:28Z</dcterms:modified>
</cp:coreProperties>
</file>