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280" r:id="rId2"/>
    <p:sldId id="256" r:id="rId3"/>
    <p:sldId id="285" r:id="rId4"/>
    <p:sldId id="257" r:id="rId5"/>
    <p:sldId id="258" r:id="rId6"/>
    <p:sldId id="259" r:id="rId7"/>
    <p:sldId id="260" r:id="rId8"/>
    <p:sldId id="261" r:id="rId9"/>
    <p:sldId id="282"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1" r:id="rId29"/>
    <p:sldId id="283" r:id="rId30"/>
    <p:sldId id="284" r:id="rId31"/>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 M" initials="YM" lastIdx="2" clrIdx="0">
    <p:extLst>
      <p:ext uri="{19B8F6BF-5375-455C-9EA6-DF929625EA0E}">
        <p15:presenceInfo xmlns:p15="http://schemas.microsoft.com/office/powerpoint/2012/main" userId="7accab2ce69547d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0" autoAdjust="0"/>
    <p:restoredTop sz="94610"/>
  </p:normalViewPr>
  <p:slideViewPr>
    <p:cSldViewPr snapToGrid="0" snapToObjects="1">
      <p:cViewPr varScale="1">
        <p:scale>
          <a:sx n="104" d="100"/>
          <a:sy n="104" d="100"/>
        </p:scale>
        <p:origin x="219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97DD283-9700-41DD-B04A-2D5ACFDCF97D}"/>
              </a:ext>
            </a:extLst>
          </p:cNvPr>
          <p:cNvSpPr>
            <a:spLocks noGrp="1"/>
          </p:cNvSpPr>
          <p:nvPr>
            <p:ph type="hdr" sz="quarter"/>
          </p:nvPr>
        </p:nvSpPr>
        <p:spPr>
          <a:xfrm>
            <a:off x="0" y="0"/>
            <a:ext cx="3565525" cy="733425"/>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1427A60-6AF6-4B70-BDB5-D47749259B70}"/>
              </a:ext>
            </a:extLst>
          </p:cNvPr>
          <p:cNvSpPr>
            <a:spLocks noGrp="1"/>
          </p:cNvSpPr>
          <p:nvPr>
            <p:ph type="dt" sz="quarter" idx="1"/>
          </p:nvPr>
        </p:nvSpPr>
        <p:spPr>
          <a:xfrm>
            <a:off x="4660900" y="0"/>
            <a:ext cx="3567113" cy="733425"/>
          </a:xfrm>
          <a:prstGeom prst="rect">
            <a:avLst/>
          </a:prstGeom>
        </p:spPr>
        <p:txBody>
          <a:bodyPr vert="horz" lIns="91440" tIns="45720" rIns="91440" bIns="45720" rtlCol="0"/>
          <a:lstStyle>
            <a:lvl1pPr algn="r">
              <a:defRPr sz="1200"/>
            </a:lvl1pPr>
          </a:lstStyle>
          <a:p>
            <a:fld id="{4A2F108D-4756-4EF0-BBCE-55BCA2964C6D}" type="datetimeFigureOut">
              <a:rPr lang="en-GB" smtClean="0"/>
              <a:t>09/12/2025</a:t>
            </a:fld>
            <a:endParaRPr lang="en-GB"/>
          </a:p>
        </p:txBody>
      </p:sp>
      <p:sp>
        <p:nvSpPr>
          <p:cNvPr id="4" name="Footer Placeholder 3">
            <a:extLst>
              <a:ext uri="{FF2B5EF4-FFF2-40B4-BE49-F238E27FC236}">
                <a16:creationId xmlns:a16="http://schemas.microsoft.com/office/drawing/2014/main" id="{6CA18E81-9D2F-4DA7-A404-2865AD0278D8}"/>
              </a:ext>
            </a:extLst>
          </p:cNvPr>
          <p:cNvSpPr>
            <a:spLocks noGrp="1"/>
          </p:cNvSpPr>
          <p:nvPr>
            <p:ph type="ftr" sz="quarter" idx="2"/>
          </p:nvPr>
        </p:nvSpPr>
        <p:spPr>
          <a:xfrm>
            <a:off x="0" y="13896975"/>
            <a:ext cx="3565525" cy="733425"/>
          </a:xfrm>
          <a:prstGeom prst="rect">
            <a:avLst/>
          </a:prstGeom>
        </p:spPr>
        <p:txBody>
          <a:bodyPr vert="horz" lIns="91440" tIns="45720" rIns="91440" bIns="45720" rtlCol="0" anchor="b"/>
          <a:lstStyle>
            <a:lvl1pPr algn="l">
              <a:defRPr sz="1200"/>
            </a:lvl1pPr>
          </a:lstStyle>
          <a:p>
            <a:r>
              <a:rPr lang="en-GB"/>
              <a:t>All images created with Canva Tool, All rights reserved to Canva</a:t>
            </a:r>
          </a:p>
        </p:txBody>
      </p:sp>
      <p:sp>
        <p:nvSpPr>
          <p:cNvPr id="5" name="Slide Number Placeholder 4">
            <a:extLst>
              <a:ext uri="{FF2B5EF4-FFF2-40B4-BE49-F238E27FC236}">
                <a16:creationId xmlns:a16="http://schemas.microsoft.com/office/drawing/2014/main" id="{D6667C2E-8C30-4C85-8CF9-E95423A3AFA8}"/>
              </a:ext>
            </a:extLst>
          </p:cNvPr>
          <p:cNvSpPr>
            <a:spLocks noGrp="1"/>
          </p:cNvSpPr>
          <p:nvPr>
            <p:ph type="sldNum" sz="quarter" idx="3"/>
          </p:nvPr>
        </p:nvSpPr>
        <p:spPr>
          <a:xfrm>
            <a:off x="4660900" y="13896975"/>
            <a:ext cx="3567113" cy="733425"/>
          </a:xfrm>
          <a:prstGeom prst="rect">
            <a:avLst/>
          </a:prstGeom>
        </p:spPr>
        <p:txBody>
          <a:bodyPr vert="horz" lIns="91440" tIns="45720" rIns="91440" bIns="45720" rtlCol="0" anchor="b"/>
          <a:lstStyle>
            <a:lvl1pPr algn="r">
              <a:defRPr sz="1200"/>
            </a:lvl1pPr>
          </a:lstStyle>
          <a:p>
            <a:fld id="{F8D79DF5-92E2-4B56-93B5-B8E2E948E48C}" type="slidenum">
              <a:rPr lang="en-GB" smtClean="0"/>
              <a:t>‹#›</a:t>
            </a:fld>
            <a:endParaRPr lang="en-GB"/>
          </a:p>
        </p:txBody>
      </p:sp>
    </p:spTree>
    <p:extLst>
      <p:ext uri="{BB962C8B-B14F-4D97-AF65-F5344CB8AC3E}">
        <p14:creationId xmlns:p14="http://schemas.microsoft.com/office/powerpoint/2010/main" val="894009212"/>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7413891"/>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047413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739229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8427552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6134776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944172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_SLIDE">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4630400" cy="82296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9.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46.jpeg"/><Relationship Id="rId4" Type="http://schemas.openxmlformats.org/officeDocument/2006/relationships/image" Target="../media/image45.jpeg"/></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49.png"/><Relationship Id="rId4" Type="http://schemas.openxmlformats.org/officeDocument/2006/relationships/image" Target="../media/image48.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jpe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57.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17.png"/><Relationship Id="rId4" Type="http://schemas.openxmlformats.org/officeDocument/2006/relationships/image" Target="../media/image55.jpe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59.png"/><Relationship Id="rId4" Type="http://schemas.openxmlformats.org/officeDocument/2006/relationships/image" Target="../media/image58.jpe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61.png"/><Relationship Id="rId4" Type="http://schemas.openxmlformats.org/officeDocument/2006/relationships/image" Target="../media/image60.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6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344AE25-9ECF-4D08-A550-D9788394A100}"/>
              </a:ext>
            </a:extLst>
          </p:cNvPr>
          <p:cNvSpPr/>
          <p:nvPr/>
        </p:nvSpPr>
        <p:spPr>
          <a:xfrm>
            <a:off x="1701760" y="4288136"/>
            <a:ext cx="12309208" cy="18158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Content Placeholder 8">
            <a:extLst>
              <a:ext uri="{FF2B5EF4-FFF2-40B4-BE49-F238E27FC236}">
                <a16:creationId xmlns:a16="http://schemas.microsoft.com/office/drawing/2014/main" id="{4E15B7D3-2AAD-4E75-A697-4D7BE2630D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8798" y="561651"/>
            <a:ext cx="1685925" cy="2171700"/>
          </a:xfrm>
          <a:prstGeom prst="rect">
            <a:avLst/>
          </a:prstGeom>
        </p:spPr>
      </p:pic>
      <p:sp>
        <p:nvSpPr>
          <p:cNvPr id="3" name="TextBox 2">
            <a:extLst>
              <a:ext uri="{FF2B5EF4-FFF2-40B4-BE49-F238E27FC236}">
                <a16:creationId xmlns:a16="http://schemas.microsoft.com/office/drawing/2014/main" id="{7027A76C-54A6-4F5B-84D0-5A0E50CEBE05}"/>
              </a:ext>
            </a:extLst>
          </p:cNvPr>
          <p:cNvSpPr txBox="1"/>
          <p:nvPr/>
        </p:nvSpPr>
        <p:spPr>
          <a:xfrm>
            <a:off x="797038" y="2733351"/>
            <a:ext cx="2536097" cy="1554785"/>
          </a:xfrm>
          <a:prstGeom prst="rect">
            <a:avLst/>
          </a:prstGeom>
          <a:noFill/>
        </p:spPr>
        <p:txBody>
          <a:bodyPr wrap="square">
            <a:spAutoFit/>
          </a:bodyPr>
          <a:lstStyle/>
          <a:p>
            <a:r>
              <a:rPr lang="en-IN" sz="1600" b="1" dirty="0" err="1">
                <a:solidFill>
                  <a:schemeClr val="bg1"/>
                </a:solidFill>
              </a:rPr>
              <a:t>Prifysgol</a:t>
            </a:r>
            <a:r>
              <a:rPr lang="en-IN" sz="1600" b="1" dirty="0">
                <a:solidFill>
                  <a:schemeClr val="bg1"/>
                </a:solidFill>
              </a:rPr>
              <a:t> Cymru</a:t>
            </a:r>
          </a:p>
          <a:p>
            <a:r>
              <a:rPr lang="en-IN" sz="1200" dirty="0">
                <a:solidFill>
                  <a:schemeClr val="bg1"/>
                </a:solidFill>
              </a:rPr>
              <a:t>Y </a:t>
            </a:r>
            <a:r>
              <a:rPr lang="en-IN" sz="1200" dirty="0" err="1">
                <a:solidFill>
                  <a:schemeClr val="bg1"/>
                </a:solidFill>
              </a:rPr>
              <a:t>Drindod</a:t>
            </a:r>
            <a:r>
              <a:rPr lang="en-IN" sz="1200" dirty="0">
                <a:solidFill>
                  <a:schemeClr val="bg1"/>
                </a:solidFill>
              </a:rPr>
              <a:t> Dewi Sant</a:t>
            </a:r>
          </a:p>
          <a:p>
            <a:r>
              <a:rPr lang="en-IN" sz="1600" b="1" dirty="0">
                <a:solidFill>
                  <a:schemeClr val="bg1"/>
                </a:solidFill>
              </a:rPr>
              <a:t>University of Wales</a:t>
            </a:r>
          </a:p>
          <a:p>
            <a:r>
              <a:rPr lang="en-IN" sz="1200" dirty="0">
                <a:solidFill>
                  <a:schemeClr val="bg1"/>
                </a:solidFill>
              </a:rPr>
              <a:t>Trinity Saint David</a:t>
            </a:r>
          </a:p>
          <a:p>
            <a:endParaRPr lang="en-IN" dirty="0"/>
          </a:p>
          <a:p>
            <a:pPr>
              <a:lnSpc>
                <a:spcPct val="150000"/>
              </a:lnSpc>
            </a:pPr>
            <a:r>
              <a:rPr lang="en-IN" sz="1600" b="1"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900BFA6A-5D00-4A52-A252-D131EFF54A00}"/>
              </a:ext>
            </a:extLst>
          </p:cNvPr>
          <p:cNvSpPr txBox="1"/>
          <p:nvPr/>
        </p:nvSpPr>
        <p:spPr>
          <a:xfrm>
            <a:off x="3266767" y="6371678"/>
            <a:ext cx="8658803" cy="892552"/>
          </a:xfrm>
          <a:prstGeom prst="rect">
            <a:avLst/>
          </a:prstGeom>
          <a:noFill/>
        </p:spPr>
        <p:txBody>
          <a:bodyPr wrap="square" rtlCol="0">
            <a:spAutoFit/>
          </a:bodyPr>
          <a:lstStyle/>
          <a:p>
            <a:pPr algn="ctr"/>
            <a:r>
              <a:rPr lang="nn-NO" sz="2800" b="1" dirty="0">
                <a:solidFill>
                  <a:schemeClr val="bg1"/>
                </a:solidFill>
                <a:latin typeface="Arial" panose="020B0604020202020204" pitchFamily="34" charset="0"/>
                <a:cs typeface="Arial" panose="020B0604020202020204" pitchFamily="34" charset="0"/>
              </a:rPr>
              <a:t>Name : Mija Chakkalaparambil Michael    </a:t>
            </a:r>
          </a:p>
          <a:p>
            <a:pPr algn="ctr"/>
            <a:r>
              <a:rPr lang="nn-NO" sz="2400" b="1" dirty="0">
                <a:solidFill>
                  <a:schemeClr val="bg1"/>
                </a:solidFill>
                <a:latin typeface="Arial" panose="020B0604020202020204" pitchFamily="34" charset="0"/>
                <a:cs typeface="Arial" panose="020B0604020202020204" pitchFamily="34" charset="0"/>
              </a:rPr>
              <a:t>Student ID: 2432640</a:t>
            </a:r>
            <a:endParaRPr lang="en-GB" sz="2400" dirty="0">
              <a:solidFill>
                <a:schemeClr val="bg1"/>
              </a:solidFill>
            </a:endParaRPr>
          </a:p>
        </p:txBody>
      </p:sp>
      <p:sp>
        <p:nvSpPr>
          <p:cNvPr id="9" name="Rectangle 8">
            <a:extLst>
              <a:ext uri="{FF2B5EF4-FFF2-40B4-BE49-F238E27FC236}">
                <a16:creationId xmlns:a16="http://schemas.microsoft.com/office/drawing/2014/main" id="{32F07CDC-C020-46BF-863D-C76D7D0CABDF}"/>
              </a:ext>
            </a:extLst>
          </p:cNvPr>
          <p:cNvSpPr/>
          <p:nvPr/>
        </p:nvSpPr>
        <p:spPr>
          <a:xfrm>
            <a:off x="4515943" y="341600"/>
            <a:ext cx="7006983" cy="1754326"/>
          </a:xfrm>
          <a:prstGeom prst="rect">
            <a:avLst/>
          </a:prstGeom>
          <a:noFill/>
        </p:spPr>
        <p:txBody>
          <a:bodyPr wrap="none" lIns="91440" tIns="45720" rIns="91440" bIns="45720">
            <a:spAutoFit/>
          </a:bodyPr>
          <a:lstStyle/>
          <a:p>
            <a:pPr algn="ctr"/>
            <a:r>
              <a:rPr lang="en-GB"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Component 2</a:t>
            </a:r>
          </a:p>
          <a:p>
            <a:pPr algn="ctr"/>
            <a:r>
              <a:rPr lang="en-GB"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Individual Presentation</a:t>
            </a:r>
          </a:p>
        </p:txBody>
      </p:sp>
      <p:sp>
        <p:nvSpPr>
          <p:cNvPr id="10" name="Rectangle 9">
            <a:extLst>
              <a:ext uri="{FF2B5EF4-FFF2-40B4-BE49-F238E27FC236}">
                <a16:creationId xmlns:a16="http://schemas.microsoft.com/office/drawing/2014/main" id="{D75694DA-2965-4F20-93F6-6F2DE51ABC13}"/>
              </a:ext>
            </a:extLst>
          </p:cNvPr>
          <p:cNvSpPr/>
          <p:nvPr/>
        </p:nvSpPr>
        <p:spPr>
          <a:xfrm>
            <a:off x="1701760" y="2205352"/>
            <a:ext cx="12450637" cy="1200329"/>
          </a:xfrm>
          <a:prstGeom prst="rect">
            <a:avLst/>
          </a:prstGeom>
          <a:noFill/>
        </p:spPr>
        <p:txBody>
          <a:bodyPr wrap="square" lIns="91440" tIns="45720" rIns="91440" bIns="45720">
            <a:spAutoFit/>
          </a:bodyPr>
          <a:lstStyle/>
          <a:p>
            <a:pPr algn="ctr"/>
            <a:r>
              <a:rPr lang="en-GB" sz="28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Module: Community Care and Management of Longer-Term Conditions</a:t>
            </a:r>
          </a:p>
          <a:p>
            <a:pPr algn="ctr"/>
            <a:r>
              <a:rPr lang="en-GB" sz="4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Module Code:LCHS7003</a:t>
            </a:r>
          </a:p>
        </p:txBody>
      </p:sp>
      <p:cxnSp>
        <p:nvCxnSpPr>
          <p:cNvPr id="12" name="Straight Connector 11">
            <a:extLst>
              <a:ext uri="{FF2B5EF4-FFF2-40B4-BE49-F238E27FC236}">
                <a16:creationId xmlns:a16="http://schemas.microsoft.com/office/drawing/2014/main" id="{5BD3B324-CDD2-40C9-A48E-8CA30C3499D5}"/>
              </a:ext>
            </a:extLst>
          </p:cNvPr>
          <p:cNvCxnSpPr/>
          <p:nvPr/>
        </p:nvCxnSpPr>
        <p:spPr>
          <a:xfrm>
            <a:off x="3510116" y="2086897"/>
            <a:ext cx="9107129" cy="0"/>
          </a:xfrm>
          <a:prstGeom prst="line">
            <a:avLst/>
          </a:prstGeom>
          <a:ln w="88900"/>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17FA5AFD-F863-4823-A0B6-FA3CFB18D041}"/>
              </a:ext>
            </a:extLst>
          </p:cNvPr>
          <p:cNvSpPr txBox="1"/>
          <p:nvPr/>
        </p:nvSpPr>
        <p:spPr>
          <a:xfrm>
            <a:off x="2337620" y="7110910"/>
            <a:ext cx="10353368" cy="646331"/>
          </a:xfrm>
          <a:prstGeom prst="rect">
            <a:avLst/>
          </a:prstGeom>
          <a:noFill/>
        </p:spPr>
        <p:txBody>
          <a:bodyPr wrap="square">
            <a:spAutoFit/>
          </a:bodyPr>
          <a:lstStyle/>
          <a:p>
            <a:pPr algn="ctr"/>
            <a:r>
              <a:rPr lang="en-GB" sz="28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Programme</a:t>
            </a:r>
            <a:r>
              <a:rPr lang="en-GB" sz="36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 </a:t>
            </a:r>
            <a:r>
              <a:rPr lang="en-GB" sz="2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MSc Public Health and Social Care in Practice (London Campus)</a:t>
            </a:r>
          </a:p>
        </p:txBody>
      </p:sp>
      <p:sp>
        <p:nvSpPr>
          <p:cNvPr id="15" name="TextBox 14">
            <a:extLst>
              <a:ext uri="{FF2B5EF4-FFF2-40B4-BE49-F238E27FC236}">
                <a16:creationId xmlns:a16="http://schemas.microsoft.com/office/drawing/2014/main" id="{93C1EC85-74EC-40FD-85BB-77D3CF7B4AA5}"/>
              </a:ext>
            </a:extLst>
          </p:cNvPr>
          <p:cNvSpPr txBox="1"/>
          <p:nvPr/>
        </p:nvSpPr>
        <p:spPr>
          <a:xfrm>
            <a:off x="7120027" y="6137153"/>
            <a:ext cx="1463093" cy="369332"/>
          </a:xfrm>
          <a:prstGeom prst="rect">
            <a:avLst/>
          </a:prstGeom>
          <a:noFill/>
        </p:spPr>
        <p:txBody>
          <a:bodyPr wrap="none" rtlCol="0">
            <a:spAutoFit/>
          </a:bodyPr>
          <a:lstStyle/>
          <a:p>
            <a:r>
              <a:rPr lang="en-GB" dirty="0">
                <a:solidFill>
                  <a:schemeClr val="bg1"/>
                </a:solidFill>
              </a:rPr>
              <a:t>Presented by </a:t>
            </a:r>
          </a:p>
        </p:txBody>
      </p:sp>
      <p:sp>
        <p:nvSpPr>
          <p:cNvPr id="16" name="TextBox 15">
            <a:extLst>
              <a:ext uri="{FF2B5EF4-FFF2-40B4-BE49-F238E27FC236}">
                <a16:creationId xmlns:a16="http://schemas.microsoft.com/office/drawing/2014/main" id="{9F3373F3-96D7-4A0E-96F0-53D8B8A6166C}"/>
              </a:ext>
            </a:extLst>
          </p:cNvPr>
          <p:cNvSpPr txBox="1"/>
          <p:nvPr/>
        </p:nvSpPr>
        <p:spPr>
          <a:xfrm>
            <a:off x="2485103" y="4438833"/>
            <a:ext cx="10884310" cy="1508105"/>
          </a:xfrm>
          <a:prstGeom prst="rect">
            <a:avLst/>
          </a:prstGeom>
          <a:noFill/>
        </p:spPr>
        <p:txBody>
          <a:bodyPr wrap="square" rtlCol="0">
            <a:spAutoFit/>
          </a:bodyPr>
          <a:lstStyle/>
          <a:p>
            <a:pPr algn="ctr"/>
            <a:r>
              <a:rPr lang="en-GB" sz="4000" b="1" dirty="0">
                <a:solidFill>
                  <a:schemeClr val="bg1"/>
                </a:solidFill>
              </a:rPr>
              <a:t>TOPIC :Chronic Kidney Disease (CKD) in the UK</a:t>
            </a:r>
          </a:p>
          <a:p>
            <a:pPr algn="ctr"/>
            <a:r>
              <a:rPr lang="en-GB" sz="2400" b="1" u="sng" dirty="0">
                <a:solidFill>
                  <a:schemeClr val="bg1"/>
                </a:solidFill>
              </a:rPr>
              <a:t>Early Detection, Management and Personalised Care</a:t>
            </a:r>
          </a:p>
          <a:p>
            <a:pPr algn="ctr"/>
            <a:r>
              <a:rPr lang="en-GB" sz="2800" b="1" dirty="0">
                <a:solidFill>
                  <a:schemeClr val="bg1"/>
                </a:solidFill>
              </a:rPr>
              <a:t>Target Audience: Primary Care Nurses (GP &amp; Community Nurses)</a:t>
            </a:r>
          </a:p>
        </p:txBody>
      </p:sp>
      <p:sp>
        <p:nvSpPr>
          <p:cNvPr id="19" name="TextBox 18">
            <a:extLst>
              <a:ext uri="{FF2B5EF4-FFF2-40B4-BE49-F238E27FC236}">
                <a16:creationId xmlns:a16="http://schemas.microsoft.com/office/drawing/2014/main" id="{00E37B1A-337F-413D-9737-F6819174E610}"/>
              </a:ext>
            </a:extLst>
          </p:cNvPr>
          <p:cNvSpPr txBox="1"/>
          <p:nvPr/>
        </p:nvSpPr>
        <p:spPr>
          <a:xfrm>
            <a:off x="5648720" y="7671975"/>
            <a:ext cx="4829918" cy="369332"/>
          </a:xfrm>
          <a:prstGeom prst="rect">
            <a:avLst/>
          </a:prstGeom>
          <a:noFill/>
        </p:spPr>
        <p:txBody>
          <a:bodyPr wrap="square" rtlCol="0">
            <a:spAutoFit/>
          </a:bodyPr>
          <a:lstStyle/>
          <a:p>
            <a:r>
              <a:rPr lang="en-GB" dirty="0">
                <a:solidFill>
                  <a:schemeClr val="bg1"/>
                </a:solidFill>
              </a:rPr>
              <a:t>Submission deadline: 10</a:t>
            </a:r>
            <a:r>
              <a:rPr lang="en-GB" baseline="30000" dirty="0">
                <a:solidFill>
                  <a:schemeClr val="bg1"/>
                </a:solidFill>
              </a:rPr>
              <a:t>th</a:t>
            </a:r>
            <a:r>
              <a:rPr lang="en-GB" dirty="0">
                <a:solidFill>
                  <a:schemeClr val="bg1"/>
                </a:solidFill>
              </a:rPr>
              <a:t> December 2025, 2PM</a:t>
            </a:r>
          </a:p>
        </p:txBody>
      </p:sp>
      <p:sp>
        <p:nvSpPr>
          <p:cNvPr id="20" name="TextBox 19">
            <a:extLst>
              <a:ext uri="{FF2B5EF4-FFF2-40B4-BE49-F238E27FC236}">
                <a16:creationId xmlns:a16="http://schemas.microsoft.com/office/drawing/2014/main" id="{4B648255-36FD-4BD5-85C2-B3EC02C5CF33}"/>
              </a:ext>
            </a:extLst>
          </p:cNvPr>
          <p:cNvSpPr txBox="1"/>
          <p:nvPr/>
        </p:nvSpPr>
        <p:spPr>
          <a:xfrm>
            <a:off x="4360057" y="3261515"/>
            <a:ext cx="7196394" cy="769441"/>
          </a:xfrm>
          <a:prstGeom prst="rect">
            <a:avLst/>
          </a:prstGeom>
          <a:noFill/>
        </p:spPr>
        <p:txBody>
          <a:bodyPr wrap="none" rtlCol="0">
            <a:spAutoFit/>
          </a:bodyPr>
          <a:lstStyle/>
          <a:p>
            <a:r>
              <a:rPr lang="en-GB" sz="4400" b="1" u="sng" dirty="0">
                <a:solidFill>
                  <a:schemeClr val="bg1"/>
                </a:solidFill>
              </a:rPr>
              <a:t>Lecturer: </a:t>
            </a:r>
            <a:r>
              <a:rPr lang="en-GB" sz="4400" b="1" u="sng" dirty="0" err="1">
                <a:solidFill>
                  <a:schemeClr val="bg1"/>
                </a:solidFill>
              </a:rPr>
              <a:t>Dr.Brian</a:t>
            </a:r>
            <a:r>
              <a:rPr lang="en-GB" sz="4400" b="1" u="sng" dirty="0">
                <a:solidFill>
                  <a:schemeClr val="bg1"/>
                </a:solidFill>
              </a:rPr>
              <a:t> </a:t>
            </a:r>
            <a:r>
              <a:rPr lang="en-GB" sz="4400" b="1" u="sng" dirty="0" err="1">
                <a:solidFill>
                  <a:schemeClr val="bg1"/>
                </a:solidFill>
              </a:rPr>
              <a:t>Mashumba</a:t>
            </a:r>
            <a:r>
              <a:rPr lang="en-GB" sz="4400" b="1" u="sng" dirty="0">
                <a:solidFill>
                  <a:schemeClr val="bg1"/>
                </a:solidFill>
              </a:rPr>
              <a:t> </a:t>
            </a:r>
          </a:p>
        </p:txBody>
      </p:sp>
    </p:spTree>
    <p:extLst>
      <p:ext uri="{BB962C8B-B14F-4D97-AF65-F5344CB8AC3E}">
        <p14:creationId xmlns:p14="http://schemas.microsoft.com/office/powerpoint/2010/main" val="2948975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4" name="Image 2"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5528" y="5678424"/>
            <a:ext cx="13048488" cy="18288"/>
          </a:xfrm>
          <a:prstGeom prst="rect">
            <a:avLst/>
          </a:prstGeom>
        </p:spPr>
      </p:pic>
      <p:pic>
        <p:nvPicPr>
          <p:cNvPr id="5" name="Image 3" descr="preencoded.png"/>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795528" y="5833872"/>
            <a:ext cx="256032" cy="356616"/>
          </a:xfrm>
          <a:prstGeom prst="rect">
            <a:avLst/>
          </a:prstGeom>
        </p:spPr>
      </p:pic>
      <p:sp>
        <p:nvSpPr>
          <p:cNvPr id="6" name="Text 0"/>
          <p:cNvSpPr/>
          <p:nvPr/>
        </p:nvSpPr>
        <p:spPr>
          <a:xfrm>
            <a:off x="1106424" y="5833872"/>
            <a:ext cx="1335024" cy="219456"/>
          </a:xfrm>
          <a:prstGeom prst="rect">
            <a:avLst/>
          </a:prstGeom>
          <a:noFill/>
          <a:ln/>
        </p:spPr>
        <p:txBody>
          <a:bodyPr wrap="none" lIns="0" tIns="0" rIns="0" bIns="0" rtlCol="0" anchor="ctr"/>
          <a:lstStyle/>
          <a:p>
            <a:pPr marL="0" indent="0" algn="l">
              <a:lnSpc>
                <a:spcPts val="1710"/>
              </a:lnSpc>
              <a:buNone/>
            </a:pPr>
            <a:r>
              <a:rPr lang="en-US" sz="1220" dirty="0">
                <a:solidFill>
                  <a:srgbClr val="F9EEE7"/>
                </a:solidFill>
                <a:latin typeface="思源宋体-Light" pitchFamily="34" charset="0"/>
                <a:ea typeface="思源宋体-Light" pitchFamily="34" charset="-122"/>
                <a:cs typeface="思源宋体-Light" pitchFamily="34" charset="-120"/>
              </a:rPr>
              <a:t>Author: MIJA C M</a:t>
            </a:r>
            <a:endParaRPr lang="en-US" sz="1220" dirty="0"/>
          </a:p>
        </p:txBody>
      </p:sp>
      <p:sp>
        <p:nvSpPr>
          <p:cNvPr id="7" name="Text 1"/>
          <p:cNvSpPr/>
          <p:nvPr/>
        </p:nvSpPr>
        <p:spPr>
          <a:xfrm>
            <a:off x="1106424" y="6053328"/>
            <a:ext cx="1335024" cy="137160"/>
          </a:xfrm>
          <a:prstGeom prst="rect">
            <a:avLst/>
          </a:prstGeom>
          <a:noFill/>
          <a:ln/>
        </p:spPr>
        <p:txBody>
          <a:bodyPr wrap="none" lIns="0" tIns="0" rIns="0" bIns="0" rtlCol="0" anchor="ctr"/>
          <a:lstStyle/>
          <a:p>
            <a:pPr marL="0" indent="0" algn="l">
              <a:lnSpc>
                <a:spcPts val="1030"/>
              </a:lnSpc>
              <a:buNone/>
            </a:pPr>
            <a:r>
              <a:rPr lang="en-US" sz="730" dirty="0">
                <a:solidFill>
                  <a:srgbClr val="F9EEE7"/>
                </a:solidFill>
                <a:latin typeface="思源宋体-Light" pitchFamily="34" charset="0"/>
                <a:ea typeface="思源宋体-Light" pitchFamily="34" charset="-122"/>
                <a:cs typeface="思源宋体-Light" pitchFamily="34" charset="-120"/>
              </a:rPr>
              <a:t>Created with Pi</a:t>
            </a:r>
            <a:endParaRPr lang="en-US" sz="730" dirty="0"/>
          </a:p>
        </p:txBody>
      </p:sp>
      <p:sp>
        <p:nvSpPr>
          <p:cNvPr id="8" name="Text 2"/>
          <p:cNvSpPr/>
          <p:nvPr/>
        </p:nvSpPr>
        <p:spPr>
          <a:xfrm>
            <a:off x="795528" y="5001768"/>
            <a:ext cx="13048488" cy="539496"/>
          </a:xfrm>
          <a:prstGeom prst="rect">
            <a:avLst/>
          </a:prstGeom>
          <a:noFill/>
          <a:ln/>
        </p:spPr>
        <p:txBody>
          <a:bodyPr wrap="none" lIns="0" tIns="0" rIns="0" bIns="0" rtlCol="0" anchor="ctr"/>
          <a:lstStyle/>
          <a:p>
            <a:pPr marL="0" indent="0" algn="l">
              <a:lnSpc>
                <a:spcPts val="4740"/>
              </a:lnSpc>
              <a:buNone/>
            </a:pPr>
            <a:r>
              <a:rPr lang="en-US" sz="3380" dirty="0">
                <a:solidFill>
                  <a:srgbClr val="FFD9BE"/>
                </a:solidFill>
                <a:latin typeface="思源宋体-SemiBold" pitchFamily="34" charset="0"/>
                <a:ea typeface="思源宋体-SemiBold" pitchFamily="34" charset="-122"/>
                <a:cs typeface="思源宋体-SemiBold" pitchFamily="34" charset="-120"/>
              </a:rPr>
              <a:t>Presentation on Chronic Kidney Disease (CKD)</a:t>
            </a:r>
            <a:endParaRPr lang="en-US" sz="3380" dirty="0"/>
          </a:p>
        </p:txBody>
      </p:sp>
      <p:pic>
        <p:nvPicPr>
          <p:cNvPr id="10" name="Picture 9">
            <a:extLst>
              <a:ext uri="{FF2B5EF4-FFF2-40B4-BE49-F238E27FC236}">
                <a16:creationId xmlns:a16="http://schemas.microsoft.com/office/drawing/2014/main" id="{F5A20939-FBE1-4BEB-8D2F-0A0922DE8B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8288"/>
            <a:ext cx="14630400" cy="8193024"/>
          </a:xfrm>
          <a:prstGeom prst="rect">
            <a:avLst/>
          </a:prstGeom>
        </p:spPr>
      </p:pic>
      <p:sp>
        <p:nvSpPr>
          <p:cNvPr id="11" name="TextBox 10">
            <a:extLst>
              <a:ext uri="{FF2B5EF4-FFF2-40B4-BE49-F238E27FC236}">
                <a16:creationId xmlns:a16="http://schemas.microsoft.com/office/drawing/2014/main" id="{11F13F8F-0000-40C3-9AA4-643335C1FF02}"/>
              </a:ext>
            </a:extLst>
          </p:cNvPr>
          <p:cNvSpPr txBox="1"/>
          <p:nvPr/>
        </p:nvSpPr>
        <p:spPr>
          <a:xfrm>
            <a:off x="5626510" y="1430594"/>
            <a:ext cx="6304935" cy="369332"/>
          </a:xfrm>
          <a:prstGeom prst="rect">
            <a:avLst/>
          </a:prstGeom>
          <a:noFill/>
        </p:spPr>
        <p:txBody>
          <a:bodyPr wrap="square" rtlCol="0">
            <a:spAutoFit/>
          </a:bodyPr>
          <a:lstStyle/>
          <a:p>
            <a:endParaRPr lang="en-GB" dirty="0">
              <a:solidFill>
                <a:schemeClr val="bg1"/>
              </a:solidFill>
            </a:endParaRPr>
          </a:p>
        </p:txBody>
      </p:sp>
      <p:sp>
        <p:nvSpPr>
          <p:cNvPr id="12" name="Rectangle 11">
            <a:extLst>
              <a:ext uri="{FF2B5EF4-FFF2-40B4-BE49-F238E27FC236}">
                <a16:creationId xmlns:a16="http://schemas.microsoft.com/office/drawing/2014/main" id="{922DC040-8925-4235-A0DA-70513D596CC1}"/>
              </a:ext>
            </a:extLst>
          </p:cNvPr>
          <p:cNvSpPr/>
          <p:nvPr/>
        </p:nvSpPr>
        <p:spPr>
          <a:xfrm>
            <a:off x="4041058" y="5512713"/>
            <a:ext cx="6592529" cy="1355550"/>
          </a:xfrm>
          <a:prstGeom prst="rect">
            <a:avLst/>
          </a:prstGeom>
          <a:noFill/>
        </p:spPr>
        <p:txBody>
          <a:bodyPr wrap="square" lIns="91440" tIns="45720" rIns="91440" bIns="45720">
            <a:spAutoFit/>
          </a:bodyPr>
          <a:lstStyle/>
          <a:p>
            <a:pPr algn="ctr"/>
            <a:r>
              <a:rPr lang="en-US" sz="80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Welcome</a:t>
            </a:r>
          </a:p>
        </p:txBody>
      </p:sp>
      <p:sp>
        <p:nvSpPr>
          <p:cNvPr id="9" name="TextBox 8">
            <a:extLst>
              <a:ext uri="{FF2B5EF4-FFF2-40B4-BE49-F238E27FC236}">
                <a16:creationId xmlns:a16="http://schemas.microsoft.com/office/drawing/2014/main" id="{F1A9ACAE-DCC4-485E-900B-0C2A8FC92549}"/>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1F13F8F-0000-40C3-9AA4-643335C1FF02}"/>
              </a:ext>
            </a:extLst>
          </p:cNvPr>
          <p:cNvSpPr txBox="1"/>
          <p:nvPr/>
        </p:nvSpPr>
        <p:spPr>
          <a:xfrm>
            <a:off x="5626510" y="1430594"/>
            <a:ext cx="6304935" cy="369332"/>
          </a:xfrm>
          <a:prstGeom prst="rect">
            <a:avLst/>
          </a:prstGeom>
          <a:noFill/>
        </p:spPr>
        <p:txBody>
          <a:bodyPr wrap="square" rtlCol="0">
            <a:spAutoFit/>
          </a:bodyPr>
          <a:lstStyle/>
          <a:p>
            <a:endParaRPr lang="en-GB" dirty="0">
              <a:solidFill>
                <a:schemeClr val="bg1"/>
              </a:solidFill>
            </a:endParaRPr>
          </a:p>
        </p:txBody>
      </p:sp>
      <p:pic>
        <p:nvPicPr>
          <p:cNvPr id="9" name="Picture 8">
            <a:extLst>
              <a:ext uri="{FF2B5EF4-FFF2-40B4-BE49-F238E27FC236}">
                <a16:creationId xmlns:a16="http://schemas.microsoft.com/office/drawing/2014/main" id="{FE484598-85E1-40CE-BE15-86289B3EF29B}"/>
              </a:ext>
            </a:extLst>
          </p:cNvPr>
          <p:cNvPicPr>
            <a:picLocks noChangeAspect="1"/>
          </p:cNvPicPr>
          <p:nvPr/>
        </p:nvPicPr>
        <p:blipFill rotWithShape="1">
          <a:blip r:embed="rId3">
            <a:extLst>
              <a:ext uri="{28A0092B-C50C-407E-A947-70E740481C1C}">
                <a14:useLocalDpi xmlns:a14="http://schemas.microsoft.com/office/drawing/2010/main" val="0"/>
              </a:ext>
            </a:extLst>
          </a:blip>
          <a:srcRect l="-8390" t="-352" r="18343" b="460"/>
          <a:stretch/>
        </p:blipFill>
        <p:spPr>
          <a:xfrm>
            <a:off x="-1524000" y="-67275"/>
            <a:ext cx="16154400" cy="8296875"/>
          </a:xfrm>
          <a:prstGeom prst="rect">
            <a:avLst/>
          </a:prstGeom>
        </p:spPr>
      </p:pic>
      <p:sp>
        <p:nvSpPr>
          <p:cNvPr id="8" name="Text 2"/>
          <p:cNvSpPr/>
          <p:nvPr/>
        </p:nvSpPr>
        <p:spPr>
          <a:xfrm>
            <a:off x="792799" y="1940161"/>
            <a:ext cx="10225721" cy="2008414"/>
          </a:xfrm>
          <a:prstGeom prst="rect">
            <a:avLst/>
          </a:prstGeom>
          <a:noFill/>
          <a:ln/>
        </p:spPr>
        <p:txBody>
          <a:bodyPr wrap="none" lIns="0" tIns="0" rIns="0" bIns="0" rtlCol="0" anchor="ctr"/>
          <a:lstStyle/>
          <a:p>
            <a:pPr marL="0" indent="0" algn="ctr">
              <a:lnSpc>
                <a:spcPts val="4740"/>
              </a:lnSpc>
              <a:buNone/>
            </a:pPr>
            <a:r>
              <a:rPr lang="en-US" sz="4400" b="1" dirty="0">
                <a:solidFill>
                  <a:srgbClr val="FFD9BE"/>
                </a:solidFill>
                <a:latin typeface="Times New Roman" panose="02020603050405020304" pitchFamily="18" charset="0"/>
                <a:ea typeface="思源宋体-SemiBold" pitchFamily="34" charset="-122"/>
                <a:cs typeface="Times New Roman" panose="02020603050405020304" pitchFamily="18" charset="0"/>
              </a:rPr>
              <a:t>Chronic Kidney Disease (CKD) in the UK</a:t>
            </a:r>
            <a:endParaRPr lang="en-US" sz="2800" b="1" dirty="0">
              <a:latin typeface="Times New Roman" panose="02020603050405020304" pitchFamily="18" charset="0"/>
              <a:cs typeface="Times New Roman" panose="02020603050405020304" pitchFamily="18" charset="0"/>
            </a:endParaRPr>
          </a:p>
        </p:txBody>
      </p:sp>
      <p:sp>
        <p:nvSpPr>
          <p:cNvPr id="13" name="Text 2">
            <a:extLst>
              <a:ext uri="{FF2B5EF4-FFF2-40B4-BE49-F238E27FC236}">
                <a16:creationId xmlns:a16="http://schemas.microsoft.com/office/drawing/2014/main" id="{2375B418-886A-41FC-827A-EC53C106C854}"/>
              </a:ext>
            </a:extLst>
          </p:cNvPr>
          <p:cNvSpPr/>
          <p:nvPr/>
        </p:nvSpPr>
        <p:spPr>
          <a:xfrm>
            <a:off x="-618585" y="3378599"/>
            <a:ext cx="13048488" cy="539496"/>
          </a:xfrm>
          <a:prstGeom prst="rect">
            <a:avLst/>
          </a:prstGeom>
          <a:noFill/>
          <a:ln/>
        </p:spPr>
        <p:txBody>
          <a:bodyPr wrap="none" lIns="0" tIns="0" rIns="0" bIns="0" rtlCol="0" anchor="ctr"/>
          <a:lstStyle/>
          <a:p>
            <a:pPr marL="0" indent="0" algn="ctr">
              <a:lnSpc>
                <a:spcPts val="4740"/>
              </a:lnSpc>
              <a:buNone/>
            </a:pPr>
            <a:r>
              <a:rPr lang="en-US" sz="2800" b="1" dirty="0">
                <a:solidFill>
                  <a:srgbClr val="FFD9BE"/>
                </a:solidFill>
                <a:latin typeface="Times New Roman" panose="02020603050405020304" pitchFamily="18" charset="0"/>
                <a:ea typeface="思源宋体-SemiBold" pitchFamily="34" charset="-122"/>
                <a:cs typeface="Times New Roman" panose="02020603050405020304" pitchFamily="18" charset="0"/>
              </a:rPr>
              <a:t>Early Detection, Management, and </a:t>
            </a:r>
            <a:r>
              <a:rPr lang="en-US" sz="2800" b="1" dirty="0" err="1">
                <a:solidFill>
                  <a:srgbClr val="FFD9BE"/>
                </a:solidFill>
                <a:latin typeface="Times New Roman" panose="02020603050405020304" pitchFamily="18" charset="0"/>
                <a:ea typeface="思源宋体-SemiBold" pitchFamily="34" charset="-122"/>
                <a:cs typeface="Times New Roman" panose="02020603050405020304" pitchFamily="18" charset="0"/>
              </a:rPr>
              <a:t>Personalised</a:t>
            </a:r>
            <a:r>
              <a:rPr lang="en-US" sz="2800" b="1" dirty="0">
                <a:solidFill>
                  <a:srgbClr val="FFD9BE"/>
                </a:solidFill>
                <a:latin typeface="Times New Roman" panose="02020603050405020304" pitchFamily="18" charset="0"/>
                <a:ea typeface="思源宋体-SemiBold" pitchFamily="34" charset="-122"/>
                <a:cs typeface="Times New Roman" panose="02020603050405020304" pitchFamily="18" charset="0"/>
              </a:rPr>
              <a:t> Care</a:t>
            </a:r>
            <a:endParaRPr lang="en-US" sz="1600" b="1" dirty="0">
              <a:latin typeface="Times New Roman" panose="02020603050405020304" pitchFamily="18" charset="0"/>
              <a:cs typeface="Times New Roman" panose="02020603050405020304" pitchFamily="18" charset="0"/>
            </a:endParaRPr>
          </a:p>
        </p:txBody>
      </p:sp>
      <p:sp>
        <p:nvSpPr>
          <p:cNvPr id="14" name="Text 2">
            <a:extLst>
              <a:ext uri="{FF2B5EF4-FFF2-40B4-BE49-F238E27FC236}">
                <a16:creationId xmlns:a16="http://schemas.microsoft.com/office/drawing/2014/main" id="{50F53002-F0BB-42C8-B85F-75CE11D156AB}"/>
              </a:ext>
            </a:extLst>
          </p:cNvPr>
          <p:cNvSpPr/>
          <p:nvPr/>
        </p:nvSpPr>
        <p:spPr>
          <a:xfrm>
            <a:off x="945199" y="935954"/>
            <a:ext cx="10225721" cy="2008414"/>
          </a:xfrm>
          <a:prstGeom prst="rect">
            <a:avLst/>
          </a:prstGeom>
          <a:noFill/>
          <a:ln/>
        </p:spPr>
        <p:txBody>
          <a:bodyPr wrap="none" lIns="0" tIns="0" rIns="0" bIns="0" rtlCol="0" anchor="ctr"/>
          <a:lstStyle/>
          <a:p>
            <a:pPr marL="0" indent="0" algn="ctr">
              <a:lnSpc>
                <a:spcPts val="4740"/>
              </a:lnSpc>
              <a:buNone/>
            </a:pPr>
            <a:endParaRPr lang="en-US" sz="2800" b="1" dirty="0">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7CE0E1F3-7D02-4758-9BE2-CB2F087A27E1}"/>
              </a:ext>
            </a:extLst>
          </p:cNvPr>
          <p:cNvSpPr/>
          <p:nvPr/>
        </p:nvSpPr>
        <p:spPr>
          <a:xfrm>
            <a:off x="-1228185" y="5750830"/>
            <a:ext cx="14913705" cy="1077218"/>
          </a:xfrm>
          <a:prstGeom prst="rect">
            <a:avLst/>
          </a:prstGeom>
          <a:noFill/>
        </p:spPr>
        <p:txBody>
          <a:bodyPr wrap="square" lIns="91440" tIns="45720" rIns="91440" bIns="45720">
            <a:spAutoFit/>
          </a:bodyPr>
          <a:lstStyle/>
          <a:p>
            <a:pPr algn="ctr"/>
            <a:r>
              <a:rPr lang="en-GB" sz="32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Target Audience: </a:t>
            </a:r>
          </a:p>
          <a:p>
            <a:pPr algn="ctr"/>
            <a:r>
              <a:rPr lang="en-GB" sz="32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Primary Care Nurses (GP &amp; Community Nurses)</a:t>
            </a:r>
          </a:p>
        </p:txBody>
      </p:sp>
      <p:sp>
        <p:nvSpPr>
          <p:cNvPr id="17" name="TextBox 16">
            <a:extLst>
              <a:ext uri="{FF2B5EF4-FFF2-40B4-BE49-F238E27FC236}">
                <a16:creationId xmlns:a16="http://schemas.microsoft.com/office/drawing/2014/main" id="{16683230-6548-4E87-9783-484CE08E4062}"/>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cxnSp>
        <p:nvCxnSpPr>
          <p:cNvPr id="3" name="Straight Connector 2">
            <a:extLst>
              <a:ext uri="{FF2B5EF4-FFF2-40B4-BE49-F238E27FC236}">
                <a16:creationId xmlns:a16="http://schemas.microsoft.com/office/drawing/2014/main" id="{006BF356-D018-4E79-8E97-9E675A2F47B8}"/>
              </a:ext>
            </a:extLst>
          </p:cNvPr>
          <p:cNvCxnSpPr/>
          <p:nvPr/>
        </p:nvCxnSpPr>
        <p:spPr>
          <a:xfrm>
            <a:off x="1873045" y="3948575"/>
            <a:ext cx="800100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997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sp>
        <p:nvSpPr>
          <p:cNvPr id="4" name="Text 0"/>
          <p:cNvSpPr/>
          <p:nvPr/>
        </p:nvSpPr>
        <p:spPr>
          <a:xfrm>
            <a:off x="5544509" y="49851"/>
            <a:ext cx="1966047" cy="539496"/>
          </a:xfrm>
          <a:prstGeom prst="rect">
            <a:avLst/>
          </a:prstGeom>
          <a:noFill/>
          <a:ln/>
        </p:spPr>
        <p:txBody>
          <a:bodyPr wrap="none" lIns="0" tIns="0" rIns="0" bIns="0" rtlCol="0" anchor="ctr"/>
          <a:lstStyle/>
          <a:p>
            <a:pPr marL="0" indent="0" algn="l">
              <a:lnSpc>
                <a:spcPts val="4680"/>
              </a:lnSpc>
              <a:buNone/>
            </a:pPr>
            <a:r>
              <a:rPr lang="en-US" sz="3340" dirty="0">
                <a:solidFill>
                  <a:srgbClr val="FFD9BE"/>
                </a:solidFill>
                <a:latin typeface="思源宋体-SemiBold" pitchFamily="34" charset="0"/>
                <a:ea typeface="思源宋体-SemiBold" pitchFamily="34" charset="-122"/>
                <a:cs typeface="思源宋体-SemiBold" pitchFamily="34" charset="-120"/>
              </a:rPr>
              <a:t>Table of Contents</a:t>
            </a:r>
            <a:endParaRPr lang="en-US" sz="3340" dirty="0"/>
          </a:p>
        </p:txBody>
      </p:sp>
      <p:sp>
        <p:nvSpPr>
          <p:cNvPr id="5" name="Text 1"/>
          <p:cNvSpPr/>
          <p:nvPr/>
        </p:nvSpPr>
        <p:spPr>
          <a:xfrm>
            <a:off x="969264" y="1874520"/>
            <a:ext cx="2798064" cy="539496"/>
          </a:xfrm>
          <a:prstGeom prst="rect">
            <a:avLst/>
          </a:prstGeom>
          <a:noFill/>
          <a:ln/>
        </p:spPr>
        <p:txBody>
          <a:bodyPr wrap="square" lIns="0" tIns="0" rIns="0" bIns="0" rtlCol="0" anchor="ctr"/>
          <a:lstStyle/>
          <a:p>
            <a:pPr marL="0" indent="0" algn="l">
              <a:lnSpc>
                <a:spcPts val="2340"/>
              </a:lnSpc>
              <a:buNone/>
            </a:pPr>
            <a:endParaRPr lang="en-US" sz="1670" dirty="0"/>
          </a:p>
        </p:txBody>
      </p:sp>
      <p:pic>
        <p:nvPicPr>
          <p:cNvPr id="27" name="Picture 26">
            <a:extLst>
              <a:ext uri="{FF2B5EF4-FFF2-40B4-BE49-F238E27FC236}">
                <a16:creationId xmlns:a16="http://schemas.microsoft.com/office/drawing/2014/main" id="{F9943A00-7F88-43D7-A501-04210ACABDE6}"/>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1036654" y="641555"/>
            <a:ext cx="12798218" cy="714319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5796A49F-3FDB-4322-A5D3-6BB726962F27}"/>
              </a:ext>
            </a:extLst>
          </p:cNvPr>
          <p:cNvSpPr txBox="1"/>
          <p:nvPr/>
        </p:nvSpPr>
        <p:spPr>
          <a:xfrm>
            <a:off x="9878568" y="775716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sp>
        <p:nvSpPr>
          <p:cNvPr id="4" name="Text 0"/>
          <p:cNvSpPr/>
          <p:nvPr/>
        </p:nvSpPr>
        <p:spPr>
          <a:xfrm>
            <a:off x="670166" y="4341402"/>
            <a:ext cx="13048488" cy="1417320"/>
          </a:xfrm>
          <a:prstGeom prst="rect">
            <a:avLst/>
          </a:prstGeom>
          <a:noFill/>
          <a:ln/>
        </p:spPr>
        <p:txBody>
          <a:bodyPr wrap="squar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1. Introduction to Chronic Kidney Disease (CKD)</a:t>
            </a:r>
            <a:endParaRPr lang="en-US" sz="4460" dirty="0">
              <a:latin typeface="Times New Roman" panose="02020603050405020304" pitchFamily="18" charset="0"/>
              <a:cs typeface="Times New Roman" panose="02020603050405020304" pitchFamily="18" charset="0"/>
            </a:endParaRPr>
          </a:p>
        </p:txBody>
      </p:sp>
      <p:sp>
        <p:nvSpPr>
          <p:cNvPr id="5" name="Text 1"/>
          <p:cNvSpPr/>
          <p:nvPr/>
        </p:nvSpPr>
        <p:spPr>
          <a:xfrm>
            <a:off x="1245354" y="5375572"/>
            <a:ext cx="9948672" cy="383150"/>
          </a:xfrm>
          <a:prstGeom prst="rect">
            <a:avLst/>
          </a:prstGeom>
          <a:noFill/>
          <a:ln/>
        </p:spPr>
        <p:txBody>
          <a:bodyPr wrap="none" lIns="0" tIns="0" rIns="0" bIns="0" rtlCol="0" anchor="ctr"/>
          <a:lstStyle/>
          <a:p>
            <a:pPr marL="0" indent="0" algn="l">
              <a:lnSpc>
                <a:spcPts val="5000"/>
              </a:lnSpc>
              <a:buNone/>
            </a:pPr>
            <a:r>
              <a:rPr lang="en-US" sz="3000" dirty="0">
                <a:solidFill>
                  <a:srgbClr val="FFD9BE"/>
                </a:solidFill>
                <a:latin typeface="Times New Roman" panose="02020603050405020304" pitchFamily="18" charset="0"/>
                <a:ea typeface="思源宋体-SemiBold" pitchFamily="34" charset="-122"/>
                <a:cs typeface="Times New Roman" panose="02020603050405020304" pitchFamily="18" charset="0"/>
              </a:rPr>
              <a:t>A Major Long-Term Condition in Primary Care</a:t>
            </a:r>
            <a:endParaRPr lang="en-US" sz="3000" dirty="0">
              <a:latin typeface="Times New Roman" panose="02020603050405020304" pitchFamily="18" charset="0"/>
              <a:cs typeface="Times New Roman" panose="02020603050405020304" pitchFamily="18" charset="0"/>
            </a:endParaRPr>
          </a:p>
        </p:txBody>
      </p:sp>
      <p:sp>
        <p:nvSpPr>
          <p:cNvPr id="6" name="Text 2"/>
          <p:cNvSpPr/>
          <p:nvPr/>
        </p:nvSpPr>
        <p:spPr>
          <a:xfrm>
            <a:off x="729160" y="6432804"/>
            <a:ext cx="13048488" cy="1024128"/>
          </a:xfrm>
          <a:prstGeom prst="rect">
            <a:avLst/>
          </a:prstGeom>
          <a:noFill/>
          <a:ln/>
        </p:spPr>
        <p:txBody>
          <a:bodyPr wrap="square" lIns="0" tIns="0" rIns="0" bIns="0" rtlCol="0" anchor="ctr"/>
          <a:lstStyle/>
          <a:p>
            <a:pPr marL="0" indent="0" algn="l">
              <a:lnSpc>
                <a:spcPts val="2670"/>
              </a:lnSpc>
              <a:buNone/>
            </a:pPr>
            <a:r>
              <a:rPr lang="en-GB" sz="1780" b="1" dirty="0">
                <a:solidFill>
                  <a:srgbClr val="F9EEE7"/>
                </a:solidFill>
                <a:latin typeface="Times New Roman" panose="02020603050405020304" pitchFamily="18" charset="0"/>
                <a:ea typeface="思源宋体-Light" pitchFamily="34" charset="-122"/>
                <a:cs typeface="Times New Roman" panose="02020603050405020304" pitchFamily="18" charset="0"/>
              </a:rPr>
              <a:t>Chronic Kidney Disease (CKD) is a chronic and long term disorder that is marked by the gradual failure of the kidney, which fails to perform its functions of filtering waste in the body. Primary Care is the initial barrier since CKD is usually silent at the initial stages. In this environment, the role of the Primary Care Nurses becomes extremely significant: these professionals identify the at-risk groups, provide access to self-management, and arrange comprehensive patient care.</a:t>
            </a:r>
            <a:endParaRPr lang="en-US" sz="178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3F3A2365-27F1-48FC-8EAB-2C7D8DB3E334}"/>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6695770" y="862224"/>
            <a:ext cx="7109844" cy="347917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4" name="Picture 13">
            <a:extLst>
              <a:ext uri="{FF2B5EF4-FFF2-40B4-BE49-F238E27FC236}">
                <a16:creationId xmlns:a16="http://schemas.microsoft.com/office/drawing/2014/main" id="{98C858A5-E5FD-495F-B63A-69000A81DDD5}"/>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817651" y="198580"/>
            <a:ext cx="4882601" cy="424605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9" name="TextBox 8">
            <a:extLst>
              <a:ext uri="{FF2B5EF4-FFF2-40B4-BE49-F238E27FC236}">
                <a16:creationId xmlns:a16="http://schemas.microsoft.com/office/drawing/2014/main" id="{19318907-A248-425D-AFD5-1FF483CC85FB}"/>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sp>
        <p:nvSpPr>
          <p:cNvPr id="18" name="Text 0"/>
          <p:cNvSpPr/>
          <p:nvPr/>
        </p:nvSpPr>
        <p:spPr>
          <a:xfrm>
            <a:off x="790956" y="204701"/>
            <a:ext cx="13048488" cy="466344"/>
          </a:xfrm>
          <a:prstGeom prst="rect">
            <a:avLst/>
          </a:prstGeom>
          <a:noFill/>
          <a:ln/>
        </p:spPr>
        <p:txBody>
          <a:bodyPr wrap="none" lIns="0" tIns="0" rIns="0" bIns="0" rtlCol="0" anchor="ctr"/>
          <a:lstStyle/>
          <a:p>
            <a:pPr marL="0" indent="0" algn="l">
              <a:lnSpc>
                <a:spcPts val="4060"/>
              </a:lnSpc>
              <a:buNone/>
            </a:pPr>
            <a:r>
              <a:rPr lang="en-US" sz="2900" dirty="0">
                <a:solidFill>
                  <a:srgbClr val="FFD9BE"/>
                </a:solidFill>
                <a:latin typeface="思源宋体-SemiBold" pitchFamily="34" charset="0"/>
                <a:ea typeface="思源宋体-SemiBold" pitchFamily="34" charset="-122"/>
                <a:cs typeface="思源宋体-SemiBold" pitchFamily="34" charset="-120"/>
              </a:rPr>
              <a:t>2. Presentation Overview</a:t>
            </a:r>
            <a:endParaRPr lang="en-US" sz="2900" dirty="0"/>
          </a:p>
        </p:txBody>
      </p:sp>
      <p:sp>
        <p:nvSpPr>
          <p:cNvPr id="19" name="Text 1"/>
          <p:cNvSpPr/>
          <p:nvPr/>
        </p:nvSpPr>
        <p:spPr>
          <a:xfrm>
            <a:off x="5087309" y="309415"/>
            <a:ext cx="13048488" cy="374904"/>
          </a:xfrm>
          <a:prstGeom prst="rect">
            <a:avLst/>
          </a:prstGeom>
          <a:noFill/>
          <a:ln/>
        </p:spPr>
        <p:txBody>
          <a:bodyPr wrap="none" lIns="0" tIns="0" rIns="0" bIns="0" rtlCol="0" anchor="ctr"/>
          <a:lstStyle/>
          <a:p>
            <a:pPr marL="0" indent="0" algn="l">
              <a:lnSpc>
                <a:spcPts val="3250"/>
              </a:lnSpc>
              <a:buNone/>
            </a:pPr>
            <a:r>
              <a:rPr lang="en-US" sz="2320" dirty="0">
                <a:solidFill>
                  <a:srgbClr val="FFD9BE"/>
                </a:solidFill>
                <a:latin typeface="思源宋体-SemiBold" pitchFamily="34" charset="0"/>
                <a:ea typeface="思源宋体-SemiBold" pitchFamily="34" charset="-122"/>
                <a:cs typeface="思源宋体-SemiBold" pitchFamily="34" charset="-120"/>
              </a:rPr>
              <a:t>What This Session Covers ?   </a:t>
            </a:r>
            <a:endParaRPr lang="en-US" sz="2320" dirty="0"/>
          </a:p>
        </p:txBody>
      </p:sp>
      <p:sp>
        <p:nvSpPr>
          <p:cNvPr id="20" name="Text 2"/>
          <p:cNvSpPr/>
          <p:nvPr/>
        </p:nvSpPr>
        <p:spPr>
          <a:xfrm>
            <a:off x="8442566" y="429123"/>
            <a:ext cx="13048488" cy="228600"/>
          </a:xfrm>
          <a:prstGeom prst="rect">
            <a:avLst/>
          </a:prstGeom>
          <a:noFill/>
          <a:ln/>
        </p:spPr>
        <p:txBody>
          <a:bodyPr wrap="none" lIns="0" tIns="0" rIns="0" bIns="0" rtlCol="0" anchor="ctr"/>
          <a:lstStyle/>
          <a:p>
            <a:pPr marL="0" indent="0" algn="l">
              <a:lnSpc>
                <a:spcPts val="1740"/>
              </a:lnSpc>
              <a:buNone/>
            </a:pPr>
            <a:r>
              <a:rPr lang="en-US" sz="2000" dirty="0">
                <a:solidFill>
                  <a:srgbClr val="F9EEE7"/>
                </a:solidFill>
                <a:latin typeface="Times New Roman" panose="02020603050405020304" pitchFamily="18" charset="0"/>
                <a:ea typeface="思源宋体-Light" pitchFamily="34" charset="-122"/>
                <a:cs typeface="Times New Roman" panose="02020603050405020304" pitchFamily="18" charset="0"/>
              </a:rPr>
              <a:t>This presentation will cover:</a:t>
            </a:r>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AFE1976-F06E-47BD-A9F3-A8668C68230D}"/>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1573966" y="875746"/>
            <a:ext cx="11979741" cy="690596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extBox 7">
            <a:extLst>
              <a:ext uri="{FF2B5EF4-FFF2-40B4-BE49-F238E27FC236}">
                <a16:creationId xmlns:a16="http://schemas.microsoft.com/office/drawing/2014/main" id="{6B789A53-A59C-4591-84DC-A5B599EF7534}"/>
              </a:ext>
            </a:extLst>
          </p:cNvPr>
          <p:cNvSpPr txBox="1"/>
          <p:nvPr/>
        </p:nvSpPr>
        <p:spPr>
          <a:xfrm>
            <a:off x="10348721" y="7615811"/>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6" name="Image 4"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6288" y="5294376"/>
            <a:ext cx="3035808" cy="649224"/>
          </a:xfrm>
          <a:prstGeom prst="rect">
            <a:avLst/>
          </a:prstGeom>
        </p:spPr>
      </p:pic>
      <p:sp>
        <p:nvSpPr>
          <p:cNvPr id="13" name="Text 3"/>
          <p:cNvSpPr/>
          <p:nvPr/>
        </p:nvSpPr>
        <p:spPr>
          <a:xfrm>
            <a:off x="7123176" y="4544568"/>
            <a:ext cx="164592" cy="420624"/>
          </a:xfrm>
          <a:prstGeom prst="rect">
            <a:avLst/>
          </a:prstGeom>
          <a:noFill/>
          <a:ln/>
        </p:spPr>
        <p:txBody>
          <a:bodyPr wrap="none" lIns="0" tIns="0" rIns="0" bIns="0" rtlCol="0" anchor="ctr"/>
          <a:lstStyle/>
          <a:p>
            <a:pPr marL="0" indent="0" algn="l">
              <a:lnSpc>
                <a:spcPts val="2740"/>
              </a:lnSpc>
              <a:buNone/>
            </a:pPr>
            <a:endParaRPr lang="en-US" sz="2290" dirty="0"/>
          </a:p>
        </p:txBody>
      </p:sp>
      <p:sp>
        <p:nvSpPr>
          <p:cNvPr id="16" name="Text 6"/>
          <p:cNvSpPr/>
          <p:nvPr/>
        </p:nvSpPr>
        <p:spPr>
          <a:xfrm>
            <a:off x="10826496" y="4544568"/>
            <a:ext cx="164592" cy="420624"/>
          </a:xfrm>
          <a:prstGeom prst="rect">
            <a:avLst/>
          </a:prstGeom>
          <a:noFill/>
          <a:ln/>
        </p:spPr>
        <p:txBody>
          <a:bodyPr wrap="none" lIns="0" tIns="0" rIns="0" bIns="0" rtlCol="0" anchor="ctr"/>
          <a:lstStyle/>
          <a:p>
            <a:pPr marL="0" indent="0" algn="l">
              <a:lnSpc>
                <a:spcPts val="2740"/>
              </a:lnSpc>
              <a:buNone/>
            </a:pPr>
            <a:endParaRPr lang="en-US" sz="2290" dirty="0"/>
          </a:p>
        </p:txBody>
      </p:sp>
      <p:pic>
        <p:nvPicPr>
          <p:cNvPr id="19" name="Picture 18">
            <a:extLst>
              <a:ext uri="{FF2B5EF4-FFF2-40B4-BE49-F238E27FC236}">
                <a16:creationId xmlns:a16="http://schemas.microsoft.com/office/drawing/2014/main" id="{E02BFE10-64BA-4CFA-8E03-3D1FCC3E6C9E}"/>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5858364" y="744794"/>
            <a:ext cx="8279227" cy="462096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F5CF79C3-DECD-4424-9AD2-EC295C8AFCE3}"/>
              </a:ext>
            </a:extLst>
          </p:cNvPr>
          <p:cNvSpPr txBox="1"/>
          <p:nvPr/>
        </p:nvSpPr>
        <p:spPr>
          <a:xfrm>
            <a:off x="646777" y="1170282"/>
            <a:ext cx="4718777" cy="2031325"/>
          </a:xfrm>
          <a:prstGeom prst="rect">
            <a:avLst/>
          </a:prstGeom>
          <a:noFill/>
        </p:spPr>
        <p:txBody>
          <a:bodyPr wrap="square" rtlCol="0">
            <a:spAutoFit/>
          </a:bodyPr>
          <a:lstStyle/>
          <a:p>
            <a:r>
              <a:rPr lang="en-GB" dirty="0">
                <a:solidFill>
                  <a:schemeClr val="bg1"/>
                </a:solidFill>
              </a:rPr>
              <a:t>Damage or loss of function of the kidneys that persist over a period of over 3 months. Diagnosis: Diagnosed with the help of blood test (eGFR &lt;60) or urine test of protein (ACR ≥3). Importance: CKD is a silent disease that endangers heart disease. Early detection allows medical issues to be avoided.</a:t>
            </a:r>
          </a:p>
        </p:txBody>
      </p:sp>
      <p:sp>
        <p:nvSpPr>
          <p:cNvPr id="12" name="Text 0">
            <a:extLst>
              <a:ext uri="{FF2B5EF4-FFF2-40B4-BE49-F238E27FC236}">
                <a16:creationId xmlns:a16="http://schemas.microsoft.com/office/drawing/2014/main" id="{3F9343CA-2036-4365-820C-054AD8134538}"/>
              </a:ext>
            </a:extLst>
          </p:cNvPr>
          <p:cNvSpPr/>
          <p:nvPr/>
        </p:nvSpPr>
        <p:spPr>
          <a:xfrm>
            <a:off x="780633" y="244821"/>
            <a:ext cx="7196328"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3. What is CKD</a:t>
            </a:r>
            <a:endParaRPr lang="en-US" sz="446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A39CF79-BDE0-4558-A444-0E623CECA2E5}"/>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
        <p:nvSpPr>
          <p:cNvPr id="5" name="TextBox 4">
            <a:extLst>
              <a:ext uri="{FF2B5EF4-FFF2-40B4-BE49-F238E27FC236}">
                <a16:creationId xmlns:a16="http://schemas.microsoft.com/office/drawing/2014/main" id="{AFDF9EEA-C7CF-4270-B087-D98178513230}"/>
              </a:ext>
            </a:extLst>
          </p:cNvPr>
          <p:cNvSpPr txBox="1"/>
          <p:nvPr/>
        </p:nvSpPr>
        <p:spPr>
          <a:xfrm>
            <a:off x="707923" y="3362632"/>
            <a:ext cx="4372896" cy="1754326"/>
          </a:xfrm>
          <a:prstGeom prst="rect">
            <a:avLst/>
          </a:prstGeom>
          <a:noFill/>
        </p:spPr>
        <p:txBody>
          <a:bodyPr wrap="square" rtlCol="0">
            <a:spAutoFit/>
          </a:bodyPr>
          <a:lstStyle/>
          <a:p>
            <a:r>
              <a:rPr lang="en-GB" b="1" dirty="0">
                <a:solidFill>
                  <a:schemeClr val="bg1"/>
                </a:solidFill>
              </a:rPr>
              <a:t>“Chronic kidney disease is a progressive disorder in which structural or functional abnormalities in the kidneys persist for at least three months and carry major implications for a person’s health.”</a:t>
            </a:r>
            <a:br>
              <a:rPr lang="en-GB" dirty="0">
                <a:solidFill>
                  <a:schemeClr val="bg1"/>
                </a:solidFill>
              </a:rPr>
            </a:br>
            <a:r>
              <a:rPr lang="en-GB" dirty="0">
                <a:solidFill>
                  <a:schemeClr val="bg1"/>
                </a:solidFill>
              </a:rPr>
              <a:t>— </a:t>
            </a:r>
            <a:r>
              <a:rPr lang="en-GB" i="1" dirty="0" err="1">
                <a:solidFill>
                  <a:schemeClr val="bg1"/>
                </a:solidFill>
              </a:rPr>
              <a:t>Kalantar</a:t>
            </a:r>
            <a:r>
              <a:rPr lang="en-GB" i="1" dirty="0">
                <a:solidFill>
                  <a:schemeClr val="bg1"/>
                </a:solidFill>
              </a:rPr>
              <a:t>-Zadeh, K., 2021</a:t>
            </a:r>
            <a:endParaRPr lang="en-GB" dirty="0">
              <a:solidFill>
                <a:schemeClr val="bg1"/>
              </a:solidFill>
            </a:endParaRPr>
          </a:p>
        </p:txBody>
      </p:sp>
      <p:sp>
        <p:nvSpPr>
          <p:cNvPr id="7" name="TextBox 6">
            <a:extLst>
              <a:ext uri="{FF2B5EF4-FFF2-40B4-BE49-F238E27FC236}">
                <a16:creationId xmlns:a16="http://schemas.microsoft.com/office/drawing/2014/main" id="{7D1670B7-9909-4538-882F-054DA44CACB0}"/>
              </a:ext>
            </a:extLst>
          </p:cNvPr>
          <p:cNvSpPr txBox="1"/>
          <p:nvPr/>
        </p:nvSpPr>
        <p:spPr>
          <a:xfrm>
            <a:off x="761027" y="5365758"/>
            <a:ext cx="4026309" cy="1754326"/>
          </a:xfrm>
          <a:prstGeom prst="rect">
            <a:avLst/>
          </a:prstGeom>
          <a:noFill/>
        </p:spPr>
        <p:txBody>
          <a:bodyPr wrap="square" rtlCol="0">
            <a:spAutoFit/>
          </a:bodyPr>
          <a:lstStyle/>
          <a:p>
            <a:r>
              <a:rPr lang="en-GB" b="1" dirty="0">
                <a:solidFill>
                  <a:schemeClr val="bg1"/>
                </a:solidFill>
              </a:rPr>
              <a:t>“Chronic kidney disease represents a long-term loss of kidney function defined by decreased GFR or markers of kidney damage, and it often remains silent until the later stages.”</a:t>
            </a:r>
            <a:br>
              <a:rPr lang="en-GB" dirty="0">
                <a:solidFill>
                  <a:schemeClr val="bg1"/>
                </a:solidFill>
              </a:rPr>
            </a:br>
            <a:r>
              <a:rPr lang="en-GB" dirty="0">
                <a:solidFill>
                  <a:schemeClr val="bg1"/>
                </a:solidFill>
              </a:rPr>
              <a:t>— </a:t>
            </a:r>
            <a:r>
              <a:rPr lang="en-GB" i="1" dirty="0">
                <a:solidFill>
                  <a:schemeClr val="bg1"/>
                </a:solidFill>
              </a:rPr>
              <a:t>Levey, A.S., 2015</a:t>
            </a:r>
            <a:endParaRPr lang="en-GB" dirty="0">
              <a:solidFill>
                <a:schemeClr val="bg1"/>
              </a:solidFill>
            </a:endParaRPr>
          </a:p>
        </p:txBody>
      </p:sp>
      <p:sp>
        <p:nvSpPr>
          <p:cNvPr id="8" name="TextBox 7">
            <a:extLst>
              <a:ext uri="{FF2B5EF4-FFF2-40B4-BE49-F238E27FC236}">
                <a16:creationId xmlns:a16="http://schemas.microsoft.com/office/drawing/2014/main" id="{6F7D685E-51E1-499B-BAE9-C5832B126B2E}"/>
              </a:ext>
            </a:extLst>
          </p:cNvPr>
          <p:cNvSpPr txBox="1"/>
          <p:nvPr/>
        </p:nvSpPr>
        <p:spPr>
          <a:xfrm>
            <a:off x="5858364" y="5869859"/>
            <a:ext cx="6666271" cy="1477328"/>
          </a:xfrm>
          <a:prstGeom prst="rect">
            <a:avLst/>
          </a:prstGeom>
          <a:noFill/>
        </p:spPr>
        <p:txBody>
          <a:bodyPr wrap="square" rtlCol="0">
            <a:spAutoFit/>
          </a:bodyPr>
          <a:lstStyle/>
          <a:p>
            <a:r>
              <a:rPr lang="en-GB" b="1" dirty="0">
                <a:solidFill>
                  <a:schemeClr val="bg1"/>
                </a:solidFill>
              </a:rPr>
              <a:t>“Chronic kidney disease (CKD) means your kidneys are damaged and can’t filter blood the way they should. The disease is called ‘chronic’ because the damage happens slowly over a long period of time.”</a:t>
            </a:r>
            <a:br>
              <a:rPr lang="en-GB" dirty="0">
                <a:solidFill>
                  <a:schemeClr val="bg1"/>
                </a:solidFill>
              </a:rPr>
            </a:br>
            <a:r>
              <a:rPr lang="en-GB" dirty="0">
                <a:solidFill>
                  <a:schemeClr val="bg1"/>
                </a:solidFill>
              </a:rPr>
              <a:t>— </a:t>
            </a:r>
            <a:r>
              <a:rPr lang="en-GB" i="1" dirty="0">
                <a:solidFill>
                  <a:schemeClr val="bg1"/>
                </a:solidFill>
              </a:rPr>
              <a:t>National Kidney Foundation, 2023</a:t>
            </a:r>
            <a:endParaRPr lang="en-GB" dirty="0">
              <a:solidFill>
                <a:schemeClr val="bg1"/>
              </a:solidFill>
            </a:endParaRPr>
          </a:p>
          <a:p>
            <a:endParaRPr lang="en-GB"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6" name="Image 4"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25712" y="3639312"/>
            <a:ext cx="2249424" cy="795528"/>
          </a:xfrm>
          <a:prstGeom prst="rect">
            <a:avLst/>
          </a:prstGeom>
        </p:spPr>
      </p:pic>
      <p:pic>
        <p:nvPicPr>
          <p:cNvPr id="7" name="Image 5"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25712" y="4663440"/>
            <a:ext cx="2249424" cy="1481328"/>
          </a:xfrm>
          <a:prstGeom prst="rect">
            <a:avLst/>
          </a:prstGeom>
        </p:spPr>
      </p:pic>
      <p:pic>
        <p:nvPicPr>
          <p:cNvPr id="8" name="Image 6"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94592" y="3639312"/>
            <a:ext cx="2249424" cy="795528"/>
          </a:xfrm>
          <a:prstGeom prst="rect">
            <a:avLst/>
          </a:prstGeom>
        </p:spPr>
      </p:pic>
      <p:pic>
        <p:nvPicPr>
          <p:cNvPr id="9" name="Image 7"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594592" y="4663440"/>
            <a:ext cx="2249424" cy="1481328"/>
          </a:xfrm>
          <a:prstGeom prst="rect">
            <a:avLst/>
          </a:prstGeom>
        </p:spPr>
      </p:pic>
      <p:sp>
        <p:nvSpPr>
          <p:cNvPr id="10" name="Text 0"/>
          <p:cNvSpPr/>
          <p:nvPr/>
        </p:nvSpPr>
        <p:spPr>
          <a:xfrm>
            <a:off x="780633" y="244821"/>
            <a:ext cx="7196328"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思源宋体-SemiBold" pitchFamily="34" charset="0"/>
                <a:ea typeface="思源宋体-SemiBold" pitchFamily="34" charset="-122"/>
                <a:cs typeface="思源宋体-SemiBold" pitchFamily="34" charset="-120"/>
              </a:rPr>
              <a:t>4. Symptoms of CKD</a:t>
            </a:r>
            <a:endParaRPr lang="en-US" sz="4460" dirty="0"/>
          </a:p>
        </p:txBody>
      </p:sp>
      <p:pic>
        <p:nvPicPr>
          <p:cNvPr id="21" name="Picture 20">
            <a:extLst>
              <a:ext uri="{FF2B5EF4-FFF2-40B4-BE49-F238E27FC236}">
                <a16:creationId xmlns:a16="http://schemas.microsoft.com/office/drawing/2014/main" id="{01557EF8-94FF-4DBF-B065-B8B1E2547CCD}"/>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4313709" y="1521149"/>
            <a:ext cx="9926449" cy="541442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3" name="TextBox 2">
            <a:extLst>
              <a:ext uri="{FF2B5EF4-FFF2-40B4-BE49-F238E27FC236}">
                <a16:creationId xmlns:a16="http://schemas.microsoft.com/office/drawing/2014/main" id="{449FA316-881C-4AB4-AC37-FAA91BD57695}"/>
              </a:ext>
            </a:extLst>
          </p:cNvPr>
          <p:cNvSpPr txBox="1"/>
          <p:nvPr/>
        </p:nvSpPr>
        <p:spPr>
          <a:xfrm>
            <a:off x="645145" y="2150870"/>
            <a:ext cx="3023419" cy="4154984"/>
          </a:xfrm>
          <a:prstGeom prst="rect">
            <a:avLst/>
          </a:prstGeom>
          <a:noFill/>
        </p:spPr>
        <p:txBody>
          <a:bodyPr wrap="square" rtlCol="0">
            <a:spAutoFit/>
          </a:bodyPr>
          <a:lstStyle/>
          <a:p>
            <a:r>
              <a:rPr lang="en-GB" sz="2200" dirty="0">
                <a:solidFill>
                  <a:schemeClr val="bg1"/>
                </a:solidFill>
                <a:latin typeface="Times New Roman" panose="02020603050405020304" pitchFamily="18" charset="0"/>
                <a:cs typeface="Times New Roman" panose="02020603050405020304" pitchFamily="18" charset="0"/>
              </a:rPr>
              <a:t>CKD symptoms develop gradually and are often silent in the early stages, making routine monitoring essential. As the condition progresses, patients may experience fatigue, ankle swelling, nocturia, nausea, appetite loss, itchy skin, and cognitive slowing ('brain fog')</a:t>
            </a:r>
          </a:p>
        </p:txBody>
      </p:sp>
      <p:sp>
        <p:nvSpPr>
          <p:cNvPr id="11" name="TextBox 10">
            <a:extLst>
              <a:ext uri="{FF2B5EF4-FFF2-40B4-BE49-F238E27FC236}">
                <a16:creationId xmlns:a16="http://schemas.microsoft.com/office/drawing/2014/main" id="{681B54AC-CBB7-4131-896D-41CD5F7A6EE2}"/>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6" name="Image 4"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25712" y="3639312"/>
            <a:ext cx="2249424" cy="795528"/>
          </a:xfrm>
          <a:prstGeom prst="rect">
            <a:avLst/>
          </a:prstGeom>
        </p:spPr>
      </p:pic>
      <p:pic>
        <p:nvPicPr>
          <p:cNvPr id="7" name="Image 5"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25712" y="4663440"/>
            <a:ext cx="2249424" cy="1481328"/>
          </a:xfrm>
          <a:prstGeom prst="rect">
            <a:avLst/>
          </a:prstGeom>
        </p:spPr>
      </p:pic>
      <p:pic>
        <p:nvPicPr>
          <p:cNvPr id="8" name="Image 6"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94592" y="3639312"/>
            <a:ext cx="2249424" cy="795528"/>
          </a:xfrm>
          <a:prstGeom prst="rect">
            <a:avLst/>
          </a:prstGeom>
        </p:spPr>
      </p:pic>
      <p:pic>
        <p:nvPicPr>
          <p:cNvPr id="9" name="Image 7"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594592" y="4663440"/>
            <a:ext cx="2249424" cy="1481328"/>
          </a:xfrm>
          <a:prstGeom prst="rect">
            <a:avLst/>
          </a:prstGeom>
        </p:spPr>
      </p:pic>
      <p:sp>
        <p:nvSpPr>
          <p:cNvPr id="10" name="Text 0"/>
          <p:cNvSpPr/>
          <p:nvPr/>
        </p:nvSpPr>
        <p:spPr>
          <a:xfrm>
            <a:off x="780633" y="244821"/>
            <a:ext cx="7196328"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思源宋体-SemiBold" pitchFamily="34" charset="0"/>
                <a:ea typeface="思源宋体-SemiBold" pitchFamily="34" charset="-122"/>
                <a:cs typeface="思源宋体-SemiBold" pitchFamily="34" charset="-120"/>
              </a:rPr>
              <a:t>4a. Stages of CKD</a:t>
            </a:r>
            <a:endParaRPr lang="en-US" sz="4460" dirty="0"/>
          </a:p>
        </p:txBody>
      </p:sp>
      <p:sp>
        <p:nvSpPr>
          <p:cNvPr id="3" name="TextBox 2">
            <a:extLst>
              <a:ext uri="{FF2B5EF4-FFF2-40B4-BE49-F238E27FC236}">
                <a16:creationId xmlns:a16="http://schemas.microsoft.com/office/drawing/2014/main" id="{449FA316-881C-4AB4-AC37-FAA91BD57695}"/>
              </a:ext>
            </a:extLst>
          </p:cNvPr>
          <p:cNvSpPr txBox="1"/>
          <p:nvPr/>
        </p:nvSpPr>
        <p:spPr>
          <a:xfrm>
            <a:off x="515652" y="1849517"/>
            <a:ext cx="3023419" cy="5509200"/>
          </a:xfrm>
          <a:prstGeom prst="rect">
            <a:avLst/>
          </a:prstGeom>
          <a:noFill/>
        </p:spPr>
        <p:txBody>
          <a:bodyPr wrap="square" rtlCol="0">
            <a:spAutoFit/>
          </a:bodyPr>
          <a:lstStyle/>
          <a:p>
            <a:r>
              <a:rPr lang="en-GB" sz="2200" dirty="0">
                <a:solidFill>
                  <a:schemeClr val="bg1"/>
                </a:solidFill>
                <a:latin typeface="Times New Roman" panose="02020603050405020304" pitchFamily="18" charset="0"/>
                <a:cs typeface="Times New Roman" panose="02020603050405020304" pitchFamily="18" charset="0"/>
              </a:rPr>
              <a:t>CKD is classified into five distinct stages (G1 to G5) based on eGFR, marking the progression from mild kidney damage to complete kidney failure. This staging system is the clinical foundation for managing the disease, dictating the necessary frequency of patient monitoring and guiding timely referrals to specialist nephrology services.</a:t>
            </a:r>
          </a:p>
        </p:txBody>
      </p:sp>
      <p:pic>
        <p:nvPicPr>
          <p:cNvPr id="5" name="Picture 4">
            <a:extLst>
              <a:ext uri="{FF2B5EF4-FFF2-40B4-BE49-F238E27FC236}">
                <a16:creationId xmlns:a16="http://schemas.microsoft.com/office/drawing/2014/main" id="{E38F954E-C8C1-41B5-946F-D34BD34BA622}"/>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3758527" y="1271713"/>
            <a:ext cx="10424653" cy="568617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1" name="TextBox 10">
            <a:extLst>
              <a:ext uri="{FF2B5EF4-FFF2-40B4-BE49-F238E27FC236}">
                <a16:creationId xmlns:a16="http://schemas.microsoft.com/office/drawing/2014/main" id="{EA78D869-E059-46C1-B6AC-3F63DE0FB6BB}"/>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extLst>
      <p:ext uri="{BB962C8B-B14F-4D97-AF65-F5344CB8AC3E}">
        <p14:creationId xmlns:p14="http://schemas.microsoft.com/office/powerpoint/2010/main" val="4073060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6" name="Image 4"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47688" y="5166360"/>
            <a:ext cx="3529584" cy="877824"/>
          </a:xfrm>
          <a:prstGeom prst="rect">
            <a:avLst/>
          </a:prstGeom>
        </p:spPr>
      </p:pic>
      <p:pic>
        <p:nvPicPr>
          <p:cNvPr id="9" name="Image 7"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98280" y="3739896"/>
            <a:ext cx="2304288" cy="877824"/>
          </a:xfrm>
          <a:prstGeom prst="rect">
            <a:avLst/>
          </a:prstGeom>
        </p:spPr>
      </p:pic>
      <p:pic>
        <p:nvPicPr>
          <p:cNvPr id="10" name="Image 8"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3576" y="5166360"/>
            <a:ext cx="3529584" cy="877824"/>
          </a:xfrm>
          <a:prstGeom prst="rect">
            <a:avLst/>
          </a:prstGeom>
        </p:spPr>
      </p:pic>
      <p:pic>
        <p:nvPicPr>
          <p:cNvPr id="12" name="Image 1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23576" y="6190488"/>
            <a:ext cx="3529584" cy="877824"/>
          </a:xfrm>
          <a:prstGeom prst="rect">
            <a:avLst/>
          </a:prstGeom>
        </p:spPr>
      </p:pic>
      <p:sp>
        <p:nvSpPr>
          <p:cNvPr id="44" name="Text 0"/>
          <p:cNvSpPr/>
          <p:nvPr/>
        </p:nvSpPr>
        <p:spPr>
          <a:xfrm>
            <a:off x="832104" y="297589"/>
            <a:ext cx="7196328" cy="466344"/>
          </a:xfrm>
          <a:prstGeom prst="rect">
            <a:avLst/>
          </a:prstGeom>
          <a:noFill/>
          <a:ln/>
        </p:spPr>
        <p:txBody>
          <a:bodyPr wrap="none" lIns="0" tIns="0" rIns="0" bIns="0" rtlCol="0" anchor="ctr"/>
          <a:lstStyle/>
          <a:p>
            <a:pPr marL="0" indent="0" algn="l">
              <a:lnSpc>
                <a:spcPts val="406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5. Causes and Risk Factors</a:t>
            </a:r>
            <a:endParaRPr lang="en-US" sz="4460" dirty="0">
              <a:latin typeface="Times New Roman" panose="02020603050405020304" pitchFamily="18" charset="0"/>
              <a:cs typeface="Times New Roman" panose="02020603050405020304" pitchFamily="18" charset="0"/>
            </a:endParaRPr>
          </a:p>
        </p:txBody>
      </p:sp>
      <p:sp>
        <p:nvSpPr>
          <p:cNvPr id="45" name="Text 1"/>
          <p:cNvSpPr/>
          <p:nvPr/>
        </p:nvSpPr>
        <p:spPr>
          <a:xfrm>
            <a:off x="7146626" y="327495"/>
            <a:ext cx="7196328" cy="374904"/>
          </a:xfrm>
          <a:prstGeom prst="rect">
            <a:avLst/>
          </a:prstGeom>
          <a:noFill/>
          <a:ln/>
        </p:spPr>
        <p:txBody>
          <a:bodyPr wrap="none" lIns="0" tIns="0" rIns="0" bIns="0" rtlCol="0" anchor="ctr"/>
          <a:lstStyle/>
          <a:p>
            <a:pPr marL="0" indent="0" algn="l">
              <a:lnSpc>
                <a:spcPts val="3250"/>
              </a:lnSpc>
              <a:buNone/>
            </a:pPr>
            <a:endParaRPr lang="en-US" sz="2320" dirty="0"/>
          </a:p>
        </p:txBody>
      </p:sp>
      <p:sp>
        <p:nvSpPr>
          <p:cNvPr id="50" name="Text 6"/>
          <p:cNvSpPr/>
          <p:nvPr/>
        </p:nvSpPr>
        <p:spPr>
          <a:xfrm>
            <a:off x="7744968" y="2807208"/>
            <a:ext cx="100584" cy="256032"/>
          </a:xfrm>
          <a:prstGeom prst="rect">
            <a:avLst/>
          </a:prstGeom>
          <a:noFill/>
          <a:ln/>
        </p:spPr>
        <p:txBody>
          <a:bodyPr wrap="none" lIns="0" tIns="0" rIns="0" bIns="0" rtlCol="0" anchor="ctr"/>
          <a:lstStyle/>
          <a:p>
            <a:pPr marL="0" indent="0" algn="l">
              <a:lnSpc>
                <a:spcPts val="1670"/>
              </a:lnSpc>
              <a:buNone/>
            </a:pPr>
            <a:endParaRPr lang="en-US" sz="1390" dirty="0"/>
          </a:p>
        </p:txBody>
      </p:sp>
      <p:sp>
        <p:nvSpPr>
          <p:cNvPr id="51" name="Text 7"/>
          <p:cNvSpPr/>
          <p:nvPr/>
        </p:nvSpPr>
        <p:spPr>
          <a:xfrm>
            <a:off x="7744968" y="3831336"/>
            <a:ext cx="100584" cy="256032"/>
          </a:xfrm>
          <a:prstGeom prst="rect">
            <a:avLst/>
          </a:prstGeom>
          <a:noFill/>
          <a:ln/>
        </p:spPr>
        <p:txBody>
          <a:bodyPr wrap="none" lIns="0" tIns="0" rIns="0" bIns="0" rtlCol="0" anchor="ctr"/>
          <a:lstStyle/>
          <a:p>
            <a:pPr marL="0" indent="0" algn="l">
              <a:lnSpc>
                <a:spcPts val="1670"/>
              </a:lnSpc>
              <a:buNone/>
            </a:pPr>
            <a:endParaRPr lang="en-US" sz="1390" dirty="0"/>
          </a:p>
        </p:txBody>
      </p:sp>
      <p:sp>
        <p:nvSpPr>
          <p:cNvPr id="55" name="Text 11"/>
          <p:cNvSpPr/>
          <p:nvPr/>
        </p:nvSpPr>
        <p:spPr>
          <a:xfrm>
            <a:off x="8357616" y="5266944"/>
            <a:ext cx="100584" cy="256032"/>
          </a:xfrm>
          <a:prstGeom prst="rect">
            <a:avLst/>
          </a:prstGeom>
          <a:noFill/>
          <a:ln/>
        </p:spPr>
        <p:txBody>
          <a:bodyPr wrap="none" lIns="0" tIns="0" rIns="0" bIns="0" rtlCol="0" anchor="ctr"/>
          <a:lstStyle/>
          <a:p>
            <a:pPr marL="0" indent="0" algn="l">
              <a:lnSpc>
                <a:spcPts val="1670"/>
              </a:lnSpc>
              <a:buNone/>
            </a:pPr>
            <a:endParaRPr lang="en-US" sz="1390" dirty="0"/>
          </a:p>
        </p:txBody>
      </p:sp>
      <p:sp>
        <p:nvSpPr>
          <p:cNvPr id="57" name="Text 13"/>
          <p:cNvSpPr/>
          <p:nvPr/>
        </p:nvSpPr>
        <p:spPr>
          <a:xfrm>
            <a:off x="8357616" y="6291072"/>
            <a:ext cx="100584" cy="256032"/>
          </a:xfrm>
          <a:prstGeom prst="rect">
            <a:avLst/>
          </a:prstGeom>
          <a:noFill/>
          <a:ln/>
        </p:spPr>
        <p:txBody>
          <a:bodyPr wrap="none" lIns="0" tIns="0" rIns="0" bIns="0" rtlCol="0" anchor="ctr"/>
          <a:lstStyle/>
          <a:p>
            <a:pPr marL="0" indent="0" algn="l">
              <a:lnSpc>
                <a:spcPts val="1670"/>
              </a:lnSpc>
              <a:buNone/>
            </a:pPr>
            <a:endParaRPr lang="en-US" sz="1390" dirty="0"/>
          </a:p>
        </p:txBody>
      </p:sp>
      <p:sp>
        <p:nvSpPr>
          <p:cNvPr id="64" name="Text 20"/>
          <p:cNvSpPr/>
          <p:nvPr/>
        </p:nvSpPr>
        <p:spPr>
          <a:xfrm>
            <a:off x="12637008" y="2807208"/>
            <a:ext cx="100584" cy="256032"/>
          </a:xfrm>
          <a:prstGeom prst="rect">
            <a:avLst/>
          </a:prstGeom>
          <a:noFill/>
          <a:ln/>
        </p:spPr>
        <p:txBody>
          <a:bodyPr wrap="none" lIns="0" tIns="0" rIns="0" bIns="0" rtlCol="0" anchor="ctr"/>
          <a:lstStyle/>
          <a:p>
            <a:pPr marL="0" indent="0" algn="l">
              <a:lnSpc>
                <a:spcPts val="1670"/>
              </a:lnSpc>
              <a:buNone/>
            </a:pPr>
            <a:endParaRPr lang="en-US" sz="1390" dirty="0"/>
          </a:p>
        </p:txBody>
      </p:sp>
      <p:sp>
        <p:nvSpPr>
          <p:cNvPr id="65" name="Text 21"/>
          <p:cNvSpPr/>
          <p:nvPr/>
        </p:nvSpPr>
        <p:spPr>
          <a:xfrm>
            <a:off x="12033504" y="5266944"/>
            <a:ext cx="100584" cy="256032"/>
          </a:xfrm>
          <a:prstGeom prst="rect">
            <a:avLst/>
          </a:prstGeom>
          <a:noFill/>
          <a:ln/>
        </p:spPr>
        <p:txBody>
          <a:bodyPr wrap="none" lIns="0" tIns="0" rIns="0" bIns="0" rtlCol="0" anchor="ctr"/>
          <a:lstStyle/>
          <a:p>
            <a:pPr marL="0" indent="0" algn="l">
              <a:lnSpc>
                <a:spcPts val="1670"/>
              </a:lnSpc>
              <a:buNone/>
            </a:pPr>
            <a:endParaRPr lang="en-US" sz="1390" dirty="0"/>
          </a:p>
        </p:txBody>
      </p:sp>
      <p:sp>
        <p:nvSpPr>
          <p:cNvPr id="67" name="Text 23"/>
          <p:cNvSpPr/>
          <p:nvPr/>
        </p:nvSpPr>
        <p:spPr>
          <a:xfrm>
            <a:off x="12033504" y="6291072"/>
            <a:ext cx="100584" cy="256032"/>
          </a:xfrm>
          <a:prstGeom prst="rect">
            <a:avLst/>
          </a:prstGeom>
          <a:noFill/>
          <a:ln/>
        </p:spPr>
        <p:txBody>
          <a:bodyPr wrap="none" lIns="0" tIns="0" rIns="0" bIns="0" rtlCol="0" anchor="ctr"/>
          <a:lstStyle/>
          <a:p>
            <a:pPr marL="0" indent="0" algn="l">
              <a:lnSpc>
                <a:spcPts val="1670"/>
              </a:lnSpc>
              <a:buNone/>
            </a:pPr>
            <a:endParaRPr lang="en-US" sz="1390" dirty="0"/>
          </a:p>
        </p:txBody>
      </p:sp>
      <p:sp>
        <p:nvSpPr>
          <p:cNvPr id="74" name="TextBox 73">
            <a:extLst>
              <a:ext uri="{FF2B5EF4-FFF2-40B4-BE49-F238E27FC236}">
                <a16:creationId xmlns:a16="http://schemas.microsoft.com/office/drawing/2014/main" id="{1B2BCCFA-AF51-4656-80EB-AC85613CF6D1}"/>
              </a:ext>
            </a:extLst>
          </p:cNvPr>
          <p:cNvSpPr txBox="1"/>
          <p:nvPr/>
        </p:nvSpPr>
        <p:spPr>
          <a:xfrm>
            <a:off x="384777" y="1240356"/>
            <a:ext cx="6571002" cy="2308324"/>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Chronic Kidney Disease is mostly caused by the conditions that we come across in our daily lives. The leading cause is diabetes, and damage can be prevented only through constant glucose monitoring. Unchecked Hypertension (High Blood Pressure) gives an extreme mechanical pressure to the kidneys. The lifestyle issues, like Smoking, which limits the blood circulation, and excessive use of nephrotoxic drugs (OSAIDs), tend to compound these risks and lead to cumulative, long-term injury.</a:t>
            </a:r>
          </a:p>
        </p:txBody>
      </p:sp>
      <p:pic>
        <p:nvPicPr>
          <p:cNvPr id="83" name="Picture 82">
            <a:extLst>
              <a:ext uri="{FF2B5EF4-FFF2-40B4-BE49-F238E27FC236}">
                <a16:creationId xmlns:a16="http://schemas.microsoft.com/office/drawing/2014/main" id="{2CD1B7E3-D566-46DC-ADE5-422568C4C4A9}"/>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6833268" y="1345388"/>
            <a:ext cx="6980615" cy="37706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7" name="TextBox 16">
            <a:extLst>
              <a:ext uri="{FF2B5EF4-FFF2-40B4-BE49-F238E27FC236}">
                <a16:creationId xmlns:a16="http://schemas.microsoft.com/office/drawing/2014/main" id="{C559CF7F-A4DE-4969-B65B-4FFFD49BC53A}"/>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
        <p:nvSpPr>
          <p:cNvPr id="2" name="TextBox 1">
            <a:extLst>
              <a:ext uri="{FF2B5EF4-FFF2-40B4-BE49-F238E27FC236}">
                <a16:creationId xmlns:a16="http://schemas.microsoft.com/office/drawing/2014/main" id="{53518B61-E9E6-4054-9300-E87B6D47014F}"/>
              </a:ext>
            </a:extLst>
          </p:cNvPr>
          <p:cNvSpPr txBox="1"/>
          <p:nvPr/>
        </p:nvSpPr>
        <p:spPr>
          <a:xfrm>
            <a:off x="440977" y="3648789"/>
            <a:ext cx="6371303" cy="3416320"/>
          </a:xfrm>
          <a:prstGeom prst="rect">
            <a:avLst/>
          </a:prstGeom>
          <a:noFill/>
        </p:spPr>
        <p:txBody>
          <a:bodyPr wrap="square" rtlCol="0">
            <a:spAutoFit/>
          </a:bodyPr>
          <a:lstStyle/>
          <a:p>
            <a:r>
              <a:rPr lang="en-GB" b="1" u="sng" dirty="0">
                <a:solidFill>
                  <a:schemeClr val="bg1"/>
                </a:solidFill>
              </a:rPr>
              <a:t>Primary Causes (Levey &amp; Coresh, 2012)</a:t>
            </a:r>
          </a:p>
          <a:p>
            <a:pPr marL="285750" indent="-285750">
              <a:buFont typeface="Arial" panose="020B0604020202020204" pitchFamily="34" charset="0"/>
              <a:buChar char="•"/>
            </a:pPr>
            <a:r>
              <a:rPr lang="en-GB" b="1" dirty="0">
                <a:solidFill>
                  <a:schemeClr val="bg1"/>
                </a:solidFill>
              </a:rPr>
              <a:t>Diabetes mellitus (Type 1 &amp; 2)</a:t>
            </a:r>
            <a:r>
              <a:rPr lang="en-GB" dirty="0">
                <a:solidFill>
                  <a:schemeClr val="bg1"/>
                </a:solidFill>
              </a:rPr>
              <a:t> </a:t>
            </a:r>
          </a:p>
          <a:p>
            <a:pPr marL="285750" indent="-285750">
              <a:buFont typeface="Arial" panose="020B0604020202020204" pitchFamily="34" charset="0"/>
              <a:buChar char="•"/>
            </a:pPr>
            <a:r>
              <a:rPr lang="en-GB" b="1" dirty="0">
                <a:solidFill>
                  <a:schemeClr val="bg1"/>
                </a:solidFill>
              </a:rPr>
              <a:t>Hypertension</a:t>
            </a:r>
            <a:r>
              <a:rPr lang="en-GB" dirty="0">
                <a:solidFill>
                  <a:schemeClr val="bg1"/>
                </a:solidFill>
              </a:rPr>
              <a:t> </a:t>
            </a:r>
          </a:p>
          <a:p>
            <a:pPr marL="285750" indent="-285750">
              <a:buFont typeface="Arial" panose="020B0604020202020204" pitchFamily="34" charset="0"/>
              <a:buChar char="•"/>
            </a:pPr>
            <a:r>
              <a:rPr lang="en-GB" b="1" dirty="0">
                <a:solidFill>
                  <a:schemeClr val="bg1"/>
                </a:solidFill>
              </a:rPr>
              <a:t>Polycystic Kidney Disease (PKD)</a:t>
            </a:r>
          </a:p>
          <a:p>
            <a:r>
              <a:rPr lang="en-GB" b="1" u="sng" dirty="0">
                <a:solidFill>
                  <a:schemeClr val="bg1"/>
                </a:solidFill>
              </a:rPr>
              <a:t>Additional Common Causes (Jha et al., 2013)</a:t>
            </a:r>
          </a:p>
          <a:p>
            <a:pPr marL="285750" indent="-285750">
              <a:buFont typeface="Arial" panose="020B0604020202020204" pitchFamily="34" charset="0"/>
              <a:buChar char="•"/>
            </a:pPr>
            <a:r>
              <a:rPr lang="en-GB" b="1" dirty="0">
                <a:solidFill>
                  <a:schemeClr val="bg1"/>
                </a:solidFill>
              </a:rPr>
              <a:t>Glomerulonephritis</a:t>
            </a:r>
            <a:r>
              <a:rPr lang="en-GB" dirty="0">
                <a:solidFill>
                  <a:schemeClr val="bg1"/>
                </a:solidFill>
              </a:rPr>
              <a:t> </a:t>
            </a:r>
          </a:p>
          <a:p>
            <a:pPr marL="285750" indent="-285750">
              <a:buFont typeface="Arial" panose="020B0604020202020204" pitchFamily="34" charset="0"/>
              <a:buChar char="•"/>
            </a:pPr>
            <a:r>
              <a:rPr lang="en-GB" b="1" dirty="0">
                <a:solidFill>
                  <a:schemeClr val="bg1"/>
                </a:solidFill>
              </a:rPr>
              <a:t>Interstitial nephritis</a:t>
            </a:r>
            <a:r>
              <a:rPr lang="en-GB" dirty="0">
                <a:solidFill>
                  <a:schemeClr val="bg1"/>
                </a:solidFill>
              </a:rPr>
              <a:t> </a:t>
            </a:r>
          </a:p>
          <a:p>
            <a:pPr marL="285750" indent="-285750">
              <a:buFont typeface="Arial" panose="020B0604020202020204" pitchFamily="34" charset="0"/>
              <a:buChar char="•"/>
            </a:pPr>
            <a:r>
              <a:rPr lang="en-GB" b="1" dirty="0">
                <a:solidFill>
                  <a:schemeClr val="bg1"/>
                </a:solidFill>
              </a:rPr>
              <a:t>Recurrent pyelonephritis</a:t>
            </a:r>
          </a:p>
          <a:p>
            <a:r>
              <a:rPr lang="en-GB" b="1" u="sng" dirty="0">
                <a:solidFill>
                  <a:schemeClr val="bg1"/>
                </a:solidFill>
                <a:latin typeface="Times New Roman" panose="02020603050405020304" pitchFamily="18" charset="0"/>
                <a:cs typeface="Times New Roman" panose="02020603050405020304" pitchFamily="18" charset="0"/>
              </a:rPr>
              <a:t>Structural &amp; Obstructive Causes(Murray &amp; Dorman, 2016)</a:t>
            </a:r>
          </a:p>
          <a:p>
            <a:pPr marL="285750" indent="-285750">
              <a:buFont typeface="Arial" panose="020B0604020202020204" pitchFamily="34" charset="0"/>
              <a:buChar char="•"/>
            </a:pPr>
            <a:r>
              <a:rPr lang="en-GB" b="1" dirty="0">
                <a:solidFill>
                  <a:schemeClr val="bg1"/>
                </a:solidFill>
                <a:latin typeface="Times New Roman" panose="02020603050405020304" pitchFamily="18" charset="0"/>
                <a:cs typeface="Times New Roman" panose="02020603050405020304" pitchFamily="18" charset="0"/>
              </a:rPr>
              <a:t>Prostatic hypertrophy or kidney stones </a:t>
            </a:r>
          </a:p>
          <a:p>
            <a:pPr marL="285750" indent="-285750">
              <a:buFont typeface="Arial" panose="020B0604020202020204" pitchFamily="34" charset="0"/>
              <a:buChar char="•"/>
            </a:pPr>
            <a:r>
              <a:rPr lang="en-GB" b="1" dirty="0">
                <a:solidFill>
                  <a:schemeClr val="bg1"/>
                </a:solidFill>
                <a:latin typeface="Times New Roman" panose="02020603050405020304" pitchFamily="18" charset="0"/>
                <a:cs typeface="Times New Roman" panose="02020603050405020304" pitchFamily="18" charset="0"/>
              </a:rPr>
              <a:t>Vesicoureteral reflux </a:t>
            </a:r>
          </a:p>
          <a:p>
            <a:pPr marL="285750" indent="-285750">
              <a:buFont typeface="Arial" panose="020B0604020202020204" pitchFamily="34" charset="0"/>
              <a:buChar char="•"/>
            </a:pPr>
            <a:r>
              <a:rPr lang="en-GB" b="1" dirty="0">
                <a:solidFill>
                  <a:schemeClr val="bg1"/>
                </a:solidFill>
                <a:latin typeface="Times New Roman" panose="02020603050405020304" pitchFamily="18" charset="0"/>
                <a:cs typeface="Times New Roman" panose="02020603050405020304" pitchFamily="18" charset="0"/>
              </a:rPr>
              <a:t>Ureteric or urethral strictures</a:t>
            </a:r>
            <a:endParaRPr lang="en-GB"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144"/>
            <a:ext cx="14630400" cy="8238744"/>
          </a:xfrm>
          <a:prstGeom prst="rect">
            <a:avLst/>
          </a:prstGeom>
        </p:spPr>
      </p:pic>
      <p:sp>
        <p:nvSpPr>
          <p:cNvPr id="16" name="Text 0"/>
          <p:cNvSpPr/>
          <p:nvPr/>
        </p:nvSpPr>
        <p:spPr>
          <a:xfrm>
            <a:off x="714412" y="164887"/>
            <a:ext cx="13048488"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6. Is CKD Modifiable or Non-Modifiable?</a:t>
            </a:r>
            <a:endParaRPr lang="en-US" sz="4460" dirty="0">
              <a:latin typeface="Times New Roman" panose="02020603050405020304" pitchFamily="18" charset="0"/>
              <a:cs typeface="Times New Roman" panose="02020603050405020304" pitchFamily="18" charset="0"/>
            </a:endParaRPr>
          </a:p>
        </p:txBody>
      </p:sp>
      <p:sp>
        <p:nvSpPr>
          <p:cNvPr id="17" name="Text 1"/>
          <p:cNvSpPr/>
          <p:nvPr/>
        </p:nvSpPr>
        <p:spPr>
          <a:xfrm>
            <a:off x="1296973" y="628187"/>
            <a:ext cx="13048488" cy="576072"/>
          </a:xfrm>
          <a:prstGeom prst="rect">
            <a:avLst/>
          </a:prstGeom>
          <a:noFill/>
          <a:ln/>
        </p:spPr>
        <p:txBody>
          <a:bodyPr wrap="none" lIns="0" tIns="0" rIns="0" bIns="0" rtlCol="0" anchor="ctr"/>
          <a:lstStyle/>
          <a:p>
            <a:pPr marL="0" indent="0" algn="l">
              <a:lnSpc>
                <a:spcPts val="5000"/>
              </a:lnSpc>
              <a:buNone/>
            </a:pPr>
            <a:r>
              <a:rPr lang="en-US" sz="2500" dirty="0">
                <a:solidFill>
                  <a:srgbClr val="FFD9BE"/>
                </a:solidFill>
                <a:latin typeface="Times New Roman" panose="02020603050405020304" pitchFamily="18" charset="0"/>
                <a:ea typeface="思源宋体-SemiBold" pitchFamily="34" charset="-122"/>
                <a:cs typeface="Times New Roman" panose="02020603050405020304" pitchFamily="18" charset="0"/>
              </a:rPr>
              <a:t>Understanding What Can Change</a:t>
            </a:r>
            <a:endParaRPr lang="en-US" sz="2500" dirty="0">
              <a:latin typeface="Times New Roman" panose="02020603050405020304" pitchFamily="18" charset="0"/>
              <a:cs typeface="Times New Roman" panose="02020603050405020304" pitchFamily="18" charset="0"/>
            </a:endParaRPr>
          </a:p>
        </p:txBody>
      </p:sp>
      <p:sp>
        <p:nvSpPr>
          <p:cNvPr id="18" name="Text 2"/>
          <p:cNvSpPr/>
          <p:nvPr/>
        </p:nvSpPr>
        <p:spPr>
          <a:xfrm>
            <a:off x="1206713" y="1231228"/>
            <a:ext cx="13048488" cy="347472"/>
          </a:xfrm>
          <a:prstGeom prst="rect">
            <a:avLst/>
          </a:prstGeom>
          <a:noFill/>
          <a:ln/>
        </p:spPr>
        <p:txBody>
          <a:bodyPr wrap="none" lIns="0" tIns="0" rIns="0" bIns="0" rtlCol="0" anchor="ctr"/>
          <a:lstStyle/>
          <a:p>
            <a:pPr marL="0" indent="0" algn="l">
              <a:lnSpc>
                <a:spcPts val="2670"/>
              </a:lnSpc>
              <a:buNone/>
            </a:pPr>
            <a:r>
              <a:rPr lang="en-US" sz="1780" dirty="0">
                <a:solidFill>
                  <a:srgbClr val="F9EEE7"/>
                </a:solidFill>
                <a:latin typeface="思源宋体-Light" pitchFamily="34" charset="0"/>
                <a:ea typeface="思源宋体-Light" pitchFamily="34" charset="-122"/>
                <a:cs typeface="思源宋体-Light" pitchFamily="34" charset="-120"/>
              </a:rPr>
              <a:t>CKD is non-modifiable because nephron loss is irreversible. However, CKD progression IS modifiable through:</a:t>
            </a:r>
            <a:endParaRPr lang="en-US" sz="1780" dirty="0"/>
          </a:p>
        </p:txBody>
      </p:sp>
      <p:sp>
        <p:nvSpPr>
          <p:cNvPr id="22" name="Text 6"/>
          <p:cNvSpPr/>
          <p:nvPr/>
        </p:nvSpPr>
        <p:spPr>
          <a:xfrm>
            <a:off x="714412" y="7151533"/>
            <a:ext cx="13048488" cy="685800"/>
          </a:xfrm>
          <a:prstGeom prst="rect">
            <a:avLst/>
          </a:prstGeom>
          <a:noFill/>
          <a:ln/>
        </p:spPr>
        <p:txBody>
          <a:bodyPr wrap="square" lIns="0" tIns="0" rIns="0" bIns="0" rtlCol="0" anchor="ctr"/>
          <a:lstStyle/>
          <a:p>
            <a:pPr marL="0" indent="0" algn="l">
              <a:lnSpc>
                <a:spcPts val="2670"/>
              </a:lnSpc>
              <a:buNone/>
            </a:pPr>
            <a:r>
              <a:rPr lang="en-US" sz="1780" dirty="0">
                <a:solidFill>
                  <a:srgbClr val="F9EEE7"/>
                </a:solidFill>
                <a:latin typeface="思源宋体-Light" pitchFamily="34" charset="0"/>
                <a:ea typeface="思源宋体-Light" pitchFamily="34" charset="-122"/>
                <a:cs typeface="思源宋体-Light" pitchFamily="34" charset="-120"/>
              </a:rPr>
              <a:t>Strong Summary Line: “CKD cannot be reversed, but its progression is highly modifiable through early detection and integrated primary care support.”</a:t>
            </a:r>
            <a:endParaRPr lang="en-US" sz="1780" dirty="0"/>
          </a:p>
        </p:txBody>
      </p:sp>
      <p:pic>
        <p:nvPicPr>
          <p:cNvPr id="30" name="Picture 29">
            <a:extLst>
              <a:ext uri="{FF2B5EF4-FFF2-40B4-BE49-F238E27FC236}">
                <a16:creationId xmlns:a16="http://schemas.microsoft.com/office/drawing/2014/main" id="{D1437B4D-A071-4008-9392-104083C557B0}"/>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5449529" y="1931809"/>
            <a:ext cx="8487181" cy="462937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26" name="TextBox 25">
            <a:extLst>
              <a:ext uri="{FF2B5EF4-FFF2-40B4-BE49-F238E27FC236}">
                <a16:creationId xmlns:a16="http://schemas.microsoft.com/office/drawing/2014/main" id="{42C76D77-4FF0-404D-ACEA-94331496EFF3}"/>
              </a:ext>
            </a:extLst>
          </p:cNvPr>
          <p:cNvSpPr txBox="1"/>
          <p:nvPr/>
        </p:nvSpPr>
        <p:spPr>
          <a:xfrm>
            <a:off x="833284" y="2199780"/>
            <a:ext cx="3922555" cy="4093428"/>
          </a:xfrm>
          <a:prstGeom prst="rect">
            <a:avLst/>
          </a:prstGeom>
          <a:noFill/>
        </p:spPr>
        <p:txBody>
          <a:bodyPr wrap="square" rtlCol="0">
            <a:spAutoFit/>
          </a:bodyPr>
          <a:lstStyle/>
          <a:p>
            <a:r>
              <a:rPr lang="en-GB" sz="2000" dirty="0">
                <a:solidFill>
                  <a:schemeClr val="bg1"/>
                </a:solidFill>
              </a:rPr>
              <a:t>CKD is an initiative that is motivated by multiple factors. Clinical management vehemently aims at proscribing modifiable risks, which are principally Diabetes, Hypertension, smoking and obesity, to avoid the initiation of harm. Non-modifiable predispositions should however also be included in risk assessment such as increased age, genetic (PKD), and increased susceptibility among south Asian, African, and Caribbean populations.</a:t>
            </a:r>
          </a:p>
        </p:txBody>
      </p:sp>
      <p:sp>
        <p:nvSpPr>
          <p:cNvPr id="9" name="TextBox 8">
            <a:extLst>
              <a:ext uri="{FF2B5EF4-FFF2-40B4-BE49-F238E27FC236}">
                <a16:creationId xmlns:a16="http://schemas.microsoft.com/office/drawing/2014/main" id="{FD3E0EE0-B23A-4BCA-8F84-21503BABDE11}"/>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3" name="Image 1" descr="preencoded.png"/>
          <p:cNvPicPr>
            <a:picLocks noChangeAspect="1"/>
          </p:cNvPicPr>
          <p:nvPr/>
        </p:nvPicPr>
        <p:blipFill>
          <a:blip r:embed="rId3" cstate="screen">
            <a:alphaModFix amt="22000"/>
            <a:extLst>
              <a:ext uri="{28A0092B-C50C-407E-A947-70E740481C1C}">
                <a14:useLocalDpi xmlns:a14="http://schemas.microsoft.com/office/drawing/2010/main" val="0"/>
              </a:ext>
            </a:extLst>
          </a:blip>
          <a:stretch>
            <a:fillRect/>
          </a:stretch>
        </p:blipFill>
        <p:spPr>
          <a:xfrm>
            <a:off x="343319" y="1915521"/>
            <a:ext cx="3686121" cy="5189367"/>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9" name="Image 7"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65976" y="5623560"/>
            <a:ext cx="3456432" cy="1481328"/>
          </a:xfrm>
          <a:prstGeom prst="rect">
            <a:avLst/>
          </a:prstGeom>
        </p:spPr>
      </p:pic>
      <p:sp>
        <p:nvSpPr>
          <p:cNvPr id="16" name="Text 0"/>
          <p:cNvSpPr/>
          <p:nvPr/>
        </p:nvSpPr>
        <p:spPr>
          <a:xfrm>
            <a:off x="585796" y="351214"/>
            <a:ext cx="7196328"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7. Prevalence of CKD</a:t>
            </a:r>
            <a:endParaRPr lang="en-US" sz="4460" dirty="0">
              <a:latin typeface="Times New Roman" panose="02020603050405020304" pitchFamily="18" charset="0"/>
              <a:cs typeface="Times New Roman" panose="02020603050405020304" pitchFamily="18" charset="0"/>
            </a:endParaRPr>
          </a:p>
        </p:txBody>
      </p:sp>
      <p:sp>
        <p:nvSpPr>
          <p:cNvPr id="17" name="Text 1"/>
          <p:cNvSpPr/>
          <p:nvPr/>
        </p:nvSpPr>
        <p:spPr>
          <a:xfrm>
            <a:off x="1157725" y="920395"/>
            <a:ext cx="7196328" cy="576072"/>
          </a:xfrm>
          <a:prstGeom prst="rect">
            <a:avLst/>
          </a:prstGeom>
          <a:noFill/>
          <a:ln/>
        </p:spPr>
        <p:txBody>
          <a:bodyPr wrap="none" lIns="0" tIns="0" rIns="0" bIns="0" rtlCol="0" anchor="ctr"/>
          <a:lstStyle/>
          <a:p>
            <a:pPr marL="0" indent="0" algn="l">
              <a:lnSpc>
                <a:spcPts val="5000"/>
              </a:lnSpc>
              <a:buNone/>
            </a:pPr>
            <a:r>
              <a:rPr lang="en-US" sz="3570" dirty="0">
                <a:solidFill>
                  <a:srgbClr val="FFD9BE"/>
                </a:solidFill>
                <a:latin typeface="Times New Roman" panose="02020603050405020304" pitchFamily="18" charset="0"/>
                <a:ea typeface="思源宋体-SemiBold" pitchFamily="34" charset="-122"/>
                <a:cs typeface="Times New Roman" panose="02020603050405020304" pitchFamily="18" charset="0"/>
              </a:rPr>
              <a:t>UK and Global Statistics</a:t>
            </a:r>
            <a:endParaRPr lang="en-US" sz="3570" dirty="0">
              <a:latin typeface="Times New Roman" panose="02020603050405020304" pitchFamily="18" charset="0"/>
              <a:cs typeface="Times New Roman" panose="02020603050405020304" pitchFamily="18" charset="0"/>
            </a:endParaRPr>
          </a:p>
        </p:txBody>
      </p:sp>
      <p:sp>
        <p:nvSpPr>
          <p:cNvPr id="21" name="Text 5"/>
          <p:cNvSpPr/>
          <p:nvPr/>
        </p:nvSpPr>
        <p:spPr>
          <a:xfrm>
            <a:off x="8293608" y="5038344"/>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FFFFFF"/>
                </a:solidFill>
                <a:latin typeface="思源宋体-Light" pitchFamily="34" charset="0"/>
                <a:ea typeface="思源宋体-Light" pitchFamily="34" charset="-122"/>
                <a:cs typeface="思源宋体-Light" pitchFamily="34" charset="-120"/>
              </a:rPr>
              <a:t>3</a:t>
            </a:r>
            <a:endParaRPr lang="en-US" sz="2670" dirty="0"/>
          </a:p>
        </p:txBody>
      </p:sp>
      <p:sp>
        <p:nvSpPr>
          <p:cNvPr id="24" name="Text 8"/>
          <p:cNvSpPr/>
          <p:nvPr/>
        </p:nvSpPr>
        <p:spPr>
          <a:xfrm>
            <a:off x="12006072" y="2999232"/>
            <a:ext cx="192024" cy="493776"/>
          </a:xfrm>
          <a:prstGeom prst="rect">
            <a:avLst/>
          </a:prstGeom>
          <a:noFill/>
          <a:ln/>
        </p:spPr>
        <p:txBody>
          <a:bodyPr wrap="none" lIns="0" tIns="0" rIns="0" bIns="0" rtlCol="0" anchor="ctr"/>
          <a:lstStyle/>
          <a:p>
            <a:pPr marL="0" indent="0" algn="l">
              <a:lnSpc>
                <a:spcPts val="3210"/>
              </a:lnSpc>
              <a:buNone/>
            </a:pPr>
            <a:endParaRPr lang="en-US" sz="2670" dirty="0"/>
          </a:p>
        </p:txBody>
      </p:sp>
      <p:sp>
        <p:nvSpPr>
          <p:cNvPr id="25" name="Text 9"/>
          <p:cNvSpPr/>
          <p:nvPr/>
        </p:nvSpPr>
        <p:spPr>
          <a:xfrm>
            <a:off x="12006072" y="5038344"/>
            <a:ext cx="192024" cy="493776"/>
          </a:xfrm>
          <a:prstGeom prst="rect">
            <a:avLst/>
          </a:prstGeom>
          <a:noFill/>
          <a:ln/>
        </p:spPr>
        <p:txBody>
          <a:bodyPr wrap="none" lIns="0" tIns="0" rIns="0" bIns="0" rtlCol="0" anchor="ctr"/>
          <a:lstStyle/>
          <a:p>
            <a:pPr marL="0" indent="0" algn="l">
              <a:lnSpc>
                <a:spcPts val="3210"/>
              </a:lnSpc>
              <a:buNone/>
            </a:pPr>
            <a:endParaRPr lang="en-US" sz="2670" dirty="0"/>
          </a:p>
        </p:txBody>
      </p:sp>
      <p:pic>
        <p:nvPicPr>
          <p:cNvPr id="27" name="Picture 26">
            <a:extLst>
              <a:ext uri="{FF2B5EF4-FFF2-40B4-BE49-F238E27FC236}">
                <a16:creationId xmlns:a16="http://schemas.microsoft.com/office/drawing/2014/main" id="{9F5C49D0-04A0-4015-AE75-B67E80A4824A}"/>
              </a:ext>
            </a:extLst>
          </p:cNvPr>
          <p:cNvPicPr>
            <a:picLocks noChangeAspect="1"/>
          </p:cNvPicPr>
          <p:nvPr/>
        </p:nvPicPr>
        <p:blipFill>
          <a:blip r:embed="rId5" cstate="screen">
            <a:extLst>
              <a:ext uri="{28A0092B-C50C-407E-A947-70E740481C1C}">
                <a14:useLocalDpi xmlns:a14="http://schemas.microsoft.com/office/drawing/2010/main" val="0"/>
              </a:ext>
            </a:extLst>
          </a:blip>
          <a:srcRect/>
          <a:stretch/>
        </p:blipFill>
        <p:spPr>
          <a:xfrm>
            <a:off x="4491488" y="1852326"/>
            <a:ext cx="9745554" cy="531575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8" name="TextBox 27">
            <a:extLst>
              <a:ext uri="{FF2B5EF4-FFF2-40B4-BE49-F238E27FC236}">
                <a16:creationId xmlns:a16="http://schemas.microsoft.com/office/drawing/2014/main" id="{9831B50C-04FA-4B3C-80B9-D038D0382F1F}"/>
              </a:ext>
            </a:extLst>
          </p:cNvPr>
          <p:cNvSpPr txBox="1"/>
          <p:nvPr/>
        </p:nvSpPr>
        <p:spPr>
          <a:xfrm>
            <a:off x="558299" y="2999232"/>
            <a:ext cx="3256159" cy="3170099"/>
          </a:xfrm>
          <a:prstGeom prst="rect">
            <a:avLst/>
          </a:prstGeom>
          <a:noFill/>
        </p:spPr>
        <p:txBody>
          <a:bodyPr wrap="square" rtlCol="0">
            <a:spAutoFit/>
          </a:bodyPr>
          <a:lstStyle/>
          <a:p>
            <a:r>
              <a:rPr lang="en-GB" sz="2000" dirty="0">
                <a:solidFill>
                  <a:schemeClr val="bg1"/>
                </a:solidFill>
                <a:latin typeface="Times New Roman" panose="02020603050405020304" pitchFamily="18" charset="0"/>
                <a:cs typeface="Times New Roman" panose="02020603050405020304" pitchFamily="18" charset="0"/>
              </a:rPr>
              <a:t>CKD affects 1 in 8 adults in UK with older adults, low-income localities, </a:t>
            </a:r>
          </a:p>
          <a:p>
            <a:r>
              <a:rPr lang="en-GB" sz="2000" dirty="0">
                <a:solidFill>
                  <a:schemeClr val="bg1"/>
                </a:solidFill>
                <a:latin typeface="Times New Roman" panose="02020603050405020304" pitchFamily="18" charset="0"/>
                <a:cs typeface="Times New Roman" panose="02020603050405020304" pitchFamily="18" charset="0"/>
              </a:rPr>
              <a:t>and ethnic minorities having its highest prevalence. In the world, </a:t>
            </a:r>
          </a:p>
          <a:p>
            <a:r>
              <a:rPr lang="en-GB" sz="2000" dirty="0">
                <a:solidFill>
                  <a:schemeClr val="bg1"/>
                </a:solidFill>
                <a:latin typeface="Times New Roman" panose="02020603050405020304" pitchFamily="18" charset="0"/>
                <a:cs typeface="Times New Roman" panose="02020603050405020304" pitchFamily="18" charset="0"/>
              </a:rPr>
              <a:t>CKD impacts more than 850 million individuals and is among the leading causes of untimely death.</a:t>
            </a:r>
          </a:p>
        </p:txBody>
      </p:sp>
      <p:sp>
        <p:nvSpPr>
          <p:cNvPr id="11" name="TextBox 10">
            <a:extLst>
              <a:ext uri="{FF2B5EF4-FFF2-40B4-BE49-F238E27FC236}">
                <a16:creationId xmlns:a16="http://schemas.microsoft.com/office/drawing/2014/main" id="{97149307-7DFC-4A2D-BB06-A074BFB7F86D}"/>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sp>
        <p:nvSpPr>
          <p:cNvPr id="7" name="Text 0"/>
          <p:cNvSpPr/>
          <p:nvPr/>
        </p:nvSpPr>
        <p:spPr>
          <a:xfrm>
            <a:off x="1039761" y="436101"/>
            <a:ext cx="7381568" cy="716738"/>
          </a:xfrm>
          <a:prstGeom prst="rect">
            <a:avLst/>
          </a:prstGeom>
          <a:noFill/>
          <a:ln/>
        </p:spPr>
        <p:txBody>
          <a:bodyPr wrap="square" lIns="0" tIns="0" rIns="0" bIns="0" rtlCol="0" anchor="ctr"/>
          <a:lstStyle/>
          <a:p>
            <a:pPr marL="0" indent="0" algn="l">
              <a:lnSpc>
                <a:spcPts val="6250"/>
              </a:lnSpc>
              <a:buNone/>
            </a:pPr>
            <a:r>
              <a:rPr lang="en-US" sz="4460" dirty="0">
                <a:solidFill>
                  <a:srgbClr val="FFD9BE"/>
                </a:solidFill>
                <a:latin typeface="思源宋体-SemiBold" pitchFamily="34" charset="0"/>
                <a:ea typeface="思源宋体-SemiBold" pitchFamily="34" charset="-122"/>
                <a:cs typeface="思源宋体-SemiBold" pitchFamily="34" charset="-120"/>
              </a:rPr>
              <a:t>8. Economic Burden of CKD</a:t>
            </a:r>
            <a:endParaRPr lang="en-US" sz="4460" dirty="0"/>
          </a:p>
        </p:txBody>
      </p:sp>
      <p:sp>
        <p:nvSpPr>
          <p:cNvPr id="8" name="Text 1"/>
          <p:cNvSpPr/>
          <p:nvPr/>
        </p:nvSpPr>
        <p:spPr>
          <a:xfrm>
            <a:off x="7569462" y="506434"/>
            <a:ext cx="7196328" cy="576072"/>
          </a:xfrm>
          <a:prstGeom prst="rect">
            <a:avLst/>
          </a:prstGeom>
          <a:noFill/>
          <a:ln/>
        </p:spPr>
        <p:txBody>
          <a:bodyPr wrap="none" lIns="0" tIns="0" rIns="0" bIns="0" rtlCol="0" anchor="ctr"/>
          <a:lstStyle/>
          <a:p>
            <a:pPr marL="0" indent="0" algn="l">
              <a:lnSpc>
                <a:spcPts val="5000"/>
              </a:lnSpc>
              <a:buNone/>
            </a:pPr>
            <a:r>
              <a:rPr lang="en-US" sz="3570" dirty="0">
                <a:solidFill>
                  <a:srgbClr val="FFD9BE"/>
                </a:solidFill>
                <a:latin typeface="思源宋体-SemiBold" pitchFamily="34" charset="0"/>
                <a:ea typeface="思源宋体-SemiBold" pitchFamily="34" charset="-122"/>
                <a:cs typeface="思源宋体-SemiBold" pitchFamily="34" charset="-120"/>
              </a:rPr>
              <a:t>Impact on NHS Resources</a:t>
            </a:r>
            <a:endParaRPr lang="en-US" sz="3570" dirty="0"/>
          </a:p>
        </p:txBody>
      </p:sp>
      <p:sp>
        <p:nvSpPr>
          <p:cNvPr id="12" name="TextBox 11">
            <a:extLst>
              <a:ext uri="{FF2B5EF4-FFF2-40B4-BE49-F238E27FC236}">
                <a16:creationId xmlns:a16="http://schemas.microsoft.com/office/drawing/2014/main" id="{1DBB8495-F826-487E-8500-BEEEC722AF83}"/>
              </a:ext>
            </a:extLst>
          </p:cNvPr>
          <p:cNvSpPr txBox="1"/>
          <p:nvPr/>
        </p:nvSpPr>
        <p:spPr>
          <a:xfrm>
            <a:off x="626806" y="2227007"/>
            <a:ext cx="3200399" cy="3477875"/>
          </a:xfrm>
          <a:prstGeom prst="rect">
            <a:avLst/>
          </a:prstGeom>
          <a:noFill/>
        </p:spPr>
        <p:txBody>
          <a:bodyPr wrap="square" rtlCol="0">
            <a:spAutoFit/>
          </a:bodyPr>
          <a:lstStyle/>
          <a:p>
            <a:r>
              <a:rPr lang="en-GB" sz="2000" dirty="0">
                <a:solidFill>
                  <a:schemeClr val="bg1"/>
                </a:solidFill>
              </a:rPr>
              <a:t>The NHS spends around 7 billion every year on CKD. </a:t>
            </a:r>
          </a:p>
          <a:p>
            <a:r>
              <a:rPr lang="en-GB" sz="2000" dirty="0">
                <a:solidFill>
                  <a:schemeClr val="bg1"/>
                </a:solidFill>
              </a:rPr>
              <a:t>The dialysis alone costs between £30,000 and 35,000 per patient in a year. </a:t>
            </a:r>
          </a:p>
          <a:p>
            <a:r>
              <a:rPr lang="en-GB" sz="2000" dirty="0">
                <a:solidFill>
                  <a:schemeClr val="bg1"/>
                </a:solidFill>
              </a:rPr>
              <a:t>The long-term costs are increased because of the management of cardiovascular </a:t>
            </a:r>
          </a:p>
          <a:p>
            <a:r>
              <a:rPr lang="en-GB" sz="2000" dirty="0">
                <a:solidFill>
                  <a:schemeClr val="bg1"/>
                </a:solidFill>
              </a:rPr>
              <a:t>complications and frequent admissions.</a:t>
            </a:r>
          </a:p>
        </p:txBody>
      </p:sp>
      <p:pic>
        <p:nvPicPr>
          <p:cNvPr id="14" name="Picture 13">
            <a:extLst>
              <a:ext uri="{FF2B5EF4-FFF2-40B4-BE49-F238E27FC236}">
                <a16:creationId xmlns:a16="http://schemas.microsoft.com/office/drawing/2014/main" id="{DCA164F8-6BBB-4407-B75B-42A9245AC505}"/>
              </a:ext>
            </a:extLst>
          </p:cNvPr>
          <p:cNvPicPr>
            <a:picLocks noChangeAspect="1"/>
          </p:cNvPicPr>
          <p:nvPr/>
        </p:nvPicPr>
        <p:blipFill>
          <a:blip r:embed="rId4" cstate="screen">
            <a:extLst>
              <a:ext uri="{28A0092B-C50C-407E-A947-70E740481C1C}">
                <a14:useLocalDpi xmlns:a14="http://schemas.microsoft.com/office/drawing/2010/main" val="0"/>
              </a:ext>
            </a:extLst>
          </a:blip>
          <a:srcRect/>
          <a:stretch/>
        </p:blipFill>
        <p:spPr>
          <a:xfrm>
            <a:off x="4159045" y="1508276"/>
            <a:ext cx="10139515" cy="553064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D6046884-894B-4689-968E-17E554D8AFDA}"/>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4" name="Image 2"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7688" y="4096512"/>
            <a:ext cx="3483864" cy="512064"/>
          </a:xfrm>
          <a:prstGeom prst="rect">
            <a:avLst/>
          </a:prstGeom>
        </p:spPr>
      </p:pic>
      <p:pic>
        <p:nvPicPr>
          <p:cNvPr id="5" name="Image 3"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7688" y="4828032"/>
            <a:ext cx="3483864" cy="512064"/>
          </a:xfrm>
          <a:prstGeom prst="rect">
            <a:avLst/>
          </a:prstGeom>
        </p:spPr>
      </p:pic>
      <p:pic>
        <p:nvPicPr>
          <p:cNvPr id="6" name="Image 4"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0152" y="4096512"/>
            <a:ext cx="3483864" cy="512064"/>
          </a:xfrm>
          <a:prstGeom prst="rect">
            <a:avLst/>
          </a:prstGeom>
        </p:spPr>
      </p:pic>
      <p:pic>
        <p:nvPicPr>
          <p:cNvPr id="7" name="Image 5"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0152" y="4828032"/>
            <a:ext cx="3483864" cy="512064"/>
          </a:xfrm>
          <a:prstGeom prst="rect">
            <a:avLst/>
          </a:prstGeom>
        </p:spPr>
      </p:pic>
      <p:pic>
        <p:nvPicPr>
          <p:cNvPr id="8" name="Image 6"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88352" y="4169664"/>
            <a:ext cx="2752344" cy="512064"/>
          </a:xfrm>
          <a:prstGeom prst="rect">
            <a:avLst/>
          </a:prstGeom>
        </p:spPr>
      </p:pic>
      <p:pic>
        <p:nvPicPr>
          <p:cNvPr id="9" name="Image 7"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88352" y="4910328"/>
            <a:ext cx="2752344" cy="512064"/>
          </a:xfrm>
          <a:prstGeom prst="rect">
            <a:avLst/>
          </a:prstGeom>
        </p:spPr>
      </p:pic>
      <p:pic>
        <p:nvPicPr>
          <p:cNvPr id="10" name="Image 8"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091672" y="4169664"/>
            <a:ext cx="2752344" cy="512064"/>
          </a:xfrm>
          <a:prstGeom prst="rect">
            <a:avLst/>
          </a:prstGeom>
        </p:spPr>
      </p:pic>
      <p:pic>
        <p:nvPicPr>
          <p:cNvPr id="11" name="Image 9"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091672" y="4910328"/>
            <a:ext cx="2752344" cy="512064"/>
          </a:xfrm>
          <a:prstGeom prst="rect">
            <a:avLst/>
          </a:prstGeom>
        </p:spPr>
      </p:pic>
      <p:pic>
        <p:nvPicPr>
          <p:cNvPr id="12" name="Image 10"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47688" y="4096512"/>
            <a:ext cx="512064" cy="512064"/>
          </a:xfrm>
          <a:prstGeom prst="rect">
            <a:avLst/>
          </a:prstGeom>
        </p:spPr>
      </p:pic>
      <p:pic>
        <p:nvPicPr>
          <p:cNvPr id="13" name="Image 11"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47688" y="4828032"/>
            <a:ext cx="512064" cy="512064"/>
          </a:xfrm>
          <a:prstGeom prst="rect">
            <a:avLst/>
          </a:prstGeom>
        </p:spPr>
      </p:pic>
      <p:pic>
        <p:nvPicPr>
          <p:cNvPr id="14" name="Image 12"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60152" y="4096512"/>
            <a:ext cx="512064" cy="512064"/>
          </a:xfrm>
          <a:prstGeom prst="rect">
            <a:avLst/>
          </a:prstGeom>
        </p:spPr>
      </p:pic>
      <p:pic>
        <p:nvPicPr>
          <p:cNvPr id="15" name="Image 13"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60152" y="4828032"/>
            <a:ext cx="512064" cy="512064"/>
          </a:xfrm>
          <a:prstGeom prst="rect">
            <a:avLst/>
          </a:prstGeom>
        </p:spPr>
      </p:pic>
      <p:sp>
        <p:nvSpPr>
          <p:cNvPr id="16" name="Text 0"/>
          <p:cNvSpPr/>
          <p:nvPr/>
        </p:nvSpPr>
        <p:spPr>
          <a:xfrm>
            <a:off x="782549" y="290986"/>
            <a:ext cx="7196328"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9. Social Burden of CKD</a:t>
            </a:r>
            <a:endParaRPr lang="en-US" sz="4460" dirty="0">
              <a:latin typeface="Times New Roman" panose="02020603050405020304" pitchFamily="18" charset="0"/>
              <a:cs typeface="Times New Roman" panose="02020603050405020304" pitchFamily="18" charset="0"/>
            </a:endParaRPr>
          </a:p>
        </p:txBody>
      </p:sp>
      <p:sp>
        <p:nvSpPr>
          <p:cNvPr id="17" name="Text 1"/>
          <p:cNvSpPr/>
          <p:nvPr/>
        </p:nvSpPr>
        <p:spPr>
          <a:xfrm>
            <a:off x="7315200" y="368710"/>
            <a:ext cx="7196328" cy="576072"/>
          </a:xfrm>
          <a:prstGeom prst="rect">
            <a:avLst/>
          </a:prstGeom>
          <a:noFill/>
          <a:ln/>
        </p:spPr>
        <p:txBody>
          <a:bodyPr wrap="none" lIns="0" tIns="0" rIns="0" bIns="0" rtlCol="0" anchor="ctr"/>
          <a:lstStyle/>
          <a:p>
            <a:pPr marL="0" indent="0" algn="l">
              <a:lnSpc>
                <a:spcPts val="5000"/>
              </a:lnSpc>
              <a:buNone/>
            </a:pPr>
            <a:r>
              <a:rPr lang="en-US" sz="3570" dirty="0">
                <a:solidFill>
                  <a:srgbClr val="FFD9BE"/>
                </a:solidFill>
                <a:latin typeface="Times New Roman" panose="02020603050405020304" pitchFamily="18" charset="0"/>
                <a:ea typeface="思源宋体-SemiBold" pitchFamily="34" charset="-122"/>
                <a:cs typeface="Times New Roman" panose="02020603050405020304" pitchFamily="18" charset="0"/>
              </a:rPr>
              <a:t>Impact on Patients &amp; Families</a:t>
            </a:r>
            <a:endParaRPr lang="en-US" sz="3570" dirty="0">
              <a:latin typeface="Times New Roman" panose="02020603050405020304" pitchFamily="18" charset="0"/>
              <a:cs typeface="Times New Roman" panose="02020603050405020304" pitchFamily="18" charset="0"/>
            </a:endParaRPr>
          </a:p>
        </p:txBody>
      </p:sp>
      <p:sp>
        <p:nvSpPr>
          <p:cNvPr id="18" name="Text 2"/>
          <p:cNvSpPr/>
          <p:nvPr/>
        </p:nvSpPr>
        <p:spPr>
          <a:xfrm>
            <a:off x="6647688" y="3493008"/>
            <a:ext cx="7196328" cy="347472"/>
          </a:xfrm>
          <a:prstGeom prst="rect">
            <a:avLst/>
          </a:prstGeom>
          <a:noFill/>
          <a:ln/>
        </p:spPr>
        <p:txBody>
          <a:bodyPr wrap="none" lIns="0" tIns="0" rIns="0" bIns="0" rtlCol="0" anchor="ctr"/>
          <a:lstStyle/>
          <a:p>
            <a:pPr marL="0" indent="0" algn="l">
              <a:lnSpc>
                <a:spcPts val="2670"/>
              </a:lnSpc>
              <a:buNone/>
            </a:pPr>
            <a:r>
              <a:rPr lang="en-US" sz="1780" dirty="0">
                <a:solidFill>
                  <a:srgbClr val="F9EEE7"/>
                </a:solidFill>
                <a:latin typeface="思源宋体-Light" pitchFamily="34" charset="0"/>
                <a:ea typeface="思源宋体-Light" pitchFamily="34" charset="-122"/>
                <a:cs typeface="思源宋体-Light" pitchFamily="34" charset="-120"/>
              </a:rPr>
              <a:t>CKD affects:</a:t>
            </a:r>
            <a:endParaRPr lang="en-US" sz="1780" dirty="0"/>
          </a:p>
        </p:txBody>
      </p:sp>
      <p:sp>
        <p:nvSpPr>
          <p:cNvPr id="19" name="Text 3"/>
          <p:cNvSpPr/>
          <p:nvPr/>
        </p:nvSpPr>
        <p:spPr>
          <a:xfrm>
            <a:off x="6812280" y="4105656"/>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FFFFFF"/>
                </a:solidFill>
                <a:latin typeface="思源宋体-Light" pitchFamily="34" charset="0"/>
                <a:ea typeface="思源宋体-Light" pitchFamily="34" charset="-122"/>
                <a:cs typeface="思源宋体-Light" pitchFamily="34" charset="-120"/>
              </a:rPr>
              <a:t>1</a:t>
            </a:r>
            <a:endParaRPr lang="en-US" sz="2670" dirty="0"/>
          </a:p>
        </p:txBody>
      </p:sp>
      <p:sp>
        <p:nvSpPr>
          <p:cNvPr id="20" name="Text 4"/>
          <p:cNvSpPr/>
          <p:nvPr/>
        </p:nvSpPr>
        <p:spPr>
          <a:xfrm>
            <a:off x="6812280" y="4837176"/>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FFFFFF"/>
                </a:solidFill>
                <a:latin typeface="思源宋体-Light" pitchFamily="34" charset="0"/>
                <a:ea typeface="思源宋体-Light" pitchFamily="34" charset="-122"/>
                <a:cs typeface="思源宋体-Light" pitchFamily="34" charset="-120"/>
              </a:rPr>
              <a:t>3</a:t>
            </a:r>
            <a:endParaRPr lang="en-US" sz="2670" dirty="0"/>
          </a:p>
        </p:txBody>
      </p:sp>
      <p:sp>
        <p:nvSpPr>
          <p:cNvPr id="21" name="Text 5"/>
          <p:cNvSpPr/>
          <p:nvPr/>
        </p:nvSpPr>
        <p:spPr>
          <a:xfrm>
            <a:off x="7388352" y="4169664"/>
            <a:ext cx="2752344" cy="347472"/>
          </a:xfrm>
          <a:prstGeom prst="rect">
            <a:avLst/>
          </a:prstGeom>
          <a:noFill/>
          <a:ln/>
        </p:spPr>
        <p:txBody>
          <a:bodyPr wrap="none" lIns="0" tIns="0" rIns="0" bIns="0" rtlCol="0" anchor="ctr"/>
          <a:lstStyle/>
          <a:p>
            <a:pPr marL="0" indent="0" algn="l">
              <a:lnSpc>
                <a:spcPts val="2670"/>
              </a:lnSpc>
              <a:buNone/>
            </a:pPr>
            <a:r>
              <a:rPr lang="en-US" sz="1780" b="1" dirty="0">
                <a:solidFill>
                  <a:srgbClr val="F9EEE7"/>
                </a:solidFill>
                <a:latin typeface="思源宋体-Light" pitchFamily="34" charset="0"/>
                <a:ea typeface="思源宋体-Light" pitchFamily="34" charset="-122"/>
                <a:cs typeface="思源宋体-Light" pitchFamily="34" charset="-120"/>
              </a:rPr>
              <a:t>Mental health</a:t>
            </a:r>
            <a:endParaRPr lang="en-US" sz="1780" dirty="0"/>
          </a:p>
        </p:txBody>
      </p:sp>
      <p:sp>
        <p:nvSpPr>
          <p:cNvPr id="22" name="Text 6"/>
          <p:cNvSpPr/>
          <p:nvPr/>
        </p:nvSpPr>
        <p:spPr>
          <a:xfrm>
            <a:off x="6647688" y="5596128"/>
            <a:ext cx="7196328" cy="685800"/>
          </a:xfrm>
          <a:prstGeom prst="rect">
            <a:avLst/>
          </a:prstGeom>
          <a:noFill/>
          <a:ln/>
        </p:spPr>
        <p:txBody>
          <a:bodyPr wrap="square" lIns="0" tIns="0" rIns="0" bIns="0" rtlCol="0" anchor="ctr"/>
          <a:lstStyle/>
          <a:p>
            <a:pPr marL="0" indent="0" algn="l">
              <a:lnSpc>
                <a:spcPts val="2670"/>
              </a:lnSpc>
              <a:buNone/>
            </a:pPr>
            <a:r>
              <a:rPr lang="en-US" sz="1780" dirty="0">
                <a:solidFill>
                  <a:srgbClr val="F9EEE7"/>
                </a:solidFill>
                <a:latin typeface="思源宋体-Light" pitchFamily="34" charset="0"/>
                <a:ea typeface="思源宋体-Light" pitchFamily="34" charset="-122"/>
                <a:cs typeface="思源宋体-Light" pitchFamily="34" charset="-120"/>
              </a:rPr>
              <a:t>Carers face emotional and financial stress. Health inequalities worsen outcomes for deprived groups.</a:t>
            </a:r>
            <a:endParaRPr lang="en-US" sz="1780" dirty="0"/>
          </a:p>
        </p:txBody>
      </p:sp>
      <p:sp>
        <p:nvSpPr>
          <p:cNvPr id="23" name="Text 7"/>
          <p:cNvSpPr/>
          <p:nvPr/>
        </p:nvSpPr>
        <p:spPr>
          <a:xfrm>
            <a:off x="7388352" y="4910328"/>
            <a:ext cx="2752344" cy="347472"/>
          </a:xfrm>
          <a:prstGeom prst="rect">
            <a:avLst/>
          </a:prstGeom>
          <a:noFill/>
          <a:ln/>
        </p:spPr>
        <p:txBody>
          <a:bodyPr wrap="none" lIns="0" tIns="0" rIns="0" bIns="0" rtlCol="0" anchor="ctr"/>
          <a:lstStyle/>
          <a:p>
            <a:pPr marL="0" indent="0" algn="l">
              <a:lnSpc>
                <a:spcPts val="2670"/>
              </a:lnSpc>
              <a:buNone/>
            </a:pPr>
            <a:r>
              <a:rPr lang="en-US" sz="1780" b="1" dirty="0">
                <a:solidFill>
                  <a:srgbClr val="F9EEE7"/>
                </a:solidFill>
                <a:latin typeface="思源宋体-Light" pitchFamily="34" charset="0"/>
                <a:ea typeface="思源宋体-Light" pitchFamily="34" charset="-122"/>
                <a:cs typeface="思源宋体-Light" pitchFamily="34" charset="-120"/>
              </a:rPr>
              <a:t>Independence</a:t>
            </a:r>
            <a:endParaRPr lang="en-US" sz="1780" dirty="0"/>
          </a:p>
        </p:txBody>
      </p:sp>
      <p:sp>
        <p:nvSpPr>
          <p:cNvPr id="24" name="Text 8"/>
          <p:cNvSpPr/>
          <p:nvPr/>
        </p:nvSpPr>
        <p:spPr>
          <a:xfrm>
            <a:off x="10515600" y="4105656"/>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FFFFFF"/>
                </a:solidFill>
                <a:latin typeface="思源宋体-Light" pitchFamily="34" charset="0"/>
                <a:ea typeface="思源宋体-Light" pitchFamily="34" charset="-122"/>
                <a:cs typeface="思源宋体-Light" pitchFamily="34" charset="-120"/>
              </a:rPr>
              <a:t>2</a:t>
            </a:r>
            <a:endParaRPr lang="en-US" sz="2670" dirty="0"/>
          </a:p>
        </p:txBody>
      </p:sp>
      <p:sp>
        <p:nvSpPr>
          <p:cNvPr id="25" name="Text 9"/>
          <p:cNvSpPr/>
          <p:nvPr/>
        </p:nvSpPr>
        <p:spPr>
          <a:xfrm>
            <a:off x="10515600" y="4837176"/>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FFFFFF"/>
                </a:solidFill>
                <a:latin typeface="思源宋体-Light" pitchFamily="34" charset="0"/>
                <a:ea typeface="思源宋体-Light" pitchFamily="34" charset="-122"/>
                <a:cs typeface="思源宋体-Light" pitchFamily="34" charset="-120"/>
              </a:rPr>
              <a:t>4</a:t>
            </a:r>
            <a:endParaRPr lang="en-US" sz="2670" dirty="0"/>
          </a:p>
        </p:txBody>
      </p:sp>
      <p:sp>
        <p:nvSpPr>
          <p:cNvPr id="26" name="Text 10"/>
          <p:cNvSpPr/>
          <p:nvPr/>
        </p:nvSpPr>
        <p:spPr>
          <a:xfrm>
            <a:off x="11091672" y="4169664"/>
            <a:ext cx="2752344" cy="347472"/>
          </a:xfrm>
          <a:prstGeom prst="rect">
            <a:avLst/>
          </a:prstGeom>
          <a:noFill/>
          <a:ln/>
        </p:spPr>
        <p:txBody>
          <a:bodyPr wrap="none" lIns="0" tIns="0" rIns="0" bIns="0" rtlCol="0" anchor="ctr"/>
          <a:lstStyle/>
          <a:p>
            <a:pPr marL="0" indent="0" algn="l">
              <a:lnSpc>
                <a:spcPts val="2670"/>
              </a:lnSpc>
              <a:buNone/>
            </a:pPr>
            <a:r>
              <a:rPr lang="en-US" sz="1780" b="1" dirty="0">
                <a:solidFill>
                  <a:srgbClr val="F9EEE7"/>
                </a:solidFill>
                <a:latin typeface="思源宋体-Light" pitchFamily="34" charset="0"/>
                <a:ea typeface="思源宋体-Light" pitchFamily="34" charset="-122"/>
                <a:cs typeface="思源宋体-Light" pitchFamily="34" charset="-120"/>
              </a:rPr>
              <a:t>Employment</a:t>
            </a:r>
            <a:endParaRPr lang="en-US" sz="1780" dirty="0"/>
          </a:p>
        </p:txBody>
      </p:sp>
      <p:sp>
        <p:nvSpPr>
          <p:cNvPr id="27" name="Text 11"/>
          <p:cNvSpPr/>
          <p:nvPr/>
        </p:nvSpPr>
        <p:spPr>
          <a:xfrm>
            <a:off x="11091672" y="4910328"/>
            <a:ext cx="2752344" cy="347472"/>
          </a:xfrm>
          <a:prstGeom prst="rect">
            <a:avLst/>
          </a:prstGeom>
          <a:noFill/>
          <a:ln/>
        </p:spPr>
        <p:txBody>
          <a:bodyPr wrap="none" lIns="0" tIns="0" rIns="0" bIns="0" rtlCol="0" anchor="ctr"/>
          <a:lstStyle/>
          <a:p>
            <a:pPr marL="0" indent="0" algn="l">
              <a:lnSpc>
                <a:spcPts val="2670"/>
              </a:lnSpc>
              <a:buNone/>
            </a:pPr>
            <a:r>
              <a:rPr lang="en-US" sz="1780" b="1" dirty="0">
                <a:solidFill>
                  <a:srgbClr val="F9EEE7"/>
                </a:solidFill>
                <a:latin typeface="思源宋体-Light" pitchFamily="34" charset="0"/>
                <a:ea typeface="思源宋体-Light" pitchFamily="34" charset="-122"/>
                <a:cs typeface="思源宋体-Light" pitchFamily="34" charset="-120"/>
              </a:rPr>
              <a:t>Daily functioning</a:t>
            </a:r>
            <a:endParaRPr lang="en-US" sz="1780" dirty="0"/>
          </a:p>
        </p:txBody>
      </p:sp>
      <p:pic>
        <p:nvPicPr>
          <p:cNvPr id="29" name="Picture 28">
            <a:extLst>
              <a:ext uri="{FF2B5EF4-FFF2-40B4-BE49-F238E27FC236}">
                <a16:creationId xmlns:a16="http://schemas.microsoft.com/office/drawing/2014/main" id="{4C1D4440-1213-4BA5-9936-C7C4D6141804}"/>
              </a:ext>
            </a:extLst>
          </p:cNvPr>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3993716" y="1118518"/>
            <a:ext cx="9277276" cy="618485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30" name="TextBox 29">
            <a:extLst>
              <a:ext uri="{FF2B5EF4-FFF2-40B4-BE49-F238E27FC236}">
                <a16:creationId xmlns:a16="http://schemas.microsoft.com/office/drawing/2014/main" id="{0D73E3D7-74C7-426E-9D97-DB2ED4E818B2}"/>
              </a:ext>
            </a:extLst>
          </p:cNvPr>
          <p:cNvSpPr txBox="1"/>
          <p:nvPr/>
        </p:nvSpPr>
        <p:spPr>
          <a:xfrm>
            <a:off x="452628" y="2604462"/>
            <a:ext cx="2809568" cy="3477875"/>
          </a:xfrm>
          <a:prstGeom prst="rect">
            <a:avLst/>
          </a:prstGeom>
          <a:noFill/>
        </p:spPr>
        <p:txBody>
          <a:bodyPr wrap="square" rtlCol="0">
            <a:spAutoFit/>
          </a:bodyPr>
          <a:lstStyle/>
          <a:p>
            <a:r>
              <a:rPr lang="en-GB" sz="2000" dirty="0">
                <a:solidFill>
                  <a:schemeClr val="bg1"/>
                </a:solidFill>
              </a:rPr>
              <a:t>CKD has an impact on the daily life, mental health, employment, independence and family roles. Carers experience anxiety both financially and emotionally. The deprived communities and minority groups have worse health inequalities.</a:t>
            </a:r>
          </a:p>
        </p:txBody>
      </p:sp>
      <p:sp>
        <p:nvSpPr>
          <p:cNvPr id="31" name="TextBox 30">
            <a:extLst>
              <a:ext uri="{FF2B5EF4-FFF2-40B4-BE49-F238E27FC236}">
                <a16:creationId xmlns:a16="http://schemas.microsoft.com/office/drawing/2014/main" id="{DF2986DC-FB8F-4222-81FE-16083D313862}"/>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sp>
        <p:nvSpPr>
          <p:cNvPr id="8" name="Text 0"/>
          <p:cNvSpPr/>
          <p:nvPr/>
        </p:nvSpPr>
        <p:spPr>
          <a:xfrm>
            <a:off x="736535" y="221521"/>
            <a:ext cx="8074152"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10. Diagnosis (NICE NG203)</a:t>
            </a:r>
            <a:endParaRPr lang="en-US" sz="4460" dirty="0">
              <a:latin typeface="Times New Roman" panose="02020603050405020304" pitchFamily="18" charset="0"/>
              <a:cs typeface="Times New Roman" panose="02020603050405020304" pitchFamily="18" charset="0"/>
            </a:endParaRPr>
          </a:p>
        </p:txBody>
      </p:sp>
      <p:sp>
        <p:nvSpPr>
          <p:cNvPr id="9" name="Text 1"/>
          <p:cNvSpPr/>
          <p:nvPr/>
        </p:nvSpPr>
        <p:spPr>
          <a:xfrm>
            <a:off x="7757652" y="260702"/>
            <a:ext cx="4625388" cy="576072"/>
          </a:xfrm>
          <a:prstGeom prst="rect">
            <a:avLst/>
          </a:prstGeom>
          <a:noFill/>
          <a:ln/>
        </p:spPr>
        <p:txBody>
          <a:bodyPr wrap="none" lIns="0" tIns="0" rIns="0" bIns="0" rtlCol="0" anchor="ctr"/>
          <a:lstStyle/>
          <a:p>
            <a:pPr marL="0" indent="0" algn="l">
              <a:lnSpc>
                <a:spcPts val="5000"/>
              </a:lnSpc>
              <a:buNone/>
            </a:pPr>
            <a:r>
              <a:rPr lang="en-US" sz="2800" dirty="0">
                <a:solidFill>
                  <a:srgbClr val="FFD9BE"/>
                </a:solidFill>
                <a:latin typeface="Times New Roman" panose="02020603050405020304" pitchFamily="18" charset="0"/>
                <a:ea typeface="思源宋体-SemiBold" pitchFamily="34" charset="-122"/>
                <a:cs typeface="Times New Roman" panose="02020603050405020304" pitchFamily="18" charset="0"/>
              </a:rPr>
              <a:t>Primary Care Diagnostic Steps</a:t>
            </a:r>
            <a:endParaRPr lang="en-US" sz="2800" dirty="0">
              <a:latin typeface="Times New Roman" panose="02020603050405020304" pitchFamily="18" charset="0"/>
              <a:cs typeface="Times New Roman" panose="02020603050405020304" pitchFamily="18" charset="0"/>
            </a:endParaRPr>
          </a:p>
        </p:txBody>
      </p:sp>
      <p:pic>
        <p:nvPicPr>
          <p:cNvPr id="17" name="Picture 16">
            <a:extLst>
              <a:ext uri="{FF2B5EF4-FFF2-40B4-BE49-F238E27FC236}">
                <a16:creationId xmlns:a16="http://schemas.microsoft.com/office/drawing/2014/main" id="{5DD405BF-731C-4A79-8E51-754F94EDE9DC}"/>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4110006" y="1222053"/>
            <a:ext cx="9288903" cy="619260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8" name="TextBox 17">
            <a:extLst>
              <a:ext uri="{FF2B5EF4-FFF2-40B4-BE49-F238E27FC236}">
                <a16:creationId xmlns:a16="http://schemas.microsoft.com/office/drawing/2014/main" id="{12D7F307-F090-4A75-934A-7ED25AC219FB}"/>
              </a:ext>
            </a:extLst>
          </p:cNvPr>
          <p:cNvSpPr txBox="1"/>
          <p:nvPr/>
        </p:nvSpPr>
        <p:spPr>
          <a:xfrm>
            <a:off x="489275" y="2594805"/>
            <a:ext cx="3281516" cy="3447098"/>
          </a:xfrm>
          <a:prstGeom prst="rect">
            <a:avLst/>
          </a:prstGeom>
          <a:noFill/>
        </p:spPr>
        <p:txBody>
          <a:bodyPr wrap="square" rtlCol="0">
            <a:spAutoFit/>
          </a:bodyPr>
          <a:lstStyle/>
          <a:p>
            <a:r>
              <a:rPr lang="en-GB" sz="2000" dirty="0">
                <a:solidFill>
                  <a:schemeClr val="bg1"/>
                </a:solidFill>
                <a:latin typeface="Times New Roman" panose="02020603050405020304" pitchFamily="18" charset="0"/>
                <a:cs typeface="Times New Roman" panose="02020603050405020304" pitchFamily="18" charset="0"/>
              </a:rPr>
              <a:t>Diagnosis includes:</a:t>
            </a:r>
          </a:p>
          <a:p>
            <a:pPr>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eGFR and creatinine</a:t>
            </a:r>
          </a:p>
          <a:p>
            <a:pPr>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Urine ACR</a:t>
            </a:r>
          </a:p>
          <a:p>
            <a:pPr>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BP measurement</a:t>
            </a:r>
          </a:p>
          <a:p>
            <a:pPr>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Renal ultrasound where needed</a:t>
            </a:r>
            <a:br>
              <a:rPr lang="en-GB" sz="2000" dirty="0">
                <a:solidFill>
                  <a:schemeClr val="bg1"/>
                </a:solidFill>
                <a:latin typeface="Times New Roman" panose="02020603050405020304" pitchFamily="18" charset="0"/>
                <a:cs typeface="Times New Roman" panose="02020603050405020304" pitchFamily="18" charset="0"/>
              </a:rPr>
            </a:br>
            <a:r>
              <a:rPr lang="en-GB" sz="2000" dirty="0">
                <a:solidFill>
                  <a:schemeClr val="bg1"/>
                </a:solidFill>
                <a:latin typeface="Times New Roman" panose="02020603050405020304" pitchFamily="18" charset="0"/>
                <a:cs typeface="Times New Roman" panose="02020603050405020304" pitchFamily="18" charset="0"/>
              </a:rPr>
              <a:t>Annual screening is recommended for people with diabetes, hypertension, or CVD.</a:t>
            </a:r>
          </a:p>
          <a:p>
            <a:endParaRPr lang="en-GB" dirty="0"/>
          </a:p>
        </p:txBody>
      </p:sp>
      <p:sp>
        <p:nvSpPr>
          <p:cNvPr id="7" name="TextBox 6">
            <a:extLst>
              <a:ext uri="{FF2B5EF4-FFF2-40B4-BE49-F238E27FC236}">
                <a16:creationId xmlns:a16="http://schemas.microsoft.com/office/drawing/2014/main" id="{77339850-AAB9-4633-B14D-F024FDA60C5C}"/>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403336"/>
          </a:xfrm>
          <a:prstGeom prst="rect">
            <a:avLst/>
          </a:prstGeom>
        </p:spPr>
      </p:pic>
      <p:pic>
        <p:nvPicPr>
          <p:cNvPr id="12" name="Image 10"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832" y="7333488"/>
            <a:ext cx="6181344" cy="320040"/>
          </a:xfrm>
          <a:prstGeom prst="rect">
            <a:avLst/>
          </a:prstGeom>
        </p:spPr>
      </p:pic>
      <p:pic>
        <p:nvPicPr>
          <p:cNvPr id="14" name="Image 12"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5512" y="6117336"/>
            <a:ext cx="6181344" cy="320040"/>
          </a:xfrm>
          <a:prstGeom prst="rect">
            <a:avLst/>
          </a:prstGeom>
        </p:spPr>
      </p:pic>
      <p:pic>
        <p:nvPicPr>
          <p:cNvPr id="15" name="Image 13"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5512" y="7333488"/>
            <a:ext cx="6181344" cy="320040"/>
          </a:xfrm>
          <a:prstGeom prst="rect">
            <a:avLst/>
          </a:prstGeom>
        </p:spPr>
      </p:pic>
      <p:sp>
        <p:nvSpPr>
          <p:cNvPr id="22" name="Text 0"/>
          <p:cNvSpPr/>
          <p:nvPr/>
        </p:nvSpPr>
        <p:spPr>
          <a:xfrm>
            <a:off x="400633" y="922881"/>
            <a:ext cx="13048488" cy="393192"/>
          </a:xfrm>
          <a:prstGeom prst="rect">
            <a:avLst/>
          </a:prstGeom>
          <a:noFill/>
          <a:ln/>
        </p:spPr>
        <p:txBody>
          <a:bodyPr wrap="none" lIns="0" tIns="0" rIns="0" bIns="0" rtlCol="0" anchor="ctr"/>
          <a:lstStyle/>
          <a:p>
            <a:pPr marL="0" indent="0" algn="l">
              <a:lnSpc>
                <a:spcPts val="343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11. Initial Assessment</a:t>
            </a:r>
            <a:endParaRPr lang="en-US" sz="4460" dirty="0">
              <a:latin typeface="Times New Roman" panose="02020603050405020304" pitchFamily="18" charset="0"/>
              <a:cs typeface="Times New Roman" panose="02020603050405020304" pitchFamily="18" charset="0"/>
            </a:endParaRPr>
          </a:p>
        </p:txBody>
      </p:sp>
      <p:sp>
        <p:nvSpPr>
          <p:cNvPr id="23" name="Text 1"/>
          <p:cNvSpPr/>
          <p:nvPr/>
        </p:nvSpPr>
        <p:spPr>
          <a:xfrm>
            <a:off x="1315694" y="1351121"/>
            <a:ext cx="13048488" cy="320040"/>
          </a:xfrm>
          <a:prstGeom prst="rect">
            <a:avLst/>
          </a:prstGeom>
          <a:noFill/>
          <a:ln/>
        </p:spPr>
        <p:txBody>
          <a:bodyPr wrap="none" lIns="0" tIns="0" rIns="0" bIns="0" rtlCol="0" anchor="ctr"/>
          <a:lstStyle/>
          <a:p>
            <a:pPr marL="0" indent="0" algn="l">
              <a:lnSpc>
                <a:spcPts val="2750"/>
              </a:lnSpc>
              <a:buNone/>
            </a:pPr>
            <a:r>
              <a:rPr lang="en-US" sz="2500" dirty="0">
                <a:solidFill>
                  <a:srgbClr val="FFD9BE"/>
                </a:solidFill>
                <a:latin typeface="Times New Roman" panose="02020603050405020304" pitchFamily="18" charset="0"/>
                <a:ea typeface="思源宋体-SemiBold" pitchFamily="34" charset="-122"/>
                <a:cs typeface="Times New Roman" panose="02020603050405020304" pitchFamily="18" charset="0"/>
              </a:rPr>
              <a:t>Holistic Approach in Primary Care</a:t>
            </a:r>
            <a:endParaRPr lang="en-US" sz="2500" dirty="0">
              <a:latin typeface="Times New Roman" panose="02020603050405020304" pitchFamily="18" charset="0"/>
              <a:cs typeface="Times New Roman" panose="02020603050405020304" pitchFamily="18" charset="0"/>
            </a:endParaRPr>
          </a:p>
        </p:txBody>
      </p:sp>
      <p:sp>
        <p:nvSpPr>
          <p:cNvPr id="24" name="Text 2"/>
          <p:cNvSpPr/>
          <p:nvPr/>
        </p:nvSpPr>
        <p:spPr>
          <a:xfrm>
            <a:off x="795528" y="3931920"/>
            <a:ext cx="13048488" cy="192024"/>
          </a:xfrm>
          <a:prstGeom prst="rect">
            <a:avLst/>
          </a:prstGeom>
          <a:noFill/>
          <a:ln/>
        </p:spPr>
        <p:txBody>
          <a:bodyPr wrap="none" lIns="0" tIns="0" rIns="0" bIns="0" rtlCol="0" anchor="ctr"/>
          <a:lstStyle/>
          <a:p>
            <a:pPr marL="0" indent="0" algn="l">
              <a:lnSpc>
                <a:spcPts val="1470"/>
              </a:lnSpc>
              <a:buNone/>
            </a:pPr>
            <a:endParaRPr lang="en-US" dirty="0">
              <a:latin typeface="Times New Roman" panose="02020603050405020304" pitchFamily="18" charset="0"/>
              <a:cs typeface="Times New Roman" panose="02020603050405020304" pitchFamily="18" charset="0"/>
            </a:endParaRPr>
          </a:p>
        </p:txBody>
      </p:sp>
      <p:sp>
        <p:nvSpPr>
          <p:cNvPr id="25" name="Text 3"/>
          <p:cNvSpPr/>
          <p:nvPr/>
        </p:nvSpPr>
        <p:spPr>
          <a:xfrm>
            <a:off x="1078992" y="4471416"/>
            <a:ext cx="100584" cy="246888"/>
          </a:xfrm>
          <a:prstGeom prst="rect">
            <a:avLst/>
          </a:prstGeom>
          <a:noFill/>
          <a:ln/>
        </p:spPr>
        <p:txBody>
          <a:bodyPr wrap="none" lIns="0" tIns="0" rIns="0" bIns="0" rtlCol="0" anchor="ctr"/>
          <a:lstStyle/>
          <a:p>
            <a:pPr marL="0" indent="0" algn="l">
              <a:lnSpc>
                <a:spcPts val="1590"/>
              </a:lnSpc>
              <a:buNone/>
            </a:pPr>
            <a:endParaRPr lang="en-US" sz="1320" dirty="0"/>
          </a:p>
        </p:txBody>
      </p:sp>
      <p:pic>
        <p:nvPicPr>
          <p:cNvPr id="38" name="Picture 37">
            <a:extLst>
              <a:ext uri="{FF2B5EF4-FFF2-40B4-BE49-F238E27FC236}">
                <a16:creationId xmlns:a16="http://schemas.microsoft.com/office/drawing/2014/main" id="{E6153138-C827-47AC-BF9A-08E7FF6ACC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09401" y="544705"/>
            <a:ext cx="7321309" cy="732130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39" name="TextBox 38">
            <a:extLst>
              <a:ext uri="{FF2B5EF4-FFF2-40B4-BE49-F238E27FC236}">
                <a16:creationId xmlns:a16="http://schemas.microsoft.com/office/drawing/2014/main" id="{94A1ACDE-40C1-4B6B-BC90-11B7BDC4E27F}"/>
              </a:ext>
            </a:extLst>
          </p:cNvPr>
          <p:cNvSpPr txBox="1"/>
          <p:nvPr/>
        </p:nvSpPr>
        <p:spPr>
          <a:xfrm>
            <a:off x="833970" y="3139839"/>
            <a:ext cx="4744261" cy="2123658"/>
          </a:xfrm>
          <a:prstGeom prst="rect">
            <a:avLst/>
          </a:prstGeom>
          <a:noFill/>
        </p:spPr>
        <p:txBody>
          <a:bodyPr wrap="square" rtlCol="0">
            <a:spAutoFit/>
          </a:bodyPr>
          <a:lstStyle/>
          <a:p>
            <a:r>
              <a:rPr lang="en-GB" sz="2200" dirty="0">
                <a:solidFill>
                  <a:schemeClr val="bg1"/>
                </a:solidFill>
              </a:rPr>
              <a:t>Primary care assessment involves establishing chronicity, medications and cardiovascular risk, frailty, mental health and social determinants including housing, finances and family support.</a:t>
            </a:r>
          </a:p>
        </p:txBody>
      </p:sp>
      <p:sp>
        <p:nvSpPr>
          <p:cNvPr id="13" name="TextBox 12">
            <a:extLst>
              <a:ext uri="{FF2B5EF4-FFF2-40B4-BE49-F238E27FC236}">
                <a16:creationId xmlns:a16="http://schemas.microsoft.com/office/drawing/2014/main" id="{A1458313-70F6-43B9-AF68-73D74D1652F8}"/>
              </a:ext>
            </a:extLst>
          </p:cNvPr>
          <p:cNvSpPr txBox="1"/>
          <p:nvPr/>
        </p:nvSpPr>
        <p:spPr>
          <a:xfrm>
            <a:off x="833970" y="7573756"/>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5" name="Image 3"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7688" y="5376672"/>
            <a:ext cx="2258568" cy="758952"/>
          </a:xfrm>
          <a:prstGeom prst="rect">
            <a:avLst/>
          </a:prstGeom>
        </p:spPr>
      </p:pic>
      <p:pic>
        <p:nvPicPr>
          <p:cNvPr id="6" name="Image 4"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47688" y="6345936"/>
            <a:ext cx="3493008" cy="758952"/>
          </a:xfrm>
          <a:prstGeom prst="rect">
            <a:avLst/>
          </a:prstGeom>
        </p:spPr>
      </p:pic>
      <p:pic>
        <p:nvPicPr>
          <p:cNvPr id="7" name="Image 5"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16568" y="4078224"/>
            <a:ext cx="2258568" cy="1078992"/>
          </a:xfrm>
          <a:prstGeom prst="rect">
            <a:avLst/>
          </a:prstGeom>
        </p:spPr>
      </p:pic>
      <p:pic>
        <p:nvPicPr>
          <p:cNvPr id="8" name="Image 6"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6568" y="5376672"/>
            <a:ext cx="2258568" cy="758952"/>
          </a:xfrm>
          <a:prstGeom prst="rect">
            <a:avLst/>
          </a:prstGeom>
        </p:spPr>
      </p:pic>
      <p:pic>
        <p:nvPicPr>
          <p:cNvPr id="9" name="Image 7"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51008" y="6345936"/>
            <a:ext cx="3493008" cy="758952"/>
          </a:xfrm>
          <a:prstGeom prst="rect">
            <a:avLst/>
          </a:prstGeom>
        </p:spPr>
      </p:pic>
      <p:pic>
        <p:nvPicPr>
          <p:cNvPr id="11" name="Image 9"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85448" y="5376672"/>
            <a:ext cx="2258568" cy="758952"/>
          </a:xfrm>
          <a:prstGeom prst="rect">
            <a:avLst/>
          </a:prstGeom>
        </p:spPr>
      </p:pic>
      <p:sp>
        <p:nvSpPr>
          <p:cNvPr id="12" name="Text 0"/>
          <p:cNvSpPr/>
          <p:nvPr/>
        </p:nvSpPr>
        <p:spPr>
          <a:xfrm>
            <a:off x="272108" y="3392"/>
            <a:ext cx="9973744" cy="1353312"/>
          </a:xfrm>
          <a:prstGeom prst="rect">
            <a:avLst/>
          </a:prstGeom>
          <a:noFill/>
          <a:ln/>
        </p:spPr>
        <p:txBody>
          <a:bodyPr wrap="square" lIns="0" tIns="0" rIns="0" bIns="0" rtlCol="0" anchor="ctr"/>
          <a:lstStyle/>
          <a:p>
            <a:pPr marL="0" indent="0" algn="l">
              <a:lnSpc>
                <a:spcPts val="5930"/>
              </a:lnSpc>
              <a:buNone/>
            </a:pPr>
            <a:r>
              <a:rPr lang="en-US" sz="4240" dirty="0">
                <a:solidFill>
                  <a:srgbClr val="FFD9BE"/>
                </a:solidFill>
                <a:latin typeface="思源宋体-SemiBold" pitchFamily="34" charset="0"/>
                <a:ea typeface="思源宋体-SemiBold" pitchFamily="34" charset="-122"/>
                <a:cs typeface="思源宋体-SemiBold" pitchFamily="34" charset="-120"/>
              </a:rPr>
              <a:t>12. Management (NICE + NHS Guidance)</a:t>
            </a:r>
            <a:endParaRPr lang="en-US" sz="4240" dirty="0"/>
          </a:p>
        </p:txBody>
      </p:sp>
      <p:sp>
        <p:nvSpPr>
          <p:cNvPr id="13" name="Text 1"/>
          <p:cNvSpPr/>
          <p:nvPr/>
        </p:nvSpPr>
        <p:spPr>
          <a:xfrm>
            <a:off x="1109669" y="1009232"/>
            <a:ext cx="7196328" cy="539496"/>
          </a:xfrm>
          <a:prstGeom prst="rect">
            <a:avLst/>
          </a:prstGeom>
          <a:noFill/>
          <a:ln/>
        </p:spPr>
        <p:txBody>
          <a:bodyPr wrap="none" lIns="0" tIns="0" rIns="0" bIns="0" rtlCol="0" anchor="ctr"/>
          <a:lstStyle/>
          <a:p>
            <a:pPr marL="0" indent="0" algn="l">
              <a:lnSpc>
                <a:spcPts val="4750"/>
              </a:lnSpc>
              <a:buNone/>
            </a:pPr>
            <a:r>
              <a:rPr lang="en-US" sz="3390" dirty="0">
                <a:solidFill>
                  <a:srgbClr val="FFD9BE"/>
                </a:solidFill>
                <a:latin typeface="思源宋体-SemiBold" pitchFamily="34" charset="0"/>
                <a:ea typeface="思源宋体-SemiBold" pitchFamily="34" charset="-122"/>
                <a:cs typeface="思源宋体-SemiBold" pitchFamily="34" charset="-120"/>
              </a:rPr>
              <a:t>Evidence-Based CKD Care</a:t>
            </a:r>
            <a:endParaRPr lang="en-US" sz="3390" dirty="0"/>
          </a:p>
        </p:txBody>
      </p:sp>
      <p:pic>
        <p:nvPicPr>
          <p:cNvPr id="24" name="Picture 23">
            <a:extLst>
              <a:ext uri="{FF2B5EF4-FFF2-40B4-BE49-F238E27FC236}">
                <a16:creationId xmlns:a16="http://schemas.microsoft.com/office/drawing/2014/main" id="{C900457C-55FA-4966-9426-184BC5BE95BD}"/>
              </a:ext>
            </a:extLst>
          </p:cNvPr>
          <p:cNvPicPr>
            <a:picLocks noChangeAspect="1"/>
          </p:cNvPicPr>
          <p:nvPr/>
        </p:nvPicPr>
        <p:blipFill>
          <a:blip r:embed="rId7" cstate="screen">
            <a:extLst>
              <a:ext uri="{28A0092B-C50C-407E-A947-70E740481C1C}">
                <a14:useLocalDpi xmlns:a14="http://schemas.microsoft.com/office/drawing/2010/main" val="0"/>
              </a:ext>
            </a:extLst>
          </a:blip>
          <a:srcRect/>
          <a:stretch/>
        </p:blipFill>
        <p:spPr>
          <a:xfrm>
            <a:off x="5809242" y="1375287"/>
            <a:ext cx="8420952" cy="609462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5" name="TextBox 24">
            <a:extLst>
              <a:ext uri="{FF2B5EF4-FFF2-40B4-BE49-F238E27FC236}">
                <a16:creationId xmlns:a16="http://schemas.microsoft.com/office/drawing/2014/main" id="{92DC1541-0108-4545-8477-B3D47A6B2066}"/>
              </a:ext>
            </a:extLst>
          </p:cNvPr>
          <p:cNvSpPr txBox="1"/>
          <p:nvPr/>
        </p:nvSpPr>
        <p:spPr>
          <a:xfrm>
            <a:off x="786384" y="2469716"/>
            <a:ext cx="4542503" cy="4493538"/>
          </a:xfrm>
          <a:prstGeom prst="rect">
            <a:avLst/>
          </a:prstGeom>
          <a:noFill/>
        </p:spPr>
        <p:txBody>
          <a:bodyPr wrap="square" rtlCol="0">
            <a:spAutoFit/>
          </a:bodyPr>
          <a:lstStyle/>
          <a:p>
            <a:r>
              <a:rPr lang="en-GB" sz="2200" dirty="0">
                <a:solidFill>
                  <a:schemeClr val="bg1"/>
                </a:solidFill>
              </a:rPr>
              <a:t>Effective management combines pharmacological protection—specifically </a:t>
            </a:r>
            <a:r>
              <a:rPr lang="en-GB" sz="2200" dirty="0" err="1">
                <a:solidFill>
                  <a:schemeClr val="bg1"/>
                </a:solidFill>
              </a:rPr>
              <a:t>ACEi</a:t>
            </a:r>
            <a:r>
              <a:rPr lang="en-GB" sz="2200" dirty="0">
                <a:solidFill>
                  <a:schemeClr val="bg1"/>
                </a:solidFill>
              </a:rPr>
              <a:t>/ARBs and SGLT2 inhibitors with BP control (&lt;140/90)—and rigorous lifestyle modifications including salt reduction, weight management, and smoking cessation. Clinical practice should integrate the Kidney Failure Risk Equation (KFRE) for risk stratification, while utilizing Integrated Care Systems to ensure coordinated support and improved outcomes</a:t>
            </a:r>
          </a:p>
        </p:txBody>
      </p:sp>
      <p:sp>
        <p:nvSpPr>
          <p:cNvPr id="14" name="TextBox 13">
            <a:extLst>
              <a:ext uri="{FF2B5EF4-FFF2-40B4-BE49-F238E27FC236}">
                <a16:creationId xmlns:a16="http://schemas.microsoft.com/office/drawing/2014/main" id="{25D193D5-C8A3-4BD9-B4EE-84DCED633C70}"/>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5" name="Image 3"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528" y="5166360"/>
            <a:ext cx="6464808" cy="749808"/>
          </a:xfrm>
          <a:prstGeom prst="rect">
            <a:avLst/>
          </a:prstGeom>
        </p:spPr>
      </p:pic>
      <p:pic>
        <p:nvPicPr>
          <p:cNvPr id="22" name="Image 20"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40480" y="4297680"/>
            <a:ext cx="374904" cy="374904"/>
          </a:xfrm>
          <a:prstGeom prst="rect">
            <a:avLst/>
          </a:prstGeom>
        </p:spPr>
      </p:pic>
      <p:sp>
        <p:nvSpPr>
          <p:cNvPr id="28" name="Text 0"/>
          <p:cNvSpPr/>
          <p:nvPr/>
        </p:nvSpPr>
        <p:spPr>
          <a:xfrm>
            <a:off x="736092" y="758387"/>
            <a:ext cx="13048488" cy="393192"/>
          </a:xfrm>
          <a:prstGeom prst="rect">
            <a:avLst/>
          </a:prstGeom>
          <a:noFill/>
          <a:ln/>
        </p:spPr>
        <p:txBody>
          <a:bodyPr wrap="none" lIns="0" tIns="0" rIns="0" bIns="0" rtlCol="0" anchor="ctr"/>
          <a:lstStyle/>
          <a:p>
            <a:pPr marL="0" indent="0" algn="l">
              <a:lnSpc>
                <a:spcPts val="343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13. Models &amp; Frameworks</a:t>
            </a:r>
            <a:endParaRPr lang="en-US" sz="4460" dirty="0">
              <a:latin typeface="Times New Roman" panose="02020603050405020304" pitchFamily="18" charset="0"/>
              <a:cs typeface="Times New Roman" panose="02020603050405020304" pitchFamily="18" charset="0"/>
            </a:endParaRPr>
          </a:p>
        </p:txBody>
      </p:sp>
      <p:sp>
        <p:nvSpPr>
          <p:cNvPr id="29" name="Text 1"/>
          <p:cNvSpPr/>
          <p:nvPr/>
        </p:nvSpPr>
        <p:spPr>
          <a:xfrm>
            <a:off x="1709927" y="1128633"/>
            <a:ext cx="13048488" cy="320040"/>
          </a:xfrm>
          <a:prstGeom prst="rect">
            <a:avLst/>
          </a:prstGeom>
          <a:noFill/>
          <a:ln/>
        </p:spPr>
        <p:txBody>
          <a:bodyPr wrap="none" lIns="0" tIns="0" rIns="0" bIns="0" rtlCol="0" anchor="ctr"/>
          <a:lstStyle/>
          <a:p>
            <a:pPr marL="0" indent="0" algn="l">
              <a:lnSpc>
                <a:spcPts val="2750"/>
              </a:lnSpc>
              <a:buNone/>
            </a:pPr>
            <a:r>
              <a:rPr lang="en-US" sz="2200" dirty="0">
                <a:solidFill>
                  <a:srgbClr val="FFD9BE"/>
                </a:solidFill>
                <a:latin typeface="思源宋体-SemiBold" pitchFamily="34" charset="0"/>
                <a:ea typeface="思源宋体-SemiBold" pitchFamily="34" charset="-122"/>
                <a:cs typeface="思源宋体-SemiBold" pitchFamily="34" charset="-120"/>
              </a:rPr>
              <a:t>Supporting Long-Term Condition Management</a:t>
            </a:r>
            <a:endParaRPr lang="en-US" sz="2200" dirty="0"/>
          </a:p>
        </p:txBody>
      </p:sp>
      <p:sp>
        <p:nvSpPr>
          <p:cNvPr id="40" name="Text 12"/>
          <p:cNvSpPr/>
          <p:nvPr/>
        </p:nvSpPr>
        <p:spPr>
          <a:xfrm>
            <a:off x="10570464" y="4370832"/>
            <a:ext cx="91440" cy="228600"/>
          </a:xfrm>
          <a:prstGeom prst="rect">
            <a:avLst/>
          </a:prstGeom>
          <a:noFill/>
          <a:ln/>
        </p:spPr>
        <p:txBody>
          <a:bodyPr wrap="none" lIns="0" tIns="0" rIns="0" bIns="0" rtlCol="0" anchor="ctr"/>
          <a:lstStyle/>
          <a:p>
            <a:pPr marL="0" indent="0" algn="l">
              <a:lnSpc>
                <a:spcPts val="1410"/>
              </a:lnSpc>
              <a:buNone/>
            </a:pPr>
            <a:endParaRPr lang="en-US" sz="1170" dirty="0"/>
          </a:p>
        </p:txBody>
      </p:sp>
      <p:sp>
        <p:nvSpPr>
          <p:cNvPr id="42" name="Text 14"/>
          <p:cNvSpPr/>
          <p:nvPr/>
        </p:nvSpPr>
        <p:spPr>
          <a:xfrm>
            <a:off x="10570464" y="6117336"/>
            <a:ext cx="91440" cy="228600"/>
          </a:xfrm>
          <a:prstGeom prst="rect">
            <a:avLst/>
          </a:prstGeom>
          <a:noFill/>
          <a:ln/>
        </p:spPr>
        <p:txBody>
          <a:bodyPr wrap="none" lIns="0" tIns="0" rIns="0" bIns="0" rtlCol="0" anchor="ctr"/>
          <a:lstStyle/>
          <a:p>
            <a:pPr marL="0" indent="0" algn="l">
              <a:lnSpc>
                <a:spcPts val="1410"/>
              </a:lnSpc>
              <a:buNone/>
            </a:pPr>
            <a:endParaRPr lang="en-US" sz="1170" dirty="0"/>
          </a:p>
        </p:txBody>
      </p:sp>
      <p:pic>
        <p:nvPicPr>
          <p:cNvPr id="44" name="Picture 43">
            <a:extLst>
              <a:ext uri="{FF2B5EF4-FFF2-40B4-BE49-F238E27FC236}">
                <a16:creationId xmlns:a16="http://schemas.microsoft.com/office/drawing/2014/main" id="{69FA899E-16DF-45AF-9BB3-1528DF5306F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70066" y="795528"/>
            <a:ext cx="6638544" cy="663854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45" name="TextBox 44">
            <a:extLst>
              <a:ext uri="{FF2B5EF4-FFF2-40B4-BE49-F238E27FC236}">
                <a16:creationId xmlns:a16="http://schemas.microsoft.com/office/drawing/2014/main" id="{99E9B4E6-93DF-4E54-816E-49E3AD051978}"/>
              </a:ext>
            </a:extLst>
          </p:cNvPr>
          <p:cNvSpPr txBox="1"/>
          <p:nvPr/>
        </p:nvSpPr>
        <p:spPr>
          <a:xfrm>
            <a:off x="1127760" y="2928074"/>
            <a:ext cx="4862297" cy="2739211"/>
          </a:xfrm>
          <a:prstGeom prst="rect">
            <a:avLst/>
          </a:prstGeom>
          <a:noFill/>
        </p:spPr>
        <p:txBody>
          <a:bodyPr wrap="square" rtlCol="0">
            <a:spAutoFit/>
          </a:bodyPr>
          <a:lstStyle/>
          <a:p>
            <a:r>
              <a:rPr lang="en-GB" sz="2200" dirty="0">
                <a:solidFill>
                  <a:schemeClr val="bg1"/>
                </a:solidFill>
                <a:latin typeface="Times New Roman" panose="02020603050405020304" pitchFamily="18" charset="0"/>
                <a:cs typeface="Times New Roman" panose="02020603050405020304" pitchFamily="18" charset="0"/>
              </a:rPr>
              <a:t>"CKD management is significantly optimized by leveraging frameworks such as the House of Care, Year of Care, ICCC, Public Health, and Continuity of Care models, which collectively drive co-production, service integration, and personalized planning."</a:t>
            </a:r>
          </a:p>
          <a:p>
            <a:endParaRPr lang="en-GB" dirty="0">
              <a:solidFill>
                <a:schemeClr val="bg1"/>
              </a:solidFill>
            </a:endParaRPr>
          </a:p>
        </p:txBody>
      </p:sp>
      <p:sp>
        <p:nvSpPr>
          <p:cNvPr id="10" name="TextBox 9">
            <a:extLst>
              <a:ext uri="{FF2B5EF4-FFF2-40B4-BE49-F238E27FC236}">
                <a16:creationId xmlns:a16="http://schemas.microsoft.com/office/drawing/2014/main" id="{45A2FDEA-4965-4889-B0D5-C58058575311}"/>
              </a:ext>
            </a:extLst>
          </p:cNvPr>
          <p:cNvSpPr txBox="1"/>
          <p:nvPr/>
        </p:nvSpPr>
        <p:spPr>
          <a:xfrm>
            <a:off x="1127760" y="7479792"/>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13" name="Image 11"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09360" y="4288536"/>
            <a:ext cx="146304" cy="1197864"/>
          </a:xfrm>
          <a:prstGeom prst="rect">
            <a:avLst/>
          </a:prstGeom>
        </p:spPr>
      </p:pic>
      <p:sp>
        <p:nvSpPr>
          <p:cNvPr id="14" name="Text 0"/>
          <p:cNvSpPr/>
          <p:nvPr/>
        </p:nvSpPr>
        <p:spPr>
          <a:xfrm>
            <a:off x="786384" y="18288"/>
            <a:ext cx="8074152" cy="1417320"/>
          </a:xfrm>
          <a:prstGeom prst="rect">
            <a:avLst/>
          </a:prstGeom>
          <a:noFill/>
          <a:ln/>
        </p:spPr>
        <p:txBody>
          <a:bodyPr wrap="square" lIns="0" tIns="0" rIns="0" bIns="0" rtlCol="0" anchor="ctr"/>
          <a:lstStyle/>
          <a:p>
            <a:pPr marL="0" indent="0" algn="l">
              <a:lnSpc>
                <a:spcPts val="6250"/>
              </a:lnSpc>
              <a:buNone/>
            </a:pPr>
            <a:r>
              <a:rPr lang="en-US" sz="4460" dirty="0">
                <a:solidFill>
                  <a:srgbClr val="FFD9BE"/>
                </a:solidFill>
                <a:latin typeface="思源宋体-SemiBold" pitchFamily="34" charset="0"/>
                <a:ea typeface="思源宋体-SemiBold" pitchFamily="34" charset="-122"/>
                <a:cs typeface="思源宋体-SemiBold" pitchFamily="34" charset="-120"/>
              </a:rPr>
              <a:t>14. Social Prescribing in CKD</a:t>
            </a:r>
            <a:endParaRPr lang="en-US" sz="4460" dirty="0"/>
          </a:p>
        </p:txBody>
      </p:sp>
      <p:sp>
        <p:nvSpPr>
          <p:cNvPr id="15" name="Text 1"/>
          <p:cNvSpPr/>
          <p:nvPr/>
        </p:nvSpPr>
        <p:spPr>
          <a:xfrm>
            <a:off x="7572922" y="438912"/>
            <a:ext cx="8074152" cy="576072"/>
          </a:xfrm>
          <a:prstGeom prst="rect">
            <a:avLst/>
          </a:prstGeom>
          <a:noFill/>
          <a:ln/>
        </p:spPr>
        <p:txBody>
          <a:bodyPr wrap="none" lIns="0" tIns="0" rIns="0" bIns="0" rtlCol="0" anchor="ctr"/>
          <a:lstStyle/>
          <a:p>
            <a:pPr marL="0" indent="0" algn="l">
              <a:lnSpc>
                <a:spcPts val="5000"/>
              </a:lnSpc>
              <a:buNone/>
            </a:pPr>
            <a:r>
              <a:rPr lang="en-US" sz="3570" dirty="0">
                <a:solidFill>
                  <a:srgbClr val="FFD9BE"/>
                </a:solidFill>
                <a:latin typeface="思源宋体-SemiBold" pitchFamily="34" charset="0"/>
                <a:ea typeface="思源宋体-SemiBold" pitchFamily="34" charset="-122"/>
                <a:cs typeface="思源宋体-SemiBold" pitchFamily="34" charset="-120"/>
              </a:rPr>
              <a:t>Non-Clinical Support</a:t>
            </a:r>
            <a:endParaRPr lang="en-US" sz="3570" dirty="0"/>
          </a:p>
        </p:txBody>
      </p:sp>
      <p:pic>
        <p:nvPicPr>
          <p:cNvPr id="24" name="Picture 23">
            <a:extLst>
              <a:ext uri="{FF2B5EF4-FFF2-40B4-BE49-F238E27FC236}">
                <a16:creationId xmlns:a16="http://schemas.microsoft.com/office/drawing/2014/main" id="{E737A1B0-86B5-4003-9A58-D8E14CF00F49}"/>
              </a:ext>
            </a:extLst>
          </p:cNvPr>
          <p:cNvPicPr>
            <a:picLocks noChangeAspect="1"/>
          </p:cNvPicPr>
          <p:nvPr/>
        </p:nvPicPr>
        <p:blipFill>
          <a:blip r:embed="rId5" cstate="screen">
            <a:extLst>
              <a:ext uri="{28A0092B-C50C-407E-A947-70E740481C1C}">
                <a14:useLocalDpi xmlns:a14="http://schemas.microsoft.com/office/drawing/2010/main" val="0"/>
              </a:ext>
            </a:extLst>
          </a:blip>
          <a:srcRect/>
          <a:stretch/>
        </p:blipFill>
        <p:spPr>
          <a:xfrm>
            <a:off x="5077991" y="1685562"/>
            <a:ext cx="8956856" cy="538316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5" name="TextBox 24">
            <a:extLst>
              <a:ext uri="{FF2B5EF4-FFF2-40B4-BE49-F238E27FC236}">
                <a16:creationId xmlns:a16="http://schemas.microsoft.com/office/drawing/2014/main" id="{12078D2F-2AA9-4884-A5A4-1138E5635B78}"/>
              </a:ext>
            </a:extLst>
          </p:cNvPr>
          <p:cNvSpPr txBox="1"/>
          <p:nvPr/>
        </p:nvSpPr>
        <p:spPr>
          <a:xfrm>
            <a:off x="1203985" y="2094270"/>
            <a:ext cx="3258321" cy="4708981"/>
          </a:xfrm>
          <a:prstGeom prst="rect">
            <a:avLst/>
          </a:prstGeom>
          <a:noFill/>
        </p:spPr>
        <p:txBody>
          <a:bodyPr wrap="square" rtlCol="0">
            <a:spAutoFit/>
          </a:bodyPr>
          <a:lstStyle/>
          <a:p>
            <a:r>
              <a:rPr lang="en-GB" sz="2500" dirty="0">
                <a:solidFill>
                  <a:schemeClr val="bg1"/>
                </a:solidFill>
                <a:latin typeface="Times New Roman" panose="02020603050405020304" pitchFamily="18" charset="0"/>
                <a:cs typeface="Times New Roman" panose="02020603050405020304" pitchFamily="18" charset="0"/>
              </a:rPr>
              <a:t>Primary care nurses can refer patients to link workers who connect them with exercise groups, peer support, diet programmes, mental health services, and welfare advice. Social prescribing improves confidence, reduces loneliness, and enhances wellbeing.</a:t>
            </a:r>
          </a:p>
        </p:txBody>
      </p:sp>
      <p:sp>
        <p:nvSpPr>
          <p:cNvPr id="8" name="TextBox 7">
            <a:extLst>
              <a:ext uri="{FF2B5EF4-FFF2-40B4-BE49-F238E27FC236}">
                <a16:creationId xmlns:a16="http://schemas.microsoft.com/office/drawing/2014/main" id="{54D61AE0-B7AB-4253-8DD2-59927A82A8C8}"/>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cstate="screen">
            <a:alphaModFix amt="11000"/>
            <a:extLst>
              <a:ext uri="{28A0092B-C50C-407E-A947-70E740481C1C}">
                <a14:useLocalDpi xmlns:a14="http://schemas.microsoft.com/office/drawing/2010/main" val="0"/>
              </a:ext>
            </a:extLst>
          </a:blip>
          <a:stretch>
            <a:fillRect/>
          </a:stretch>
        </p:blipFill>
        <p:spPr>
          <a:xfrm>
            <a:off x="79862" y="103239"/>
            <a:ext cx="5139764" cy="791960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2" name="Text 0"/>
          <p:cNvSpPr/>
          <p:nvPr/>
        </p:nvSpPr>
        <p:spPr>
          <a:xfrm>
            <a:off x="482567" y="292608"/>
            <a:ext cx="7196328" cy="676656"/>
          </a:xfrm>
          <a:prstGeom prst="rect">
            <a:avLst/>
          </a:prstGeom>
          <a:noFill/>
          <a:ln/>
        </p:spPr>
        <p:txBody>
          <a:bodyPr wrap="none" lIns="0" tIns="0" rIns="0" bIns="0" rtlCol="0" anchor="ctr"/>
          <a:lstStyle/>
          <a:p>
            <a:pPr marL="0" indent="0" algn="l">
              <a:lnSpc>
                <a:spcPts val="5930"/>
              </a:lnSpc>
              <a:buNone/>
            </a:pPr>
            <a:r>
              <a:rPr lang="en-US" sz="4240" dirty="0">
                <a:solidFill>
                  <a:srgbClr val="FFD9BE"/>
                </a:solidFill>
                <a:latin typeface="思源宋体-SemiBold" pitchFamily="34" charset="0"/>
                <a:ea typeface="思源宋体-SemiBold" pitchFamily="34" charset="-122"/>
                <a:cs typeface="思源宋体-SemiBold" pitchFamily="34" charset="-120"/>
              </a:rPr>
              <a:t>15. Treatment Options</a:t>
            </a:r>
            <a:endParaRPr lang="en-US" sz="4240" dirty="0"/>
          </a:p>
        </p:txBody>
      </p:sp>
      <p:sp>
        <p:nvSpPr>
          <p:cNvPr id="23" name="Text 1"/>
          <p:cNvSpPr/>
          <p:nvPr/>
        </p:nvSpPr>
        <p:spPr>
          <a:xfrm>
            <a:off x="1264527" y="918972"/>
            <a:ext cx="7196328" cy="539496"/>
          </a:xfrm>
          <a:prstGeom prst="rect">
            <a:avLst/>
          </a:prstGeom>
          <a:noFill/>
          <a:ln/>
        </p:spPr>
        <p:txBody>
          <a:bodyPr wrap="none" lIns="0" tIns="0" rIns="0" bIns="0" rtlCol="0" anchor="ctr"/>
          <a:lstStyle/>
          <a:p>
            <a:pPr marL="0" indent="0" algn="l">
              <a:lnSpc>
                <a:spcPts val="4750"/>
              </a:lnSpc>
              <a:buNone/>
            </a:pPr>
            <a:r>
              <a:rPr lang="en-US" sz="3390" dirty="0">
                <a:solidFill>
                  <a:srgbClr val="FFD9BE"/>
                </a:solidFill>
                <a:latin typeface="思源宋体-SemiBold" pitchFamily="34" charset="0"/>
                <a:ea typeface="思源宋体-SemiBold" pitchFamily="34" charset="-122"/>
                <a:cs typeface="思源宋体-SemiBold" pitchFamily="34" charset="-120"/>
              </a:rPr>
              <a:t>Clinical &amp; Lifestyle Interventions</a:t>
            </a:r>
            <a:endParaRPr lang="en-US" sz="3390" dirty="0"/>
          </a:p>
        </p:txBody>
      </p:sp>
      <p:sp>
        <p:nvSpPr>
          <p:cNvPr id="39" name="TextBox 38">
            <a:extLst>
              <a:ext uri="{FF2B5EF4-FFF2-40B4-BE49-F238E27FC236}">
                <a16:creationId xmlns:a16="http://schemas.microsoft.com/office/drawing/2014/main" id="{1AFC775E-2CC2-470C-AA67-1D566FBB34EC}"/>
              </a:ext>
            </a:extLst>
          </p:cNvPr>
          <p:cNvSpPr txBox="1"/>
          <p:nvPr/>
        </p:nvSpPr>
        <p:spPr>
          <a:xfrm>
            <a:off x="1054510" y="4881716"/>
            <a:ext cx="184731" cy="369332"/>
          </a:xfrm>
          <a:prstGeom prst="rect">
            <a:avLst/>
          </a:prstGeom>
          <a:noFill/>
        </p:spPr>
        <p:txBody>
          <a:bodyPr wrap="none" rtlCol="0">
            <a:spAutoFit/>
          </a:bodyPr>
          <a:lstStyle/>
          <a:p>
            <a:endParaRPr lang="en-GB" dirty="0"/>
          </a:p>
        </p:txBody>
      </p:sp>
      <p:sp>
        <p:nvSpPr>
          <p:cNvPr id="40" name="TextBox 39">
            <a:extLst>
              <a:ext uri="{FF2B5EF4-FFF2-40B4-BE49-F238E27FC236}">
                <a16:creationId xmlns:a16="http://schemas.microsoft.com/office/drawing/2014/main" id="{0EFFC46C-E7EE-4F47-A1F1-C76E91B39B96}"/>
              </a:ext>
            </a:extLst>
          </p:cNvPr>
          <p:cNvSpPr txBox="1"/>
          <p:nvPr/>
        </p:nvSpPr>
        <p:spPr>
          <a:xfrm>
            <a:off x="905723" y="2772697"/>
            <a:ext cx="2949677" cy="3139321"/>
          </a:xfrm>
          <a:prstGeom prst="rect">
            <a:avLst/>
          </a:prstGeom>
          <a:noFill/>
        </p:spPr>
        <p:txBody>
          <a:bodyPr wrap="square" rtlCol="0">
            <a:spAutoFit/>
          </a:bodyPr>
          <a:lstStyle/>
          <a:p>
            <a:r>
              <a:rPr lang="en-GB" dirty="0">
                <a:solidFill>
                  <a:schemeClr val="bg1"/>
                </a:solidFill>
              </a:rPr>
              <a:t>Treatment encompasses a wide spectrum—from lifestyle optimisation and medication adjustments to haemodialysis, peritoneal dialysis, transplantation, and conservative management—all underpinned by shared decision-making to ensure clinical choices align with patient values.</a:t>
            </a:r>
          </a:p>
        </p:txBody>
      </p:sp>
      <p:pic>
        <p:nvPicPr>
          <p:cNvPr id="41" name="Picture 40">
            <a:extLst>
              <a:ext uri="{FF2B5EF4-FFF2-40B4-BE49-F238E27FC236}">
                <a16:creationId xmlns:a16="http://schemas.microsoft.com/office/drawing/2014/main" id="{50B76A71-29E2-404E-BC5B-85563569B24B}"/>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3971003" y="1757230"/>
            <a:ext cx="10438172" cy="569354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367FC423-2728-4973-9D5E-22B0B82DC718}"/>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11" name="Text 0"/>
          <p:cNvSpPr/>
          <p:nvPr/>
        </p:nvSpPr>
        <p:spPr>
          <a:xfrm>
            <a:off x="401746" y="219456"/>
            <a:ext cx="7196328"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16. Comorbidities</a:t>
            </a:r>
            <a:endParaRPr lang="en-US" sz="4460" dirty="0">
              <a:latin typeface="Times New Roman" panose="02020603050405020304" pitchFamily="18" charset="0"/>
              <a:cs typeface="Times New Roman" panose="02020603050405020304" pitchFamily="18" charset="0"/>
            </a:endParaRPr>
          </a:p>
        </p:txBody>
      </p:sp>
      <p:sp>
        <p:nvSpPr>
          <p:cNvPr id="12" name="Text 1"/>
          <p:cNvSpPr/>
          <p:nvPr/>
        </p:nvSpPr>
        <p:spPr>
          <a:xfrm>
            <a:off x="4641907" y="288036"/>
            <a:ext cx="7196328" cy="576072"/>
          </a:xfrm>
          <a:prstGeom prst="rect">
            <a:avLst/>
          </a:prstGeom>
          <a:noFill/>
          <a:ln/>
        </p:spPr>
        <p:txBody>
          <a:bodyPr wrap="none" lIns="0" tIns="0" rIns="0" bIns="0" rtlCol="0" anchor="ctr"/>
          <a:lstStyle/>
          <a:p>
            <a:pPr marL="0" indent="0" algn="l">
              <a:lnSpc>
                <a:spcPts val="5000"/>
              </a:lnSpc>
              <a:buNone/>
            </a:pPr>
            <a:r>
              <a:rPr lang="en-US" sz="2500" dirty="0">
                <a:solidFill>
                  <a:srgbClr val="FFD9BE"/>
                </a:solidFill>
                <a:latin typeface="Times New Roman" panose="02020603050405020304" pitchFamily="18" charset="0"/>
                <a:ea typeface="思源宋体-SemiBold" pitchFamily="34" charset="-122"/>
                <a:cs typeface="Times New Roman" panose="02020603050405020304" pitchFamily="18" charset="0"/>
              </a:rPr>
              <a:t>Conditions Linked to CKD</a:t>
            </a:r>
            <a:endParaRPr lang="en-US" sz="25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EBEF9D39-2284-4604-90A6-6BF2EAD90F42}"/>
              </a:ext>
            </a:extLst>
          </p:cNvPr>
          <p:cNvSpPr txBox="1"/>
          <p:nvPr/>
        </p:nvSpPr>
        <p:spPr>
          <a:xfrm>
            <a:off x="619432" y="1483100"/>
            <a:ext cx="2957052" cy="6740307"/>
          </a:xfrm>
          <a:prstGeom prst="rect">
            <a:avLst/>
          </a:prstGeom>
          <a:noFill/>
        </p:spPr>
        <p:txBody>
          <a:bodyPr wrap="square" rtlCol="0">
            <a:spAutoFit/>
          </a:bodyPr>
          <a:lstStyle/>
          <a:p>
            <a:pPr algn="l"/>
            <a:r>
              <a:rPr lang="en-GB" b="0" i="0" dirty="0">
                <a:solidFill>
                  <a:schemeClr val="bg1"/>
                </a:solidFill>
                <a:effectLst/>
                <a:latin typeface="system-ui"/>
              </a:rPr>
              <a:t>CKD is rarely an isolated condition; it frequently coexists with major systemic drivers like diabetes and hypertension, cardiovascular risks including stroke, and debilitating complications such as anaemia, depression, and bone mineral disorders. Because of this complex clinical picture, treatment must be multifaceted—ranging from lifestyle optimisation and medication to advanced interventions like dialysis (HD/PD), transplantation, or conservative management—all navigated through shared decision-making to ensure alignment with patient values.</a:t>
            </a:r>
            <a:endParaRPr lang="en-GB" b="1" i="0" dirty="0">
              <a:solidFill>
                <a:schemeClr val="bg1"/>
              </a:solidFill>
              <a:effectLst/>
              <a:latin typeface="system-ui"/>
            </a:endParaRPr>
          </a:p>
          <a:p>
            <a:br>
              <a:rPr lang="en-GB" dirty="0"/>
            </a:br>
            <a:endParaRPr lang="en-GB" dirty="0"/>
          </a:p>
        </p:txBody>
      </p:sp>
      <p:pic>
        <p:nvPicPr>
          <p:cNvPr id="25" name="Picture 24">
            <a:extLst>
              <a:ext uri="{FF2B5EF4-FFF2-40B4-BE49-F238E27FC236}">
                <a16:creationId xmlns:a16="http://schemas.microsoft.com/office/drawing/2014/main" id="{3D3AA303-1ACA-4CB6-AD6A-9F3221880656}"/>
              </a:ext>
            </a:extLst>
          </p:cNvPr>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3999910" y="1541206"/>
            <a:ext cx="9936724" cy="542003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F740F5EC-D262-4114-939B-F8D1DE1856DD}"/>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4" name="Image 2"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7688" y="4142232"/>
            <a:ext cx="2249424" cy="2322576"/>
          </a:xfrm>
          <a:prstGeom prst="rect">
            <a:avLst/>
          </a:prstGeom>
        </p:spPr>
      </p:pic>
      <p:pic>
        <p:nvPicPr>
          <p:cNvPr id="5" name="Image 3"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25712" y="4142232"/>
            <a:ext cx="2249424" cy="2322576"/>
          </a:xfrm>
          <a:prstGeom prst="rect">
            <a:avLst/>
          </a:prstGeom>
        </p:spPr>
      </p:pic>
      <p:pic>
        <p:nvPicPr>
          <p:cNvPr id="6" name="Image 4"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94592" y="4142232"/>
            <a:ext cx="2249424" cy="2322576"/>
          </a:xfrm>
          <a:prstGeom prst="rect">
            <a:avLst/>
          </a:prstGeom>
        </p:spPr>
      </p:pic>
      <p:pic>
        <p:nvPicPr>
          <p:cNvPr id="7" name="Image 5"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88352" y="4215384"/>
            <a:ext cx="1508760" cy="2322576"/>
          </a:xfrm>
          <a:prstGeom prst="rect">
            <a:avLst/>
          </a:prstGeom>
        </p:spPr>
      </p:pic>
      <p:pic>
        <p:nvPicPr>
          <p:cNvPr id="8" name="Image 6"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57232" y="4215384"/>
            <a:ext cx="1508760" cy="2322576"/>
          </a:xfrm>
          <a:prstGeom prst="rect">
            <a:avLst/>
          </a:prstGeom>
        </p:spPr>
      </p:pic>
      <p:pic>
        <p:nvPicPr>
          <p:cNvPr id="9" name="Image 7"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335256" y="4215384"/>
            <a:ext cx="1517904" cy="2322576"/>
          </a:xfrm>
          <a:prstGeom prst="rect">
            <a:avLst/>
          </a:prstGeom>
        </p:spPr>
      </p:pic>
      <p:pic>
        <p:nvPicPr>
          <p:cNvPr id="10" name="Image 8"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47688" y="4142232"/>
            <a:ext cx="512064" cy="512064"/>
          </a:xfrm>
          <a:prstGeom prst="rect">
            <a:avLst/>
          </a:prstGeom>
        </p:spPr>
      </p:pic>
      <p:pic>
        <p:nvPicPr>
          <p:cNvPr id="11" name="Image 9"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25712" y="4142232"/>
            <a:ext cx="512064" cy="512064"/>
          </a:xfrm>
          <a:prstGeom prst="rect">
            <a:avLst/>
          </a:prstGeom>
        </p:spPr>
      </p:pic>
      <p:pic>
        <p:nvPicPr>
          <p:cNvPr id="12" name="Image 10"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594592" y="4142232"/>
            <a:ext cx="512064" cy="512064"/>
          </a:xfrm>
          <a:prstGeom prst="rect">
            <a:avLst/>
          </a:prstGeom>
        </p:spPr>
      </p:pic>
      <p:sp>
        <p:nvSpPr>
          <p:cNvPr id="13" name="Text 0"/>
          <p:cNvSpPr/>
          <p:nvPr/>
        </p:nvSpPr>
        <p:spPr>
          <a:xfrm>
            <a:off x="707923" y="228600"/>
            <a:ext cx="7196328"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17. Prevention</a:t>
            </a:r>
            <a:endParaRPr lang="en-US" sz="4460" dirty="0">
              <a:latin typeface="Times New Roman" panose="02020603050405020304" pitchFamily="18" charset="0"/>
              <a:cs typeface="Times New Roman" panose="02020603050405020304" pitchFamily="18" charset="0"/>
            </a:endParaRPr>
          </a:p>
        </p:txBody>
      </p:sp>
      <p:sp>
        <p:nvSpPr>
          <p:cNvPr id="14" name="Text 1"/>
          <p:cNvSpPr/>
          <p:nvPr/>
        </p:nvSpPr>
        <p:spPr>
          <a:xfrm>
            <a:off x="1581912" y="443484"/>
            <a:ext cx="7196328" cy="1143000"/>
          </a:xfrm>
          <a:prstGeom prst="rect">
            <a:avLst/>
          </a:prstGeom>
          <a:noFill/>
          <a:ln/>
        </p:spPr>
        <p:txBody>
          <a:bodyPr wrap="square" lIns="0" tIns="0" rIns="0" bIns="0" rtlCol="0" anchor="ctr"/>
          <a:lstStyle/>
          <a:p>
            <a:pPr marL="0" indent="0" algn="l">
              <a:lnSpc>
                <a:spcPts val="5000"/>
              </a:lnSpc>
              <a:buNone/>
            </a:pPr>
            <a:r>
              <a:rPr lang="en-US" sz="2500" dirty="0">
                <a:solidFill>
                  <a:srgbClr val="FFD9BE"/>
                </a:solidFill>
                <a:latin typeface="Times New Roman" panose="02020603050405020304" pitchFamily="18" charset="0"/>
                <a:ea typeface="思源宋体-SemiBold" pitchFamily="34" charset="-122"/>
                <a:cs typeface="Times New Roman" panose="02020603050405020304" pitchFamily="18" charset="0"/>
              </a:rPr>
              <a:t>Reducing Risk &amp; Slowing Progression</a:t>
            </a:r>
            <a:endParaRPr lang="en-US" sz="2500" dirty="0">
              <a:latin typeface="Times New Roman" panose="02020603050405020304" pitchFamily="18" charset="0"/>
              <a:cs typeface="Times New Roman" panose="02020603050405020304" pitchFamily="18" charset="0"/>
            </a:endParaRPr>
          </a:p>
        </p:txBody>
      </p:sp>
      <p:sp>
        <p:nvSpPr>
          <p:cNvPr id="15" name="Text 2"/>
          <p:cNvSpPr/>
          <p:nvPr/>
        </p:nvSpPr>
        <p:spPr>
          <a:xfrm>
            <a:off x="6812280" y="4151376"/>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FFFFFF"/>
                </a:solidFill>
                <a:latin typeface="思源宋体-Light" pitchFamily="34" charset="0"/>
                <a:ea typeface="思源宋体-Light" pitchFamily="34" charset="-122"/>
                <a:cs typeface="思源宋体-Light" pitchFamily="34" charset="-120"/>
              </a:rPr>
              <a:t>1</a:t>
            </a:r>
            <a:endParaRPr lang="en-US" sz="2670" dirty="0"/>
          </a:p>
        </p:txBody>
      </p:sp>
      <p:sp>
        <p:nvSpPr>
          <p:cNvPr id="16" name="Text 3"/>
          <p:cNvSpPr/>
          <p:nvPr/>
        </p:nvSpPr>
        <p:spPr>
          <a:xfrm>
            <a:off x="7388352" y="4215384"/>
            <a:ext cx="1508760" cy="356616"/>
          </a:xfrm>
          <a:prstGeom prst="rect">
            <a:avLst/>
          </a:prstGeom>
          <a:noFill/>
          <a:ln/>
        </p:spPr>
        <p:txBody>
          <a:bodyPr wrap="none" lIns="0" tIns="0" rIns="0" bIns="0" rtlCol="0" anchor="ctr"/>
          <a:lstStyle/>
          <a:p>
            <a:pPr marL="0" indent="0" algn="l">
              <a:lnSpc>
                <a:spcPts val="3120"/>
              </a:lnSpc>
              <a:buNone/>
            </a:pPr>
            <a:r>
              <a:rPr lang="en-US" sz="2230" dirty="0">
                <a:solidFill>
                  <a:srgbClr val="F9EEE7"/>
                </a:solidFill>
                <a:latin typeface="思源宋体-Light" pitchFamily="34" charset="0"/>
                <a:ea typeface="思源宋体-Light" pitchFamily="34" charset="-122"/>
                <a:cs typeface="思源宋体-Light" pitchFamily="34" charset="-120"/>
              </a:rPr>
              <a:t>Primary</a:t>
            </a:r>
            <a:endParaRPr lang="en-US" sz="2230" dirty="0"/>
          </a:p>
        </p:txBody>
      </p:sp>
      <p:sp>
        <p:nvSpPr>
          <p:cNvPr id="17" name="Text 4"/>
          <p:cNvSpPr/>
          <p:nvPr/>
        </p:nvSpPr>
        <p:spPr>
          <a:xfrm>
            <a:off x="7388352" y="4681728"/>
            <a:ext cx="1508760" cy="1024128"/>
          </a:xfrm>
          <a:prstGeom prst="rect">
            <a:avLst/>
          </a:prstGeom>
          <a:noFill/>
          <a:ln/>
        </p:spPr>
        <p:txBody>
          <a:bodyPr wrap="square" lIns="0" tIns="0" rIns="0" bIns="0" rtlCol="0" anchor="ctr"/>
          <a:lstStyle/>
          <a:p>
            <a:pPr marL="0" indent="0" algn="l">
              <a:lnSpc>
                <a:spcPts val="2670"/>
              </a:lnSpc>
              <a:buNone/>
            </a:pPr>
            <a:r>
              <a:rPr lang="en-US" sz="1780" dirty="0">
                <a:solidFill>
                  <a:srgbClr val="F9EEE7"/>
                </a:solidFill>
                <a:latin typeface="思源宋体-Light" pitchFamily="34" charset="0"/>
                <a:ea typeface="思源宋体-Light" pitchFamily="34" charset="-122"/>
                <a:cs typeface="思源宋体-Light" pitchFamily="34" charset="-120"/>
              </a:rPr>
              <a:t>diet, exercise, hydration, avoid NSAIDs</a:t>
            </a:r>
            <a:endParaRPr lang="en-US" sz="1780" dirty="0"/>
          </a:p>
        </p:txBody>
      </p:sp>
      <p:sp>
        <p:nvSpPr>
          <p:cNvPr id="18" name="Text 5"/>
          <p:cNvSpPr/>
          <p:nvPr/>
        </p:nvSpPr>
        <p:spPr>
          <a:xfrm>
            <a:off x="9281160" y="4151376"/>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FFFFFF"/>
                </a:solidFill>
                <a:latin typeface="思源宋体-Light" pitchFamily="34" charset="0"/>
                <a:ea typeface="思源宋体-Light" pitchFamily="34" charset="-122"/>
                <a:cs typeface="思源宋体-Light" pitchFamily="34" charset="-120"/>
              </a:rPr>
              <a:t>2</a:t>
            </a:r>
            <a:endParaRPr lang="en-US" sz="2670" dirty="0"/>
          </a:p>
        </p:txBody>
      </p:sp>
      <p:sp>
        <p:nvSpPr>
          <p:cNvPr id="19" name="Text 6"/>
          <p:cNvSpPr/>
          <p:nvPr/>
        </p:nvSpPr>
        <p:spPr>
          <a:xfrm>
            <a:off x="9857232" y="4215384"/>
            <a:ext cx="1508760" cy="356616"/>
          </a:xfrm>
          <a:prstGeom prst="rect">
            <a:avLst/>
          </a:prstGeom>
          <a:noFill/>
          <a:ln/>
        </p:spPr>
        <p:txBody>
          <a:bodyPr wrap="none" lIns="0" tIns="0" rIns="0" bIns="0" rtlCol="0" anchor="ctr"/>
          <a:lstStyle/>
          <a:p>
            <a:pPr marL="0" indent="0" algn="l">
              <a:lnSpc>
                <a:spcPts val="3120"/>
              </a:lnSpc>
              <a:buNone/>
            </a:pPr>
            <a:r>
              <a:rPr lang="en-US" sz="2230" dirty="0">
                <a:solidFill>
                  <a:srgbClr val="F9EEE7"/>
                </a:solidFill>
                <a:latin typeface="思源宋体-Light" pitchFamily="34" charset="0"/>
                <a:ea typeface="思源宋体-Light" pitchFamily="34" charset="-122"/>
                <a:cs typeface="思源宋体-Light" pitchFamily="34" charset="-120"/>
              </a:rPr>
              <a:t>Secondary</a:t>
            </a:r>
            <a:endParaRPr lang="en-US" sz="2230" dirty="0"/>
          </a:p>
        </p:txBody>
      </p:sp>
      <p:sp>
        <p:nvSpPr>
          <p:cNvPr id="20" name="Text 7"/>
          <p:cNvSpPr/>
          <p:nvPr/>
        </p:nvSpPr>
        <p:spPr>
          <a:xfrm>
            <a:off x="9857232" y="4681728"/>
            <a:ext cx="1508760" cy="1024128"/>
          </a:xfrm>
          <a:prstGeom prst="rect">
            <a:avLst/>
          </a:prstGeom>
          <a:noFill/>
          <a:ln/>
        </p:spPr>
        <p:txBody>
          <a:bodyPr wrap="square" lIns="0" tIns="0" rIns="0" bIns="0" rtlCol="0" anchor="ctr"/>
          <a:lstStyle/>
          <a:p>
            <a:pPr marL="0" indent="0" algn="l">
              <a:lnSpc>
                <a:spcPts val="2670"/>
              </a:lnSpc>
              <a:buNone/>
            </a:pPr>
            <a:r>
              <a:rPr lang="en-US" sz="1780" dirty="0">
                <a:solidFill>
                  <a:srgbClr val="F9EEE7"/>
                </a:solidFill>
                <a:latin typeface="思源宋体-Light" pitchFamily="34" charset="0"/>
                <a:ea typeface="思源宋体-Light" pitchFamily="34" charset="-122"/>
                <a:cs typeface="思源宋体-Light" pitchFamily="34" charset="-120"/>
              </a:rPr>
              <a:t>BP &amp; glucose control, ACR monitoring</a:t>
            </a:r>
            <a:endParaRPr lang="en-US" sz="1780" dirty="0"/>
          </a:p>
        </p:txBody>
      </p:sp>
      <p:sp>
        <p:nvSpPr>
          <p:cNvPr id="21" name="Text 8"/>
          <p:cNvSpPr/>
          <p:nvPr/>
        </p:nvSpPr>
        <p:spPr>
          <a:xfrm>
            <a:off x="11750040" y="4151376"/>
            <a:ext cx="192024" cy="493776"/>
          </a:xfrm>
          <a:prstGeom prst="rect">
            <a:avLst/>
          </a:prstGeom>
          <a:noFill/>
          <a:ln/>
        </p:spPr>
        <p:txBody>
          <a:bodyPr wrap="none" lIns="0" tIns="0" rIns="0" bIns="0" rtlCol="0" anchor="ctr"/>
          <a:lstStyle/>
          <a:p>
            <a:pPr marL="0" indent="0" algn="l">
              <a:lnSpc>
                <a:spcPts val="3210"/>
              </a:lnSpc>
              <a:buNone/>
            </a:pPr>
            <a:r>
              <a:rPr lang="en-US" sz="2670" dirty="0">
                <a:solidFill>
                  <a:srgbClr val="FFFFFF"/>
                </a:solidFill>
                <a:latin typeface="思源宋体-Light" pitchFamily="34" charset="0"/>
                <a:ea typeface="思源宋体-Light" pitchFamily="34" charset="-122"/>
                <a:cs typeface="思源宋体-Light" pitchFamily="34" charset="-120"/>
              </a:rPr>
              <a:t>3</a:t>
            </a:r>
            <a:endParaRPr lang="en-US" sz="2670" dirty="0"/>
          </a:p>
        </p:txBody>
      </p:sp>
      <p:sp>
        <p:nvSpPr>
          <p:cNvPr id="22" name="Text 9"/>
          <p:cNvSpPr/>
          <p:nvPr/>
        </p:nvSpPr>
        <p:spPr>
          <a:xfrm>
            <a:off x="12335256" y="4215384"/>
            <a:ext cx="1517904" cy="356616"/>
          </a:xfrm>
          <a:prstGeom prst="rect">
            <a:avLst/>
          </a:prstGeom>
          <a:noFill/>
          <a:ln/>
        </p:spPr>
        <p:txBody>
          <a:bodyPr wrap="none" lIns="0" tIns="0" rIns="0" bIns="0" rtlCol="0" anchor="ctr"/>
          <a:lstStyle/>
          <a:p>
            <a:pPr marL="0" indent="0" algn="l">
              <a:lnSpc>
                <a:spcPts val="3120"/>
              </a:lnSpc>
              <a:buNone/>
            </a:pPr>
            <a:r>
              <a:rPr lang="en-US" sz="2230" dirty="0">
                <a:solidFill>
                  <a:srgbClr val="F9EEE7"/>
                </a:solidFill>
                <a:latin typeface="思源宋体-Light" pitchFamily="34" charset="0"/>
                <a:ea typeface="思源宋体-Light" pitchFamily="34" charset="-122"/>
                <a:cs typeface="思源宋体-Light" pitchFamily="34" charset="-120"/>
              </a:rPr>
              <a:t>Tertiary</a:t>
            </a:r>
            <a:endParaRPr lang="en-US" sz="2230" dirty="0"/>
          </a:p>
        </p:txBody>
      </p:sp>
      <p:sp>
        <p:nvSpPr>
          <p:cNvPr id="23" name="Text 10"/>
          <p:cNvSpPr/>
          <p:nvPr/>
        </p:nvSpPr>
        <p:spPr>
          <a:xfrm>
            <a:off x="12335256" y="4681728"/>
            <a:ext cx="1517904" cy="1700784"/>
          </a:xfrm>
          <a:prstGeom prst="rect">
            <a:avLst/>
          </a:prstGeom>
          <a:noFill/>
          <a:ln/>
        </p:spPr>
        <p:txBody>
          <a:bodyPr wrap="square" lIns="0" tIns="0" rIns="0" bIns="0" rtlCol="0" anchor="ctr"/>
          <a:lstStyle/>
          <a:p>
            <a:pPr marL="0" indent="0" algn="l">
              <a:lnSpc>
                <a:spcPts val="2670"/>
              </a:lnSpc>
              <a:buNone/>
            </a:pPr>
            <a:r>
              <a:rPr lang="en-US" sz="1780" dirty="0">
                <a:solidFill>
                  <a:srgbClr val="F9EEE7"/>
                </a:solidFill>
                <a:latin typeface="思源宋体-Light" pitchFamily="34" charset="0"/>
                <a:ea typeface="思源宋体-Light" pitchFamily="34" charset="-122"/>
                <a:cs typeface="思源宋体-Light" pitchFamily="34" charset="-120"/>
              </a:rPr>
              <a:t>preventing complications through early intervention</a:t>
            </a:r>
            <a:endParaRPr lang="en-US" sz="1780" dirty="0"/>
          </a:p>
        </p:txBody>
      </p:sp>
      <p:sp>
        <p:nvSpPr>
          <p:cNvPr id="24" name="TextBox 23">
            <a:extLst>
              <a:ext uri="{FF2B5EF4-FFF2-40B4-BE49-F238E27FC236}">
                <a16:creationId xmlns:a16="http://schemas.microsoft.com/office/drawing/2014/main" id="{71E4DF9B-7C8E-4F45-94F3-2819214AD366}"/>
              </a:ext>
            </a:extLst>
          </p:cNvPr>
          <p:cNvSpPr txBox="1"/>
          <p:nvPr/>
        </p:nvSpPr>
        <p:spPr>
          <a:xfrm>
            <a:off x="719574" y="2034575"/>
            <a:ext cx="3738716" cy="4247317"/>
          </a:xfrm>
          <a:prstGeom prst="rect">
            <a:avLst/>
          </a:prstGeom>
          <a:noFill/>
        </p:spPr>
        <p:txBody>
          <a:bodyPr wrap="square" rtlCol="0">
            <a:spAutoFit/>
          </a:bodyPr>
          <a:lstStyle/>
          <a:p>
            <a:r>
              <a:rPr lang="en-GB" dirty="0">
                <a:solidFill>
                  <a:schemeClr val="bg1"/>
                </a:solidFill>
              </a:rPr>
              <a:t>An overall preventative measure of CKD works on three planes: Primary prevention contains the basis of prevention of lifestyle: diet, hydration, physical activity, and avoidance of nephrotoxins, including NSAIDS. Secondary prevention focuses on risk reduction by means of rigid blood pressure and glucose regulation as well as regular monitoring of ACR. Lastly, Tertiary prevention influences the reduction of severe outcomes by preventing complications and timely and early intervention.</a:t>
            </a:r>
          </a:p>
        </p:txBody>
      </p:sp>
      <p:pic>
        <p:nvPicPr>
          <p:cNvPr id="26" name="Picture 25">
            <a:extLst>
              <a:ext uri="{FF2B5EF4-FFF2-40B4-BE49-F238E27FC236}">
                <a16:creationId xmlns:a16="http://schemas.microsoft.com/office/drawing/2014/main" id="{2F886985-BE08-46CB-9641-9240853DC8EE}"/>
              </a:ext>
            </a:extLst>
          </p:cNvPr>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5129490" y="1809920"/>
            <a:ext cx="9072716" cy="494875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5" name="TextBox 24">
            <a:extLst>
              <a:ext uri="{FF2B5EF4-FFF2-40B4-BE49-F238E27FC236}">
                <a16:creationId xmlns:a16="http://schemas.microsoft.com/office/drawing/2014/main" id="{3FCAD8C0-7B08-45C4-864E-7F79E10318EF}"/>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sp>
        <p:nvSpPr>
          <p:cNvPr id="4" name="Text 0"/>
          <p:cNvSpPr/>
          <p:nvPr/>
        </p:nvSpPr>
        <p:spPr>
          <a:xfrm>
            <a:off x="506161" y="0"/>
            <a:ext cx="8074152" cy="1417320"/>
          </a:xfrm>
          <a:prstGeom prst="rect">
            <a:avLst/>
          </a:prstGeom>
          <a:noFill/>
          <a:ln/>
        </p:spPr>
        <p:txBody>
          <a:bodyPr wrap="squar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18. Skills, Values &amp; Behaviours</a:t>
            </a:r>
            <a:endParaRPr lang="en-US" sz="4460" dirty="0">
              <a:latin typeface="Times New Roman" panose="02020603050405020304" pitchFamily="18" charset="0"/>
              <a:cs typeface="Times New Roman" panose="02020603050405020304" pitchFamily="18" charset="0"/>
            </a:endParaRPr>
          </a:p>
        </p:txBody>
      </p:sp>
      <p:sp>
        <p:nvSpPr>
          <p:cNvPr id="5" name="Text 1"/>
          <p:cNvSpPr/>
          <p:nvPr/>
        </p:nvSpPr>
        <p:spPr>
          <a:xfrm>
            <a:off x="1419867" y="589788"/>
            <a:ext cx="8074152" cy="1143000"/>
          </a:xfrm>
          <a:prstGeom prst="rect">
            <a:avLst/>
          </a:prstGeom>
          <a:noFill/>
          <a:ln/>
        </p:spPr>
        <p:txBody>
          <a:bodyPr wrap="square" lIns="0" tIns="0" rIns="0" bIns="0" rtlCol="0" anchor="ctr"/>
          <a:lstStyle/>
          <a:p>
            <a:pPr marL="0" indent="0" algn="l">
              <a:lnSpc>
                <a:spcPts val="5000"/>
              </a:lnSpc>
              <a:buNone/>
            </a:pPr>
            <a:r>
              <a:rPr lang="en-US" sz="2570" dirty="0">
                <a:solidFill>
                  <a:srgbClr val="FFD9BE"/>
                </a:solidFill>
                <a:latin typeface="Times New Roman" panose="02020603050405020304" pitchFamily="18" charset="0"/>
                <a:ea typeface="思源宋体-SemiBold" pitchFamily="34" charset="-122"/>
                <a:cs typeface="Times New Roman" panose="02020603050405020304" pitchFamily="18" charset="0"/>
              </a:rPr>
              <a:t>Person-Centred &amp; Co-Productive Care</a:t>
            </a:r>
            <a:endParaRPr lang="en-US" sz="2570" dirty="0">
              <a:latin typeface="Times New Roman" panose="02020603050405020304" pitchFamily="18" charset="0"/>
              <a:cs typeface="Times New Roman" panose="02020603050405020304" pitchFamily="18" charset="0"/>
            </a:endParaRPr>
          </a:p>
        </p:txBody>
      </p:sp>
      <p:sp>
        <p:nvSpPr>
          <p:cNvPr id="6" name="Text 2"/>
          <p:cNvSpPr/>
          <p:nvPr/>
        </p:nvSpPr>
        <p:spPr>
          <a:xfrm>
            <a:off x="795528" y="4590288"/>
            <a:ext cx="8074152" cy="685800"/>
          </a:xfrm>
          <a:prstGeom prst="rect">
            <a:avLst/>
          </a:prstGeom>
          <a:noFill/>
          <a:ln/>
        </p:spPr>
        <p:txBody>
          <a:bodyPr wrap="square" lIns="0" tIns="0" rIns="0" bIns="0" rtlCol="0" anchor="ctr"/>
          <a:lstStyle/>
          <a:p>
            <a:pPr marL="0" indent="0" algn="l">
              <a:lnSpc>
                <a:spcPts val="2670"/>
              </a:lnSpc>
              <a:buNone/>
            </a:pPr>
            <a:endParaRPr lang="en-US" sz="1780" dirty="0"/>
          </a:p>
        </p:txBody>
      </p:sp>
      <p:sp>
        <p:nvSpPr>
          <p:cNvPr id="7" name="Text 3"/>
          <p:cNvSpPr/>
          <p:nvPr/>
        </p:nvSpPr>
        <p:spPr>
          <a:xfrm>
            <a:off x="795528" y="5522976"/>
            <a:ext cx="8074152" cy="347472"/>
          </a:xfrm>
          <a:prstGeom prst="rect">
            <a:avLst/>
          </a:prstGeom>
          <a:noFill/>
          <a:ln/>
        </p:spPr>
        <p:txBody>
          <a:bodyPr wrap="none" lIns="0" tIns="0" rIns="0" bIns="0" rtlCol="0" anchor="ctr"/>
          <a:lstStyle/>
          <a:p>
            <a:pPr marL="0" indent="0" algn="l">
              <a:lnSpc>
                <a:spcPts val="2670"/>
              </a:lnSpc>
              <a:buNone/>
            </a:pPr>
            <a:endParaRPr lang="en-US" sz="1780" dirty="0"/>
          </a:p>
        </p:txBody>
      </p:sp>
      <p:sp>
        <p:nvSpPr>
          <p:cNvPr id="8" name="Text 4"/>
          <p:cNvSpPr/>
          <p:nvPr/>
        </p:nvSpPr>
        <p:spPr>
          <a:xfrm>
            <a:off x="795528" y="6117336"/>
            <a:ext cx="8074152" cy="347472"/>
          </a:xfrm>
          <a:prstGeom prst="rect">
            <a:avLst/>
          </a:prstGeom>
          <a:noFill/>
          <a:ln/>
        </p:spPr>
        <p:txBody>
          <a:bodyPr wrap="none" lIns="0" tIns="0" rIns="0" bIns="0" rtlCol="0" anchor="ctr"/>
          <a:lstStyle/>
          <a:p>
            <a:pPr marL="0" indent="0" algn="l">
              <a:lnSpc>
                <a:spcPts val="2670"/>
              </a:lnSpc>
              <a:buNone/>
            </a:pPr>
            <a:endParaRPr lang="en-US" sz="1780" dirty="0"/>
          </a:p>
        </p:txBody>
      </p:sp>
      <p:sp>
        <p:nvSpPr>
          <p:cNvPr id="9" name="TextBox 8">
            <a:extLst>
              <a:ext uri="{FF2B5EF4-FFF2-40B4-BE49-F238E27FC236}">
                <a16:creationId xmlns:a16="http://schemas.microsoft.com/office/drawing/2014/main" id="{D9BAF4C7-28A3-457D-82F2-E08F47121452}"/>
              </a:ext>
            </a:extLst>
          </p:cNvPr>
          <p:cNvSpPr txBox="1"/>
          <p:nvPr/>
        </p:nvSpPr>
        <p:spPr>
          <a:xfrm>
            <a:off x="633483" y="1620244"/>
            <a:ext cx="4581028" cy="5940088"/>
          </a:xfrm>
          <a:prstGeom prst="rect">
            <a:avLst/>
          </a:prstGeom>
          <a:noFill/>
        </p:spPr>
        <p:txBody>
          <a:bodyPr wrap="square" rtlCol="0">
            <a:spAutoFit/>
          </a:bodyPr>
          <a:lstStyle/>
          <a:p>
            <a:r>
              <a:rPr lang="en-GB" sz="2000" u="sng" dirty="0">
                <a:solidFill>
                  <a:schemeClr val="bg1"/>
                </a:solidFill>
                <a:latin typeface="Times New Roman" panose="02020603050405020304" pitchFamily="18" charset="0"/>
                <a:cs typeface="Times New Roman" panose="02020603050405020304" pitchFamily="18" charset="0"/>
              </a:rPr>
              <a:t>Essential nursing profile of CKD Care:</a:t>
            </a:r>
          </a:p>
          <a:p>
            <a:endParaRPr lang="en-GB" sz="2000" dirty="0">
              <a:solidFill>
                <a:schemeClr val="bg1"/>
              </a:solidFill>
              <a:latin typeface="Times New Roman" panose="02020603050405020304" pitchFamily="18" charset="0"/>
              <a:cs typeface="Times New Roman" panose="02020603050405020304" pitchFamily="18" charset="0"/>
            </a:endParaRPr>
          </a:p>
          <a:p>
            <a:r>
              <a:rPr lang="en-GB" sz="2000" dirty="0">
                <a:solidFill>
                  <a:schemeClr val="bg1"/>
                </a:solidFill>
                <a:latin typeface="Times New Roman" panose="02020603050405020304" pitchFamily="18" charset="0"/>
                <a:cs typeface="Times New Roman" panose="02020603050405020304" pitchFamily="18" charset="0"/>
              </a:rPr>
              <a:t>Key skills: Nurses should have the enhanced level of skills in communication, motivational interviewing, and shared decision-making, which can help them conduct comprehensive assessment of patients.</a:t>
            </a:r>
          </a:p>
          <a:p>
            <a:endParaRPr lang="en-GB" sz="2000" dirty="0">
              <a:solidFill>
                <a:schemeClr val="bg1"/>
              </a:solidFill>
              <a:latin typeface="Times New Roman" panose="02020603050405020304" pitchFamily="18" charset="0"/>
              <a:cs typeface="Times New Roman" panose="02020603050405020304" pitchFamily="18" charset="0"/>
            </a:endParaRPr>
          </a:p>
          <a:p>
            <a:r>
              <a:rPr lang="en-GB" sz="2000" dirty="0">
                <a:solidFill>
                  <a:schemeClr val="bg1"/>
                </a:solidFill>
                <a:latin typeface="Times New Roman" panose="02020603050405020304" pitchFamily="18" charset="0"/>
                <a:cs typeface="Times New Roman" panose="02020603050405020304" pitchFamily="18" charset="0"/>
              </a:rPr>
              <a:t>Critical Values: The practice should be supported by unwavering spirit of empathy, respect, dignity and transparency in any interactions with patients.</a:t>
            </a:r>
          </a:p>
          <a:p>
            <a:endParaRPr lang="en-GB" sz="2000" dirty="0">
              <a:solidFill>
                <a:schemeClr val="bg1"/>
              </a:solidFill>
              <a:latin typeface="Times New Roman" panose="02020603050405020304" pitchFamily="18" charset="0"/>
              <a:cs typeface="Times New Roman" panose="02020603050405020304" pitchFamily="18" charset="0"/>
            </a:endParaRPr>
          </a:p>
          <a:p>
            <a:r>
              <a:rPr lang="en-GB" sz="2000" dirty="0">
                <a:solidFill>
                  <a:schemeClr val="bg1"/>
                </a:solidFill>
                <a:latin typeface="Times New Roman" panose="02020603050405020304" pitchFamily="18" charset="0"/>
                <a:cs typeface="Times New Roman" panose="02020603050405020304" pitchFamily="18" charset="0"/>
              </a:rPr>
              <a:t>Professional Behaviours: Among primary care, the essential characteristics of success are active patient advocacy, robust inter-team collaboration, and flexibility and consistency in support.</a:t>
            </a:r>
          </a:p>
        </p:txBody>
      </p:sp>
      <p:pic>
        <p:nvPicPr>
          <p:cNvPr id="11" name="Picture 10">
            <a:extLst>
              <a:ext uri="{FF2B5EF4-FFF2-40B4-BE49-F238E27FC236}">
                <a16:creationId xmlns:a16="http://schemas.microsoft.com/office/drawing/2014/main" id="{3C379AED-62B8-4253-AE84-FFAFC77D2977}"/>
              </a:ext>
            </a:extLst>
          </p:cNvPr>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456943" y="1764792"/>
            <a:ext cx="8688715" cy="473929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0" name="TextBox 9">
            <a:extLst>
              <a:ext uri="{FF2B5EF4-FFF2-40B4-BE49-F238E27FC236}">
                <a16:creationId xmlns:a16="http://schemas.microsoft.com/office/drawing/2014/main" id="{1EC955B4-775C-44EC-B79E-28222D6960BB}"/>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4" y="0"/>
            <a:ext cx="14630400" cy="8238744"/>
          </a:xfrm>
          <a:prstGeom prst="rect">
            <a:avLst/>
          </a:prstGeom>
        </p:spPr>
      </p:pic>
      <p:pic>
        <p:nvPicPr>
          <p:cNvPr id="3" name="Image 1" descr="preencoded.png"/>
          <p:cNvPicPr>
            <a:picLocks noChangeAspect="1"/>
          </p:cNvPicPr>
          <p:nvPr/>
        </p:nvPicPr>
        <p:blipFill>
          <a:blip r:embed="rId4" cstate="screen">
            <a:alphaModFix amt="10000"/>
            <a:extLst>
              <a:ext uri="{28A0092B-C50C-407E-A947-70E740481C1C}">
                <a14:useLocalDpi xmlns:a14="http://schemas.microsoft.com/office/drawing/2010/main" val="0"/>
              </a:ext>
            </a:extLst>
          </a:blip>
          <a:stretch>
            <a:fillRect/>
          </a:stretch>
        </p:blipFill>
        <p:spPr>
          <a:xfrm>
            <a:off x="0" y="65630"/>
            <a:ext cx="5852160" cy="8238744"/>
          </a:xfrm>
          <a:prstGeom prst="ellipse">
            <a:avLst/>
          </a:prstGeom>
          <a:ln>
            <a:noFill/>
          </a:ln>
          <a:effectLst>
            <a:softEdge rad="112500"/>
          </a:effectLst>
        </p:spPr>
      </p:pic>
      <p:pic>
        <p:nvPicPr>
          <p:cNvPr id="10" name="Image 8"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76288" y="4325112"/>
            <a:ext cx="1801368" cy="649224"/>
          </a:xfrm>
          <a:prstGeom prst="rect">
            <a:avLst/>
          </a:prstGeom>
        </p:spPr>
      </p:pic>
      <p:pic>
        <p:nvPicPr>
          <p:cNvPr id="11" name="Image 9"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76288" y="6501384"/>
            <a:ext cx="1801368" cy="649224"/>
          </a:xfrm>
          <a:prstGeom prst="rect">
            <a:avLst/>
          </a:prstGeom>
        </p:spPr>
      </p:pic>
      <p:pic>
        <p:nvPicPr>
          <p:cNvPr id="12" name="Image 10"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45168" y="4325112"/>
            <a:ext cx="1801368" cy="649224"/>
          </a:xfrm>
          <a:prstGeom prst="rect">
            <a:avLst/>
          </a:prstGeom>
        </p:spPr>
      </p:pic>
      <p:pic>
        <p:nvPicPr>
          <p:cNvPr id="13" name="Image 11"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45168" y="6501384"/>
            <a:ext cx="1801368" cy="649224"/>
          </a:xfrm>
          <a:prstGeom prst="rect">
            <a:avLst/>
          </a:prstGeom>
        </p:spPr>
      </p:pic>
      <p:pic>
        <p:nvPicPr>
          <p:cNvPr id="15" name="Image 13"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814048" y="6501384"/>
            <a:ext cx="1801368" cy="649224"/>
          </a:xfrm>
          <a:prstGeom prst="rect">
            <a:avLst/>
          </a:prstGeom>
        </p:spPr>
      </p:pic>
      <p:sp>
        <p:nvSpPr>
          <p:cNvPr id="22" name="Text 0"/>
          <p:cNvSpPr/>
          <p:nvPr/>
        </p:nvSpPr>
        <p:spPr>
          <a:xfrm>
            <a:off x="461772" y="205740"/>
            <a:ext cx="8883396" cy="1353312"/>
          </a:xfrm>
          <a:prstGeom prst="rect">
            <a:avLst/>
          </a:prstGeom>
          <a:noFill/>
          <a:ln/>
        </p:spPr>
        <p:txBody>
          <a:bodyPr wrap="square" lIns="0" tIns="0" rIns="0" bIns="0" rtlCol="0" anchor="ctr"/>
          <a:lstStyle/>
          <a:p>
            <a:pPr marL="0" indent="0" algn="l">
              <a:lnSpc>
                <a:spcPts val="593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19. Personalised Care (6 Components)</a:t>
            </a:r>
            <a:endParaRPr lang="en-US" sz="4460" dirty="0">
              <a:latin typeface="Times New Roman" panose="02020603050405020304" pitchFamily="18" charset="0"/>
              <a:cs typeface="Times New Roman" panose="02020603050405020304" pitchFamily="18" charset="0"/>
            </a:endParaRPr>
          </a:p>
        </p:txBody>
      </p:sp>
      <p:sp>
        <p:nvSpPr>
          <p:cNvPr id="23" name="Text 1"/>
          <p:cNvSpPr/>
          <p:nvPr/>
        </p:nvSpPr>
        <p:spPr>
          <a:xfrm>
            <a:off x="1305306" y="1122426"/>
            <a:ext cx="3752831" cy="539496"/>
          </a:xfrm>
          <a:prstGeom prst="rect">
            <a:avLst/>
          </a:prstGeom>
          <a:noFill/>
          <a:ln/>
        </p:spPr>
        <p:txBody>
          <a:bodyPr wrap="none" lIns="0" tIns="0" rIns="0" bIns="0" rtlCol="0" anchor="ctr"/>
          <a:lstStyle/>
          <a:p>
            <a:pPr marL="0" indent="0" algn="l">
              <a:lnSpc>
                <a:spcPts val="4750"/>
              </a:lnSpc>
              <a:buNone/>
            </a:pPr>
            <a:r>
              <a:rPr lang="en-US" sz="2500" dirty="0">
                <a:solidFill>
                  <a:srgbClr val="FFD9BE"/>
                </a:solidFill>
                <a:latin typeface="Times New Roman" panose="02020603050405020304" pitchFamily="18" charset="0"/>
                <a:ea typeface="思源宋体-SemiBold" pitchFamily="34" charset="-122"/>
                <a:cs typeface="Times New Roman" panose="02020603050405020304" pitchFamily="18" charset="0"/>
              </a:rPr>
              <a:t>NHS Comprehensive Model</a:t>
            </a:r>
            <a:endParaRPr lang="en-US" sz="2500" dirty="0">
              <a:latin typeface="Times New Roman" panose="02020603050405020304" pitchFamily="18" charset="0"/>
              <a:cs typeface="Times New Roman" panose="02020603050405020304" pitchFamily="18" charset="0"/>
            </a:endParaRPr>
          </a:p>
        </p:txBody>
      </p:sp>
      <p:sp>
        <p:nvSpPr>
          <p:cNvPr id="26" name="Text 4"/>
          <p:cNvSpPr/>
          <p:nvPr/>
        </p:nvSpPr>
        <p:spPr>
          <a:xfrm>
            <a:off x="7123176" y="5760720"/>
            <a:ext cx="164592" cy="420624"/>
          </a:xfrm>
          <a:prstGeom prst="rect">
            <a:avLst/>
          </a:prstGeom>
          <a:noFill/>
          <a:ln/>
        </p:spPr>
        <p:txBody>
          <a:bodyPr wrap="none" lIns="0" tIns="0" rIns="0" bIns="0" rtlCol="0" anchor="ctr"/>
          <a:lstStyle/>
          <a:p>
            <a:pPr marL="0" indent="0" algn="l">
              <a:lnSpc>
                <a:spcPts val="2740"/>
              </a:lnSpc>
              <a:buNone/>
            </a:pPr>
            <a:endParaRPr lang="en-US" sz="2290" dirty="0"/>
          </a:p>
        </p:txBody>
      </p:sp>
      <p:sp>
        <p:nvSpPr>
          <p:cNvPr id="30" name="Text 8"/>
          <p:cNvSpPr/>
          <p:nvPr/>
        </p:nvSpPr>
        <p:spPr>
          <a:xfrm>
            <a:off x="9592056" y="5760720"/>
            <a:ext cx="164592" cy="420624"/>
          </a:xfrm>
          <a:prstGeom prst="rect">
            <a:avLst/>
          </a:prstGeom>
          <a:noFill/>
          <a:ln/>
        </p:spPr>
        <p:txBody>
          <a:bodyPr wrap="none" lIns="0" tIns="0" rIns="0" bIns="0" rtlCol="0" anchor="ctr"/>
          <a:lstStyle/>
          <a:p>
            <a:pPr marL="0" indent="0" algn="l">
              <a:lnSpc>
                <a:spcPts val="2740"/>
              </a:lnSpc>
              <a:buNone/>
            </a:pPr>
            <a:endParaRPr lang="en-US" sz="2290" dirty="0"/>
          </a:p>
        </p:txBody>
      </p:sp>
      <p:sp>
        <p:nvSpPr>
          <p:cNvPr id="34" name="Text 12"/>
          <p:cNvSpPr/>
          <p:nvPr/>
        </p:nvSpPr>
        <p:spPr>
          <a:xfrm>
            <a:off x="12060936" y="5760720"/>
            <a:ext cx="164592" cy="420624"/>
          </a:xfrm>
          <a:prstGeom prst="rect">
            <a:avLst/>
          </a:prstGeom>
          <a:noFill/>
          <a:ln/>
        </p:spPr>
        <p:txBody>
          <a:bodyPr wrap="none" lIns="0" tIns="0" rIns="0" bIns="0" rtlCol="0" anchor="ctr"/>
          <a:lstStyle/>
          <a:p>
            <a:pPr marL="0" indent="0" algn="l">
              <a:lnSpc>
                <a:spcPts val="2740"/>
              </a:lnSpc>
              <a:buNone/>
            </a:pPr>
            <a:endParaRPr lang="en-US" sz="2290" dirty="0"/>
          </a:p>
        </p:txBody>
      </p:sp>
      <p:pic>
        <p:nvPicPr>
          <p:cNvPr id="37" name="Picture 36">
            <a:extLst>
              <a:ext uri="{FF2B5EF4-FFF2-40B4-BE49-F238E27FC236}">
                <a16:creationId xmlns:a16="http://schemas.microsoft.com/office/drawing/2014/main" id="{5799D6D3-F9CF-4F8A-8574-5C38B1C6835E}"/>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4625720" y="1727552"/>
            <a:ext cx="9753957" cy="532034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38" name="TextBox 37">
            <a:extLst>
              <a:ext uri="{FF2B5EF4-FFF2-40B4-BE49-F238E27FC236}">
                <a16:creationId xmlns:a16="http://schemas.microsoft.com/office/drawing/2014/main" id="{59C5E464-C4C2-492B-8766-0C43C0F755C0}"/>
              </a:ext>
            </a:extLst>
          </p:cNvPr>
          <p:cNvSpPr txBox="1"/>
          <p:nvPr/>
        </p:nvSpPr>
        <p:spPr>
          <a:xfrm>
            <a:off x="745384" y="2822138"/>
            <a:ext cx="3443748" cy="2585323"/>
          </a:xfrm>
          <a:prstGeom prst="rect">
            <a:avLst/>
          </a:prstGeom>
          <a:noFill/>
        </p:spPr>
        <p:txBody>
          <a:bodyPr wrap="square" rtlCol="0">
            <a:spAutoFit/>
          </a:bodyPr>
          <a:lstStyle/>
          <a:p>
            <a:r>
              <a:rPr lang="en-GB" dirty="0">
                <a:solidFill>
                  <a:schemeClr val="bg1"/>
                </a:solidFill>
              </a:rPr>
              <a:t>"Patient empowerment and integrated CKD care are achieved through a holistic framework that combines shared decision-making, personalised care planning, and supported self-management with broader resources like social prescribing and personal health budgets."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cstate="screen">
            <a:alphaModFix amt="7000"/>
            <a:extLst>
              <a:ext uri="{28A0092B-C50C-407E-A947-70E740481C1C}">
                <a14:useLocalDpi xmlns:a14="http://schemas.microsoft.com/office/drawing/2010/main" val="0"/>
              </a:ext>
            </a:extLst>
          </a:blip>
          <a:stretch>
            <a:fillRect/>
          </a:stretch>
        </p:blipFill>
        <p:spPr>
          <a:xfrm>
            <a:off x="0" y="0"/>
            <a:ext cx="5852160" cy="8238744"/>
          </a:xfrm>
          <a:prstGeom prst="rect">
            <a:avLst/>
          </a:prstGeom>
          <a:ln>
            <a:noFill/>
          </a:ln>
          <a:effectLst>
            <a:softEdge rad="112500"/>
          </a:effectLst>
        </p:spPr>
      </p:pic>
      <p:pic>
        <p:nvPicPr>
          <p:cNvPr id="4" name="Image 2"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47688" y="3877056"/>
            <a:ext cx="2249424" cy="1481328"/>
          </a:xfrm>
          <a:prstGeom prst="rect">
            <a:avLst/>
          </a:prstGeom>
        </p:spPr>
      </p:pic>
      <p:pic>
        <p:nvPicPr>
          <p:cNvPr id="5" name="Image 3"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47688" y="5577840"/>
            <a:ext cx="2249424" cy="1133856"/>
          </a:xfrm>
          <a:prstGeom prst="rect">
            <a:avLst/>
          </a:prstGeom>
        </p:spPr>
      </p:pic>
      <p:pic>
        <p:nvPicPr>
          <p:cNvPr id="6" name="Image 4"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25712" y="3877056"/>
            <a:ext cx="2249424" cy="1481328"/>
          </a:xfrm>
          <a:prstGeom prst="rect">
            <a:avLst/>
          </a:prstGeom>
        </p:spPr>
      </p:pic>
      <p:pic>
        <p:nvPicPr>
          <p:cNvPr id="7" name="Image 5"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25712" y="5577840"/>
            <a:ext cx="2249424" cy="1133856"/>
          </a:xfrm>
          <a:prstGeom prst="rect">
            <a:avLst/>
          </a:prstGeom>
        </p:spPr>
      </p:pic>
      <p:pic>
        <p:nvPicPr>
          <p:cNvPr id="8" name="Image 6" descr="preencoded.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594592" y="3877056"/>
            <a:ext cx="2249424" cy="1481328"/>
          </a:xfrm>
          <a:prstGeom prst="rect">
            <a:avLst/>
          </a:prstGeom>
        </p:spPr>
      </p:pic>
      <p:pic>
        <p:nvPicPr>
          <p:cNvPr id="9" name="Image 7" descr="preencoded.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594592" y="5577840"/>
            <a:ext cx="2249424" cy="1133856"/>
          </a:xfrm>
          <a:prstGeom prst="rect">
            <a:avLst/>
          </a:prstGeom>
        </p:spPr>
      </p:pic>
      <p:sp>
        <p:nvSpPr>
          <p:cNvPr id="10" name="Text 0"/>
          <p:cNvSpPr/>
          <p:nvPr/>
        </p:nvSpPr>
        <p:spPr>
          <a:xfrm>
            <a:off x="409120" y="89081"/>
            <a:ext cx="7196328"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20. Recommendations</a:t>
            </a:r>
            <a:endParaRPr lang="en-US" sz="4460" dirty="0">
              <a:latin typeface="Times New Roman" panose="02020603050405020304" pitchFamily="18" charset="0"/>
              <a:cs typeface="Times New Roman" panose="02020603050405020304" pitchFamily="18" charset="0"/>
            </a:endParaRPr>
          </a:p>
        </p:txBody>
      </p:sp>
      <p:sp>
        <p:nvSpPr>
          <p:cNvPr id="11" name="Text 1"/>
          <p:cNvSpPr/>
          <p:nvPr/>
        </p:nvSpPr>
        <p:spPr>
          <a:xfrm>
            <a:off x="1275441" y="530279"/>
            <a:ext cx="5730043" cy="763524"/>
          </a:xfrm>
          <a:prstGeom prst="rect">
            <a:avLst/>
          </a:prstGeom>
          <a:noFill/>
          <a:ln/>
        </p:spPr>
        <p:txBody>
          <a:bodyPr wrap="square" lIns="0" tIns="0" rIns="0" bIns="0" rtlCol="0" anchor="ctr"/>
          <a:lstStyle/>
          <a:p>
            <a:pPr marL="0" indent="0" algn="l">
              <a:lnSpc>
                <a:spcPts val="5000"/>
              </a:lnSpc>
              <a:buNone/>
            </a:pPr>
            <a:r>
              <a:rPr lang="en-US" sz="2500" dirty="0">
                <a:solidFill>
                  <a:srgbClr val="FFD9BE"/>
                </a:solidFill>
                <a:latin typeface="Times New Roman" panose="02020603050405020304" pitchFamily="18" charset="0"/>
                <a:ea typeface="思源宋体-SemiBold" pitchFamily="34" charset="-122"/>
                <a:cs typeface="Times New Roman" panose="02020603050405020304" pitchFamily="18" charset="0"/>
              </a:rPr>
              <a:t>Improving CKD Outcomes in Primary Care</a:t>
            </a:r>
            <a:endParaRPr lang="en-US" sz="2500" dirty="0">
              <a:latin typeface="Times New Roman" panose="02020603050405020304" pitchFamily="18" charset="0"/>
              <a:cs typeface="Times New Roman" panose="02020603050405020304" pitchFamily="18" charset="0"/>
            </a:endParaRPr>
          </a:p>
        </p:txBody>
      </p:sp>
      <p:pic>
        <p:nvPicPr>
          <p:cNvPr id="19" name="Picture 18">
            <a:extLst>
              <a:ext uri="{FF2B5EF4-FFF2-40B4-BE49-F238E27FC236}">
                <a16:creationId xmlns:a16="http://schemas.microsoft.com/office/drawing/2014/main" id="{95A185A4-91CF-431A-AB72-AE8F35C0CB26}"/>
              </a:ext>
            </a:extLst>
          </p:cNvPr>
          <p:cNvPicPr>
            <a:picLocks noChangeAspect="1"/>
          </p:cNvPicPr>
          <p:nvPr/>
        </p:nvPicPr>
        <p:blipFill>
          <a:blip r:embed="rId7" cstate="screen">
            <a:extLst>
              <a:ext uri="{28A0092B-C50C-407E-A947-70E740481C1C}">
                <a14:useLocalDpi xmlns:a14="http://schemas.microsoft.com/office/drawing/2010/main" val="0"/>
              </a:ext>
            </a:extLst>
          </a:blip>
          <a:stretch>
            <a:fillRect/>
          </a:stretch>
        </p:blipFill>
        <p:spPr>
          <a:xfrm>
            <a:off x="5310649" y="1833590"/>
            <a:ext cx="8951041" cy="488238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0" name="TextBox 19">
            <a:extLst>
              <a:ext uri="{FF2B5EF4-FFF2-40B4-BE49-F238E27FC236}">
                <a16:creationId xmlns:a16="http://schemas.microsoft.com/office/drawing/2014/main" id="{A9411A42-70EA-4AE5-8D38-7A61C49A4996}"/>
              </a:ext>
            </a:extLst>
          </p:cNvPr>
          <p:cNvSpPr txBox="1"/>
          <p:nvPr/>
        </p:nvSpPr>
        <p:spPr>
          <a:xfrm>
            <a:off x="1307297" y="2293372"/>
            <a:ext cx="3237565" cy="3416320"/>
          </a:xfrm>
          <a:prstGeom prst="rect">
            <a:avLst/>
          </a:prstGeom>
          <a:noFill/>
        </p:spPr>
        <p:txBody>
          <a:bodyPr wrap="square" rtlCol="0">
            <a:spAutoFit/>
          </a:bodyPr>
          <a:lstStyle/>
          <a:p>
            <a:r>
              <a:rPr lang="en-GB" dirty="0">
                <a:solidFill>
                  <a:schemeClr val="bg1"/>
                </a:solidFill>
              </a:rPr>
              <a:t>Key recommendations to improve CKD outcomes include expanding community screening and increasing awareness, alongside integrating crucial mental health support and dietitian access. These efforts should be reinforced by the adoption of digital monitoring tools and strengthened collaboration across Integrated Care Systems</a:t>
            </a:r>
          </a:p>
        </p:txBody>
      </p:sp>
      <p:sp>
        <p:nvSpPr>
          <p:cNvPr id="14" name="TextBox 13">
            <a:extLst>
              <a:ext uri="{FF2B5EF4-FFF2-40B4-BE49-F238E27FC236}">
                <a16:creationId xmlns:a16="http://schemas.microsoft.com/office/drawing/2014/main" id="{826363A7-CF10-4E3A-B87B-B5AD590D5571}"/>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9410"/>
            <a:ext cx="14630400" cy="8238744"/>
          </a:xfrm>
          <a:prstGeom prst="rect">
            <a:avLst/>
          </a:prstGeom>
        </p:spPr>
      </p:pic>
      <p:pic>
        <p:nvPicPr>
          <p:cNvPr id="3" name="Image 1" descr="preencoded.png"/>
          <p:cNvPicPr>
            <a:picLocks noChangeAspect="1"/>
          </p:cNvPicPr>
          <p:nvPr/>
        </p:nvPicPr>
        <p:blipFill>
          <a:blip r:embed="rId4" cstate="screen">
            <a:alphaModFix amt="17000"/>
            <a:extLst>
              <a:ext uri="{28A0092B-C50C-407E-A947-70E740481C1C}">
                <a14:useLocalDpi xmlns:a14="http://schemas.microsoft.com/office/drawing/2010/main" val="0"/>
              </a:ext>
            </a:extLst>
          </a:blip>
          <a:stretch>
            <a:fillRect/>
          </a:stretch>
        </p:blipFill>
        <p:spPr>
          <a:xfrm>
            <a:off x="0" y="-9144"/>
            <a:ext cx="4974336" cy="8238744"/>
          </a:xfrm>
          <a:prstGeom prst="rect">
            <a:avLst/>
          </a:prstGeom>
        </p:spPr>
      </p:pic>
      <p:sp>
        <p:nvSpPr>
          <p:cNvPr id="4" name="Text 0"/>
          <p:cNvSpPr/>
          <p:nvPr/>
        </p:nvSpPr>
        <p:spPr>
          <a:xfrm>
            <a:off x="478437" y="188337"/>
            <a:ext cx="8074152" cy="713232"/>
          </a:xfrm>
          <a:prstGeom prst="rect">
            <a:avLst/>
          </a:prstGeom>
          <a:noFill/>
          <a:ln/>
        </p:spPr>
        <p:txBody>
          <a:bodyPr wrap="none" lIns="0" tIns="0" rIns="0" bIns="0" rtlCol="0" anchor="ctr"/>
          <a:lstStyle/>
          <a:p>
            <a:pPr marL="0" indent="0" algn="l">
              <a:lnSpc>
                <a:spcPts val="625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21. Conclusion</a:t>
            </a:r>
            <a:endParaRPr lang="en-US" sz="4460" dirty="0">
              <a:latin typeface="Times New Roman" panose="02020603050405020304" pitchFamily="18" charset="0"/>
              <a:cs typeface="Times New Roman" panose="02020603050405020304" pitchFamily="18" charset="0"/>
            </a:endParaRPr>
          </a:p>
        </p:txBody>
      </p:sp>
      <p:sp>
        <p:nvSpPr>
          <p:cNvPr id="5" name="Text 1"/>
          <p:cNvSpPr/>
          <p:nvPr/>
        </p:nvSpPr>
        <p:spPr>
          <a:xfrm>
            <a:off x="1415697" y="801870"/>
            <a:ext cx="8074152" cy="576072"/>
          </a:xfrm>
          <a:prstGeom prst="rect">
            <a:avLst/>
          </a:prstGeom>
          <a:noFill/>
          <a:ln/>
        </p:spPr>
        <p:txBody>
          <a:bodyPr wrap="none" lIns="0" tIns="0" rIns="0" bIns="0" rtlCol="0" anchor="ctr"/>
          <a:lstStyle/>
          <a:p>
            <a:pPr marL="0" indent="0" algn="l">
              <a:lnSpc>
                <a:spcPts val="5000"/>
              </a:lnSpc>
              <a:buNone/>
            </a:pPr>
            <a:r>
              <a:rPr lang="en-US" sz="2800" dirty="0">
                <a:solidFill>
                  <a:srgbClr val="FFD9BE"/>
                </a:solidFill>
                <a:latin typeface="Times New Roman" panose="02020603050405020304" pitchFamily="18" charset="0"/>
                <a:ea typeface="思源宋体-SemiBold" pitchFamily="34" charset="-122"/>
                <a:cs typeface="Times New Roman" panose="02020603050405020304" pitchFamily="18" charset="0"/>
              </a:rPr>
              <a:t>Key Takeaway</a:t>
            </a:r>
            <a:endParaRPr lang="en-US" sz="28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9278F674-4310-406A-98D0-120171C13316}"/>
              </a:ext>
            </a:extLst>
          </p:cNvPr>
          <p:cNvSpPr txBox="1"/>
          <p:nvPr/>
        </p:nvSpPr>
        <p:spPr>
          <a:xfrm>
            <a:off x="929149" y="1703439"/>
            <a:ext cx="3421625" cy="5324535"/>
          </a:xfrm>
          <a:prstGeom prst="rect">
            <a:avLst/>
          </a:prstGeom>
          <a:noFill/>
        </p:spPr>
        <p:txBody>
          <a:bodyPr wrap="square" rtlCol="0">
            <a:spAutoFit/>
          </a:bodyPr>
          <a:lstStyle/>
          <a:p>
            <a:r>
              <a:rPr lang="en-GB" sz="2000" dirty="0">
                <a:solidFill>
                  <a:schemeClr val="bg1"/>
                </a:solidFill>
              </a:rPr>
              <a:t>CKD is a non-reversible and highly modifiable long-term illness in which early intervention plays an important role. The primary care nurses are crucial to this process due to their roles in detection at the early stages, the overall evaluation and individual planning. Nurses can play a key role in supporting disease progression and enhancing the long-term outcomes of patients by organizing combined help related to health and social care services.</a:t>
            </a:r>
          </a:p>
        </p:txBody>
      </p:sp>
      <p:pic>
        <p:nvPicPr>
          <p:cNvPr id="9" name="Picture 8">
            <a:extLst>
              <a:ext uri="{FF2B5EF4-FFF2-40B4-BE49-F238E27FC236}">
                <a16:creationId xmlns:a16="http://schemas.microsoft.com/office/drawing/2014/main" id="{32C8D060-15FB-4B5C-A5CC-3EFE15E6BA96}"/>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4609025" y="1377941"/>
            <a:ext cx="9761648" cy="532453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extBox 7">
            <a:extLst>
              <a:ext uri="{FF2B5EF4-FFF2-40B4-BE49-F238E27FC236}">
                <a16:creationId xmlns:a16="http://schemas.microsoft.com/office/drawing/2014/main" id="{C6F26B59-BEC1-4538-8742-5D7888EF5681}"/>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6" name="Picture 5">
            <a:extLst>
              <a:ext uri="{FF2B5EF4-FFF2-40B4-BE49-F238E27FC236}">
                <a16:creationId xmlns:a16="http://schemas.microsoft.com/office/drawing/2014/main" id="{7A1F0E78-9089-43CA-99F3-1E96DE87DC4C}"/>
              </a:ext>
            </a:extLst>
          </p:cNvPr>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1342101" y="598556"/>
            <a:ext cx="12440265" cy="678559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4" name="Text 0"/>
          <p:cNvSpPr/>
          <p:nvPr/>
        </p:nvSpPr>
        <p:spPr>
          <a:xfrm>
            <a:off x="9097983" y="6445046"/>
            <a:ext cx="5628282" cy="862452"/>
          </a:xfrm>
          <a:prstGeom prst="rect">
            <a:avLst/>
          </a:prstGeom>
          <a:noFill/>
          <a:ln/>
        </p:spPr>
        <p:txBody>
          <a:bodyPr wrap="none" lIns="0" tIns="0" rIns="0" bIns="0" rtlCol="0" anchor="ctr"/>
          <a:lstStyle/>
          <a:p>
            <a:pPr marL="0" indent="0" algn="ctr">
              <a:lnSpc>
                <a:spcPts val="8620"/>
              </a:lnSpc>
              <a:buNone/>
            </a:pPr>
            <a:r>
              <a:rPr lang="en-US" sz="6160" dirty="0">
                <a:solidFill>
                  <a:srgbClr val="FFD9BE"/>
                </a:solidFill>
                <a:latin typeface="Times New Roman" panose="02020603050405020304" pitchFamily="18" charset="0"/>
                <a:ea typeface="思源宋体-SemiBold" pitchFamily="34" charset="-122"/>
                <a:cs typeface="Times New Roman" panose="02020603050405020304" pitchFamily="18" charset="0"/>
              </a:rPr>
              <a:t>Thank You</a:t>
            </a:r>
            <a:endParaRPr lang="en-US" sz="616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EF0B21D-4036-4769-8E78-4F9C521F8273}"/>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sp>
        <p:nvSpPr>
          <p:cNvPr id="4" name="Text 0"/>
          <p:cNvSpPr/>
          <p:nvPr/>
        </p:nvSpPr>
        <p:spPr>
          <a:xfrm>
            <a:off x="-3171789" y="198513"/>
            <a:ext cx="13048488" cy="978408"/>
          </a:xfrm>
          <a:prstGeom prst="rect">
            <a:avLst/>
          </a:prstGeom>
          <a:noFill/>
          <a:ln/>
        </p:spPr>
        <p:txBody>
          <a:bodyPr wrap="none" lIns="0" tIns="0" rIns="0" bIns="0" rtlCol="0" anchor="ctr"/>
          <a:lstStyle/>
          <a:p>
            <a:pPr marL="0" indent="0" algn="ctr">
              <a:lnSpc>
                <a:spcPts val="862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References :  Page 1 </a:t>
            </a:r>
            <a:endParaRPr lang="en-US" sz="446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C311736B-493C-4A65-BBBD-C9CA3FE183BC}"/>
              </a:ext>
            </a:extLst>
          </p:cNvPr>
          <p:cNvSpPr txBox="1"/>
          <p:nvPr/>
        </p:nvSpPr>
        <p:spPr>
          <a:xfrm>
            <a:off x="908840" y="1176921"/>
            <a:ext cx="9372600" cy="3970318"/>
          </a:xfrm>
          <a:prstGeom prst="rect">
            <a:avLst/>
          </a:prstGeom>
          <a:noFill/>
        </p:spPr>
        <p:txBody>
          <a:bodyPr wrap="square" rtlCol="0">
            <a:spAutoFit/>
          </a:bodyPr>
          <a:lstStyle/>
          <a:p>
            <a:pPr marL="342900" indent="-342900">
              <a:buAutoNum type="arabicPeriod"/>
            </a:pPr>
            <a:r>
              <a:rPr lang="en-GB" b="1" dirty="0">
                <a:solidFill>
                  <a:schemeClr val="bg1"/>
                </a:solidFill>
              </a:rPr>
              <a:t>UK Guidelines, Policy &amp; Government Reports</a:t>
            </a:r>
          </a:p>
          <a:p>
            <a:pPr marL="285750" indent="-285750">
              <a:buFont typeface="Arial" panose="020B0604020202020204" pitchFamily="34" charset="0"/>
              <a:buChar char="•"/>
            </a:pPr>
            <a:r>
              <a:rPr lang="en-GB" b="1" dirty="0">
                <a:solidFill>
                  <a:schemeClr val="bg1"/>
                </a:solidFill>
              </a:rPr>
              <a:t>1. Gov.uk (2023)</a:t>
            </a:r>
            <a:r>
              <a:rPr lang="en-GB" dirty="0">
                <a:solidFill>
                  <a:schemeClr val="bg1"/>
                </a:solidFill>
              </a:rPr>
              <a:t> </a:t>
            </a:r>
            <a:r>
              <a:rPr lang="en-GB" i="1" dirty="0">
                <a:solidFill>
                  <a:schemeClr val="bg1"/>
                </a:solidFill>
              </a:rPr>
              <a:t>Health Inequality and Long-Term Conditions.</a:t>
            </a:r>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2. Kidney Care UK (2023)</a:t>
            </a:r>
            <a:r>
              <a:rPr lang="en-GB" dirty="0">
                <a:solidFill>
                  <a:schemeClr val="bg1"/>
                </a:solidFill>
              </a:rPr>
              <a:t> </a:t>
            </a:r>
            <a:r>
              <a:rPr lang="en-GB" i="1" dirty="0">
                <a:solidFill>
                  <a:schemeClr val="bg1"/>
                </a:solidFill>
              </a:rPr>
              <a:t>CKD Facts and Figures.</a:t>
            </a:r>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3. NHS England (2019)</a:t>
            </a:r>
            <a:r>
              <a:rPr lang="en-GB" dirty="0">
                <a:solidFill>
                  <a:schemeClr val="bg1"/>
                </a:solidFill>
              </a:rPr>
              <a:t> </a:t>
            </a:r>
            <a:r>
              <a:rPr lang="en-GB" i="1" dirty="0">
                <a:solidFill>
                  <a:schemeClr val="bg1"/>
                </a:solidFill>
              </a:rPr>
              <a:t>The NHS Long Term Plan.</a:t>
            </a:r>
            <a:r>
              <a:rPr lang="en-GB" dirty="0">
                <a:solidFill>
                  <a:schemeClr val="bg1"/>
                </a:solidFill>
              </a:rPr>
              <a:t> London: NHS England.</a:t>
            </a:r>
          </a:p>
          <a:p>
            <a:pPr marL="285750" indent="-285750">
              <a:buFont typeface="Arial" panose="020B0604020202020204" pitchFamily="34" charset="0"/>
              <a:buChar char="•"/>
            </a:pPr>
            <a:r>
              <a:rPr lang="en-GB" b="1" dirty="0">
                <a:solidFill>
                  <a:schemeClr val="bg1"/>
                </a:solidFill>
              </a:rPr>
              <a:t>4. NHS England (2020)</a:t>
            </a:r>
            <a:r>
              <a:rPr lang="en-GB" dirty="0">
                <a:solidFill>
                  <a:schemeClr val="bg1"/>
                </a:solidFill>
              </a:rPr>
              <a:t> </a:t>
            </a:r>
            <a:r>
              <a:rPr lang="en-GB" i="1" dirty="0">
                <a:solidFill>
                  <a:schemeClr val="bg1"/>
                </a:solidFill>
              </a:rPr>
              <a:t>Personalised Care: Local Implementation Advice.</a:t>
            </a:r>
            <a:r>
              <a:rPr lang="en-GB" dirty="0">
                <a:solidFill>
                  <a:schemeClr val="bg1"/>
                </a:solidFill>
              </a:rPr>
              <a:t> London: NHS England.</a:t>
            </a:r>
          </a:p>
          <a:p>
            <a:pPr marL="285750" indent="-285750">
              <a:buFont typeface="Arial" panose="020B0604020202020204" pitchFamily="34" charset="0"/>
              <a:buChar char="•"/>
            </a:pPr>
            <a:r>
              <a:rPr lang="en-GB" b="1" dirty="0">
                <a:solidFill>
                  <a:schemeClr val="bg1"/>
                </a:solidFill>
              </a:rPr>
              <a:t>5. NHS England (2022)</a:t>
            </a:r>
            <a:r>
              <a:rPr lang="en-GB" dirty="0">
                <a:solidFill>
                  <a:schemeClr val="bg1"/>
                </a:solidFill>
              </a:rPr>
              <a:t> </a:t>
            </a:r>
            <a:r>
              <a:rPr lang="en-GB" i="1" dirty="0">
                <a:solidFill>
                  <a:schemeClr val="bg1"/>
                </a:solidFill>
              </a:rPr>
              <a:t>Personalised Care Comprehensive Model.</a:t>
            </a:r>
            <a:r>
              <a:rPr lang="en-GB" dirty="0">
                <a:solidFill>
                  <a:schemeClr val="bg1"/>
                </a:solidFill>
              </a:rPr>
              <a:t> London: NHS England.</a:t>
            </a:r>
          </a:p>
          <a:p>
            <a:pPr marL="285750" indent="-285750">
              <a:buFont typeface="Arial" panose="020B0604020202020204" pitchFamily="34" charset="0"/>
              <a:buChar char="•"/>
            </a:pPr>
            <a:r>
              <a:rPr lang="en-GB" b="1" dirty="0">
                <a:solidFill>
                  <a:schemeClr val="bg1"/>
                </a:solidFill>
              </a:rPr>
              <a:t>6. NICE (2021)</a:t>
            </a:r>
            <a:r>
              <a:rPr lang="en-GB" dirty="0">
                <a:solidFill>
                  <a:schemeClr val="bg1"/>
                </a:solidFill>
              </a:rPr>
              <a:t> </a:t>
            </a:r>
            <a:r>
              <a:rPr lang="en-GB" i="1" dirty="0">
                <a:solidFill>
                  <a:schemeClr val="bg1"/>
                </a:solidFill>
              </a:rPr>
              <a:t>Chronic kidney disease in adults: evaluation and management (NG203).</a:t>
            </a:r>
            <a:r>
              <a:rPr lang="en-GB" dirty="0">
                <a:solidFill>
                  <a:schemeClr val="bg1"/>
                </a:solidFill>
              </a:rPr>
              <a:t> National  Institute for Health and Care Excellence.</a:t>
            </a:r>
          </a:p>
          <a:p>
            <a:pPr marL="285750" indent="-285750">
              <a:buFont typeface="Arial" panose="020B0604020202020204" pitchFamily="34" charset="0"/>
              <a:buChar char="•"/>
            </a:pPr>
            <a:r>
              <a:rPr lang="en-GB" b="1" dirty="0">
                <a:solidFill>
                  <a:schemeClr val="bg1"/>
                </a:solidFill>
              </a:rPr>
              <a:t>7. NICE (2021)</a:t>
            </a:r>
            <a:r>
              <a:rPr lang="en-GB" dirty="0">
                <a:solidFill>
                  <a:schemeClr val="bg1"/>
                </a:solidFill>
              </a:rPr>
              <a:t> </a:t>
            </a:r>
            <a:r>
              <a:rPr lang="en-GB" i="1" dirty="0">
                <a:solidFill>
                  <a:schemeClr val="bg1"/>
                </a:solidFill>
              </a:rPr>
              <a:t>Chronic Kidney Disease: Quality Standards (QS5).</a:t>
            </a:r>
            <a:r>
              <a:rPr lang="en-GB" dirty="0">
                <a:solidFill>
                  <a:schemeClr val="bg1"/>
                </a:solidFill>
              </a:rPr>
              <a:t> National Institute for Health and Care Excellence.</a:t>
            </a:r>
          </a:p>
          <a:p>
            <a:pPr marL="285750" indent="-285750">
              <a:buFont typeface="Arial" panose="020B0604020202020204" pitchFamily="34" charset="0"/>
              <a:buChar char="•"/>
            </a:pPr>
            <a:r>
              <a:rPr lang="en-GB" b="1" dirty="0">
                <a:solidFill>
                  <a:schemeClr val="bg1"/>
                </a:solidFill>
              </a:rPr>
              <a:t>8. Office for National Statistics (2022)</a:t>
            </a:r>
            <a:r>
              <a:rPr lang="en-GB" dirty="0">
                <a:solidFill>
                  <a:schemeClr val="bg1"/>
                </a:solidFill>
              </a:rPr>
              <a:t> </a:t>
            </a:r>
            <a:r>
              <a:rPr lang="en-GB" i="1" dirty="0">
                <a:solidFill>
                  <a:schemeClr val="bg1"/>
                </a:solidFill>
              </a:rPr>
              <a:t>Chronic Diseases Mortality Report.</a:t>
            </a:r>
            <a:r>
              <a:rPr lang="en-GB" dirty="0">
                <a:solidFill>
                  <a:schemeClr val="bg1"/>
                </a:solidFill>
              </a:rPr>
              <a:t> London: ONS.</a:t>
            </a:r>
          </a:p>
          <a:p>
            <a:pPr marL="285750" indent="-285750">
              <a:buFont typeface="Arial" panose="020B0604020202020204" pitchFamily="34" charset="0"/>
              <a:buChar char="•"/>
            </a:pPr>
            <a:r>
              <a:rPr lang="en-GB" b="1" dirty="0">
                <a:solidFill>
                  <a:schemeClr val="bg1"/>
                </a:solidFill>
              </a:rPr>
              <a:t>9. Public Health England (2020)</a:t>
            </a:r>
            <a:r>
              <a:rPr lang="en-GB" dirty="0">
                <a:solidFill>
                  <a:schemeClr val="bg1"/>
                </a:solidFill>
              </a:rPr>
              <a:t> </a:t>
            </a:r>
            <a:r>
              <a:rPr lang="en-GB" i="1" dirty="0">
                <a:solidFill>
                  <a:schemeClr val="bg1"/>
                </a:solidFill>
              </a:rPr>
              <a:t>Chronic Kidney Disease Prevalence Model.</a:t>
            </a:r>
            <a:r>
              <a:rPr lang="en-GB" dirty="0">
                <a:solidFill>
                  <a:schemeClr val="bg1"/>
                </a:solidFill>
              </a:rPr>
              <a:t> London: PHE.</a:t>
            </a:r>
          </a:p>
          <a:p>
            <a:pPr marL="285750" indent="-285750">
              <a:buFont typeface="Arial" panose="020B0604020202020204" pitchFamily="34" charset="0"/>
              <a:buChar char="•"/>
            </a:pPr>
            <a:r>
              <a:rPr lang="en-GB" b="1" dirty="0">
                <a:solidFill>
                  <a:schemeClr val="bg1"/>
                </a:solidFill>
              </a:rPr>
              <a:t>10. UK Kidney Association (2023)</a:t>
            </a:r>
            <a:r>
              <a:rPr lang="en-GB" dirty="0">
                <a:solidFill>
                  <a:schemeClr val="bg1"/>
                </a:solidFill>
              </a:rPr>
              <a:t> </a:t>
            </a:r>
            <a:r>
              <a:rPr lang="en-GB" i="1" dirty="0">
                <a:solidFill>
                  <a:schemeClr val="bg1"/>
                </a:solidFill>
              </a:rPr>
              <a:t>UKKA Clinical Practice Guidelines.</a:t>
            </a:r>
            <a:endParaRPr lang="en-GB" dirty="0">
              <a:solidFill>
                <a:schemeClr val="bg1"/>
              </a:solidFill>
            </a:endParaRPr>
          </a:p>
          <a:p>
            <a:endParaRPr lang="en-GB" b="1" dirty="0">
              <a:solidFill>
                <a:schemeClr val="bg1"/>
              </a:solidFill>
            </a:endParaRPr>
          </a:p>
        </p:txBody>
      </p:sp>
      <p:sp>
        <p:nvSpPr>
          <p:cNvPr id="8" name="TextBox 7">
            <a:extLst>
              <a:ext uri="{FF2B5EF4-FFF2-40B4-BE49-F238E27FC236}">
                <a16:creationId xmlns:a16="http://schemas.microsoft.com/office/drawing/2014/main" id="{587678CD-8350-469C-A903-C8B42B8B1D5C}"/>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extLst>
      <p:ext uri="{BB962C8B-B14F-4D97-AF65-F5344CB8AC3E}">
        <p14:creationId xmlns:p14="http://schemas.microsoft.com/office/powerpoint/2010/main" val="10700924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sp>
        <p:nvSpPr>
          <p:cNvPr id="4" name="Text 0"/>
          <p:cNvSpPr/>
          <p:nvPr/>
        </p:nvSpPr>
        <p:spPr>
          <a:xfrm>
            <a:off x="-3277445" y="224213"/>
            <a:ext cx="13048488" cy="978408"/>
          </a:xfrm>
          <a:prstGeom prst="rect">
            <a:avLst/>
          </a:prstGeom>
          <a:noFill/>
          <a:ln/>
        </p:spPr>
        <p:txBody>
          <a:bodyPr wrap="none" lIns="0" tIns="0" rIns="0" bIns="0" rtlCol="0" anchor="ctr"/>
          <a:lstStyle/>
          <a:p>
            <a:pPr marL="0" indent="0" algn="ctr">
              <a:lnSpc>
                <a:spcPts val="862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References : Page 2 </a:t>
            </a:r>
            <a:endParaRPr lang="en-US" sz="446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069C1BBA-6EBB-4660-B0D2-BDFC00560C58}"/>
              </a:ext>
            </a:extLst>
          </p:cNvPr>
          <p:cNvSpPr txBox="1"/>
          <p:nvPr/>
        </p:nvSpPr>
        <p:spPr>
          <a:xfrm>
            <a:off x="870155" y="1350361"/>
            <a:ext cx="11791336" cy="6186309"/>
          </a:xfrm>
          <a:prstGeom prst="rect">
            <a:avLst/>
          </a:prstGeom>
          <a:noFill/>
        </p:spPr>
        <p:txBody>
          <a:bodyPr wrap="square" rtlCol="0">
            <a:spAutoFit/>
          </a:bodyPr>
          <a:lstStyle/>
          <a:p>
            <a:r>
              <a:rPr lang="en-GB" b="1" dirty="0">
                <a:solidFill>
                  <a:schemeClr val="bg1"/>
                </a:solidFill>
              </a:rPr>
              <a:t>2. Clinical Research &amp; Management</a:t>
            </a:r>
          </a:p>
          <a:p>
            <a:r>
              <a:rPr lang="en-GB" b="1" dirty="0">
                <a:solidFill>
                  <a:schemeClr val="bg1"/>
                </a:solidFill>
              </a:rPr>
              <a:t>11. Brenner, B.M. et al. (2001)</a:t>
            </a:r>
            <a:r>
              <a:rPr lang="en-GB" dirty="0">
                <a:solidFill>
                  <a:schemeClr val="bg1"/>
                </a:solidFill>
              </a:rPr>
              <a:t> ‘ACE inhibitors and protection of the kidney’. </a:t>
            </a:r>
            <a:r>
              <a:rPr lang="en-GB" i="1" dirty="0">
                <a:solidFill>
                  <a:schemeClr val="bg1"/>
                </a:solidFill>
              </a:rPr>
              <a:t>New England Journal of Medicine</a:t>
            </a:r>
            <a:r>
              <a:rPr lang="en-GB" dirty="0">
                <a:solidFill>
                  <a:schemeClr val="bg1"/>
                </a:solidFill>
              </a:rPr>
              <a:t>, 345.</a:t>
            </a:r>
          </a:p>
          <a:p>
            <a:r>
              <a:rPr lang="en-GB" b="1" dirty="0">
                <a:solidFill>
                  <a:schemeClr val="bg1"/>
                </a:solidFill>
              </a:rPr>
              <a:t>12. Carney, E.F. (2020)</a:t>
            </a:r>
            <a:r>
              <a:rPr lang="en-GB" dirty="0">
                <a:solidFill>
                  <a:schemeClr val="bg1"/>
                </a:solidFill>
              </a:rPr>
              <a:t> ‘CKD and mortality statistics’. </a:t>
            </a:r>
            <a:r>
              <a:rPr lang="en-GB" i="1" dirty="0">
                <a:solidFill>
                  <a:schemeClr val="bg1"/>
                </a:solidFill>
              </a:rPr>
              <a:t>Nature Reviews Nephrology</a:t>
            </a:r>
            <a:r>
              <a:rPr lang="en-GB" dirty="0">
                <a:solidFill>
                  <a:schemeClr val="bg1"/>
                </a:solidFill>
              </a:rPr>
              <a:t>, 16.</a:t>
            </a:r>
          </a:p>
          <a:p>
            <a:r>
              <a:rPr lang="en-GB" b="1" dirty="0">
                <a:solidFill>
                  <a:schemeClr val="bg1"/>
                </a:solidFill>
              </a:rPr>
              <a:t>13. </a:t>
            </a:r>
            <a:r>
              <a:rPr lang="en-GB" b="1" dirty="0" err="1">
                <a:solidFill>
                  <a:schemeClr val="bg1"/>
                </a:solidFill>
              </a:rPr>
              <a:t>Cockwell</a:t>
            </a:r>
            <a:r>
              <a:rPr lang="en-GB" b="1" dirty="0">
                <a:solidFill>
                  <a:schemeClr val="bg1"/>
                </a:solidFill>
              </a:rPr>
              <a:t>, P. and Fisher, L.A. (2020)</a:t>
            </a:r>
            <a:r>
              <a:rPr lang="en-GB" dirty="0">
                <a:solidFill>
                  <a:schemeClr val="bg1"/>
                </a:solidFill>
              </a:rPr>
              <a:t> ‘The global burden of chronic kidney disease’. </a:t>
            </a:r>
            <a:r>
              <a:rPr lang="en-GB" i="1" dirty="0">
                <a:solidFill>
                  <a:schemeClr val="bg1"/>
                </a:solidFill>
              </a:rPr>
              <a:t>The Lancet</a:t>
            </a:r>
            <a:r>
              <a:rPr lang="en-GB" dirty="0">
                <a:solidFill>
                  <a:schemeClr val="bg1"/>
                </a:solidFill>
              </a:rPr>
              <a:t>, 395, pp. 662–664.</a:t>
            </a:r>
          </a:p>
          <a:p>
            <a:r>
              <a:rPr lang="en-GB" b="1" dirty="0">
                <a:solidFill>
                  <a:schemeClr val="bg1"/>
                </a:solidFill>
              </a:rPr>
              <a:t>14. </a:t>
            </a:r>
            <a:r>
              <a:rPr lang="en-GB" b="1" dirty="0" err="1">
                <a:solidFill>
                  <a:schemeClr val="bg1"/>
                </a:solidFill>
              </a:rPr>
              <a:t>Eckardt</a:t>
            </a:r>
            <a:r>
              <a:rPr lang="en-GB" b="1" dirty="0">
                <a:solidFill>
                  <a:schemeClr val="bg1"/>
                </a:solidFill>
              </a:rPr>
              <a:t>, K-U. et al. (2013)</a:t>
            </a:r>
            <a:r>
              <a:rPr lang="en-GB" dirty="0">
                <a:solidFill>
                  <a:schemeClr val="bg1"/>
                </a:solidFill>
              </a:rPr>
              <a:t> ‘Definition and classification of CKD’. </a:t>
            </a:r>
            <a:r>
              <a:rPr lang="en-GB" i="1" dirty="0">
                <a:solidFill>
                  <a:schemeClr val="bg1"/>
                </a:solidFill>
              </a:rPr>
              <a:t>Kidney International</a:t>
            </a:r>
            <a:r>
              <a:rPr lang="en-GB" dirty="0">
                <a:solidFill>
                  <a:schemeClr val="bg1"/>
                </a:solidFill>
              </a:rPr>
              <a:t>, 93(4).</a:t>
            </a:r>
          </a:p>
          <a:p>
            <a:r>
              <a:rPr lang="en-GB" b="1" dirty="0">
                <a:solidFill>
                  <a:schemeClr val="bg1"/>
                </a:solidFill>
              </a:rPr>
              <a:t>15. Fraser, S.D. and Roderick, P.J. (2019)</a:t>
            </a:r>
            <a:r>
              <a:rPr lang="en-GB" dirty="0">
                <a:solidFill>
                  <a:schemeClr val="bg1"/>
                </a:solidFill>
              </a:rPr>
              <a:t> ‘CKD: in primary care early detection’. </a:t>
            </a:r>
            <a:r>
              <a:rPr lang="en-GB" i="1" dirty="0">
                <a:solidFill>
                  <a:schemeClr val="bg1"/>
                </a:solidFill>
              </a:rPr>
              <a:t>BMJ</a:t>
            </a:r>
            <a:r>
              <a:rPr lang="en-GB" dirty="0">
                <a:solidFill>
                  <a:schemeClr val="bg1"/>
                </a:solidFill>
              </a:rPr>
              <a:t>, 364.</a:t>
            </a:r>
          </a:p>
          <a:p>
            <a:r>
              <a:rPr lang="en-GB" b="1" dirty="0">
                <a:solidFill>
                  <a:schemeClr val="bg1"/>
                </a:solidFill>
              </a:rPr>
              <a:t>16. Go, A.S. et al. (2004)</a:t>
            </a:r>
            <a:r>
              <a:rPr lang="en-GB" dirty="0">
                <a:solidFill>
                  <a:schemeClr val="bg1"/>
                </a:solidFill>
              </a:rPr>
              <a:t> ‘CKD and cardiovascular risk event risk’. </a:t>
            </a:r>
            <a:r>
              <a:rPr lang="en-GB" i="1" dirty="0">
                <a:solidFill>
                  <a:schemeClr val="bg1"/>
                </a:solidFill>
              </a:rPr>
              <a:t>New England Journal of Medicine</a:t>
            </a:r>
            <a:r>
              <a:rPr lang="en-GB" dirty="0">
                <a:solidFill>
                  <a:schemeClr val="bg1"/>
                </a:solidFill>
              </a:rPr>
              <a:t>, 351(13).</a:t>
            </a:r>
          </a:p>
          <a:p>
            <a:r>
              <a:rPr lang="en-GB" b="1" dirty="0">
                <a:solidFill>
                  <a:schemeClr val="bg1"/>
                </a:solidFill>
              </a:rPr>
              <a:t>17. </a:t>
            </a:r>
            <a:r>
              <a:rPr lang="en-GB" b="1" dirty="0" err="1">
                <a:solidFill>
                  <a:schemeClr val="bg1"/>
                </a:solidFill>
              </a:rPr>
              <a:t>Heerspink</a:t>
            </a:r>
            <a:r>
              <a:rPr lang="en-GB" b="1" dirty="0">
                <a:solidFill>
                  <a:schemeClr val="bg1"/>
                </a:solidFill>
              </a:rPr>
              <a:t>, H.J.L. et al. (2020)</a:t>
            </a:r>
            <a:r>
              <a:rPr lang="en-GB" dirty="0">
                <a:solidFill>
                  <a:schemeClr val="bg1"/>
                </a:solidFill>
              </a:rPr>
              <a:t> ‘Dapagliflozin to CKD’. </a:t>
            </a:r>
            <a:r>
              <a:rPr lang="en-GB" i="1" dirty="0">
                <a:solidFill>
                  <a:schemeClr val="bg1"/>
                </a:solidFill>
              </a:rPr>
              <a:t>New England Journal of Medicine</a:t>
            </a:r>
            <a:r>
              <a:rPr lang="en-GB" dirty="0">
                <a:solidFill>
                  <a:schemeClr val="bg1"/>
                </a:solidFill>
              </a:rPr>
              <a:t>, 383(15).</a:t>
            </a:r>
          </a:p>
          <a:p>
            <a:r>
              <a:rPr lang="en-GB" b="1" dirty="0">
                <a:solidFill>
                  <a:schemeClr val="bg1"/>
                </a:solidFill>
              </a:rPr>
              <a:t>18. Hill, N.R. et al. (2016)</a:t>
            </a:r>
            <a:r>
              <a:rPr lang="en-GB" dirty="0">
                <a:solidFill>
                  <a:schemeClr val="bg1"/>
                </a:solidFill>
              </a:rPr>
              <a:t> ‘Global Prevalence of Chronic Kidney Disease’. </a:t>
            </a:r>
            <a:r>
              <a:rPr lang="en-GB" i="1" dirty="0" err="1">
                <a:solidFill>
                  <a:schemeClr val="bg1"/>
                </a:solidFill>
              </a:rPr>
              <a:t>PLoS</a:t>
            </a:r>
            <a:r>
              <a:rPr lang="en-GB" i="1" dirty="0">
                <a:solidFill>
                  <a:schemeClr val="bg1"/>
                </a:solidFill>
              </a:rPr>
              <a:t> ONE</a:t>
            </a:r>
            <a:r>
              <a:rPr lang="en-GB" dirty="0">
                <a:solidFill>
                  <a:schemeClr val="bg1"/>
                </a:solidFill>
              </a:rPr>
              <a:t>, 11(7), e0158765.</a:t>
            </a:r>
          </a:p>
          <a:p>
            <a:r>
              <a:rPr lang="en-GB" b="1" dirty="0">
                <a:solidFill>
                  <a:schemeClr val="bg1"/>
                </a:solidFill>
              </a:rPr>
              <a:t>19. Hsu, C-Y. et al. (2014)</a:t>
            </a:r>
            <a:r>
              <a:rPr lang="en-GB" dirty="0">
                <a:solidFill>
                  <a:schemeClr val="bg1"/>
                </a:solidFill>
              </a:rPr>
              <a:t> ‘Obesity and CKD’. </a:t>
            </a:r>
            <a:r>
              <a:rPr lang="en-GB" i="1" dirty="0">
                <a:solidFill>
                  <a:schemeClr val="bg1"/>
                </a:solidFill>
              </a:rPr>
              <a:t>Journal of the American Society of Nephrology</a:t>
            </a:r>
            <a:r>
              <a:rPr lang="en-GB" dirty="0">
                <a:solidFill>
                  <a:schemeClr val="bg1"/>
                </a:solidFill>
              </a:rPr>
              <a:t>, 25(1).</a:t>
            </a:r>
          </a:p>
          <a:p>
            <a:r>
              <a:rPr lang="en-GB" b="1" dirty="0">
                <a:solidFill>
                  <a:schemeClr val="bg1"/>
                </a:solidFill>
              </a:rPr>
              <a:t>20. Jha, V. et al. (2013)</a:t>
            </a:r>
            <a:r>
              <a:rPr lang="en-GB" dirty="0">
                <a:solidFill>
                  <a:schemeClr val="bg1"/>
                </a:solidFill>
              </a:rPr>
              <a:t> ‘International Society of Nephrology world CKD guidelines’. </a:t>
            </a:r>
            <a:r>
              <a:rPr lang="en-GB" i="1" dirty="0">
                <a:solidFill>
                  <a:schemeClr val="bg1"/>
                </a:solidFill>
              </a:rPr>
              <a:t>The Lancet</a:t>
            </a:r>
            <a:r>
              <a:rPr lang="en-GB" dirty="0">
                <a:solidFill>
                  <a:schemeClr val="bg1"/>
                </a:solidFill>
              </a:rPr>
              <a:t>, 382.</a:t>
            </a:r>
          </a:p>
          <a:p>
            <a:r>
              <a:rPr lang="en-GB" b="1" dirty="0">
                <a:solidFill>
                  <a:schemeClr val="bg1"/>
                </a:solidFill>
              </a:rPr>
              <a:t>21. Kerr, M. et al. (2019)</a:t>
            </a:r>
            <a:r>
              <a:rPr lang="en-GB" dirty="0">
                <a:solidFill>
                  <a:schemeClr val="bg1"/>
                </a:solidFill>
              </a:rPr>
              <a:t> ‘The cost of CKD to NHS’. </a:t>
            </a:r>
            <a:r>
              <a:rPr lang="en-GB" i="1" dirty="0">
                <a:solidFill>
                  <a:schemeClr val="bg1"/>
                </a:solidFill>
              </a:rPr>
              <a:t>Nephrology Dialysis Transplantation</a:t>
            </a:r>
            <a:r>
              <a:rPr lang="en-GB" dirty="0">
                <a:solidFill>
                  <a:schemeClr val="bg1"/>
                </a:solidFill>
              </a:rPr>
              <a:t>, 34(6).</a:t>
            </a:r>
          </a:p>
          <a:p>
            <a:r>
              <a:rPr lang="en-GB" b="1" dirty="0">
                <a:solidFill>
                  <a:schemeClr val="bg1"/>
                </a:solidFill>
              </a:rPr>
              <a:t>22. Levey, A.S. et al. (2011)</a:t>
            </a:r>
            <a:r>
              <a:rPr lang="en-GB" dirty="0">
                <a:solidFill>
                  <a:schemeClr val="bg1"/>
                </a:solidFill>
              </a:rPr>
              <a:t> ‘CKD diagnosis and classification’. </a:t>
            </a:r>
            <a:r>
              <a:rPr lang="en-GB" i="1" dirty="0">
                <a:solidFill>
                  <a:schemeClr val="bg1"/>
                </a:solidFill>
              </a:rPr>
              <a:t>Kidney International</a:t>
            </a:r>
            <a:r>
              <a:rPr lang="en-GB" dirty="0">
                <a:solidFill>
                  <a:schemeClr val="bg1"/>
                </a:solidFill>
              </a:rPr>
              <a:t>, 80, pp. 17–28.</a:t>
            </a:r>
          </a:p>
          <a:p>
            <a:r>
              <a:rPr lang="en-GB" b="1" dirty="0">
                <a:solidFill>
                  <a:schemeClr val="bg1"/>
                </a:solidFill>
              </a:rPr>
              <a:t>23. Levin, A. et al. (2017)</a:t>
            </a:r>
            <a:r>
              <a:rPr lang="en-GB" dirty="0">
                <a:solidFill>
                  <a:schemeClr val="bg1"/>
                </a:solidFill>
              </a:rPr>
              <a:t> ‘KDIGO Clinical Practice Guideline of CKD Management’. </a:t>
            </a:r>
            <a:r>
              <a:rPr lang="en-GB" i="1" dirty="0">
                <a:solidFill>
                  <a:schemeClr val="bg1"/>
                </a:solidFill>
              </a:rPr>
              <a:t>Kidney International</a:t>
            </a:r>
            <a:r>
              <a:rPr lang="en-GB" dirty="0">
                <a:solidFill>
                  <a:schemeClr val="bg1"/>
                </a:solidFill>
              </a:rPr>
              <a:t>, 3(1).</a:t>
            </a:r>
          </a:p>
          <a:p>
            <a:r>
              <a:rPr lang="en-GB" b="1" dirty="0">
                <a:solidFill>
                  <a:schemeClr val="bg1"/>
                </a:solidFill>
              </a:rPr>
              <a:t>24. </a:t>
            </a:r>
            <a:r>
              <a:rPr lang="en-GB" b="1" dirty="0" err="1">
                <a:solidFill>
                  <a:schemeClr val="bg1"/>
                </a:solidFill>
              </a:rPr>
              <a:t>Medcalf</a:t>
            </a:r>
            <a:r>
              <a:rPr lang="en-GB" b="1" dirty="0">
                <a:solidFill>
                  <a:schemeClr val="bg1"/>
                </a:solidFill>
              </a:rPr>
              <a:t>, J.F. (2019)</a:t>
            </a:r>
            <a:r>
              <a:rPr lang="en-GB" dirty="0">
                <a:solidFill>
                  <a:schemeClr val="bg1"/>
                </a:solidFill>
              </a:rPr>
              <a:t> ‘The role of primary care in management of CKD’. </a:t>
            </a:r>
            <a:r>
              <a:rPr lang="en-GB" i="1" dirty="0">
                <a:solidFill>
                  <a:schemeClr val="bg1"/>
                </a:solidFill>
              </a:rPr>
              <a:t>British Journal of General Practice</a:t>
            </a:r>
            <a:r>
              <a:rPr lang="en-GB" dirty="0">
                <a:solidFill>
                  <a:schemeClr val="bg1"/>
                </a:solidFill>
              </a:rPr>
              <a:t>, 69(678).</a:t>
            </a:r>
          </a:p>
          <a:p>
            <a:r>
              <a:rPr lang="en-GB" b="1" dirty="0">
                <a:solidFill>
                  <a:schemeClr val="bg1"/>
                </a:solidFill>
              </a:rPr>
              <a:t>25. Reddy, Y.V. et al. (2021)</a:t>
            </a:r>
            <a:r>
              <a:rPr lang="en-GB" dirty="0">
                <a:solidFill>
                  <a:schemeClr val="bg1"/>
                </a:solidFill>
              </a:rPr>
              <a:t> ‘Hypertension and CKD progression’. </a:t>
            </a:r>
            <a:r>
              <a:rPr lang="en-GB" i="1" dirty="0">
                <a:solidFill>
                  <a:schemeClr val="bg1"/>
                </a:solidFill>
              </a:rPr>
              <a:t>Clinical Kidney Journal</a:t>
            </a:r>
            <a:r>
              <a:rPr lang="en-GB" dirty="0">
                <a:solidFill>
                  <a:schemeClr val="bg1"/>
                </a:solidFill>
              </a:rPr>
              <a:t>, 14(1).</a:t>
            </a:r>
          </a:p>
          <a:p>
            <a:r>
              <a:rPr lang="en-GB" b="1" dirty="0">
                <a:solidFill>
                  <a:schemeClr val="bg1"/>
                </a:solidFill>
              </a:rPr>
              <a:t>26. Stevens, P.E. &amp; Levin, A. (2013)</a:t>
            </a:r>
            <a:r>
              <a:rPr lang="en-GB" dirty="0">
                <a:solidFill>
                  <a:schemeClr val="bg1"/>
                </a:solidFill>
              </a:rPr>
              <a:t> ‘Evaluation and management of CKD’. </a:t>
            </a:r>
            <a:r>
              <a:rPr lang="en-GB" i="1" dirty="0">
                <a:solidFill>
                  <a:schemeClr val="bg1"/>
                </a:solidFill>
              </a:rPr>
              <a:t>Kidney International Supplements</a:t>
            </a:r>
            <a:r>
              <a:rPr lang="en-GB" dirty="0">
                <a:solidFill>
                  <a:schemeClr val="bg1"/>
                </a:solidFill>
              </a:rPr>
              <a:t>, 3(1).</a:t>
            </a:r>
          </a:p>
          <a:p>
            <a:r>
              <a:rPr lang="en-GB" b="1" dirty="0">
                <a:solidFill>
                  <a:schemeClr val="bg1"/>
                </a:solidFill>
              </a:rPr>
              <a:t>27. Thomas, M.C. (2019)</a:t>
            </a:r>
            <a:r>
              <a:rPr lang="en-GB" dirty="0">
                <a:solidFill>
                  <a:schemeClr val="bg1"/>
                </a:solidFill>
              </a:rPr>
              <a:t> ‘Smoking and CKD risk’. </a:t>
            </a:r>
            <a:r>
              <a:rPr lang="en-GB" i="1" dirty="0">
                <a:solidFill>
                  <a:schemeClr val="bg1"/>
                </a:solidFill>
              </a:rPr>
              <a:t>Nephrology</a:t>
            </a:r>
            <a:r>
              <a:rPr lang="en-GB" dirty="0">
                <a:solidFill>
                  <a:schemeClr val="bg1"/>
                </a:solidFill>
              </a:rPr>
              <a:t>, 24(5).</a:t>
            </a:r>
          </a:p>
          <a:p>
            <a:r>
              <a:rPr lang="en-GB" b="1" dirty="0">
                <a:solidFill>
                  <a:schemeClr val="bg1"/>
                </a:solidFill>
              </a:rPr>
              <a:t>28. Tonelli, M. et al. (2016)</a:t>
            </a:r>
            <a:r>
              <a:rPr lang="en-GB" dirty="0">
                <a:solidFill>
                  <a:schemeClr val="bg1"/>
                </a:solidFill>
              </a:rPr>
              <a:t> ‘Clinical outcomes in CKD’. </a:t>
            </a:r>
            <a:r>
              <a:rPr lang="en-GB" i="1" dirty="0">
                <a:solidFill>
                  <a:schemeClr val="bg1"/>
                </a:solidFill>
              </a:rPr>
              <a:t>BMJ</a:t>
            </a:r>
            <a:r>
              <a:rPr lang="en-GB" dirty="0">
                <a:solidFill>
                  <a:schemeClr val="bg1"/>
                </a:solidFill>
              </a:rPr>
              <a:t>, 352.</a:t>
            </a:r>
          </a:p>
          <a:p>
            <a:r>
              <a:rPr lang="en-GB" b="1" dirty="0">
                <a:solidFill>
                  <a:schemeClr val="bg1"/>
                </a:solidFill>
              </a:rPr>
              <a:t>29. Webster, A.C. et al. (2017)</a:t>
            </a:r>
            <a:r>
              <a:rPr lang="en-GB" dirty="0">
                <a:solidFill>
                  <a:schemeClr val="bg1"/>
                </a:solidFill>
              </a:rPr>
              <a:t> ‘Chronic Kidney Disease’. </a:t>
            </a:r>
            <a:r>
              <a:rPr lang="en-GB" i="1" dirty="0">
                <a:solidFill>
                  <a:schemeClr val="bg1"/>
                </a:solidFill>
              </a:rPr>
              <a:t>The Lancet</a:t>
            </a:r>
            <a:r>
              <a:rPr lang="en-GB" dirty="0">
                <a:solidFill>
                  <a:schemeClr val="bg1"/>
                </a:solidFill>
              </a:rPr>
              <a:t>, 389(10075), pp. 1238–1252.</a:t>
            </a:r>
          </a:p>
          <a:p>
            <a:r>
              <a:rPr lang="en-GB" b="1" dirty="0">
                <a:solidFill>
                  <a:schemeClr val="bg1"/>
                </a:solidFill>
              </a:rPr>
              <a:t>30. </a:t>
            </a:r>
            <a:r>
              <a:rPr lang="en-GB" b="1" dirty="0" err="1">
                <a:solidFill>
                  <a:schemeClr val="bg1"/>
                </a:solidFill>
              </a:rPr>
              <a:t>Zelniker</a:t>
            </a:r>
            <a:r>
              <a:rPr lang="en-GB" b="1" dirty="0">
                <a:solidFill>
                  <a:schemeClr val="bg1"/>
                </a:solidFill>
              </a:rPr>
              <a:t>, T.A. et al. (2019)</a:t>
            </a:r>
            <a:r>
              <a:rPr lang="en-GB" dirty="0">
                <a:solidFill>
                  <a:schemeClr val="bg1"/>
                </a:solidFill>
              </a:rPr>
              <a:t> ‘SGLT2 inhibitors to protect the kidney’. </a:t>
            </a:r>
            <a:r>
              <a:rPr lang="en-GB" i="1" dirty="0">
                <a:solidFill>
                  <a:schemeClr val="bg1"/>
                </a:solidFill>
              </a:rPr>
              <a:t>New England Journal of Medicine</a:t>
            </a:r>
            <a:r>
              <a:rPr lang="en-GB" dirty="0">
                <a:solidFill>
                  <a:schemeClr val="bg1"/>
                </a:solidFill>
              </a:rPr>
              <a:t>, 380.</a:t>
            </a:r>
          </a:p>
          <a:p>
            <a:endParaRPr lang="en-GB" dirty="0"/>
          </a:p>
        </p:txBody>
      </p:sp>
      <p:sp>
        <p:nvSpPr>
          <p:cNvPr id="10" name="TextBox 9">
            <a:extLst>
              <a:ext uri="{FF2B5EF4-FFF2-40B4-BE49-F238E27FC236}">
                <a16:creationId xmlns:a16="http://schemas.microsoft.com/office/drawing/2014/main" id="{462AFA8E-5148-466E-81C8-2B80A2F6D0D7}"/>
              </a:ext>
            </a:extLst>
          </p:cNvPr>
          <p:cNvSpPr txBox="1"/>
          <p:nvPr/>
        </p:nvSpPr>
        <p:spPr>
          <a:xfrm>
            <a:off x="10595610" y="7703041"/>
            <a:ext cx="9395460" cy="369332"/>
          </a:xfrm>
          <a:prstGeom prst="rect">
            <a:avLst/>
          </a:prstGeom>
          <a:noFill/>
        </p:spPr>
        <p:txBody>
          <a:bodyPr wrap="square">
            <a:spAutoFit/>
          </a:bodyPr>
          <a:lstStyle/>
          <a:p>
            <a:r>
              <a:rPr lang="en-GB" dirty="0">
                <a:solidFill>
                  <a:schemeClr val="bg1"/>
                </a:solidFill>
              </a:rPr>
              <a:t>All Images are created with Canva Tool </a:t>
            </a:r>
          </a:p>
        </p:txBody>
      </p:sp>
    </p:spTree>
    <p:extLst>
      <p:ext uri="{BB962C8B-B14F-4D97-AF65-F5344CB8AC3E}">
        <p14:creationId xmlns:p14="http://schemas.microsoft.com/office/powerpoint/2010/main" val="23041684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pic>
        <p:nvPicPr>
          <p:cNvPr id="3" name="Image 1" descr="preencoded.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4630400" cy="8238744"/>
          </a:xfrm>
          <a:prstGeom prst="rect">
            <a:avLst/>
          </a:prstGeom>
        </p:spPr>
      </p:pic>
      <p:sp>
        <p:nvSpPr>
          <p:cNvPr id="4" name="Text 0"/>
          <p:cNvSpPr/>
          <p:nvPr/>
        </p:nvSpPr>
        <p:spPr>
          <a:xfrm>
            <a:off x="-3238156" y="207658"/>
            <a:ext cx="13048488" cy="978408"/>
          </a:xfrm>
          <a:prstGeom prst="rect">
            <a:avLst/>
          </a:prstGeom>
          <a:noFill/>
          <a:ln/>
        </p:spPr>
        <p:txBody>
          <a:bodyPr wrap="none" lIns="0" tIns="0" rIns="0" bIns="0" rtlCol="0" anchor="ctr"/>
          <a:lstStyle/>
          <a:p>
            <a:pPr marL="0" indent="0" algn="ctr">
              <a:lnSpc>
                <a:spcPts val="8620"/>
              </a:lnSpc>
              <a:buNone/>
            </a:pPr>
            <a:r>
              <a:rPr lang="en-US" sz="4460" dirty="0">
                <a:solidFill>
                  <a:srgbClr val="FFD9BE"/>
                </a:solidFill>
                <a:latin typeface="Times New Roman" panose="02020603050405020304" pitchFamily="18" charset="0"/>
                <a:ea typeface="思源宋体-SemiBold" pitchFamily="34" charset="-122"/>
                <a:cs typeface="Times New Roman" panose="02020603050405020304" pitchFamily="18" charset="0"/>
              </a:rPr>
              <a:t>References : Page 3 </a:t>
            </a:r>
            <a:endParaRPr lang="en-US" sz="446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1013929-689C-469B-9585-59C9DA301370}"/>
              </a:ext>
            </a:extLst>
          </p:cNvPr>
          <p:cNvSpPr txBox="1"/>
          <p:nvPr/>
        </p:nvSpPr>
        <p:spPr>
          <a:xfrm>
            <a:off x="907026" y="1393723"/>
            <a:ext cx="12049432" cy="3693319"/>
          </a:xfrm>
          <a:prstGeom prst="rect">
            <a:avLst/>
          </a:prstGeom>
          <a:noFill/>
        </p:spPr>
        <p:txBody>
          <a:bodyPr wrap="square" rtlCol="0">
            <a:spAutoFit/>
          </a:bodyPr>
          <a:lstStyle/>
          <a:p>
            <a:r>
              <a:rPr lang="en-GB" b="1" dirty="0">
                <a:solidFill>
                  <a:schemeClr val="bg1"/>
                </a:solidFill>
              </a:rPr>
              <a:t>3. Inequalities &amp; Personalised Care</a:t>
            </a:r>
          </a:p>
          <a:p>
            <a:pPr marL="285750" indent="-285750">
              <a:buFont typeface="Arial" panose="020B0604020202020204" pitchFamily="34" charset="0"/>
              <a:buChar char="•"/>
            </a:pPr>
            <a:r>
              <a:rPr lang="en-GB" b="1" dirty="0">
                <a:solidFill>
                  <a:schemeClr val="bg1"/>
                </a:solidFill>
              </a:rPr>
              <a:t>31. Bambra, C. (2016)</a:t>
            </a:r>
            <a:r>
              <a:rPr lang="en-GB" dirty="0">
                <a:solidFill>
                  <a:schemeClr val="bg1"/>
                </a:solidFill>
              </a:rPr>
              <a:t> </a:t>
            </a:r>
            <a:r>
              <a:rPr lang="en-GB" i="1" dirty="0">
                <a:solidFill>
                  <a:schemeClr val="bg1"/>
                </a:solidFill>
              </a:rPr>
              <a:t>Health Inequalities and Welfare Systems.</a:t>
            </a:r>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32. Bower, P. et al. (2012)</a:t>
            </a:r>
            <a:r>
              <a:rPr lang="en-GB" dirty="0">
                <a:solidFill>
                  <a:schemeClr val="bg1"/>
                </a:solidFill>
              </a:rPr>
              <a:t> ‘Whole systems model of self-management support’. </a:t>
            </a:r>
            <a:r>
              <a:rPr lang="en-GB" i="1" dirty="0">
                <a:solidFill>
                  <a:schemeClr val="bg1"/>
                </a:solidFill>
              </a:rPr>
              <a:t>Implementation Science</a:t>
            </a:r>
            <a:r>
              <a:rPr lang="en-GB" dirty="0">
                <a:solidFill>
                  <a:schemeClr val="bg1"/>
                </a:solidFill>
              </a:rPr>
              <a:t>, 7(1).</a:t>
            </a:r>
          </a:p>
          <a:p>
            <a:pPr marL="285750" indent="-285750">
              <a:buFont typeface="Arial" panose="020B0604020202020204" pitchFamily="34" charset="0"/>
              <a:buChar char="•"/>
            </a:pPr>
            <a:r>
              <a:rPr lang="en-GB" b="1" dirty="0">
                <a:solidFill>
                  <a:schemeClr val="bg1"/>
                </a:solidFill>
              </a:rPr>
              <a:t>33. </a:t>
            </a:r>
            <a:r>
              <a:rPr lang="en-GB" b="1" dirty="0" err="1">
                <a:solidFill>
                  <a:schemeClr val="bg1"/>
                </a:solidFill>
              </a:rPr>
              <a:t>Chiauzzi</a:t>
            </a:r>
            <a:r>
              <a:rPr lang="en-GB" b="1" dirty="0">
                <a:solidFill>
                  <a:schemeClr val="bg1"/>
                </a:solidFill>
              </a:rPr>
              <a:t>, E. et al. (2015)</a:t>
            </a:r>
            <a:r>
              <a:rPr lang="en-GB" dirty="0">
                <a:solidFill>
                  <a:schemeClr val="bg1"/>
                </a:solidFill>
              </a:rPr>
              <a:t> ‘The patient-centred self-management technologies’. </a:t>
            </a:r>
            <a:r>
              <a:rPr lang="en-GB" i="1" dirty="0">
                <a:solidFill>
                  <a:schemeClr val="bg1"/>
                </a:solidFill>
              </a:rPr>
              <a:t>BMC Medicine</a:t>
            </a:r>
            <a:r>
              <a:rPr lang="en-GB" dirty="0">
                <a:solidFill>
                  <a:schemeClr val="bg1"/>
                </a:solidFill>
              </a:rPr>
              <a:t>, 13(1).</a:t>
            </a:r>
          </a:p>
          <a:p>
            <a:pPr marL="285750" indent="-285750">
              <a:buFont typeface="Arial" panose="020B0604020202020204" pitchFamily="34" charset="0"/>
              <a:buChar char="•"/>
            </a:pPr>
            <a:r>
              <a:rPr lang="en-GB" b="1" dirty="0">
                <a:solidFill>
                  <a:schemeClr val="bg1"/>
                </a:solidFill>
              </a:rPr>
              <a:t>34. Coulter, A. et al. (2015)</a:t>
            </a:r>
            <a:r>
              <a:rPr lang="en-GB" dirty="0">
                <a:solidFill>
                  <a:schemeClr val="bg1"/>
                </a:solidFill>
              </a:rPr>
              <a:t> ‘Personalised Care Planning in Long-Term Conditions’. </a:t>
            </a:r>
            <a:r>
              <a:rPr lang="en-GB" i="1" dirty="0">
                <a:solidFill>
                  <a:schemeClr val="bg1"/>
                </a:solidFill>
              </a:rPr>
              <a:t>Cochrane Review.</a:t>
            </a:r>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35. Crews, D.C. et al. (2014)</a:t>
            </a:r>
            <a:r>
              <a:rPr lang="en-GB" dirty="0">
                <a:solidFill>
                  <a:schemeClr val="bg1"/>
                </a:solidFill>
              </a:rPr>
              <a:t> ‘Racial differences in CKD’. </a:t>
            </a:r>
            <a:r>
              <a:rPr lang="en-GB" i="1" dirty="0">
                <a:solidFill>
                  <a:schemeClr val="bg1"/>
                </a:solidFill>
              </a:rPr>
              <a:t>American Journal of Kidney Diseases</a:t>
            </a:r>
            <a:r>
              <a:rPr lang="en-GB" dirty="0">
                <a:solidFill>
                  <a:schemeClr val="bg1"/>
                </a:solidFill>
              </a:rPr>
              <a:t>, 63(5).</a:t>
            </a:r>
          </a:p>
          <a:p>
            <a:pPr marL="285750" indent="-285750">
              <a:buFont typeface="Arial" panose="020B0604020202020204" pitchFamily="34" charset="0"/>
              <a:buChar char="•"/>
            </a:pPr>
            <a:r>
              <a:rPr lang="en-GB" b="1" dirty="0">
                <a:solidFill>
                  <a:schemeClr val="bg1"/>
                </a:solidFill>
              </a:rPr>
              <a:t>36. Eaton, S. (2015)</a:t>
            </a:r>
            <a:r>
              <a:rPr lang="en-GB" dirty="0">
                <a:solidFill>
                  <a:schemeClr val="bg1"/>
                </a:solidFill>
              </a:rPr>
              <a:t> ‘Person-centred care in long-term conditions delivery’. </a:t>
            </a:r>
            <a:r>
              <a:rPr lang="en-GB" i="1" dirty="0">
                <a:solidFill>
                  <a:schemeClr val="bg1"/>
                </a:solidFill>
              </a:rPr>
              <a:t>BMJ</a:t>
            </a:r>
            <a:r>
              <a:rPr lang="en-GB" dirty="0">
                <a:solidFill>
                  <a:schemeClr val="bg1"/>
                </a:solidFill>
              </a:rPr>
              <a:t>, 350.</a:t>
            </a:r>
          </a:p>
          <a:p>
            <a:pPr marL="285750" indent="-285750">
              <a:buFont typeface="Arial" panose="020B0604020202020204" pitchFamily="34" charset="0"/>
              <a:buChar char="•"/>
            </a:pPr>
            <a:r>
              <a:rPr lang="en-GB" b="1" dirty="0">
                <a:solidFill>
                  <a:schemeClr val="bg1"/>
                </a:solidFill>
              </a:rPr>
              <a:t>37. Hellqvist, K. (2021)</a:t>
            </a:r>
            <a:r>
              <a:rPr lang="en-GB" dirty="0">
                <a:solidFill>
                  <a:schemeClr val="bg1"/>
                </a:solidFill>
              </a:rPr>
              <a:t> ‘Promoting Self-Care in Long-Term Conditions’. </a:t>
            </a:r>
            <a:r>
              <a:rPr lang="en-GB" i="1" dirty="0">
                <a:solidFill>
                  <a:schemeClr val="bg1"/>
                </a:solidFill>
              </a:rPr>
              <a:t>International Journal of Environmental Research and Public Health</a:t>
            </a:r>
            <a:r>
              <a:rPr lang="en-GB" dirty="0">
                <a:solidFill>
                  <a:schemeClr val="bg1"/>
                </a:solidFill>
              </a:rPr>
              <a:t>, 18(5).</a:t>
            </a:r>
          </a:p>
          <a:p>
            <a:pPr marL="285750" indent="-285750">
              <a:buFont typeface="Arial" panose="020B0604020202020204" pitchFamily="34" charset="0"/>
              <a:buChar char="•"/>
            </a:pPr>
            <a:r>
              <a:rPr lang="en-GB" b="1" dirty="0">
                <a:solidFill>
                  <a:schemeClr val="bg1"/>
                </a:solidFill>
              </a:rPr>
              <a:t>38. Marmot, M. (2020)</a:t>
            </a:r>
            <a:r>
              <a:rPr lang="en-GB" dirty="0">
                <a:solidFill>
                  <a:schemeClr val="bg1"/>
                </a:solidFill>
              </a:rPr>
              <a:t> </a:t>
            </a:r>
            <a:r>
              <a:rPr lang="en-GB" i="1" dirty="0">
                <a:solidFill>
                  <a:schemeClr val="bg1"/>
                </a:solidFill>
              </a:rPr>
              <a:t>The Marmot Review 10 Years on Health Equity in England.</a:t>
            </a:r>
            <a:endParaRPr lang="en-GB" dirty="0">
              <a:solidFill>
                <a:schemeClr val="bg1"/>
              </a:solidFill>
            </a:endParaRPr>
          </a:p>
          <a:p>
            <a:pPr marL="285750" indent="-285750">
              <a:buFont typeface="Arial" panose="020B0604020202020204" pitchFamily="34" charset="0"/>
              <a:buChar char="•"/>
            </a:pPr>
            <a:r>
              <a:rPr lang="en-GB" b="1" dirty="0">
                <a:solidFill>
                  <a:schemeClr val="bg1"/>
                </a:solidFill>
              </a:rPr>
              <a:t>39. Taylor, C. et al. (2021)</a:t>
            </a:r>
            <a:r>
              <a:rPr lang="en-GB" dirty="0">
                <a:solidFill>
                  <a:schemeClr val="bg1"/>
                </a:solidFill>
              </a:rPr>
              <a:t> ‘CKD and social determinants of health’. </a:t>
            </a:r>
            <a:r>
              <a:rPr lang="en-GB" i="1" dirty="0">
                <a:solidFill>
                  <a:schemeClr val="bg1"/>
                </a:solidFill>
              </a:rPr>
              <a:t>Kidney Medicine</a:t>
            </a:r>
            <a:r>
              <a:rPr lang="en-GB" dirty="0">
                <a:solidFill>
                  <a:schemeClr val="bg1"/>
                </a:solidFill>
              </a:rPr>
              <a:t>, 3(2).</a:t>
            </a:r>
          </a:p>
          <a:p>
            <a:pPr marL="285750" indent="-285750">
              <a:buFont typeface="Arial" panose="020B0604020202020204" pitchFamily="34" charset="0"/>
              <a:buChar char="•"/>
            </a:pPr>
            <a:r>
              <a:rPr lang="en-GB" b="1" dirty="0">
                <a:solidFill>
                  <a:schemeClr val="bg1"/>
                </a:solidFill>
              </a:rPr>
              <a:t>40. Wilkinson, R. &amp; Pickett, K. (2010)</a:t>
            </a:r>
            <a:r>
              <a:rPr lang="en-GB" dirty="0">
                <a:solidFill>
                  <a:schemeClr val="bg1"/>
                </a:solidFill>
              </a:rPr>
              <a:t> </a:t>
            </a:r>
            <a:r>
              <a:rPr lang="en-GB" i="1" dirty="0">
                <a:solidFill>
                  <a:schemeClr val="bg1"/>
                </a:solidFill>
              </a:rPr>
              <a:t>The Spirit Level: The effects of Health Inequality.</a:t>
            </a:r>
            <a:endParaRPr lang="en-GB" dirty="0">
              <a:solidFill>
                <a:schemeClr val="bg1"/>
              </a:solidFill>
            </a:endParaRPr>
          </a:p>
          <a:p>
            <a:endParaRPr lang="en-GB" dirty="0">
              <a:solidFill>
                <a:schemeClr val="bg1"/>
              </a:solidFill>
            </a:endParaRPr>
          </a:p>
        </p:txBody>
      </p:sp>
      <p:sp>
        <p:nvSpPr>
          <p:cNvPr id="6" name="TextBox 5">
            <a:extLst>
              <a:ext uri="{FF2B5EF4-FFF2-40B4-BE49-F238E27FC236}">
                <a16:creationId xmlns:a16="http://schemas.microsoft.com/office/drawing/2014/main" id="{066F9F51-89D4-49C4-9D33-D9A9E19893C3}"/>
              </a:ext>
            </a:extLst>
          </p:cNvPr>
          <p:cNvSpPr txBox="1"/>
          <p:nvPr/>
        </p:nvSpPr>
        <p:spPr>
          <a:xfrm>
            <a:off x="10442448" y="7711440"/>
            <a:ext cx="4047903" cy="369332"/>
          </a:xfrm>
          <a:prstGeom prst="rect">
            <a:avLst/>
          </a:prstGeom>
          <a:noFill/>
        </p:spPr>
        <p:txBody>
          <a:bodyPr wrap="none" rtlCol="0">
            <a:spAutoFit/>
          </a:bodyPr>
          <a:lstStyle/>
          <a:p>
            <a:r>
              <a:rPr lang="en-GB" dirty="0">
                <a:solidFill>
                  <a:schemeClr val="bg1"/>
                </a:solidFill>
              </a:rPr>
              <a:t>Image assets designed in Canva. © Canva</a:t>
            </a:r>
          </a:p>
        </p:txBody>
      </p:sp>
    </p:spTree>
    <p:extLst>
      <p:ext uri="{BB962C8B-B14F-4D97-AF65-F5344CB8AC3E}">
        <p14:creationId xmlns:p14="http://schemas.microsoft.com/office/powerpoint/2010/main" val="41513949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1263</TotalTime>
  <Words>3032</Words>
  <Application>Microsoft Office PowerPoint</Application>
  <PresentationFormat>Custom</PresentationFormat>
  <Paragraphs>218</Paragraphs>
  <Slides>30</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system-ui</vt:lpstr>
      <vt:lpstr>Times New Roman</vt:lpstr>
      <vt:lpstr>思源宋体-Light</vt:lpstr>
      <vt:lpstr>思源宋体-SemiBold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Mija Cm</Manager>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LCHS7003 _Component 1 Information Booklet of Longterm Condition Management Mija Chakkalaparambil Michael</dc:title>
  <dc:creator>Mija Chakkalaparambil Michael</dc:creator>
  <cp:lastModifiedBy>Y M</cp:lastModifiedBy>
  <cp:revision>15</cp:revision>
  <dcterms:created xsi:type="dcterms:W3CDTF">2025-12-06T17:21:00Z</dcterms:created>
  <dcterms:modified xsi:type="dcterms:W3CDTF">2025-12-09T19:46:29Z</dcterms:modified>
</cp:coreProperties>
</file>