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2.xml" ContentType="application/vnd.openxmlformats-officedocument.presentationml.notesSlide+xml"/>
  <Override PartName="/ppt/notesSlides/notesSlide10.xml" ContentType="application/vnd.openxmlformats-officedocument.presentationml.notesSlide+xml"/>
  <Override PartName="/ppt/notesSlides/notesSlide3.xml" ContentType="application/vnd.openxmlformats-officedocument.presentationml.notesSlide+xml"/>
  <Override PartName="/ppt/notesSlides/notesSlide11.xml" ContentType="application/vnd.openxmlformats-officedocument.presentationml.notesSlide+xml"/>
  <Override PartName="/ppt/notesSlides/notesSlide4.xml" ContentType="application/vnd.openxmlformats-officedocument.presentationml.notesSlide+xml"/>
  <Override PartName="/ppt/notesSlides/notesSlide12.xml" ContentType="application/vnd.openxmlformats-officedocument.presentationml.notesSlide+xml"/>
  <Override PartName="/ppt/notesSlides/notesSlide5.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_rels/notesSlide10.xml.rels" ContentType="application/vnd.openxmlformats-package.relationships+xml"/>
  <Override PartName="/ppt/notesSlides/_rels/notesSlide45.xml.rels" ContentType="application/vnd.openxmlformats-package.relationships+xml"/>
  <Override PartName="/ppt/notesSlides/_rels/notesSlide2.xml.rels" ContentType="application/vnd.openxmlformats-package.relationships+xml"/>
  <Override PartName="/ppt/notesSlides/_rels/notesSlide11.xml.rels" ContentType="application/vnd.openxmlformats-package.relationships+xml"/>
  <Override PartName="/ppt/notesSlides/_rels/notesSlide3.xml.rels" ContentType="application/vnd.openxmlformats-package.relationships+xml"/>
  <Override PartName="/ppt/notesSlides/_rels/notesSlide12.xml.rels" ContentType="application/vnd.openxmlformats-package.relationships+xml"/>
  <Override PartName="/ppt/notesSlides/_rels/notesSlide4.xml.rels" ContentType="application/vnd.openxmlformats-package.relationships+xml"/>
  <Override PartName="/ppt/notesSlides/_rels/notesSlide13.xml.rels" ContentType="application/vnd.openxmlformats-package.relationships+xml"/>
  <Override PartName="/ppt/notesSlides/_rels/notesSlide5.xml.rels" ContentType="application/vnd.openxmlformats-package.relationships+xml"/>
  <Override PartName="/ppt/notesSlides/_rels/notesSlide48.xml.rels" ContentType="application/vnd.openxmlformats-package.relationships+xml"/>
  <Override PartName="/ppt/notesSlides/_rels/notesSlide14.xml.rels" ContentType="application/vnd.openxmlformats-package.relationships+xml"/>
  <Override PartName="/ppt/notesSlides/_rels/notesSlide15.xml.rels" ContentType="application/vnd.openxmlformats-package.relationships+xml"/>
  <Override PartName="/ppt/notesSlides/_rels/notesSlide16.xml.rels" ContentType="application/vnd.openxmlformats-package.relationships+xml"/>
  <Override PartName="/ppt/notesSlides/_rels/notesSlide17.xml.rels" ContentType="application/vnd.openxmlformats-package.relationships+xml"/>
  <Override PartName="/ppt/notesSlides/_rels/notesSlide18.xml.rels" ContentType="application/vnd.openxmlformats-package.relationships+xml"/>
  <Override PartName="/ppt/notesSlides/_rels/notesSlide19.xml.rels" ContentType="application/vnd.openxmlformats-package.relationships+xml"/>
  <Override PartName="/ppt/notesSlides/_rels/notesSlide20.xml.rels" ContentType="application/vnd.openxmlformats-package.relationships+xml"/>
  <Override PartName="/ppt/notesSlides/_rels/notesSlide21.xml.rels" ContentType="application/vnd.openxmlformats-package.relationships+xml"/>
  <Override PartName="/ppt/notesSlides/_rels/notesSlide22.xml.rels" ContentType="application/vnd.openxmlformats-package.relationships+xml"/>
  <Override PartName="/ppt/notesSlides/_rels/notesSlide23.xml.rels" ContentType="application/vnd.openxmlformats-package.relationships+xml"/>
  <Override PartName="/ppt/notesSlides/_rels/notesSlide24.xml.rels" ContentType="application/vnd.openxmlformats-package.relationships+xml"/>
  <Override PartName="/ppt/notesSlides/_rels/notesSlide25.xml.rels" ContentType="application/vnd.openxmlformats-package.relationships+xml"/>
  <Override PartName="/ppt/notesSlides/_rels/notesSlide26.xml.rels" ContentType="application/vnd.openxmlformats-package.relationships+xml"/>
  <Override PartName="/ppt/notesSlides/_rels/notesSlide27.xml.rels" ContentType="application/vnd.openxmlformats-package.relationships+xml"/>
  <Override PartName="/ppt/notesSlides/_rels/notesSlide28.xml.rels" ContentType="application/vnd.openxmlformats-package.relationships+xml"/>
  <Override PartName="/ppt/notesSlides/_rels/notesSlide29.xml.rels" ContentType="application/vnd.openxmlformats-package.relationships+xml"/>
  <Override PartName="/ppt/notesSlides/_rels/notesSlide30.xml.rels" ContentType="application/vnd.openxmlformats-package.relationships+xml"/>
  <Override PartName="/ppt/notesSlides/_rels/notesSlide31.xml.rels" ContentType="application/vnd.openxmlformats-package.relationships+xml"/>
  <Override PartName="/ppt/notesSlides/_rels/notesSlide32.xml.rels" ContentType="application/vnd.openxmlformats-package.relationships+xml"/>
  <Override PartName="/ppt/notesSlides/_rels/notesSlide33.xml.rels" ContentType="application/vnd.openxmlformats-package.relationships+xml"/>
  <Override PartName="/ppt/notesSlides/_rels/notesSlide34.xml.rels" ContentType="application/vnd.openxmlformats-package.relationships+xml"/>
  <Override PartName="/ppt/notesSlides/_rels/notesSlide35.xml.rels" ContentType="application/vnd.openxmlformats-package.relationships+xml"/>
  <Override PartName="/ppt/notesSlides/_rels/notesSlide39.xml.rels" ContentType="application/vnd.openxmlformats-package.relationships+xml"/>
  <Override PartName="/ppt/notesSlides/_rels/notesSlide40.xml.rels" ContentType="application/vnd.openxmlformats-package.relationships+xml"/>
  <Override PartName="/ppt/notesSlides/_rels/notesSlide41.xml.rels" ContentType="application/vnd.openxmlformats-package.relationships+xml"/>
  <Override PartName="/ppt/notesSlides/_rels/notesSlide42.xml.rels" ContentType="application/vnd.openxmlformats-package.relationships+xml"/>
  <Override PartName="/ppt/notesSlides/_rels/notesSlide43.xml.rels" ContentType="application/vnd.openxmlformats-package.relationships+xml"/>
  <Override PartName="/ppt/notesSlides/_rels/notesSlide44.xml.rels" ContentType="application/vnd.openxmlformats-package.relationships+xml"/>
  <Override PartName="/ppt/notesSlides/_rels/notesSlide49.xml.rels" ContentType="application/vnd.openxmlformats-package.relationships+xml"/>
  <Override PartName="/ppt/media/image1.jpeg" ContentType="image/jpeg"/>
  <Override PartName="/ppt/media/image2.jpeg" ContentType="image/jpeg"/>
  <Override PartName="/ppt/media/image8.png" ContentType="image/png"/>
  <Override PartName="/ppt/media/image3.jpeg" ContentType="image/jpeg"/>
  <Override PartName="/ppt/media/image5.png" ContentType="image/png"/>
  <Override PartName="/ppt/media/image4.jpeg" ContentType="image/jpeg"/>
  <Override PartName="/ppt/media/image6.png" ContentType="image/png"/>
  <Override PartName="/ppt/media/image7.png" ContentType="image/png"/>
  <Override PartName="/ppt/media/image9.png" ContentType="image/png"/>
  <Override PartName="/ppt/media/image10.png" ContentType="image/png"/>
  <Override PartName="/ppt/media/image11.png" ContentType="image/png"/>
  <Override PartName="/ppt/media/image12.jpeg" ContentType="image/jpeg"/>
  <Override PartName="/ppt/media/image13.jpeg" ContentType="image/jpeg"/>
  <Override PartName="/ppt/media/image14.jpeg" ContentType="image/jpeg"/>
  <Override PartName="/ppt/media/image15.jpeg" ContentType="image/jpeg"/>
  <Override PartName="/ppt/media/image16.jpeg" ContentType="image/jpeg"/>
  <Override PartName="/ppt/media/image17.png" ContentType="image/png"/>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21.xml" ContentType="application/vnd.openxmlformats-officedocument.presentationml.slide+xml"/>
  <Override PartName="/ppt/slides/slide4.xml" ContentType="application/vnd.openxmlformats-officedocument.presentationml.slide+xml"/>
  <Override PartName="/ppt/slides/slide22.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slides/slide24.xml" ContentType="application/vnd.openxmlformats-officedocument.presentationml.slide+xml"/>
  <Override PartName="/ppt/slides/slide8.xml" ContentType="application/vnd.openxmlformats-officedocument.presentationml.slide+xml"/>
  <Override PartName="/ppt/slides/slide25.xml" ContentType="application/vnd.openxmlformats-officedocument.presentationml.slide+xml"/>
  <Override PartName="/ppt/slides/slide9.xml" ContentType="application/vnd.openxmlformats-officedocument.presentationml.slide+xml"/>
  <Override PartName="/ppt/slides/slide26.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_rels/slide35.xml.rels" ContentType="application/vnd.openxmlformats-package.relationships+xml"/>
  <Override PartName="/ppt/slides/_rels/slide1.xml.rels" ContentType="application/vnd.openxmlformats-package.relationships+xml"/>
  <Override PartName="/ppt/slides/_rels/slide22.xml.rels" ContentType="application/vnd.openxmlformats-package.relationships+xml"/>
  <Override PartName="/ppt/slides/_rels/slide36.xml.rels" ContentType="application/vnd.openxmlformats-package.relationships+xml"/>
  <Override PartName="/ppt/slides/_rels/slide2.xml.rels" ContentType="application/vnd.openxmlformats-package.relationships+xml"/>
  <Override PartName="/ppt/slides/_rels/slide20.xml.rels" ContentType="application/vnd.openxmlformats-package.relationships+xml"/>
  <Override PartName="/ppt/slides/_rels/slide37.xml.rels" ContentType="application/vnd.openxmlformats-package.relationships+xml"/>
  <Override PartName="/ppt/slides/_rels/slide3.xml.rels" ContentType="application/vnd.openxmlformats-package.relationships+xml"/>
  <Override PartName="/ppt/slides/_rels/slide21.xml.rels" ContentType="application/vnd.openxmlformats-package.relationships+xml"/>
  <Override PartName="/ppt/slides/_rels/slide4.xml.rels" ContentType="application/vnd.openxmlformats-package.relationships+xml"/>
  <Override PartName="/ppt/slides/_rels/slide38.xml.rels" ContentType="application/vnd.openxmlformats-package.relationships+xml"/>
  <Override PartName="/ppt/slides/_rels/slide5.xml.rels" ContentType="application/vnd.openxmlformats-package.relationships+xml"/>
  <Override PartName="/ppt/slides/_rels/slide39.xml.rels" ContentType="application/vnd.openxmlformats-package.relationships+xml"/>
  <Override PartName="/ppt/slides/_rels/slide23.xml.rels" ContentType="application/vnd.openxmlformats-package.relationships+xml"/>
  <Override PartName="/ppt/slides/_rels/slide6.xml.rels" ContentType="application/vnd.openxmlformats-package.relationships+xml"/>
  <Override PartName="/ppt/slides/_rels/slide24.xml.rels" ContentType="application/vnd.openxmlformats-package.relationships+xml"/>
  <Override PartName="/ppt/slides/_rels/slide7.xml.rels" ContentType="application/vnd.openxmlformats-package.relationships+xml"/>
  <Override PartName="/ppt/slides/_rels/slide25.xml.rels" ContentType="application/vnd.openxmlformats-package.relationships+xml"/>
  <Override PartName="/ppt/slides/_rels/slide8.xml.rels" ContentType="application/vnd.openxmlformats-package.relationships+xml"/>
  <Override PartName="/ppt/slides/_rels/slide26.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slides/_rels/slide27.xml.rels" ContentType="application/vnd.openxmlformats-package.relationships+xml"/>
  <Override PartName="/ppt/slides/_rels/slide28.xml.rels" ContentType="application/vnd.openxmlformats-package.relationships+xml"/>
  <Override PartName="/ppt/slides/_rels/slide29.xml.rels" ContentType="application/vnd.openxmlformats-package.relationships+xml"/>
  <Override PartName="/ppt/slides/_rels/slide30.xml.rels" ContentType="application/vnd.openxmlformats-package.relationships+xml"/>
  <Override PartName="/ppt/slides/_rels/slide31.xml.rels" ContentType="application/vnd.openxmlformats-package.relationships+xml"/>
  <Override PartName="/ppt/slides/_rels/slide32.xml.rels" ContentType="application/vnd.openxmlformats-package.relationships+xml"/>
  <Override PartName="/ppt/slides/_rels/slide33.xml.rels" ContentType="application/vnd.openxmlformats-package.relationships+xml"/>
  <Override PartName="/ppt/slides/_rels/slide34.xml.rels" ContentType="application/vnd.openxmlformats-package.relationships+xml"/>
  <Override PartName="/ppt/slides/_rels/slide40.xml.rels" ContentType="application/vnd.openxmlformats-package.relationships+xml"/>
  <Override PartName="/ppt/slides/_rels/slide41.xml.rels" ContentType="application/vnd.openxmlformats-package.relationships+xml"/>
  <Override PartName="/ppt/slides/_rels/slide42.xml.rels" ContentType="application/vnd.openxmlformats-package.relationships+xml"/>
  <Override PartName="/ppt/slides/_rels/slide43.xml.rels" ContentType="application/vnd.openxmlformats-package.relationships+xml"/>
  <Override PartName="/ppt/slides/_rels/slide44.xml.rels" ContentType="application/vnd.openxmlformats-package.relationships+xml"/>
  <Override PartName="/ppt/slides/_rels/slide45.xml.rels" ContentType="application/vnd.openxmlformats-package.relationships+xml"/>
  <Override PartName="/ppt/slides/_rels/slide46.xml.rels" ContentType="application/vnd.openxmlformats-package.relationships+xml"/>
  <Override PartName="/ppt/slides/_rels/slide47.xml.rels" ContentType="application/vnd.openxmlformats-package.relationships+xml"/>
  <Override PartName="/ppt/slides/_rels/slide48.xml.rels" ContentType="application/vnd.openxmlformats-package.relationships+xml"/>
  <Override PartName="/ppt/slides/_rels/slide49.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99" r:id="rId50"/>
    <p:sldId id="300" r:id="rId51"/>
    <p:sldId id="301" r:id="rId52"/>
    <p:sldId id="302" r:id="rId53"/>
    <p:sldId id="303" r:id="rId54"/>
    <p:sldId id="304" r:id="rId55"/>
  </p:sldIdLst>
  <p:sldSz cx="9144000" cy="6858000"/>
  <p:notesSz cx="9372600" cy="7086600"/>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 Id="rId18" Type="http://schemas.openxmlformats.org/officeDocument/2006/relationships/slide" Target="slides/slide12.xml"/><Relationship Id="rId19" Type="http://schemas.openxmlformats.org/officeDocument/2006/relationships/slide" Target="slides/slide13.xml"/><Relationship Id="rId20" Type="http://schemas.openxmlformats.org/officeDocument/2006/relationships/slide" Target="slides/slide14.xml"/><Relationship Id="rId21" Type="http://schemas.openxmlformats.org/officeDocument/2006/relationships/slide" Target="slides/slide15.xml"/><Relationship Id="rId22" Type="http://schemas.openxmlformats.org/officeDocument/2006/relationships/slide" Target="slides/slide16.xml"/><Relationship Id="rId23" Type="http://schemas.openxmlformats.org/officeDocument/2006/relationships/slide" Target="slides/slide17.xml"/><Relationship Id="rId24" Type="http://schemas.openxmlformats.org/officeDocument/2006/relationships/slide" Target="slides/slide18.xml"/><Relationship Id="rId25" Type="http://schemas.openxmlformats.org/officeDocument/2006/relationships/slide" Target="slides/slide19.xml"/><Relationship Id="rId26" Type="http://schemas.openxmlformats.org/officeDocument/2006/relationships/slide" Target="slides/slide20.xml"/><Relationship Id="rId27" Type="http://schemas.openxmlformats.org/officeDocument/2006/relationships/slide" Target="slides/slide21.xml"/><Relationship Id="rId28" Type="http://schemas.openxmlformats.org/officeDocument/2006/relationships/slide" Target="slides/slide22.xml"/><Relationship Id="rId29" Type="http://schemas.openxmlformats.org/officeDocument/2006/relationships/slide" Target="slides/slide23.xml"/><Relationship Id="rId30" Type="http://schemas.openxmlformats.org/officeDocument/2006/relationships/slide" Target="slides/slide24.xml"/><Relationship Id="rId31" Type="http://schemas.openxmlformats.org/officeDocument/2006/relationships/slide" Target="slides/slide25.xml"/><Relationship Id="rId32" Type="http://schemas.openxmlformats.org/officeDocument/2006/relationships/slide" Target="slides/slide26.xml"/><Relationship Id="rId33" Type="http://schemas.openxmlformats.org/officeDocument/2006/relationships/slide" Target="slides/slide27.xml"/><Relationship Id="rId34" Type="http://schemas.openxmlformats.org/officeDocument/2006/relationships/slide" Target="slides/slide28.xml"/><Relationship Id="rId35" Type="http://schemas.openxmlformats.org/officeDocument/2006/relationships/slide" Target="slides/slide29.xml"/><Relationship Id="rId36" Type="http://schemas.openxmlformats.org/officeDocument/2006/relationships/slide" Target="slides/slide30.xml"/><Relationship Id="rId37" Type="http://schemas.openxmlformats.org/officeDocument/2006/relationships/slide" Target="slides/slide31.xml"/><Relationship Id="rId38" Type="http://schemas.openxmlformats.org/officeDocument/2006/relationships/slide" Target="slides/slide32.xml"/><Relationship Id="rId39" Type="http://schemas.openxmlformats.org/officeDocument/2006/relationships/slide" Target="slides/slide33.xml"/><Relationship Id="rId40" Type="http://schemas.openxmlformats.org/officeDocument/2006/relationships/slide" Target="slides/slide34.xml"/><Relationship Id="rId41" Type="http://schemas.openxmlformats.org/officeDocument/2006/relationships/slide" Target="slides/slide35.xml"/><Relationship Id="rId42" Type="http://schemas.openxmlformats.org/officeDocument/2006/relationships/slide" Target="slides/slide36.xml"/><Relationship Id="rId43" Type="http://schemas.openxmlformats.org/officeDocument/2006/relationships/slide" Target="slides/slide37.xml"/><Relationship Id="rId44" Type="http://schemas.openxmlformats.org/officeDocument/2006/relationships/slide" Target="slides/slide38.xml"/><Relationship Id="rId45" Type="http://schemas.openxmlformats.org/officeDocument/2006/relationships/slide" Target="slides/slide39.xml"/><Relationship Id="rId46" Type="http://schemas.openxmlformats.org/officeDocument/2006/relationships/slide" Target="slides/slide40.xml"/><Relationship Id="rId47" Type="http://schemas.openxmlformats.org/officeDocument/2006/relationships/slide" Target="slides/slide41.xml"/><Relationship Id="rId48" Type="http://schemas.openxmlformats.org/officeDocument/2006/relationships/slide" Target="slides/slide42.xml"/><Relationship Id="rId49" Type="http://schemas.openxmlformats.org/officeDocument/2006/relationships/slide" Target="slides/slide43.xml"/><Relationship Id="rId50" Type="http://schemas.openxmlformats.org/officeDocument/2006/relationships/slide" Target="slides/slide44.xml"/><Relationship Id="rId51" Type="http://schemas.openxmlformats.org/officeDocument/2006/relationships/slide" Target="slides/slide45.xml"/><Relationship Id="rId52" Type="http://schemas.openxmlformats.org/officeDocument/2006/relationships/slide" Target="slides/slide46.xml"/><Relationship Id="rId53" Type="http://schemas.openxmlformats.org/officeDocument/2006/relationships/slide" Target="slides/slide47.xml"/><Relationship Id="rId54" Type="http://schemas.openxmlformats.org/officeDocument/2006/relationships/slide" Target="slides/slide48.xml"/><Relationship Id="rId55" Type="http://schemas.openxmlformats.org/officeDocument/2006/relationships/slide" Target="slides/slide49.xml"/>
</Relationships>
</file>

<file path=ppt/notesMasters/_rels/notesMaster1.xml.rels><?xml version="1.0" encoding="UTF-8"?>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4" name="PlaceHolder 1"/>
          <p:cNvSpPr>
            <a:spLocks noGrp="1"/>
          </p:cNvSpPr>
          <p:nvPr>
            <p:ph type="sldImg"/>
          </p:nvPr>
        </p:nvSpPr>
        <p:spPr>
          <a:xfrm>
            <a:off x="216000" y="812520"/>
            <a:ext cx="7127280" cy="4008960"/>
          </a:xfrm>
          <a:prstGeom prst="rect">
            <a:avLst/>
          </a:prstGeom>
        </p:spPr>
        <p:txBody>
          <a:bodyPr lIns="0" rIns="0" tIns="0" bIns="0" anchor="ctr">
            <a:noAutofit/>
          </a:bodyPr>
          <a:p>
            <a:r>
              <a:rPr b="0" lang="en-US" sz="3600" spc="-1" strike="noStrike">
                <a:solidFill>
                  <a:srgbClr val="000000"/>
                </a:solidFill>
                <a:latin typeface="Arial"/>
              </a:rPr>
              <a:t>Click to move the slide</a:t>
            </a:r>
            <a:endParaRPr b="0" lang="en-US" sz="3600" spc="-1" strike="noStrike">
              <a:solidFill>
                <a:srgbClr val="000000"/>
              </a:solidFill>
              <a:latin typeface="Arial"/>
            </a:endParaRPr>
          </a:p>
        </p:txBody>
      </p:sp>
      <p:sp>
        <p:nvSpPr>
          <p:cNvPr id="155" name="PlaceHolder 2"/>
          <p:cNvSpPr>
            <a:spLocks noGrp="1"/>
          </p:cNvSpPr>
          <p:nvPr>
            <p:ph type="body"/>
          </p:nvPr>
        </p:nvSpPr>
        <p:spPr>
          <a:xfrm>
            <a:off x="756000" y="5078520"/>
            <a:ext cx="6047640" cy="4811040"/>
          </a:xfrm>
          <a:prstGeom prst="rect">
            <a:avLst/>
          </a:prstGeom>
        </p:spPr>
        <p:txBody>
          <a:bodyPr lIns="0" rIns="0" tIns="0" bIns="0">
            <a:noAutofit/>
          </a:bodyPr>
          <a:p>
            <a:r>
              <a:rPr b="0" lang="en-GB" sz="2000" spc="-1" strike="noStrike">
                <a:latin typeface="Arial"/>
              </a:rPr>
              <a:t>Click to edit the notes format</a:t>
            </a:r>
            <a:endParaRPr b="0" lang="en-GB" sz="2000" spc="-1" strike="noStrike">
              <a:latin typeface="Arial"/>
            </a:endParaRPr>
          </a:p>
        </p:txBody>
      </p:sp>
      <p:sp>
        <p:nvSpPr>
          <p:cNvPr id="156" name="PlaceHolder 3"/>
          <p:cNvSpPr>
            <a:spLocks noGrp="1"/>
          </p:cNvSpPr>
          <p:nvPr>
            <p:ph type="hdr"/>
          </p:nvPr>
        </p:nvSpPr>
        <p:spPr>
          <a:xfrm>
            <a:off x="0" y="0"/>
            <a:ext cx="3280680" cy="534240"/>
          </a:xfrm>
          <a:prstGeom prst="rect">
            <a:avLst/>
          </a:prstGeom>
        </p:spPr>
        <p:txBody>
          <a:bodyPr lIns="0" rIns="0" tIns="0" bIns="0">
            <a:noAutofit/>
          </a:bodyPr>
          <a:p>
            <a:r>
              <a:rPr b="0" lang="en-GB" sz="1400" spc="-1" strike="noStrike">
                <a:latin typeface="Times New Roman"/>
              </a:rPr>
              <a:t>&lt;header&gt;</a:t>
            </a:r>
            <a:endParaRPr b="0" lang="en-GB" sz="1400" spc="-1" strike="noStrike">
              <a:latin typeface="Times New Roman"/>
            </a:endParaRPr>
          </a:p>
        </p:txBody>
      </p:sp>
      <p:sp>
        <p:nvSpPr>
          <p:cNvPr id="157" name="PlaceHolder 4"/>
          <p:cNvSpPr>
            <a:spLocks noGrp="1"/>
          </p:cNvSpPr>
          <p:nvPr>
            <p:ph type="dt"/>
          </p:nvPr>
        </p:nvSpPr>
        <p:spPr>
          <a:xfrm>
            <a:off x="4278960" y="0"/>
            <a:ext cx="3280680" cy="534240"/>
          </a:xfrm>
          <a:prstGeom prst="rect">
            <a:avLst/>
          </a:prstGeom>
        </p:spPr>
        <p:txBody>
          <a:bodyPr lIns="0" rIns="0" tIns="0" bIns="0">
            <a:noAutofit/>
          </a:bodyPr>
          <a:p>
            <a:pPr algn="r"/>
            <a:r>
              <a:rPr b="0" lang="en-GB" sz="1400" spc="-1" strike="noStrike">
                <a:latin typeface="Times New Roman"/>
              </a:rPr>
              <a:t>&lt;date/time&gt;</a:t>
            </a:r>
            <a:endParaRPr b="0" lang="en-GB" sz="1400" spc="-1" strike="noStrike">
              <a:latin typeface="Times New Roman"/>
            </a:endParaRPr>
          </a:p>
        </p:txBody>
      </p:sp>
      <p:sp>
        <p:nvSpPr>
          <p:cNvPr id="158" name="PlaceHolder 5"/>
          <p:cNvSpPr>
            <a:spLocks noGrp="1"/>
          </p:cNvSpPr>
          <p:nvPr>
            <p:ph type="ftr"/>
          </p:nvPr>
        </p:nvSpPr>
        <p:spPr>
          <a:xfrm>
            <a:off x="0" y="10157400"/>
            <a:ext cx="3280680" cy="534240"/>
          </a:xfrm>
          <a:prstGeom prst="rect">
            <a:avLst/>
          </a:prstGeom>
        </p:spPr>
        <p:txBody>
          <a:bodyPr lIns="0" rIns="0" tIns="0" bIns="0" anchor="b">
            <a:noAutofit/>
          </a:bodyPr>
          <a:p>
            <a:r>
              <a:rPr b="0" lang="en-GB" sz="1400" spc="-1" strike="noStrike">
                <a:latin typeface="Times New Roman"/>
              </a:rPr>
              <a:t>&lt;footer&gt;</a:t>
            </a:r>
            <a:endParaRPr b="0" lang="en-GB" sz="1400" spc="-1" strike="noStrike">
              <a:latin typeface="Times New Roman"/>
            </a:endParaRPr>
          </a:p>
        </p:txBody>
      </p:sp>
      <p:sp>
        <p:nvSpPr>
          <p:cNvPr id="159" name="PlaceHolder 6"/>
          <p:cNvSpPr>
            <a:spLocks noGrp="1"/>
          </p:cNvSpPr>
          <p:nvPr>
            <p:ph type="sldNum"/>
          </p:nvPr>
        </p:nvSpPr>
        <p:spPr>
          <a:xfrm>
            <a:off x="4278960" y="10157400"/>
            <a:ext cx="3280680" cy="534240"/>
          </a:xfrm>
          <a:prstGeom prst="rect">
            <a:avLst/>
          </a:prstGeom>
        </p:spPr>
        <p:txBody>
          <a:bodyPr lIns="0" rIns="0" tIns="0" bIns="0" anchor="b">
            <a:noAutofit/>
          </a:bodyPr>
          <a:p>
            <a:pPr algn="r"/>
            <a:fld id="{CAA5921B-098C-488D-A817-FB26EA9C8C5A}" type="slidenum">
              <a:rPr b="0" lang="en-GB" sz="1400" spc="-1" strike="noStrike">
                <a:latin typeface="Times New Roman"/>
              </a:rPr>
              <a:t>&lt;number&gt;</a:t>
            </a:fld>
            <a:endParaRPr b="0" lang="en-GB" sz="1400" spc="-1" strike="noStrike">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
</Relationships>
</file>

<file path=ppt/notesSlides/_rels/notesSlide15.xml.rels><?xml version="1.0" encoding="UTF-8"?>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
</Relationships>
</file>

<file path=ppt/notesSlides/_rels/notesSlide16.xml.rels><?xml version="1.0" encoding="UTF-8"?>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
</Relationships>
</file>

<file path=ppt/notesSlides/_rels/notesSlide17.xml.rels><?xml version="1.0" encoding="UTF-8"?>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
</Relationships>
</file>

<file path=ppt/notesSlides/_rels/notesSlide18.xml.rels><?xml version="1.0" encoding="UTF-8"?>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
</Relationships>
</file>

<file path=ppt/notesSlides/_rels/notesSlide19.xml.rels><?xml version="1.0" encoding="UTF-8"?>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
</Relationships>
</file>

<file path=ppt/notesSlides/_rels/notesSlide20.xml.rels><?xml version="1.0" encoding="UTF-8"?>
<Relationships xmlns="http://schemas.openxmlformats.org/package/2006/relationships"><Relationship Id="rId1" Type="http://schemas.openxmlformats.org/officeDocument/2006/relationships/slide" Target="../slides/slide20.xml"/><Relationship Id="rId2" Type="http://schemas.openxmlformats.org/officeDocument/2006/relationships/notesMaster" Target="../notesMasters/notesMaster1.xml"/>
</Relationships>
</file>

<file path=ppt/notesSlides/_rels/notesSlide21.xml.rels><?xml version="1.0" encoding="UTF-8"?>
<Relationships xmlns="http://schemas.openxmlformats.org/package/2006/relationships"><Relationship Id="rId1" Type="http://schemas.openxmlformats.org/officeDocument/2006/relationships/slide" Target="../slides/slide21.xml"/><Relationship Id="rId2" Type="http://schemas.openxmlformats.org/officeDocument/2006/relationships/notesMaster" Target="../notesMasters/notesMaster1.xml"/>
</Relationships>
</file>

<file path=ppt/notesSlides/_rels/notesSlide22.xml.rels><?xml version="1.0" encoding="UTF-8"?>
<Relationships xmlns="http://schemas.openxmlformats.org/package/2006/relationships"><Relationship Id="rId1" Type="http://schemas.openxmlformats.org/officeDocument/2006/relationships/slide" Target="../slides/slide22.xml"/><Relationship Id="rId2" Type="http://schemas.openxmlformats.org/officeDocument/2006/relationships/notesMaster" Target="../notesMasters/notesMaster1.xml"/>
</Relationships>
</file>

<file path=ppt/notesSlides/_rels/notesSlide23.xml.rels><?xml version="1.0" encoding="UTF-8"?>
<Relationships xmlns="http://schemas.openxmlformats.org/package/2006/relationships"><Relationship Id="rId1" Type="http://schemas.openxmlformats.org/officeDocument/2006/relationships/slide" Target="../slides/slide23.xml"/><Relationship Id="rId2" Type="http://schemas.openxmlformats.org/officeDocument/2006/relationships/notesMaster" Target="../notesMasters/notesMaster1.xml"/>
</Relationships>
</file>

<file path=ppt/notesSlides/_rels/notesSlide24.xml.rels><?xml version="1.0" encoding="UTF-8"?>
<Relationships xmlns="http://schemas.openxmlformats.org/package/2006/relationships"><Relationship Id="rId1" Type="http://schemas.openxmlformats.org/officeDocument/2006/relationships/slide" Target="../slides/slide24.xml"/><Relationship Id="rId2" Type="http://schemas.openxmlformats.org/officeDocument/2006/relationships/notesMaster" Target="../notesMasters/notesMaster1.xml"/>
</Relationships>
</file>

<file path=ppt/notesSlides/_rels/notesSlide25.xml.rels><?xml version="1.0" encoding="UTF-8"?>
<Relationships xmlns="http://schemas.openxmlformats.org/package/2006/relationships"><Relationship Id="rId1" Type="http://schemas.openxmlformats.org/officeDocument/2006/relationships/slide" Target="../slides/slide25.xml"/><Relationship Id="rId2" Type="http://schemas.openxmlformats.org/officeDocument/2006/relationships/notesMaster" Target="../notesMasters/notesMaster1.xml"/>
</Relationships>
</file>

<file path=ppt/notesSlides/_rels/notesSlide26.xml.rels><?xml version="1.0" encoding="UTF-8"?>
<Relationships xmlns="http://schemas.openxmlformats.org/package/2006/relationships"><Relationship Id="rId1" Type="http://schemas.openxmlformats.org/officeDocument/2006/relationships/slide" Target="../slides/slide26.xml"/><Relationship Id="rId2" Type="http://schemas.openxmlformats.org/officeDocument/2006/relationships/notesMaster" Target="../notesMasters/notesMaster1.xml"/>
</Relationships>
</file>

<file path=ppt/notesSlides/_rels/notesSlide27.xml.rels><?xml version="1.0" encoding="UTF-8"?>
<Relationships xmlns="http://schemas.openxmlformats.org/package/2006/relationships"><Relationship Id="rId1" Type="http://schemas.openxmlformats.org/officeDocument/2006/relationships/slide" Target="../slides/slide27.xml"/><Relationship Id="rId2" Type="http://schemas.openxmlformats.org/officeDocument/2006/relationships/notesMaster" Target="../notesMasters/notesMaster1.xml"/>
</Relationships>
</file>

<file path=ppt/notesSlides/_rels/notesSlide28.xml.rels><?xml version="1.0" encoding="UTF-8"?>
<Relationships xmlns="http://schemas.openxmlformats.org/package/2006/relationships"><Relationship Id="rId1" Type="http://schemas.openxmlformats.org/officeDocument/2006/relationships/slide" Target="../slides/slide28.xml"/><Relationship Id="rId2" Type="http://schemas.openxmlformats.org/officeDocument/2006/relationships/notesMaster" Target="../notesMasters/notesMaster1.xml"/>
</Relationships>
</file>

<file path=ppt/notesSlides/_rels/notesSlide29.xml.rels><?xml version="1.0" encoding="UTF-8"?>
<Relationships xmlns="http://schemas.openxmlformats.org/package/2006/relationships"><Relationship Id="rId1" Type="http://schemas.openxmlformats.org/officeDocument/2006/relationships/slide" Target="../slides/slide29.xml"/><Relationship Id="rId2" Type="http://schemas.openxmlformats.org/officeDocument/2006/relationships/notesMaster" Target="../notesMasters/notesMaster1.xml"/>
</Relationships>
</file>

<file path=ppt/notesSlides/_rels/notesSlide30.xml.rels><?xml version="1.0" encoding="UTF-8"?>
<Relationships xmlns="http://schemas.openxmlformats.org/package/2006/relationships"><Relationship Id="rId1" Type="http://schemas.openxmlformats.org/officeDocument/2006/relationships/slide" Target="../slides/slide30.xml"/><Relationship Id="rId2" Type="http://schemas.openxmlformats.org/officeDocument/2006/relationships/notesMaster" Target="../notesMasters/notesMaster1.xml"/>
</Relationships>
</file>

<file path=ppt/notesSlides/_rels/notesSlide31.xml.rels><?xml version="1.0" encoding="UTF-8"?>
<Relationships xmlns="http://schemas.openxmlformats.org/package/2006/relationships"><Relationship Id="rId1" Type="http://schemas.openxmlformats.org/officeDocument/2006/relationships/slide" Target="../slides/slide31.xml"/><Relationship Id="rId2" Type="http://schemas.openxmlformats.org/officeDocument/2006/relationships/notesMaster" Target="../notesMasters/notesMaster1.xml"/>
</Relationships>
</file>

<file path=ppt/notesSlides/_rels/notesSlide32.xml.rels><?xml version="1.0" encoding="UTF-8"?>
<Relationships xmlns="http://schemas.openxmlformats.org/package/2006/relationships"><Relationship Id="rId1" Type="http://schemas.openxmlformats.org/officeDocument/2006/relationships/slide" Target="../slides/slide32.xml"/><Relationship Id="rId2" Type="http://schemas.openxmlformats.org/officeDocument/2006/relationships/notesMaster" Target="../notesMasters/notesMaster1.xml"/>
</Relationships>
</file>

<file path=ppt/notesSlides/_rels/notesSlide33.xml.rels><?xml version="1.0" encoding="UTF-8"?>
<Relationships xmlns="http://schemas.openxmlformats.org/package/2006/relationships"><Relationship Id="rId1" Type="http://schemas.openxmlformats.org/officeDocument/2006/relationships/slide" Target="../slides/slide33.xml"/><Relationship Id="rId2" Type="http://schemas.openxmlformats.org/officeDocument/2006/relationships/notesMaster" Target="../notesMasters/notesMaster1.xml"/>
</Relationships>
</file>

<file path=ppt/notesSlides/_rels/notesSlide34.xml.rels><?xml version="1.0" encoding="UTF-8"?>
<Relationships xmlns="http://schemas.openxmlformats.org/package/2006/relationships"><Relationship Id="rId1" Type="http://schemas.openxmlformats.org/officeDocument/2006/relationships/slide" Target="../slides/slide34.xml"/><Relationship Id="rId2" Type="http://schemas.openxmlformats.org/officeDocument/2006/relationships/notesMaster" Target="../notesMasters/notesMaster1.xml"/>
</Relationships>
</file>

<file path=ppt/notesSlides/_rels/notesSlide35.xml.rels><?xml version="1.0" encoding="UTF-8"?>
<Relationships xmlns="http://schemas.openxmlformats.org/package/2006/relationships"><Relationship Id="rId1" Type="http://schemas.openxmlformats.org/officeDocument/2006/relationships/slide" Target="../slides/slide35.xml"/><Relationship Id="rId2" Type="http://schemas.openxmlformats.org/officeDocument/2006/relationships/notesMaster" Target="../notesMasters/notesMaster1.xml"/>
</Relationships>
</file>

<file path=ppt/notesSlides/_rels/notesSlide39.xml.rels><?xml version="1.0" encoding="UTF-8"?>
<Relationships xmlns="http://schemas.openxmlformats.org/package/2006/relationships"><Relationship Id="rId1" Type="http://schemas.openxmlformats.org/officeDocument/2006/relationships/slide" Target="../slides/slide39.xml"/><Relationship Id="rId2" Type="http://schemas.openxmlformats.org/officeDocument/2006/relationships/notesMaster" Target="../notesMasters/notesMaster1.xml"/>
</Relationships>
</file>

<file path=ppt/notesSlides/_rels/notesSlide40.xml.rels><?xml version="1.0" encoding="UTF-8"?>
<Relationships xmlns="http://schemas.openxmlformats.org/package/2006/relationships"><Relationship Id="rId1" Type="http://schemas.openxmlformats.org/officeDocument/2006/relationships/slide" Target="../slides/slide40.xml"/><Relationship Id="rId2" Type="http://schemas.openxmlformats.org/officeDocument/2006/relationships/notesMaster" Target="../notesMasters/notesMaster1.xml"/>
</Relationships>
</file>

<file path=ppt/notesSlides/_rels/notesSlide41.xml.rels><?xml version="1.0" encoding="UTF-8"?>
<Relationships xmlns="http://schemas.openxmlformats.org/package/2006/relationships"><Relationship Id="rId1" Type="http://schemas.openxmlformats.org/officeDocument/2006/relationships/slide" Target="../slides/slide41.xml"/><Relationship Id="rId2" Type="http://schemas.openxmlformats.org/officeDocument/2006/relationships/notesMaster" Target="../notesMasters/notesMaster1.xml"/>
</Relationships>
</file>

<file path=ppt/notesSlides/_rels/notesSlide42.xml.rels><?xml version="1.0" encoding="UTF-8"?>
<Relationships xmlns="http://schemas.openxmlformats.org/package/2006/relationships"><Relationship Id="rId1" Type="http://schemas.openxmlformats.org/officeDocument/2006/relationships/slide" Target="../slides/slide42.xml"/><Relationship Id="rId2" Type="http://schemas.openxmlformats.org/officeDocument/2006/relationships/notesMaster" Target="../notesMasters/notesMaster1.xml"/>
</Relationships>
</file>

<file path=ppt/notesSlides/_rels/notesSlide43.xml.rels><?xml version="1.0" encoding="UTF-8"?>
<Relationships xmlns="http://schemas.openxmlformats.org/package/2006/relationships"><Relationship Id="rId1" Type="http://schemas.openxmlformats.org/officeDocument/2006/relationships/slide" Target="../slides/slide43.xml"/><Relationship Id="rId2" Type="http://schemas.openxmlformats.org/officeDocument/2006/relationships/notesMaster" Target="../notesMasters/notesMaster1.xml"/>
</Relationships>
</file>

<file path=ppt/notesSlides/_rels/notesSlide44.xml.rels><?xml version="1.0" encoding="UTF-8"?>
<Relationships xmlns="http://schemas.openxmlformats.org/package/2006/relationships"><Relationship Id="rId1" Type="http://schemas.openxmlformats.org/officeDocument/2006/relationships/slide" Target="../slides/slide44.xml"/><Relationship Id="rId2" Type="http://schemas.openxmlformats.org/officeDocument/2006/relationships/notesMaster" Target="../notesMasters/notesMaster1.xml"/>
</Relationships>
</file>

<file path=ppt/notesSlides/_rels/notesSlide45.xml.rels><?xml version="1.0" encoding="UTF-8"?>
<Relationships xmlns="http://schemas.openxmlformats.org/package/2006/relationships"><Relationship Id="rId1" Type="http://schemas.openxmlformats.org/officeDocument/2006/relationships/slide" Target="../slides/slide45.xml"/><Relationship Id="rId2" Type="http://schemas.openxmlformats.org/officeDocument/2006/relationships/notesMaster" Target="../notesMasters/notesMaster1.xml"/>
</Relationships>
</file>

<file path=ppt/notesSlides/_rels/notesSlide48.xml.rels><?xml version="1.0" encoding="UTF-8"?>
<Relationships xmlns="http://schemas.openxmlformats.org/package/2006/relationships"><Relationship Id="rId1" Type="http://schemas.openxmlformats.org/officeDocument/2006/relationships/slide" Target="../slides/slide48.xml"/><Relationship Id="rId2" Type="http://schemas.openxmlformats.org/officeDocument/2006/relationships/notesMaster" Target="../notesMasters/notesMaster1.xml"/>
</Relationships>
</file>

<file path=ppt/notesSlides/_rels/notesSlide49.xml.rels><?xml version="1.0" encoding="UTF-8"?>
<Relationships xmlns="http://schemas.openxmlformats.org/package/2006/relationships"><Relationship Id="rId1" Type="http://schemas.openxmlformats.org/officeDocument/2006/relationships/slide" Target="../slides/slide49.xml"/><Relationship Id="rId2" Type="http://schemas.openxmlformats.org/officeDocument/2006/relationships/notesMaster" Target="../notesMasters/notesMaster1.xml"/>
</Relationship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7"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EF8B50E-7B6E-4470-A541-8C83DB37DFBF}" type="slidenum">
              <a:rPr b="0" lang="en-US" sz="1200" spc="-1" strike="noStrike">
                <a:solidFill>
                  <a:srgbClr val="000000"/>
                </a:solidFill>
                <a:latin typeface="Arial"/>
              </a:rPr>
              <a:t>&lt;number&gt;</a:t>
            </a:fld>
            <a:endParaRPr b="0" lang="en-GB" sz="1200" spc="-1" strike="noStrike">
              <a:latin typeface="Times New Roman"/>
            </a:endParaRPr>
          </a:p>
        </p:txBody>
      </p:sp>
      <p:sp>
        <p:nvSpPr>
          <p:cNvPr id="268" name="PlaceHolder 1"/>
          <p:cNvSpPr>
            <a:spLocks noGrp="1"/>
          </p:cNvSpPr>
          <p:nvPr>
            <p:ph type="sldImg"/>
          </p:nvPr>
        </p:nvSpPr>
        <p:spPr>
          <a:xfrm>
            <a:off x="2914560" y="531720"/>
            <a:ext cx="3543120" cy="2657160"/>
          </a:xfrm>
          <a:prstGeom prst="rect">
            <a:avLst/>
          </a:prstGeom>
        </p:spPr>
      </p:sp>
      <p:sp>
        <p:nvSpPr>
          <p:cNvPr id="269" name="PlaceHolder 2"/>
          <p:cNvSpPr>
            <a:spLocks noGrp="1"/>
          </p:cNvSpPr>
          <p:nvPr>
            <p:ph type="body"/>
          </p:nvPr>
        </p:nvSpPr>
        <p:spPr>
          <a:xfrm>
            <a:off x="937440" y="3366000"/>
            <a:ext cx="7497720" cy="3188520"/>
          </a:xfrm>
          <a:prstGeom prst="rect">
            <a:avLst/>
          </a:prstGeom>
        </p:spPr>
        <p:txBody>
          <a:bodyPr lIns="93960" rIns="93960" tIns="47160" bIns="47160">
            <a:normAutofit fontScale="56000"/>
          </a:bodyPr>
          <a:p>
            <a:pPr marL="216000" indent="-216000">
              <a:lnSpc>
                <a:spcPct val="100000"/>
              </a:lnSpc>
            </a:pPr>
            <a:r>
              <a:rPr b="1" lang="en-US" sz="2000" spc="-1" strike="noStrike">
                <a:latin typeface="Arial"/>
              </a:rPr>
              <a:t>Learning Objectives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Upon completion of this material, you should be able to:</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Explain how an organization’s information security blueprint becomes a project plan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Discuss the many organizational considerations that a project plan must address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Explain the significance of the project manager’s role in the success of an information security project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Describe the need for professional project management for complex projects</a:t>
            </a:r>
            <a:endParaRPr b="0" lang="en-GB" sz="2400" spc="-1" strike="noStrike">
              <a:latin typeface="Arial"/>
            </a:endParaRPr>
          </a:p>
          <a:p>
            <a:pPr>
              <a:lnSpc>
                <a:spcPct val="100000"/>
              </a:lnSpc>
            </a:pPr>
            <a:endParaRPr b="0" lang="en-GB" sz="2400" spc="-1" strike="noStrike">
              <a:latin typeface="Arial"/>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0"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8C69640-1532-4560-993D-11BD5365E46D}" type="slidenum">
              <a:rPr b="0" lang="en-US" sz="1200" spc="-1" strike="noStrike">
                <a:solidFill>
                  <a:srgbClr val="000000"/>
                </a:solidFill>
                <a:latin typeface="Arial"/>
              </a:rPr>
              <a:t>2</a:t>
            </a:fld>
            <a:endParaRPr b="0" lang="en-GB" sz="1200" spc="-1" strike="noStrike">
              <a:latin typeface="Times New Roman"/>
            </a:endParaRPr>
          </a:p>
        </p:txBody>
      </p:sp>
      <p:sp>
        <p:nvSpPr>
          <p:cNvPr id="271" name="PlaceHolder 1"/>
          <p:cNvSpPr>
            <a:spLocks noGrp="1"/>
          </p:cNvSpPr>
          <p:nvPr>
            <p:ph type="sldImg"/>
          </p:nvPr>
        </p:nvSpPr>
        <p:spPr>
          <a:xfrm>
            <a:off x="2914560" y="531720"/>
            <a:ext cx="3543120" cy="2657160"/>
          </a:xfrm>
          <a:prstGeom prst="rect">
            <a:avLst/>
          </a:prstGeom>
        </p:spPr>
      </p:sp>
      <p:sp>
        <p:nvSpPr>
          <p:cNvPr id="272" name="PlaceHolder 2"/>
          <p:cNvSpPr>
            <a:spLocks noGrp="1"/>
          </p:cNvSpPr>
          <p:nvPr>
            <p:ph type="body"/>
          </p:nvPr>
        </p:nvSpPr>
        <p:spPr>
          <a:xfrm>
            <a:off x="937440" y="3366000"/>
            <a:ext cx="7497720" cy="3188520"/>
          </a:xfrm>
          <a:prstGeom prst="rect">
            <a:avLst/>
          </a:prstGeom>
        </p:spPr>
        <p:txBody>
          <a:bodyPr lIns="93960" rIns="93960" tIns="47160" bIns="47160">
            <a:normAutofit fontScale="30000"/>
          </a:bodyPr>
          <a:p>
            <a:pPr marL="216000" indent="-216000">
              <a:lnSpc>
                <a:spcPct val="100000"/>
              </a:lnSpc>
            </a:pPr>
            <a:r>
              <a:rPr b="0" lang="en-GB" sz="1200" spc="-1" strike="noStrike">
                <a:solidFill>
                  <a:srgbClr val="000000"/>
                </a:solidFill>
                <a:latin typeface="+mn-lt"/>
                <a:ea typeface="+mn-ea"/>
              </a:rPr>
              <a:t>First and foremost, an information security project manager must realize that implementing an information security project takes time, effort, and a great deal of communication and coordination.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These elements are used to form the information security blueprint, which is the foundation for protecting the confidentiality, integrity, and availability of the organization’s information.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Introduction</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SecSDLC implementation phase is accomplished by changing the configuration and operation of organization’s information systems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Implementation includes changes to: </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Procedures (through policy)</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People (through training)</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Hardware (through firewalls)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Software (through encryption)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Data (through classification)</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Organization translates blueprint for information security into a project plan</a:t>
            </a:r>
            <a:endParaRPr b="0" lang="en-GB" sz="2600" spc="-1" strike="noStrike">
              <a:latin typeface="Arial"/>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3"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2389425B-4152-457E-A810-E3278CF60E86}" type="slidenum">
              <a:rPr b="0" lang="en-US" sz="1200" spc="-1" strike="noStrike">
                <a:solidFill>
                  <a:srgbClr val="000000"/>
                </a:solidFill>
                <a:latin typeface="Arial"/>
              </a:rPr>
              <a:t>3</a:t>
            </a:fld>
            <a:endParaRPr b="0" lang="en-GB" sz="1200" spc="-1" strike="noStrike">
              <a:latin typeface="Times New Roman"/>
            </a:endParaRPr>
          </a:p>
        </p:txBody>
      </p:sp>
      <p:sp>
        <p:nvSpPr>
          <p:cNvPr id="274" name="PlaceHolder 1"/>
          <p:cNvSpPr>
            <a:spLocks noGrp="1"/>
          </p:cNvSpPr>
          <p:nvPr>
            <p:ph type="sldImg"/>
          </p:nvPr>
        </p:nvSpPr>
        <p:spPr>
          <a:xfrm>
            <a:off x="2914560" y="531720"/>
            <a:ext cx="3543120" cy="2657160"/>
          </a:xfrm>
          <a:prstGeom prst="rect">
            <a:avLst/>
          </a:prstGeom>
        </p:spPr>
      </p:sp>
      <p:sp>
        <p:nvSpPr>
          <p:cNvPr id="275" name="PlaceHolder 2"/>
          <p:cNvSpPr>
            <a:spLocks noGrp="1"/>
          </p:cNvSpPr>
          <p:nvPr>
            <p:ph type="body"/>
          </p:nvPr>
        </p:nvSpPr>
        <p:spPr>
          <a:xfrm>
            <a:off x="937440" y="3366000"/>
            <a:ext cx="7497720" cy="3188520"/>
          </a:xfrm>
          <a:prstGeom prst="rect">
            <a:avLst/>
          </a:prstGeom>
        </p:spPr>
        <p:txBody>
          <a:bodyPr lIns="93960" rIns="93960" tIns="47160" bIns="47160">
            <a:normAutofit fontScale="45000"/>
          </a:bodyPr>
          <a:p>
            <a:pPr marL="216000" indent="-216000">
              <a:lnSpc>
                <a:spcPct val="100000"/>
              </a:lnSpc>
            </a:pPr>
            <a:r>
              <a:rPr b="0" lang="en-GB" sz="1200" spc="-1" strike="noStrike">
                <a:solidFill>
                  <a:srgbClr val="000000"/>
                </a:solidFill>
                <a:latin typeface="+mn-lt"/>
                <a:ea typeface="+mn-ea"/>
              </a:rPr>
              <a:t>The project plan can be developed in any number of ways. Each organization has to determine its own project management methodology for IT and information security projects.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Project Management in the Implementation Phase </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Project plan must address project leadership, managerial/technical/budgetary considerations, and organizational resistance to change</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Major steps in executing project plan are:</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Planning the project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Supervising tasks and action steps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Wrapping up </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Each organization must determine its own project management methodology for IT and information security projects</a:t>
            </a:r>
            <a:endParaRPr b="0" lang="en-GB" sz="2600" spc="-1" strike="noStrike">
              <a:latin typeface="Arial"/>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6"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AB3356EC-240E-475A-9F89-D5EBA5B86819}" type="slidenum">
              <a:rPr b="0" lang="en-US" sz="1200" spc="-1" strike="noStrike">
                <a:solidFill>
                  <a:srgbClr val="000000"/>
                </a:solidFill>
                <a:latin typeface="Arial"/>
              </a:rPr>
              <a:t>4</a:t>
            </a:fld>
            <a:endParaRPr b="0" lang="en-GB" sz="1200" spc="-1" strike="noStrike">
              <a:latin typeface="Times New Roman"/>
            </a:endParaRPr>
          </a:p>
        </p:txBody>
      </p:sp>
      <p:sp>
        <p:nvSpPr>
          <p:cNvPr id="277" name="PlaceHolder 1"/>
          <p:cNvSpPr>
            <a:spLocks noGrp="1"/>
          </p:cNvSpPr>
          <p:nvPr>
            <p:ph type="sldImg"/>
          </p:nvPr>
        </p:nvSpPr>
        <p:spPr>
          <a:xfrm>
            <a:off x="2914560" y="531720"/>
            <a:ext cx="3543120" cy="2657160"/>
          </a:xfrm>
          <a:prstGeom prst="rect">
            <a:avLst/>
          </a:prstGeom>
        </p:spPr>
      </p:sp>
      <p:sp>
        <p:nvSpPr>
          <p:cNvPr id="278" name="PlaceHolder 2"/>
          <p:cNvSpPr>
            <a:spLocks noGrp="1"/>
          </p:cNvSpPr>
          <p:nvPr>
            <p:ph type="body"/>
          </p:nvPr>
        </p:nvSpPr>
        <p:spPr>
          <a:xfrm>
            <a:off x="937440" y="3366000"/>
            <a:ext cx="7497720" cy="3188520"/>
          </a:xfrm>
          <a:prstGeom prst="rect">
            <a:avLst/>
          </a:prstGeom>
        </p:spPr>
        <p:txBody>
          <a:bodyPr lIns="93960" rIns="93960" tIns="47160" bIns="47160">
            <a:normAutofit fontScale="26000"/>
          </a:bodyPr>
          <a:p>
            <a:pPr marL="216000" indent="-216000">
              <a:lnSpc>
                <a:spcPct val="100000"/>
              </a:lnSpc>
            </a:pPr>
            <a:r>
              <a:rPr b="0" lang="en-GB" sz="1200" spc="-1" strike="noStrike">
                <a:solidFill>
                  <a:srgbClr val="000000"/>
                </a:solidFill>
                <a:latin typeface="+mn-lt"/>
                <a:ea typeface="+mn-ea"/>
              </a:rPr>
              <a:t>Planning for the implementation phase requires the creation of a detailed project plan, which is often assigned either to a project manager or the project champion. This person manages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 project and delegates parts of it to other decision makers. Often the project manager is from the IT community of interest because most other employees lack the requisite information</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security background, management authority, and technical knowledge.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 WBS can be prepared with a simple spreadsheet program.</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Examples of project plan work breakdown structure can be found within this PowerPoint.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Developing the Project Plan</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Creation of project plan can be done using work breakdown structure (WBS)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Major project tasks in WBS are:</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Work to be accomplished</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People/skill sets assigned</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Start and end dates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Amount of effort required</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Estimated capital and noncapital expenses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Identification of dependencies between/among tasks</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Each major WBS task is further divided into smaller tasks or specific action steps</a:t>
            </a:r>
            <a:endParaRPr b="0" lang="en-GB" sz="2600" spc="-1" strike="noStrike">
              <a:latin typeface="Arial"/>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79"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08F9E9D-F766-4088-9F25-BD1646CC96CA}" type="slidenum">
              <a:rPr b="0" lang="en-US" sz="1200" spc="-1" strike="noStrike">
                <a:solidFill>
                  <a:srgbClr val="000000"/>
                </a:solidFill>
                <a:latin typeface="Arial"/>
              </a:rPr>
              <a:t>5</a:t>
            </a:fld>
            <a:endParaRPr b="0" lang="en-GB" sz="1200" spc="-1" strike="noStrike">
              <a:latin typeface="Times New Roman"/>
            </a:endParaRPr>
          </a:p>
        </p:txBody>
      </p:sp>
      <p:sp>
        <p:nvSpPr>
          <p:cNvPr id="280" name="PlaceHolder 1"/>
          <p:cNvSpPr>
            <a:spLocks noGrp="1"/>
          </p:cNvSpPr>
          <p:nvPr>
            <p:ph type="sldImg"/>
          </p:nvPr>
        </p:nvSpPr>
        <p:spPr>
          <a:xfrm>
            <a:off x="2914560" y="531720"/>
            <a:ext cx="3543120" cy="2657160"/>
          </a:xfrm>
          <a:prstGeom prst="rect">
            <a:avLst/>
          </a:prstGeom>
        </p:spPr>
      </p:sp>
      <p:sp>
        <p:nvSpPr>
          <p:cNvPr id="281" name="PlaceHolder 2"/>
          <p:cNvSpPr>
            <a:spLocks noGrp="1"/>
          </p:cNvSpPr>
          <p:nvPr>
            <p:ph type="body"/>
          </p:nvPr>
        </p:nvSpPr>
        <p:spPr>
          <a:xfrm>
            <a:off x="937440" y="3366000"/>
            <a:ext cx="7497720" cy="3188520"/>
          </a:xfrm>
          <a:prstGeom prst="rect">
            <a:avLst/>
          </a:prstGeom>
        </p:spPr>
        <p:txBody>
          <a:bodyPr lIns="93960" rIns="93960" tIns="47160" bIns="47160">
            <a:normAutofit fontScale="3000"/>
          </a:bodyPr>
          <a:p>
            <a:pPr marL="216000" indent="-216000">
              <a:lnSpc>
                <a:spcPct val="100000"/>
              </a:lnSpc>
            </a:pP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1" lang="en-US" sz="2000" spc="-1" strike="noStrike">
                <a:latin typeface="Arial"/>
              </a:rPr>
              <a:t>Financial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Regardless of existing information security needs, the amount of effort that can be expended depends on available funds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Cost benefit analysis must be reviewed and verified prior to development of project plan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Both public and private organizations have budgetary constraints, though of a different nature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To justify an amount budgeted for a security project at either public or for-profit organizations, it may be useful to benchmark expenses of similar organizations</a:t>
            </a:r>
            <a:endParaRPr b="0" lang="en-GB" sz="2400" spc="-1" strike="noStrike">
              <a:latin typeface="Arial"/>
            </a:endParaRPr>
          </a:p>
          <a:p>
            <a:pPr>
              <a:lnSpc>
                <a:spcPct val="100000"/>
              </a:lnSpc>
            </a:pPr>
            <a:endParaRPr b="0" lang="en-GB" sz="2400" spc="-1" strike="noStrike">
              <a:latin typeface="Arial"/>
            </a:endParaRPr>
          </a:p>
          <a:p>
            <a:pPr>
              <a:lnSpc>
                <a:spcPct val="100000"/>
              </a:lnSpc>
            </a:pPr>
            <a:r>
              <a:rPr b="1" lang="en-US" sz="2000" spc="-1" strike="noStrike">
                <a:solidFill>
                  <a:srgbClr val="222222"/>
                </a:solidFill>
                <a:latin typeface="Arial"/>
              </a:rPr>
              <a:t>Priority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In general, the most important information security controls should be scheduled first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Implementation of controls is guided by prioritization of threats and value of threatened information assets</a:t>
            </a:r>
            <a:endParaRPr b="0" lang="en-GB" sz="2400" spc="-1" strike="noStrike">
              <a:latin typeface="Arial"/>
            </a:endParaRPr>
          </a:p>
          <a:p>
            <a:pPr>
              <a:lnSpc>
                <a:spcPct val="100000"/>
              </a:lnSpc>
            </a:pPr>
            <a:endParaRPr b="0" lang="en-GB" sz="2400" spc="-1" strike="noStrike">
              <a:latin typeface="Arial"/>
            </a:endParaRPr>
          </a:p>
          <a:p>
            <a:pPr>
              <a:lnSpc>
                <a:spcPct val="100000"/>
              </a:lnSpc>
            </a:pPr>
            <a:r>
              <a:rPr b="1" lang="en-US" sz="2000" spc="-1" strike="noStrike">
                <a:solidFill>
                  <a:srgbClr val="222222"/>
                </a:solidFill>
                <a:latin typeface="Arial"/>
              </a:rPr>
              <a:t>Time and Scheduling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Time impacts project plans at dozens of points, including: </a:t>
            </a:r>
            <a:endParaRPr b="0" lang="en-GB" sz="24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Time to order, receive, install, and configure security control</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Time to train the users</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Time to realize control’s return on investment </a:t>
            </a:r>
            <a:endParaRPr b="0" lang="en-GB" sz="2200" spc="-1" strike="noStrike">
              <a:latin typeface="Arial"/>
            </a:endParaRPr>
          </a:p>
          <a:p>
            <a:pPr>
              <a:lnSpc>
                <a:spcPct val="100000"/>
              </a:lnSpc>
            </a:pPr>
            <a:endParaRPr b="0" lang="en-GB" sz="2200" spc="-1" strike="noStrike">
              <a:latin typeface="Arial"/>
            </a:endParaRPr>
          </a:p>
          <a:p>
            <a:pPr>
              <a:lnSpc>
                <a:spcPct val="100000"/>
              </a:lnSpc>
              <a:spcBef>
                <a:spcPts val="519"/>
              </a:spcBef>
              <a:tabLst>
                <a:tab algn="l" pos="0"/>
              </a:tabLst>
            </a:pPr>
            <a:r>
              <a:rPr b="1" lang="en-US" sz="2600" spc="-1" strike="noStrike">
                <a:solidFill>
                  <a:srgbClr val="222222"/>
                </a:solidFill>
                <a:latin typeface="Arial"/>
              </a:rPr>
              <a:t>Staffing considerations</a:t>
            </a:r>
            <a:endParaRPr b="0" lang="en-GB" sz="2600" spc="-1" strike="noStrike">
              <a:latin typeface="Arial"/>
            </a:endParaRPr>
          </a:p>
          <a:p>
            <a:pPr lvl="1" marL="743040" indent="-285480">
              <a:lnSpc>
                <a:spcPct val="100000"/>
              </a:lnSpc>
              <a:spcBef>
                <a:spcPts val="439"/>
              </a:spcBef>
              <a:buClr>
                <a:srgbClr val="222222"/>
              </a:buClr>
              <a:buFont typeface="Symbol" charset="2"/>
              <a:buChar char=""/>
              <a:tabLst>
                <a:tab algn="l" pos="0"/>
              </a:tabLst>
            </a:pPr>
            <a:r>
              <a:rPr b="0" lang="en-US" sz="2200" spc="-1" strike="noStrike">
                <a:solidFill>
                  <a:srgbClr val="222222"/>
                </a:solidFill>
                <a:latin typeface="Arial"/>
              </a:rPr>
              <a:t>Need for qualified, trained, and available personnel constrains project plan</a:t>
            </a:r>
            <a:endParaRPr b="0" lang="en-GB" sz="2200" spc="-1" strike="noStrike">
              <a:latin typeface="Arial"/>
            </a:endParaRPr>
          </a:p>
          <a:p>
            <a:pPr lvl="1" marL="743040" indent="-285480">
              <a:lnSpc>
                <a:spcPct val="100000"/>
              </a:lnSpc>
              <a:spcBef>
                <a:spcPts val="439"/>
              </a:spcBef>
              <a:buClr>
                <a:srgbClr val="222222"/>
              </a:buClr>
              <a:buFont typeface="Symbol" charset="2"/>
              <a:buChar char=""/>
              <a:tabLst>
                <a:tab algn="l" pos="0"/>
              </a:tabLst>
            </a:pPr>
            <a:r>
              <a:rPr b="0" lang="en-US" sz="2200" spc="-1" strike="noStrike">
                <a:solidFill>
                  <a:srgbClr val="222222"/>
                </a:solidFill>
                <a:latin typeface="Arial"/>
              </a:rPr>
              <a:t>Experienced staff is often needed to implement technologies and develop and implement policies and training programs</a:t>
            </a:r>
            <a:endParaRPr b="0" lang="en-GB" sz="22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Procurement considerations</a:t>
            </a:r>
            <a:endParaRPr b="0" lang="en-GB" sz="2600" spc="-1" strike="noStrike">
              <a:latin typeface="Arial"/>
            </a:endParaRPr>
          </a:p>
          <a:p>
            <a:pPr lvl="1" marL="743040" indent="-285480">
              <a:lnSpc>
                <a:spcPct val="100000"/>
              </a:lnSpc>
              <a:spcBef>
                <a:spcPts val="439"/>
              </a:spcBef>
              <a:buClr>
                <a:srgbClr val="222222"/>
              </a:buClr>
              <a:buFont typeface="Symbol" charset="2"/>
              <a:buChar char=""/>
              <a:tabLst>
                <a:tab algn="l" pos="0"/>
              </a:tabLst>
            </a:pPr>
            <a:r>
              <a:rPr b="0" lang="en-US" sz="2200" spc="-1" strike="noStrike">
                <a:solidFill>
                  <a:srgbClr val="222222"/>
                </a:solidFill>
                <a:latin typeface="Arial"/>
              </a:rPr>
              <a:t>Often constraints on selection of equipment/services</a:t>
            </a:r>
            <a:endParaRPr b="0" lang="en-GB" sz="2200" spc="-1" strike="noStrike">
              <a:latin typeface="Arial"/>
            </a:endParaRPr>
          </a:p>
          <a:p>
            <a:pPr lvl="2" marL="1143000" indent="-228240">
              <a:lnSpc>
                <a:spcPct val="100000"/>
              </a:lnSpc>
              <a:spcBef>
                <a:spcPts val="400"/>
              </a:spcBef>
              <a:buClr>
                <a:srgbClr val="222222"/>
              </a:buClr>
              <a:buFont typeface="Symbol" charset="2"/>
              <a:buChar char=""/>
              <a:tabLst>
                <a:tab algn="l" pos="0"/>
              </a:tabLst>
            </a:pPr>
            <a:r>
              <a:rPr b="0" lang="en-US" sz="2000" spc="-1" strike="noStrike">
                <a:solidFill>
                  <a:srgbClr val="222222"/>
                </a:solidFill>
                <a:latin typeface="Arial"/>
              </a:rPr>
              <a:t>Some organizations require use of particular service vendors/manufacturers/suppliers</a:t>
            </a:r>
            <a:endParaRPr b="0" lang="en-GB" sz="2000" spc="-1" strike="noStrike">
              <a:latin typeface="Arial"/>
            </a:endParaRPr>
          </a:p>
          <a:p>
            <a:pPr lvl="1" marL="743040" indent="-285480">
              <a:lnSpc>
                <a:spcPct val="100000"/>
              </a:lnSpc>
              <a:spcBef>
                <a:spcPts val="439"/>
              </a:spcBef>
              <a:buClr>
                <a:srgbClr val="222222"/>
              </a:buClr>
              <a:buFont typeface="Symbol" charset="2"/>
              <a:buChar char=""/>
              <a:tabLst>
                <a:tab algn="l" pos="0"/>
              </a:tabLst>
            </a:pPr>
            <a:r>
              <a:rPr b="0" lang="en-US" sz="2200" spc="-1" strike="noStrike">
                <a:solidFill>
                  <a:srgbClr val="222222"/>
                </a:solidFill>
                <a:latin typeface="Arial"/>
              </a:rPr>
              <a:t>These constraints may limit which technologies can be acquired</a:t>
            </a:r>
            <a:endParaRPr b="0" lang="en-GB" sz="2200" spc="-1" strike="noStrike">
              <a:latin typeface="Arial"/>
            </a:endParaRPr>
          </a:p>
          <a:p>
            <a:pPr>
              <a:lnSpc>
                <a:spcPct val="100000"/>
              </a:lnSpc>
              <a:tabLst>
                <a:tab algn="l" pos="0"/>
              </a:tabLst>
            </a:pPr>
            <a:endParaRPr b="0" lang="en-GB" sz="2200" spc="-1" strike="noStrike">
              <a:latin typeface="Arial"/>
            </a:endParaRPr>
          </a:p>
          <a:p>
            <a:pPr>
              <a:lnSpc>
                <a:spcPct val="100000"/>
              </a:lnSpc>
              <a:tabLst>
                <a:tab algn="l" pos="0"/>
              </a:tabLst>
            </a:pPr>
            <a:r>
              <a:rPr b="1" lang="en-US" sz="2000" spc="-1" strike="noStrike">
                <a:solidFill>
                  <a:srgbClr val="222222"/>
                </a:solidFill>
                <a:latin typeface="Arial"/>
              </a:rPr>
              <a:t>Organizational Feasibility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Changes should be transparent to system users unless the new technology is intended to change procedures (e.g., requiring additional authentication or verification)</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Successful project requires that organization be able to assimilate proposed changes</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New technologies sometimes require new policies, employee training, and education</a:t>
            </a:r>
            <a:endParaRPr b="0" lang="en-GB" sz="2400" spc="-1" strike="noStrike">
              <a:latin typeface="Arial"/>
            </a:endParaRPr>
          </a:p>
          <a:p>
            <a:pPr>
              <a:lnSpc>
                <a:spcPct val="100000"/>
              </a:lnSpc>
              <a:tabLst>
                <a:tab algn="l" pos="0"/>
              </a:tabLst>
            </a:pPr>
            <a:endParaRPr b="0" lang="en-GB" sz="2400" spc="-1" strike="noStrike">
              <a:latin typeface="Arial"/>
            </a:endParaRPr>
          </a:p>
          <a:p>
            <a:pPr>
              <a:lnSpc>
                <a:spcPct val="100000"/>
              </a:lnSpc>
              <a:tabLst>
                <a:tab algn="l" pos="0"/>
              </a:tabLst>
            </a:pPr>
            <a:r>
              <a:rPr b="1" lang="en-US" sz="2000" spc="-1" strike="noStrike">
                <a:solidFill>
                  <a:srgbClr val="222222"/>
                </a:solidFill>
                <a:latin typeface="Arial"/>
              </a:rPr>
              <a:t>Training and Indoctrination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Size of organization and normal conduct of business may preclude a large training program for new security procedures/technologies </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If so, organization should conduct phased-in or pilot implementation</a:t>
            </a:r>
            <a:endParaRPr b="0" lang="en-GB" sz="2400" spc="-1" strike="noStrike">
              <a:latin typeface="Arial"/>
            </a:endParaRPr>
          </a:p>
          <a:p>
            <a:pPr>
              <a:lnSpc>
                <a:spcPct val="100000"/>
              </a:lnSpc>
              <a:tabLst>
                <a:tab algn="l" pos="0"/>
              </a:tabLst>
            </a:pPr>
            <a:endParaRPr b="0" lang="en-GB" sz="2400" spc="-1" strike="noStrike">
              <a:latin typeface="Arial"/>
            </a:endParaRPr>
          </a:p>
          <a:p>
            <a:pPr>
              <a:lnSpc>
                <a:spcPct val="100000"/>
              </a:lnSpc>
              <a:tabLst>
                <a:tab algn="l" pos="0"/>
              </a:tabLst>
            </a:pPr>
            <a:r>
              <a:rPr b="1" lang="en-US" sz="2000" spc="-1" strike="noStrike">
                <a:solidFill>
                  <a:srgbClr val="222222"/>
                </a:solidFill>
                <a:latin typeface="Arial"/>
              </a:rPr>
              <a:t>Scope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Project scope: description of project’s features, capabilities, functions, and quality level, used as the basis of a project plan</a:t>
            </a:r>
            <a:endParaRPr b="0" lang="en-GB" sz="2400" spc="-1" strike="noStrike">
              <a:latin typeface="Arial"/>
            </a:endParaRPr>
          </a:p>
          <a:p>
            <a:pPr lvl="1" marL="743040" indent="-285480">
              <a:lnSpc>
                <a:spcPct val="100000"/>
              </a:lnSpc>
              <a:spcBef>
                <a:spcPts val="479"/>
              </a:spcBef>
              <a:buClr>
                <a:srgbClr val="222222"/>
              </a:buClr>
              <a:buFont typeface="Symbol" charset="2"/>
              <a:buChar char=""/>
              <a:tabLst>
                <a:tab algn="l" pos="0"/>
              </a:tabLst>
            </a:pPr>
            <a:r>
              <a:rPr b="0" lang="en-US" sz="2400" spc="-1" strike="noStrike">
                <a:solidFill>
                  <a:srgbClr val="222222"/>
                </a:solidFill>
                <a:latin typeface="Arial"/>
              </a:rPr>
              <a:t>Organizations should implement large information security projects in stages</a:t>
            </a:r>
            <a:endParaRPr b="0" lang="en-GB" sz="2400" spc="-1" strike="noStrike">
              <a:latin typeface="Arial"/>
            </a:endParaRPr>
          </a:p>
          <a:p>
            <a:pPr>
              <a:lnSpc>
                <a:spcPct val="100000"/>
              </a:lnSpc>
              <a:tabLst>
                <a:tab algn="l" pos="0"/>
              </a:tabLst>
            </a:pPr>
            <a:endParaRPr b="0" lang="en-GB" sz="2400" spc="-1" strike="noStrike">
              <a:latin typeface="Arial"/>
            </a:endParaRPr>
          </a:p>
          <a:p>
            <a:pPr>
              <a:lnSpc>
                <a:spcPct val="100000"/>
              </a:lnSpc>
              <a:tabLst>
                <a:tab algn="l" pos="0"/>
              </a:tabLst>
            </a:pPr>
            <a:endParaRPr b="0" lang="en-GB" sz="2400" spc="-1" strike="noStrike">
              <a:latin typeface="Arial"/>
            </a:endParaRPr>
          </a:p>
          <a:p>
            <a:pPr>
              <a:lnSpc>
                <a:spcPct val="100000"/>
              </a:lnSpc>
              <a:tabLst>
                <a:tab algn="l" pos="0"/>
              </a:tabLst>
            </a:pPr>
            <a:endParaRPr b="0" lang="en-GB" sz="2400" spc="-1" strike="noStrike">
              <a:latin typeface="Arial"/>
            </a:endParaRPr>
          </a:p>
          <a:p>
            <a:pPr>
              <a:lnSpc>
                <a:spcPct val="100000"/>
              </a:lnSpc>
              <a:tabLst>
                <a:tab algn="l" pos="0"/>
              </a:tabLst>
            </a:pPr>
            <a:r>
              <a:rPr b="1" lang="en-US" sz="2000" spc="-1" strike="noStrike">
                <a:solidFill>
                  <a:srgbClr val="222222"/>
                </a:solidFill>
                <a:latin typeface="Arial"/>
              </a:rPr>
              <a:t>Project Planning Considerations</a:t>
            </a:r>
            <a:endParaRPr b="0" lang="en-GB" sz="20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As project plan is developed, adding detail is not always straightforward</a:t>
            </a:r>
            <a:endParaRPr b="0" lang="en-GB" sz="2600" spc="-1" strike="noStrike">
              <a:latin typeface="Arial"/>
            </a:endParaRPr>
          </a:p>
          <a:p>
            <a:pPr marL="343080" indent="-342720">
              <a:lnSpc>
                <a:spcPct val="100000"/>
              </a:lnSpc>
              <a:spcBef>
                <a:spcPts val="519"/>
              </a:spcBef>
              <a:buClr>
                <a:srgbClr val="222222"/>
              </a:buClr>
              <a:buFont typeface="Symbol" charset="2"/>
              <a:buChar char=""/>
              <a:tabLst>
                <a:tab algn="l" pos="0"/>
              </a:tabLst>
            </a:pPr>
            <a:r>
              <a:rPr b="0" lang="en-US" sz="2600" spc="-1" strike="noStrike">
                <a:solidFill>
                  <a:srgbClr val="222222"/>
                </a:solidFill>
                <a:latin typeface="Arial"/>
              </a:rPr>
              <a:t>Special considerations include financial, priority, time and schedule, staff, procurement, organizational feasibility, training and indoctrination, and scope</a:t>
            </a:r>
            <a:endParaRPr b="0" lang="en-GB" sz="2600" spc="-1" strike="noStrike">
              <a:latin typeface="Arial"/>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2"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113BE49C-6EFB-46A8-9F3F-E748FF9D9233}" type="slidenum">
              <a:rPr b="0" lang="en-US" sz="1200" spc="-1" strike="noStrike">
                <a:solidFill>
                  <a:srgbClr val="000000"/>
                </a:solidFill>
                <a:latin typeface="Arial"/>
              </a:rPr>
              <a:t>10</a:t>
            </a:fld>
            <a:endParaRPr b="0" lang="en-GB" sz="1200" spc="-1" strike="noStrike">
              <a:latin typeface="Times New Roman"/>
            </a:endParaRPr>
          </a:p>
        </p:txBody>
      </p:sp>
      <p:sp>
        <p:nvSpPr>
          <p:cNvPr id="283" name="PlaceHolder 1"/>
          <p:cNvSpPr>
            <a:spLocks noGrp="1"/>
          </p:cNvSpPr>
          <p:nvPr>
            <p:ph type="sldImg"/>
          </p:nvPr>
        </p:nvSpPr>
        <p:spPr>
          <a:xfrm>
            <a:off x="2914560" y="531720"/>
            <a:ext cx="3543120" cy="2657160"/>
          </a:xfrm>
          <a:prstGeom prst="rect">
            <a:avLst/>
          </a:prstGeom>
        </p:spPr>
      </p:sp>
      <p:sp>
        <p:nvSpPr>
          <p:cNvPr id="284" name="PlaceHolder 2"/>
          <p:cNvSpPr>
            <a:spLocks noGrp="1"/>
          </p:cNvSpPr>
          <p:nvPr>
            <p:ph type="body"/>
          </p:nvPr>
        </p:nvSpPr>
        <p:spPr>
          <a:xfrm>
            <a:off x="937440" y="3366000"/>
            <a:ext cx="7497720" cy="3188520"/>
          </a:xfrm>
          <a:prstGeom prst="rect">
            <a:avLst/>
          </a:prstGeom>
        </p:spPr>
        <p:txBody>
          <a:bodyPr lIns="93960" rIns="93960" tIns="47160" bIns="47160">
            <a:normAutofit fontScale="54000"/>
          </a:bodyPr>
          <a:p>
            <a:pPr marL="216000" indent="-216000">
              <a:lnSpc>
                <a:spcPct val="100000"/>
              </a:lnSpc>
            </a:pPr>
            <a:r>
              <a:rPr b="1" lang="en-US" sz="2000" spc="-1" strike="noStrike">
                <a:latin typeface="Arial"/>
              </a:rPr>
              <a:t>Financial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Regardless of existing information security needs, the amount of effort that can be expended depends on available funds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Cost benefit analysis must be reviewed and verified prior to development of project plan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Both public and private organizations have budgetary constraints, though of a different nature</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To justify an amount budgeted for a security project at either public or for-profit organizations, it may be useful to benchmark expenses of similar organizations</a:t>
            </a:r>
            <a:endParaRPr b="0" lang="en-GB" sz="2400" spc="-1" strike="noStrike">
              <a:latin typeface="Arial"/>
            </a:endParaRPr>
          </a:p>
        </p:txBody>
      </p:sp>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5"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2A9B1830-C3BB-455E-B5A3-49A19C2CCD0F}" type="slidenum">
              <a:rPr b="0" lang="en-US" sz="1200" spc="-1" strike="noStrike">
                <a:solidFill>
                  <a:srgbClr val="000000"/>
                </a:solidFill>
                <a:latin typeface="Arial"/>
              </a:rPr>
              <a:t>11</a:t>
            </a:fld>
            <a:endParaRPr b="0" lang="en-GB" sz="1200" spc="-1" strike="noStrike">
              <a:latin typeface="Times New Roman"/>
            </a:endParaRPr>
          </a:p>
        </p:txBody>
      </p:sp>
      <p:sp>
        <p:nvSpPr>
          <p:cNvPr id="286" name="PlaceHolder 1"/>
          <p:cNvSpPr>
            <a:spLocks noGrp="1"/>
          </p:cNvSpPr>
          <p:nvPr>
            <p:ph type="sldImg"/>
          </p:nvPr>
        </p:nvSpPr>
        <p:spPr>
          <a:xfrm>
            <a:off x="2914560" y="531720"/>
            <a:ext cx="3543120" cy="2657160"/>
          </a:xfrm>
          <a:prstGeom prst="rect">
            <a:avLst/>
          </a:prstGeom>
        </p:spPr>
      </p:sp>
      <p:sp>
        <p:nvSpPr>
          <p:cNvPr id="287"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Arial"/>
              </a:rPr>
              <a:t>Priority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In general, the most important information security controls should be scheduled first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Implementation of controls is guided by prioritization of threats and value of threatened information assets</a:t>
            </a:r>
            <a:endParaRPr b="0" lang="en-GB" sz="2400" spc="-1" strike="noStrike">
              <a:latin typeface="Arial"/>
            </a:endParaRPr>
          </a:p>
        </p:txBody>
      </p:sp>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88"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D0A32D5-B83C-4197-8B70-6F3945766777}" type="slidenum">
              <a:rPr b="0" lang="en-US" sz="1200" spc="-1" strike="noStrike">
                <a:solidFill>
                  <a:srgbClr val="000000"/>
                </a:solidFill>
                <a:latin typeface="Arial"/>
              </a:rPr>
              <a:t>11</a:t>
            </a:fld>
            <a:endParaRPr b="0" lang="en-GB" sz="1200" spc="-1" strike="noStrike">
              <a:latin typeface="Times New Roman"/>
            </a:endParaRPr>
          </a:p>
        </p:txBody>
      </p:sp>
      <p:sp>
        <p:nvSpPr>
          <p:cNvPr id="289" name="PlaceHolder 1"/>
          <p:cNvSpPr>
            <a:spLocks noGrp="1"/>
          </p:cNvSpPr>
          <p:nvPr>
            <p:ph type="sldImg"/>
          </p:nvPr>
        </p:nvSpPr>
        <p:spPr>
          <a:xfrm>
            <a:off x="2914560" y="531720"/>
            <a:ext cx="3543120" cy="2657160"/>
          </a:xfrm>
          <a:prstGeom prst="rect">
            <a:avLst/>
          </a:prstGeom>
        </p:spPr>
      </p:sp>
      <p:sp>
        <p:nvSpPr>
          <p:cNvPr id="290"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Arial"/>
              </a:rPr>
              <a:t>Time and Scheduling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Time impacts project plans at dozens of points, including: </a:t>
            </a:r>
            <a:endParaRPr b="0" lang="en-GB" sz="24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Time to order, receive, install, and configure security control</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Time to train the users</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Time to realize control’s return on investment </a:t>
            </a:r>
            <a:endParaRPr b="0" lang="en-GB" sz="2200" spc="-1" strike="noStrike">
              <a:latin typeface="Arial"/>
            </a:endParaRPr>
          </a:p>
        </p:txBody>
      </p:sp>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1"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63C56022-802B-462C-8FB7-57A14636EB13}" type="slidenum">
              <a:rPr b="0" lang="en-US" sz="1200" spc="-1" strike="noStrike">
                <a:solidFill>
                  <a:srgbClr val="000000"/>
                </a:solidFill>
                <a:latin typeface="Arial"/>
              </a:rPr>
              <a:t>11</a:t>
            </a:fld>
            <a:endParaRPr b="0" lang="en-GB" sz="1200" spc="-1" strike="noStrike">
              <a:latin typeface="Times New Roman"/>
            </a:endParaRPr>
          </a:p>
        </p:txBody>
      </p:sp>
      <p:sp>
        <p:nvSpPr>
          <p:cNvPr id="292" name="PlaceHolder 1"/>
          <p:cNvSpPr>
            <a:spLocks noGrp="1"/>
          </p:cNvSpPr>
          <p:nvPr>
            <p:ph type="sldImg"/>
          </p:nvPr>
        </p:nvSpPr>
        <p:spPr>
          <a:xfrm>
            <a:off x="2914560" y="531720"/>
            <a:ext cx="3543120" cy="2657160"/>
          </a:xfrm>
          <a:prstGeom prst="rect">
            <a:avLst/>
          </a:prstGeom>
        </p:spPr>
      </p:sp>
      <p:sp>
        <p:nvSpPr>
          <p:cNvPr id="293" name="PlaceHolder 2"/>
          <p:cNvSpPr>
            <a:spLocks noGrp="1"/>
          </p:cNvSpPr>
          <p:nvPr>
            <p:ph type="body"/>
          </p:nvPr>
        </p:nvSpPr>
        <p:spPr>
          <a:xfrm>
            <a:off x="937440" y="3366000"/>
            <a:ext cx="7497720" cy="3188520"/>
          </a:xfrm>
          <a:prstGeom prst="rect">
            <a:avLst/>
          </a:prstGeom>
        </p:spPr>
        <p:txBody>
          <a:bodyPr lIns="93960" rIns="93960" tIns="47160" bIns="47160">
            <a:normAutofit fontScale="63000"/>
          </a:bodyPr>
          <a:p>
            <a:pPr marL="343080" indent="-342720">
              <a:lnSpc>
                <a:spcPct val="100000"/>
              </a:lnSpc>
              <a:spcBef>
                <a:spcPts val="519"/>
              </a:spcBef>
              <a:buClr>
                <a:srgbClr val="222222"/>
              </a:buClr>
              <a:buFont typeface="Symbol" charset="2"/>
              <a:buChar char=""/>
            </a:pPr>
            <a:r>
              <a:rPr b="1" lang="en-US" sz="2600" spc="-1" strike="noStrike">
                <a:solidFill>
                  <a:srgbClr val="222222"/>
                </a:solidFill>
                <a:latin typeface="Arial"/>
              </a:rPr>
              <a:t>Staffing considerations</a:t>
            </a:r>
            <a:endParaRPr b="0" lang="en-GB" sz="2600" spc="-1" strike="noStrike">
              <a:latin typeface="Arial"/>
            </a:endParaRPr>
          </a:p>
          <a:p>
            <a:pPr lvl="1" marL="743040" indent="-285480">
              <a:lnSpc>
                <a:spcPct val="100000"/>
              </a:lnSpc>
              <a:spcBef>
                <a:spcPts val="439"/>
              </a:spcBef>
              <a:buClr>
                <a:srgbClr val="222222"/>
              </a:buClr>
              <a:buFont typeface="Symbol" charset="2"/>
              <a:buChar char=""/>
            </a:pPr>
            <a:r>
              <a:rPr b="0" lang="en-US" sz="2200" spc="-1" strike="noStrike">
                <a:solidFill>
                  <a:srgbClr val="222222"/>
                </a:solidFill>
                <a:latin typeface="Arial"/>
              </a:rPr>
              <a:t>Need for qualified, trained, and available personnel constrains project plan</a:t>
            </a:r>
            <a:endParaRPr b="0" lang="en-GB" sz="2200" spc="-1" strike="noStrike">
              <a:latin typeface="Arial"/>
            </a:endParaRPr>
          </a:p>
          <a:p>
            <a:pPr lvl="1" marL="743040" indent="-285480">
              <a:lnSpc>
                <a:spcPct val="100000"/>
              </a:lnSpc>
              <a:spcBef>
                <a:spcPts val="439"/>
              </a:spcBef>
              <a:buClr>
                <a:srgbClr val="222222"/>
              </a:buClr>
              <a:buFont typeface="Symbol" charset="2"/>
              <a:buChar char=""/>
            </a:pPr>
            <a:r>
              <a:rPr b="0" lang="en-US" sz="2200" spc="-1" strike="noStrike">
                <a:solidFill>
                  <a:srgbClr val="222222"/>
                </a:solidFill>
                <a:latin typeface="Arial"/>
              </a:rPr>
              <a:t>Experienced staff is often needed to implement technologies and develop and implement policies and training programs</a:t>
            </a:r>
            <a:endParaRPr b="0" lang="en-GB" sz="22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Procurement considerations</a:t>
            </a:r>
            <a:endParaRPr b="0" lang="en-GB" sz="2600" spc="-1" strike="noStrike">
              <a:latin typeface="Arial"/>
            </a:endParaRPr>
          </a:p>
          <a:p>
            <a:pPr lvl="1" marL="743040" indent="-285480">
              <a:lnSpc>
                <a:spcPct val="100000"/>
              </a:lnSpc>
              <a:spcBef>
                <a:spcPts val="439"/>
              </a:spcBef>
              <a:buClr>
                <a:srgbClr val="222222"/>
              </a:buClr>
              <a:buFont typeface="Symbol" charset="2"/>
              <a:buChar char=""/>
            </a:pPr>
            <a:r>
              <a:rPr b="0" lang="en-US" sz="2200" spc="-1" strike="noStrike">
                <a:solidFill>
                  <a:srgbClr val="222222"/>
                </a:solidFill>
                <a:latin typeface="Arial"/>
              </a:rPr>
              <a:t>Often constraints on selection of equipment/services</a:t>
            </a:r>
            <a:endParaRPr b="0" lang="en-GB" sz="2200" spc="-1" strike="noStrike">
              <a:latin typeface="Arial"/>
            </a:endParaRPr>
          </a:p>
          <a:p>
            <a:pPr lvl="2" marL="1143000" indent="-228240">
              <a:lnSpc>
                <a:spcPct val="100000"/>
              </a:lnSpc>
              <a:spcBef>
                <a:spcPts val="400"/>
              </a:spcBef>
              <a:buClr>
                <a:srgbClr val="222222"/>
              </a:buClr>
              <a:buFont typeface="Symbol" charset="2"/>
              <a:buChar char=""/>
            </a:pPr>
            <a:r>
              <a:rPr b="0" lang="en-US" sz="2000" spc="-1" strike="noStrike">
                <a:solidFill>
                  <a:srgbClr val="222222"/>
                </a:solidFill>
                <a:latin typeface="Arial"/>
              </a:rPr>
              <a:t>Some organizations require use of particular service vendors/manufacturers/suppliers</a:t>
            </a:r>
            <a:endParaRPr b="0" lang="en-GB" sz="2000" spc="-1" strike="noStrike">
              <a:latin typeface="Arial"/>
            </a:endParaRPr>
          </a:p>
          <a:p>
            <a:pPr lvl="1" marL="743040" indent="-285480">
              <a:lnSpc>
                <a:spcPct val="100000"/>
              </a:lnSpc>
              <a:spcBef>
                <a:spcPts val="439"/>
              </a:spcBef>
              <a:buClr>
                <a:srgbClr val="222222"/>
              </a:buClr>
              <a:buFont typeface="Symbol" charset="2"/>
              <a:buChar char=""/>
            </a:pPr>
            <a:r>
              <a:rPr b="0" lang="en-US" sz="2200" spc="-1" strike="noStrike">
                <a:solidFill>
                  <a:srgbClr val="222222"/>
                </a:solidFill>
                <a:latin typeface="Arial"/>
              </a:rPr>
              <a:t>These constraints may limit which technologies can be acquired</a:t>
            </a:r>
            <a:endParaRPr b="0" lang="en-GB" sz="2200" spc="-1" strike="noStrike">
              <a:latin typeface="Arial"/>
            </a:endParaRPr>
          </a:p>
        </p:txBody>
      </p:sp>
    </p:spTree>
  </p:cSld>
</p:notes>
</file>

<file path=ppt/notesSlides/notesSlide1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4"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90B7EF8-1268-49CE-90EE-DCEF06366B17}" type="slidenum">
              <a:rPr b="0" lang="en-US" sz="1200" spc="-1" strike="noStrike">
                <a:solidFill>
                  <a:srgbClr val="000000"/>
                </a:solidFill>
                <a:latin typeface="Arial"/>
              </a:rPr>
              <a:t>14</a:t>
            </a:fld>
            <a:endParaRPr b="0" lang="en-GB" sz="1200" spc="-1" strike="noStrike">
              <a:latin typeface="Times New Roman"/>
            </a:endParaRPr>
          </a:p>
        </p:txBody>
      </p:sp>
      <p:sp>
        <p:nvSpPr>
          <p:cNvPr id="295" name="PlaceHolder 1"/>
          <p:cNvSpPr>
            <a:spLocks noGrp="1"/>
          </p:cNvSpPr>
          <p:nvPr>
            <p:ph type="sldImg"/>
          </p:nvPr>
        </p:nvSpPr>
        <p:spPr>
          <a:xfrm>
            <a:off x="2914560" y="531720"/>
            <a:ext cx="3543120" cy="2657160"/>
          </a:xfrm>
          <a:prstGeom prst="rect">
            <a:avLst/>
          </a:prstGeom>
        </p:spPr>
      </p:sp>
      <p:sp>
        <p:nvSpPr>
          <p:cNvPr id="296" name="PlaceHolder 2"/>
          <p:cNvSpPr>
            <a:spLocks noGrp="1"/>
          </p:cNvSpPr>
          <p:nvPr>
            <p:ph type="body"/>
          </p:nvPr>
        </p:nvSpPr>
        <p:spPr>
          <a:xfrm>
            <a:off x="937440" y="3366000"/>
            <a:ext cx="7497720" cy="3188520"/>
          </a:xfrm>
          <a:prstGeom prst="rect">
            <a:avLst/>
          </a:prstGeom>
        </p:spPr>
        <p:txBody>
          <a:bodyPr lIns="93960" rIns="93960" tIns="47160" bIns="47160">
            <a:normAutofit fontScale="94000"/>
          </a:bodyPr>
          <a:p>
            <a:pPr marL="216000" indent="-216000">
              <a:lnSpc>
                <a:spcPct val="100000"/>
              </a:lnSpc>
            </a:pPr>
            <a:r>
              <a:rPr b="1" lang="en-US" sz="2000" spc="-1" strike="noStrike">
                <a:latin typeface="Arial"/>
              </a:rPr>
              <a:t>Organizational Feasibility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Changes should be transparent to system users unless the new technology is intended to change procedures (e.g., requiring additional authentication or verification)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Successful project requires that organization be able to assimilate proposed changes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New technologies sometimes require new policies, employee training, and education</a:t>
            </a:r>
            <a:endParaRPr b="0" lang="en-GB" sz="2400" spc="-1" strike="noStrike">
              <a:latin typeface="Arial"/>
            </a:endParaRPr>
          </a:p>
        </p:txBody>
      </p:sp>
    </p:spTree>
  </p:cSld>
</p:notes>
</file>

<file path=ppt/notesSlides/notesSlide1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97"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D157EF6-99D9-4686-812B-01BE04720903}" type="slidenum">
              <a:rPr b="0" lang="en-US" sz="1200" spc="-1" strike="noStrike">
                <a:solidFill>
                  <a:srgbClr val="000000"/>
                </a:solidFill>
                <a:latin typeface="Arial"/>
              </a:rPr>
              <a:t>15</a:t>
            </a:fld>
            <a:endParaRPr b="0" lang="en-GB" sz="1200" spc="-1" strike="noStrike">
              <a:latin typeface="Times New Roman"/>
            </a:endParaRPr>
          </a:p>
        </p:txBody>
      </p:sp>
      <p:sp>
        <p:nvSpPr>
          <p:cNvPr id="298" name="PlaceHolder 1"/>
          <p:cNvSpPr>
            <a:spLocks noGrp="1"/>
          </p:cNvSpPr>
          <p:nvPr>
            <p:ph type="sldImg"/>
          </p:nvPr>
        </p:nvSpPr>
        <p:spPr>
          <a:xfrm>
            <a:off x="2914560" y="531720"/>
            <a:ext cx="3543120" cy="2657160"/>
          </a:xfrm>
          <a:prstGeom prst="rect">
            <a:avLst/>
          </a:prstGeom>
        </p:spPr>
      </p:sp>
      <p:sp>
        <p:nvSpPr>
          <p:cNvPr id="299"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Arial"/>
              </a:rPr>
              <a:t>Training and Indoctrination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Size of organization and normal conduct of business may preclude a large training program for new security procedures/technologies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If so, organization should conduct phased-in or pilot implementation</a:t>
            </a:r>
            <a:endParaRPr b="0" lang="en-GB" sz="2400" spc="-1" strike="noStrike">
              <a:latin typeface="Arial"/>
            </a:endParaRPr>
          </a:p>
        </p:txBody>
      </p:sp>
    </p:spTree>
  </p:cSld>
</p:notes>
</file>

<file path=ppt/notesSlides/notesSlide1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0"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1C92DBC2-1DA4-47BD-91F2-30EC01429BF4}" type="slidenum">
              <a:rPr b="0" lang="en-US" sz="1200" spc="-1" strike="noStrike">
                <a:solidFill>
                  <a:srgbClr val="000000"/>
                </a:solidFill>
                <a:latin typeface="Arial"/>
              </a:rPr>
              <a:t>15</a:t>
            </a:fld>
            <a:endParaRPr b="0" lang="en-GB" sz="1200" spc="-1" strike="noStrike">
              <a:latin typeface="Times New Roman"/>
            </a:endParaRPr>
          </a:p>
        </p:txBody>
      </p:sp>
      <p:sp>
        <p:nvSpPr>
          <p:cNvPr id="301" name="PlaceHolder 1"/>
          <p:cNvSpPr>
            <a:spLocks noGrp="1"/>
          </p:cNvSpPr>
          <p:nvPr>
            <p:ph type="sldImg"/>
          </p:nvPr>
        </p:nvSpPr>
        <p:spPr>
          <a:xfrm>
            <a:off x="2914560" y="531720"/>
            <a:ext cx="3543120" cy="2657160"/>
          </a:xfrm>
          <a:prstGeom prst="rect">
            <a:avLst/>
          </a:prstGeom>
        </p:spPr>
      </p:sp>
      <p:sp>
        <p:nvSpPr>
          <p:cNvPr id="302"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1" lang="en-US" sz="2000" spc="-1" strike="noStrike">
                <a:latin typeface="Arial"/>
              </a:rPr>
              <a:t>Scope Considerations</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Project scope: description of project’s features, capabilities, functions, and quality level, used as the basis of a project plan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Organizations should implement large information security projects in stages</a:t>
            </a:r>
            <a:endParaRPr b="0" lang="en-GB" sz="2400" spc="-1" strike="noStrike">
              <a:latin typeface="Arial"/>
            </a:endParaRPr>
          </a:p>
        </p:txBody>
      </p:sp>
    </p:spTree>
  </p:cSld>
</p:notes>
</file>

<file path=ppt/notesSlides/notesSlide1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3"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A2F39119-444C-4DEF-B3FE-EEF50E950C3A}" type="slidenum">
              <a:rPr b="0" lang="en-US" sz="1200" spc="-1" strike="noStrike">
                <a:solidFill>
                  <a:srgbClr val="000000"/>
                </a:solidFill>
                <a:latin typeface="Arial"/>
              </a:rPr>
              <a:t>15</a:t>
            </a:fld>
            <a:endParaRPr b="0" lang="en-GB" sz="1200" spc="-1" strike="noStrike">
              <a:latin typeface="Times New Roman"/>
            </a:endParaRPr>
          </a:p>
        </p:txBody>
      </p:sp>
      <p:sp>
        <p:nvSpPr>
          <p:cNvPr id="304" name="PlaceHolder 1"/>
          <p:cNvSpPr>
            <a:spLocks noGrp="1"/>
          </p:cNvSpPr>
          <p:nvPr>
            <p:ph type="sldImg"/>
          </p:nvPr>
        </p:nvSpPr>
        <p:spPr>
          <a:xfrm>
            <a:off x="2914560" y="531720"/>
            <a:ext cx="3543120" cy="2657160"/>
          </a:xfrm>
          <a:prstGeom prst="rect">
            <a:avLst/>
          </a:prstGeom>
        </p:spPr>
      </p:sp>
      <p:sp>
        <p:nvSpPr>
          <p:cNvPr id="305" name="PlaceHolder 2"/>
          <p:cNvSpPr>
            <a:spLocks noGrp="1"/>
          </p:cNvSpPr>
          <p:nvPr>
            <p:ph type="body"/>
          </p:nvPr>
        </p:nvSpPr>
        <p:spPr>
          <a:xfrm>
            <a:off x="937440" y="3366000"/>
            <a:ext cx="7497720" cy="3188520"/>
          </a:xfrm>
          <a:prstGeom prst="rect">
            <a:avLst/>
          </a:prstGeom>
        </p:spPr>
        <p:txBody>
          <a:bodyPr lIns="93960" rIns="93960" tIns="47160" bIns="47160">
            <a:normAutofit fontScale="7000"/>
          </a:bodyPr>
          <a:p>
            <a:pPr marL="216000" indent="-216000">
              <a:lnSpc>
                <a:spcPct val="100000"/>
              </a:lnSpc>
            </a:pPr>
            <a:r>
              <a:rPr b="0" lang="en-GB" sz="1200" spc="-1" strike="noStrike">
                <a:solidFill>
                  <a:srgbClr val="000000"/>
                </a:solidFill>
                <a:latin typeface="+mn-lt"/>
                <a:ea typeface="+mn-ea"/>
              </a:rPr>
              <a:t>Even experienced project managers are advised to seek expert assistance when engaging in a formal bidding process to select advanced or integrated technologies or</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outsourced services.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Supervised Implementation</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Some organizations may designate champion from general management community of interest to supervise implementation of information security project plan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An alternative is to designate senior IT manager or CIO to lead implementation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Best solution is to designate a suitable person from information security community of interest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In final analysis, each organization must find project leadership best suited to its specific needs</a:t>
            </a:r>
            <a:endParaRPr b="0" lang="en-GB" sz="2400" spc="-1" strike="noStrike">
              <a:latin typeface="Arial"/>
            </a:endParaRPr>
          </a:p>
          <a:p>
            <a:pPr>
              <a:lnSpc>
                <a:spcPct val="100000"/>
              </a:lnSpc>
            </a:pPr>
            <a:endParaRPr b="0" lang="en-GB" sz="2400" spc="-1" strike="noStrike">
              <a:latin typeface="Arial"/>
            </a:endParaRPr>
          </a:p>
          <a:p>
            <a:pPr>
              <a:lnSpc>
                <a:spcPct val="100000"/>
              </a:lnSpc>
            </a:pPr>
            <a:r>
              <a:rPr b="1" lang="en-US" sz="2000" spc="-1" strike="noStrike">
                <a:solidFill>
                  <a:srgbClr val="222222"/>
                </a:solidFill>
                <a:latin typeface="Arial"/>
                <a:ea typeface="+mn-ea"/>
              </a:rPr>
              <a:t>Executing the Plan</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Negative feedback loop ensures project progress is measured periodically</a:t>
            </a:r>
            <a:endParaRPr b="0" lang="en-GB" sz="24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When significant deviation occurs, corrective action taken</a:t>
            </a:r>
            <a:endParaRPr b="0" lang="en-GB" sz="22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Often, project manager can adjust one of three planning parameters for task being corrected: </a:t>
            </a:r>
            <a:endParaRPr b="0" lang="en-GB" sz="24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Effort and money allocated</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ea typeface="+mn-ea"/>
              </a:rPr>
              <a:t>Elapsed time/Scheduling impact</a:t>
            </a:r>
            <a:endParaRPr b="0" lang="en-GB" sz="2200" spc="-1" strike="noStrike">
              <a:latin typeface="Arial"/>
            </a:endParaRPr>
          </a:p>
          <a:p>
            <a:pPr>
              <a:lnSpc>
                <a:spcPct val="100000"/>
              </a:lnSpc>
              <a:spcBef>
                <a:spcPts val="439"/>
              </a:spcBef>
            </a:pPr>
            <a:endParaRPr b="0" lang="en-GB" sz="2200" spc="-1" strike="noStrike">
              <a:latin typeface="Arial"/>
            </a:endParaRPr>
          </a:p>
          <a:p>
            <a:pPr>
              <a:lnSpc>
                <a:spcPct val="100000"/>
              </a:lnSpc>
            </a:pPr>
            <a:r>
              <a:rPr b="0" lang="en-GB" sz="1200" spc="-1" strike="noStrike">
                <a:solidFill>
                  <a:srgbClr val="000000"/>
                </a:solidFill>
                <a:latin typeface="+mn-lt"/>
                <a:ea typeface="+mn-ea"/>
              </a:rPr>
              <a:t>Once a project is under way, it is managed using a process known as gap analysis</a:t>
            </a:r>
            <a:endParaRPr b="0" lang="en-GB" sz="1200" spc="-1" strike="noStrike">
              <a:latin typeface="Arial"/>
            </a:endParaRPr>
          </a:p>
          <a:p>
            <a:pPr>
              <a:lnSpc>
                <a:spcPct val="100000"/>
              </a:lnSpc>
            </a:pPr>
            <a:r>
              <a:rPr b="1" lang="en-US" sz="2800" spc="-1" strike="noStrike">
                <a:solidFill>
                  <a:srgbClr val="000000"/>
                </a:solidFill>
                <a:latin typeface="+mn-lt"/>
                <a:ea typeface="+mn-ea"/>
              </a:rPr>
              <a:t>Gap analysis – </a:t>
            </a:r>
            <a:r>
              <a:rPr b="0" lang="en-US" sz="2800" spc="-1" strike="noStrike">
                <a:solidFill>
                  <a:srgbClr val="000000"/>
                </a:solidFill>
                <a:latin typeface="+mn-lt"/>
                <a:ea typeface="+mn-ea"/>
              </a:rPr>
              <a:t>See diagram next slides</a:t>
            </a:r>
            <a:endParaRPr b="0" lang="en-GB" sz="2800" spc="-1" strike="noStrike">
              <a:latin typeface="Arial"/>
            </a:endParaRPr>
          </a:p>
          <a:p>
            <a:pPr>
              <a:lnSpc>
                <a:spcPct val="100000"/>
              </a:lnSpc>
            </a:pPr>
            <a:endParaRPr b="0" lang="en-GB" sz="2800" spc="-1" strike="noStrike">
              <a:latin typeface="Arial"/>
            </a:endParaRPr>
          </a:p>
          <a:p>
            <a:pPr>
              <a:lnSpc>
                <a:spcPct val="100000"/>
              </a:lnSpc>
            </a:pPr>
            <a:r>
              <a:rPr b="1" lang="en-US" sz="2000" spc="-1" strike="noStrike">
                <a:solidFill>
                  <a:srgbClr val="000000"/>
                </a:solidFill>
                <a:latin typeface="+mn-lt"/>
                <a:ea typeface="+mn-ea"/>
              </a:rPr>
              <a:t>Project Wrap-up</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Project wrap-up is usually handled as procedural task and assigned to mid-level IT or information security manager</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Collect documentation, finalize status reports, and deliver final report and presentation at wrap-up meeting</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Goal of wrap-up is to resolve any pending issues, critique overall project effort, and draw conclusions about how to improve process</a:t>
            </a:r>
            <a:endParaRPr b="0" lang="en-GB" sz="2400" spc="-1" strike="noStrike">
              <a:latin typeface="Arial"/>
            </a:endParaRPr>
          </a:p>
          <a:p>
            <a:pPr>
              <a:lnSpc>
                <a:spcPct val="100000"/>
              </a:lnSpc>
            </a:pPr>
            <a:endParaRPr b="0" lang="en-GB" sz="2400" spc="-1" strike="noStrike">
              <a:latin typeface="Arial"/>
            </a:endParaRPr>
          </a:p>
          <a:p>
            <a:pPr>
              <a:lnSpc>
                <a:spcPct val="100000"/>
              </a:lnSpc>
            </a:pPr>
            <a:endParaRPr b="0" lang="en-GB" sz="2400" spc="-1" strike="noStrike">
              <a:latin typeface="Arial"/>
            </a:endParaRPr>
          </a:p>
          <a:p>
            <a:pPr>
              <a:lnSpc>
                <a:spcPct val="100000"/>
              </a:lnSpc>
            </a:pPr>
            <a:r>
              <a:rPr b="1" lang="en-US" sz="2000" spc="-1" strike="noStrike">
                <a:solidFill>
                  <a:srgbClr val="222222"/>
                </a:solidFill>
                <a:latin typeface="Arial"/>
                <a:ea typeface="+mn-ea"/>
              </a:rPr>
              <a:t>The Need for Project Management</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Project management requires a unique set of skills and thorough understanding of a broad body of specialized knowledge</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Most information security projects require a trained project manager (a CISO) or skilled IT manager trained in project management techniques</a:t>
            </a:r>
            <a:endParaRPr b="0" lang="en-GB" sz="2600" spc="-1" strike="noStrike">
              <a:latin typeface="Arial"/>
            </a:endParaRPr>
          </a:p>
        </p:txBody>
      </p:sp>
    </p:spTree>
  </p:cSld>
</p:notes>
</file>

<file path=ppt/notesSlides/notesSlide1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6"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B1E6629-17A1-48AB-8DA9-F17F036DE579}" type="slidenum">
              <a:rPr b="0" lang="en-US" sz="1200" spc="-1" strike="noStrike">
                <a:solidFill>
                  <a:srgbClr val="000000"/>
                </a:solidFill>
                <a:latin typeface="Arial"/>
              </a:rPr>
              <a:t>18</a:t>
            </a:fld>
            <a:endParaRPr b="0" lang="en-GB" sz="1200" spc="-1" strike="noStrike">
              <a:latin typeface="Times New Roman"/>
            </a:endParaRPr>
          </a:p>
        </p:txBody>
      </p:sp>
      <p:sp>
        <p:nvSpPr>
          <p:cNvPr id="307" name="PlaceHolder 1"/>
          <p:cNvSpPr>
            <a:spLocks noGrp="1"/>
          </p:cNvSpPr>
          <p:nvPr>
            <p:ph type="sldImg"/>
          </p:nvPr>
        </p:nvSpPr>
        <p:spPr>
          <a:xfrm>
            <a:off x="2914560" y="531720"/>
            <a:ext cx="3543120" cy="2657160"/>
          </a:xfrm>
          <a:prstGeom prst="rect">
            <a:avLst/>
          </a:prstGeom>
        </p:spPr>
      </p:sp>
      <p:sp>
        <p:nvSpPr>
          <p:cNvPr id="308" name="PlaceHolder 2"/>
          <p:cNvSpPr>
            <a:spLocks noGrp="1"/>
          </p:cNvSpPr>
          <p:nvPr>
            <p:ph type="body"/>
          </p:nvPr>
        </p:nvSpPr>
        <p:spPr>
          <a:xfrm>
            <a:off x="937440" y="3366000"/>
            <a:ext cx="7497720" cy="3188520"/>
          </a:xfrm>
          <a:prstGeom prst="rect">
            <a:avLst/>
          </a:prstGeom>
        </p:spPr>
        <p:txBody>
          <a:bodyPr lIns="93960" rIns="93960" tIns="47160" bIns="47160">
            <a:normAutofit fontScale="61000"/>
          </a:bodyPr>
          <a:p>
            <a:pPr marL="216000" indent="-216000">
              <a:lnSpc>
                <a:spcPct val="100000"/>
              </a:lnSpc>
            </a:pPr>
            <a:r>
              <a:rPr b="1" lang="en-US" sz="2000" spc="-1" strike="noStrike">
                <a:latin typeface="Arial"/>
              </a:rPr>
              <a:t>Supervised Implementation</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Some organizations may designate champion from general management community of interest to supervise implementation of information security project plan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An alternative is to designate senior IT manager or CIO to lead implementation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Best solution is to designate a suitable person from information security community of interest</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In final analysis, each organization must find project leadership best suited to its specific needs</a:t>
            </a:r>
            <a:endParaRPr b="0" lang="en-GB" sz="2400" spc="-1" strike="noStrike">
              <a:latin typeface="Arial"/>
            </a:endParaRPr>
          </a:p>
        </p:txBody>
      </p:sp>
    </p:spTree>
  </p:cSld>
</p:notes>
</file>

<file path=ppt/notesSlides/notesSlide2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09"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22E19E6-9DB0-415A-A246-23106346F301}" type="slidenum">
              <a:rPr b="0" lang="en-US" sz="1200" spc="-1" strike="noStrike">
                <a:solidFill>
                  <a:srgbClr val="000000"/>
                </a:solidFill>
                <a:latin typeface="Arial"/>
              </a:rPr>
              <a:t>19</a:t>
            </a:fld>
            <a:endParaRPr b="0" lang="en-GB" sz="1200" spc="-1" strike="noStrike">
              <a:latin typeface="Times New Roman"/>
            </a:endParaRPr>
          </a:p>
        </p:txBody>
      </p:sp>
      <p:sp>
        <p:nvSpPr>
          <p:cNvPr id="310" name="PlaceHolder 1"/>
          <p:cNvSpPr>
            <a:spLocks noGrp="1"/>
          </p:cNvSpPr>
          <p:nvPr>
            <p:ph type="sldImg"/>
          </p:nvPr>
        </p:nvSpPr>
        <p:spPr>
          <a:xfrm>
            <a:off x="2914560" y="531720"/>
            <a:ext cx="3543120" cy="2657160"/>
          </a:xfrm>
          <a:prstGeom prst="rect">
            <a:avLst/>
          </a:prstGeom>
        </p:spPr>
      </p:sp>
      <p:sp>
        <p:nvSpPr>
          <p:cNvPr id="311" name="PlaceHolder 2"/>
          <p:cNvSpPr>
            <a:spLocks noGrp="1"/>
          </p:cNvSpPr>
          <p:nvPr>
            <p:ph type="body"/>
          </p:nvPr>
        </p:nvSpPr>
        <p:spPr>
          <a:xfrm>
            <a:off x="937440" y="3366000"/>
            <a:ext cx="7497720" cy="3188520"/>
          </a:xfrm>
          <a:prstGeom prst="rect">
            <a:avLst/>
          </a:prstGeom>
        </p:spPr>
        <p:txBody>
          <a:bodyPr lIns="93960" rIns="93960" tIns="47160" bIns="47160">
            <a:normAutofit fontScale="80000"/>
          </a:bodyPr>
          <a:p>
            <a:pPr marL="216000" indent="-216000">
              <a:lnSpc>
                <a:spcPct val="100000"/>
              </a:lnSpc>
            </a:pPr>
            <a:r>
              <a:rPr b="1" lang="en-US" sz="2000" spc="-1" strike="noStrike">
                <a:latin typeface="Arial"/>
              </a:rPr>
              <a:t>Executing the Plan</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Negative feedback loop ensures project progress is measured periodically</a:t>
            </a:r>
            <a:endParaRPr b="0" lang="en-GB" sz="24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When significant deviation occurs, corrective action taken</a:t>
            </a:r>
            <a:endParaRPr b="0" lang="en-GB" sz="22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Often, project manager can adjust one of three planning parameters for task being corrected: </a:t>
            </a:r>
            <a:endParaRPr b="0" lang="en-GB" sz="24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Effort and money allocated</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Elapsed time/Scheduling impact</a:t>
            </a:r>
            <a:endParaRPr b="0" lang="en-GB" sz="2200" spc="-1" strike="noStrike">
              <a:latin typeface="Arial"/>
            </a:endParaRPr>
          </a:p>
          <a:p>
            <a:pPr lvl="2" marL="1143000" indent="-228240">
              <a:lnSpc>
                <a:spcPct val="100000"/>
              </a:lnSpc>
              <a:spcBef>
                <a:spcPts val="439"/>
              </a:spcBef>
              <a:buClr>
                <a:srgbClr val="222222"/>
              </a:buClr>
              <a:buFont typeface="Symbol" charset="2"/>
              <a:buChar char=""/>
            </a:pPr>
            <a:r>
              <a:rPr b="0" lang="en-US" sz="2200" spc="-1" strike="noStrike">
                <a:solidFill>
                  <a:srgbClr val="222222"/>
                </a:solidFill>
                <a:latin typeface="Arial"/>
              </a:rPr>
              <a:t>Quality or quantity of deliverable</a:t>
            </a:r>
            <a:endParaRPr b="0" lang="en-GB" sz="2200" spc="-1" strike="noStrike">
              <a:latin typeface="Arial"/>
            </a:endParaRPr>
          </a:p>
        </p:txBody>
      </p:sp>
    </p:spTree>
  </p:cSld>
</p:notes>
</file>

<file path=ppt/notesSlides/notesSlide2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2" name="PlaceHolder 1"/>
          <p:cNvSpPr>
            <a:spLocks noGrp="1"/>
          </p:cNvSpPr>
          <p:nvPr>
            <p:ph type="sldImg"/>
          </p:nvPr>
        </p:nvSpPr>
        <p:spPr>
          <a:xfrm>
            <a:off x="2914560" y="531720"/>
            <a:ext cx="3543120" cy="2657160"/>
          </a:xfrm>
          <a:prstGeom prst="rect">
            <a:avLst/>
          </a:prstGeom>
        </p:spPr>
      </p:sp>
      <p:sp>
        <p:nvSpPr>
          <p:cNvPr id="313"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0" lang="en-GB" sz="1200" spc="-1" strike="noStrike">
                <a:solidFill>
                  <a:srgbClr val="000000"/>
                </a:solidFill>
                <a:latin typeface="+mn-lt"/>
                <a:ea typeface="+mn-ea"/>
              </a:rPr>
              <a:t>See Figure for an overview of executing the plan process.</a:t>
            </a:r>
            <a:endParaRPr b="0" lang="en-GB" sz="1200" spc="-1" strike="noStrike">
              <a:latin typeface="Arial"/>
            </a:endParaRPr>
          </a:p>
        </p:txBody>
      </p:sp>
      <p:sp>
        <p:nvSpPr>
          <p:cNvPr id="314"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76ACF7FD-40DA-475C-BE47-636781F85661}" type="slidenum">
              <a:rPr b="0" lang="en-US" sz="1200" spc="-1" strike="noStrike">
                <a:solidFill>
                  <a:srgbClr val="000000"/>
                </a:solidFill>
                <a:latin typeface="Arial"/>
              </a:rPr>
              <a:t>20</a:t>
            </a:fld>
            <a:endParaRPr b="0" lang="en-GB" sz="1200" spc="-1" strike="noStrike">
              <a:latin typeface="Times New Roman"/>
            </a:endParaRPr>
          </a:p>
        </p:txBody>
      </p:sp>
    </p:spTree>
  </p:cSld>
</p:notes>
</file>

<file path=ppt/notesSlides/notesSlide2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5"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B3E126F-74C9-4F16-8C5B-A28DC1421C7C}" type="slidenum">
              <a:rPr b="0" lang="en-US" sz="1200" spc="-1" strike="noStrike">
                <a:solidFill>
                  <a:srgbClr val="000000"/>
                </a:solidFill>
                <a:latin typeface="Arial"/>
              </a:rPr>
              <a:t>20</a:t>
            </a:fld>
            <a:endParaRPr b="0" lang="en-GB" sz="1200" spc="-1" strike="noStrike">
              <a:latin typeface="Times New Roman"/>
            </a:endParaRPr>
          </a:p>
        </p:txBody>
      </p:sp>
      <p:sp>
        <p:nvSpPr>
          <p:cNvPr id="316" name="PlaceHolder 1"/>
          <p:cNvSpPr>
            <a:spLocks noGrp="1"/>
          </p:cNvSpPr>
          <p:nvPr>
            <p:ph type="sldImg"/>
          </p:nvPr>
        </p:nvSpPr>
        <p:spPr>
          <a:xfrm>
            <a:off x="2914560" y="531720"/>
            <a:ext cx="3543120" cy="2657160"/>
          </a:xfrm>
          <a:prstGeom prst="rect">
            <a:avLst/>
          </a:prstGeom>
        </p:spPr>
      </p:sp>
      <p:sp>
        <p:nvSpPr>
          <p:cNvPr id="317" name="PlaceHolder 2"/>
          <p:cNvSpPr>
            <a:spLocks noGrp="1"/>
          </p:cNvSpPr>
          <p:nvPr>
            <p:ph type="body"/>
          </p:nvPr>
        </p:nvSpPr>
        <p:spPr>
          <a:xfrm>
            <a:off x="937440" y="3366000"/>
            <a:ext cx="7497720" cy="3188520"/>
          </a:xfrm>
          <a:prstGeom prst="rect">
            <a:avLst/>
          </a:prstGeom>
        </p:spPr>
        <p:txBody>
          <a:bodyPr lIns="93960" rIns="93960" tIns="47160" bIns="47160">
            <a:normAutofit fontScale="81000"/>
          </a:bodyPr>
          <a:p>
            <a:pPr marL="216000" indent="-216000">
              <a:lnSpc>
                <a:spcPct val="100000"/>
              </a:lnSpc>
            </a:pPr>
            <a:r>
              <a:rPr b="1" lang="en-US" sz="2000" spc="-1" strike="noStrike">
                <a:latin typeface="Arial"/>
              </a:rPr>
              <a:t>Project Wrap-up</a:t>
            </a:r>
            <a:endParaRPr b="0" lang="en-GB" sz="20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Project wrap-up is usually handled as procedural task and assigned to mid-level IT or information security manager</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Collect documentation, finalize status reports, and deliver final report and presentation at wrap-up meeting</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Goal of wrap-up is to resolve any pending issues, critique overall project effort, and draw conclusions about how to improve process</a:t>
            </a:r>
            <a:endParaRPr b="0" lang="en-GB" sz="2400" spc="-1" strike="noStrike">
              <a:latin typeface="Arial"/>
            </a:endParaRPr>
          </a:p>
        </p:txBody>
      </p:sp>
    </p:spTree>
  </p:cSld>
</p:notes>
</file>

<file path=ppt/notesSlides/notesSlide2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18" name="PlaceHolder 1"/>
          <p:cNvSpPr>
            <a:spLocks noGrp="1"/>
          </p:cNvSpPr>
          <p:nvPr>
            <p:ph type="sldImg"/>
          </p:nvPr>
        </p:nvSpPr>
        <p:spPr>
          <a:xfrm>
            <a:off x="2914560" y="531720"/>
            <a:ext cx="3543120" cy="2657160"/>
          </a:xfrm>
          <a:prstGeom prst="rect">
            <a:avLst/>
          </a:prstGeom>
        </p:spPr>
      </p:sp>
      <p:sp>
        <p:nvSpPr>
          <p:cNvPr id="319" name="PlaceHolder 2"/>
          <p:cNvSpPr>
            <a:spLocks noGrp="1"/>
          </p:cNvSpPr>
          <p:nvPr>
            <p:ph type="body"/>
          </p:nvPr>
        </p:nvSpPr>
        <p:spPr>
          <a:xfrm>
            <a:off x="937440" y="3366000"/>
            <a:ext cx="7497720" cy="3188520"/>
          </a:xfrm>
          <a:prstGeom prst="rect">
            <a:avLst/>
          </a:prstGeom>
        </p:spPr>
        <p:txBody>
          <a:bodyPr lIns="93960" rIns="93960" tIns="47160" bIns="47160">
            <a:normAutofit fontScale="15000"/>
          </a:bodyPr>
          <a:p>
            <a:pPr marL="216000" indent="-216000">
              <a:lnSpc>
                <a:spcPct val="100000"/>
              </a:lnSpc>
            </a:pPr>
            <a:r>
              <a:rPr b="1" lang="en-US" sz="2000" spc="-1" strike="noStrike">
                <a:latin typeface="Arial"/>
              </a:rPr>
              <a:t>Security Project Management Certifications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GIAC certified project manager</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Offered by SANS Institute; focuses on security professionals/managers with project management responsibilities</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IT security project management </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Offered by EC Council as a milestone in its Certified E-Business Professional program</a:t>
            </a:r>
            <a:endParaRPr b="0" lang="en-GB" sz="24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Certified security project manager</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Security Industry Association focused on physical security; also incorporates information security</a:t>
            </a:r>
            <a:endParaRPr b="0" lang="en-GB" sz="2400" spc="-1" strike="noStrike">
              <a:latin typeface="Arial"/>
            </a:endParaRPr>
          </a:p>
          <a:p>
            <a:pPr>
              <a:lnSpc>
                <a:spcPct val="100000"/>
              </a:lnSpc>
              <a:spcBef>
                <a:spcPts val="479"/>
              </a:spcBef>
            </a:pPr>
            <a:endParaRPr b="0" lang="en-GB" sz="2400" spc="-1" strike="noStrike">
              <a:latin typeface="Arial"/>
            </a:endParaRPr>
          </a:p>
          <a:p>
            <a:pPr>
              <a:lnSpc>
                <a:spcPct val="100000"/>
              </a:lnSpc>
              <a:spcBef>
                <a:spcPts val="479"/>
              </a:spcBef>
              <a:tabLst>
                <a:tab algn="l" pos="0"/>
              </a:tabLst>
            </a:pPr>
            <a:r>
              <a:rPr b="0" lang="en-GB" sz="2400" spc="-1" strike="noStrike">
                <a:solidFill>
                  <a:srgbClr val="222222"/>
                </a:solidFill>
                <a:latin typeface="Arial"/>
              </a:rPr>
              <a:t>SANS IT Project Management course focuses on the following topic areas:</a:t>
            </a:r>
            <a:endParaRPr b="0" lang="en-GB" sz="2400" spc="-1" strike="noStrike">
              <a:latin typeface="Arial"/>
            </a:endParaRPr>
          </a:p>
          <a:p>
            <a:pPr>
              <a:lnSpc>
                <a:spcPct val="100000"/>
              </a:lnSpc>
              <a:spcBef>
                <a:spcPts val="479"/>
              </a:spcBef>
              <a:tabLst>
                <a:tab algn="l" pos="0"/>
              </a:tabLst>
            </a:pPr>
            <a:r>
              <a:rPr b="0" lang="en-GB" sz="2400" spc="-1" strike="noStrike">
                <a:solidFill>
                  <a:srgbClr val="222222"/>
                </a:solidFill>
                <a:latin typeface="Arial"/>
              </a:rPr>
              <a:t>• </a:t>
            </a:r>
            <a:r>
              <a:rPr b="0" lang="en-GB" sz="2400" spc="-1" strike="noStrike">
                <a:solidFill>
                  <a:srgbClr val="222222"/>
                </a:solidFill>
                <a:latin typeface="Arial"/>
              </a:rPr>
              <a:t>Earned value technique (EVT)</a:t>
            </a:r>
            <a:endParaRPr b="0" lang="en-GB" sz="2400" spc="-1" strike="noStrike">
              <a:latin typeface="Arial"/>
            </a:endParaRPr>
          </a:p>
          <a:p>
            <a:pPr>
              <a:lnSpc>
                <a:spcPct val="100000"/>
              </a:lnSpc>
              <a:spcBef>
                <a:spcPts val="479"/>
              </a:spcBef>
              <a:tabLst>
                <a:tab algn="l" pos="0"/>
              </a:tabLst>
            </a:pPr>
            <a:r>
              <a:rPr b="0" lang="en-GB" sz="2400" spc="-1" strike="noStrike">
                <a:solidFill>
                  <a:srgbClr val="222222"/>
                </a:solidFill>
                <a:latin typeface="Arial"/>
              </a:rPr>
              <a:t>• </a:t>
            </a:r>
            <a:r>
              <a:rPr b="0" lang="en-GB" sz="2400" spc="-1" strike="noStrike">
                <a:solidFill>
                  <a:srgbClr val="222222"/>
                </a:solidFill>
                <a:latin typeface="Arial"/>
              </a:rPr>
              <a:t>Leadership and management strategy</a:t>
            </a:r>
            <a:endParaRPr b="0" lang="en-GB" sz="2400" spc="-1" strike="noStrike">
              <a:latin typeface="Arial"/>
            </a:endParaRPr>
          </a:p>
          <a:p>
            <a:pPr>
              <a:lnSpc>
                <a:spcPct val="100000"/>
              </a:lnSpc>
              <a:spcBef>
                <a:spcPts val="479"/>
              </a:spcBef>
              <a:tabLst>
                <a:tab algn="l" pos="0"/>
              </a:tabLst>
            </a:pPr>
            <a:r>
              <a:rPr b="0" lang="en-GB" sz="2400" spc="-1" strike="noStrike">
                <a:solidFill>
                  <a:srgbClr val="222222"/>
                </a:solidFill>
                <a:latin typeface="Arial"/>
              </a:rPr>
              <a:t>• </a:t>
            </a:r>
            <a:r>
              <a:rPr b="0" lang="en-GB" sz="2400" spc="-1" strike="noStrike">
                <a:solidFill>
                  <a:srgbClr val="222222"/>
                </a:solidFill>
                <a:latin typeface="Arial"/>
              </a:rPr>
              <a:t>Project communication management</a:t>
            </a:r>
            <a:endParaRPr b="0" lang="en-GB" sz="2400" spc="-1" strike="noStrike">
              <a:latin typeface="Arial"/>
            </a:endParaRPr>
          </a:p>
          <a:p>
            <a:pPr>
              <a:lnSpc>
                <a:spcPct val="100000"/>
              </a:lnSpc>
              <a:spcBef>
                <a:spcPts val="479"/>
              </a:spcBef>
              <a:tabLst>
                <a:tab algn="l" pos="0"/>
              </a:tabLst>
            </a:pPr>
            <a:r>
              <a:rPr b="0" lang="en-GB" sz="2400" spc="-1" strike="noStrike">
                <a:solidFill>
                  <a:srgbClr val="222222"/>
                </a:solidFill>
                <a:latin typeface="Arial"/>
              </a:rPr>
              <a:t>• </a:t>
            </a:r>
            <a:r>
              <a:rPr b="0" lang="en-GB" sz="2400" spc="-1" strike="noStrike">
                <a:solidFill>
                  <a:srgbClr val="222222"/>
                </a:solidFill>
                <a:latin typeface="Arial"/>
              </a:rPr>
              <a:t>Project cost management</a:t>
            </a:r>
            <a:endParaRPr b="0" lang="en-GB" sz="2400" spc="-1" strike="noStrike">
              <a:latin typeface="Arial"/>
            </a:endParaRPr>
          </a:p>
          <a:p>
            <a:pPr>
              <a:lnSpc>
                <a:spcPct val="100000"/>
              </a:lnSpc>
              <a:spcBef>
                <a:spcPts val="479"/>
              </a:spcBef>
              <a:tabLst>
                <a:tab algn="l" pos="0"/>
              </a:tabLst>
            </a:pPr>
            <a:r>
              <a:rPr b="0" lang="en-GB" sz="2400" spc="-1" strike="noStrike">
                <a:solidFill>
                  <a:srgbClr val="222222"/>
                </a:solidFill>
                <a:latin typeface="Arial"/>
              </a:rPr>
              <a:t>• </a:t>
            </a:r>
            <a:r>
              <a:rPr b="0" lang="en-GB" sz="2400" spc="-1" strike="noStrike">
                <a:solidFill>
                  <a:srgbClr val="222222"/>
                </a:solidFill>
                <a:latin typeface="Arial"/>
              </a:rPr>
              <a:t>Project human resource management</a:t>
            </a:r>
            <a:endParaRPr b="0" lang="en-GB" sz="2400" spc="-1" strike="noStrike">
              <a:latin typeface="Arial"/>
            </a:endParaRPr>
          </a:p>
          <a:p>
            <a:pPr>
              <a:lnSpc>
                <a:spcPct val="100000"/>
              </a:lnSpc>
              <a:spcBef>
                <a:spcPts val="479"/>
              </a:spcBef>
              <a:tabLst>
                <a:tab algn="l" pos="0"/>
              </a:tabLst>
            </a:pPr>
            <a:r>
              <a:rPr b="0" lang="en-GB" sz="2400" spc="-1" strike="noStrike">
                <a:solidFill>
                  <a:srgbClr val="222222"/>
                </a:solidFill>
                <a:latin typeface="Arial"/>
              </a:rPr>
              <a:t>• </a:t>
            </a:r>
            <a:r>
              <a:rPr b="0" lang="en-GB" sz="2400" spc="-1" strike="noStrike">
                <a:solidFill>
                  <a:srgbClr val="222222"/>
                </a:solidFill>
                <a:latin typeface="Arial"/>
              </a:rPr>
              <a:t>Project integration management</a:t>
            </a:r>
            <a:endParaRPr b="0" lang="en-GB" sz="2400" spc="-1" strike="noStrike">
              <a:latin typeface="Arial"/>
            </a:endParaRPr>
          </a:p>
          <a:p>
            <a:pPr>
              <a:lnSpc>
                <a:spcPct val="100000"/>
              </a:lnSpc>
              <a:spcBef>
                <a:spcPts val="479"/>
              </a:spcBef>
              <a:tabLst>
                <a:tab algn="l" pos="0"/>
              </a:tabLst>
            </a:pPr>
            <a:r>
              <a:rPr b="0" lang="en-GB" sz="2400" spc="-1" strike="noStrike">
                <a:solidFill>
                  <a:srgbClr val="222222"/>
                </a:solidFill>
                <a:latin typeface="Arial"/>
              </a:rPr>
              <a:t>• </a:t>
            </a:r>
            <a:r>
              <a:rPr b="0" lang="en-GB" sz="2400" spc="-1" strike="noStrike">
                <a:solidFill>
                  <a:srgbClr val="222222"/>
                </a:solidFill>
                <a:latin typeface="Arial"/>
              </a:rPr>
              <a:t>Project management framework and approach</a:t>
            </a:r>
            <a:endParaRPr b="0" lang="en-GB" sz="2400" spc="-1" strike="noStrike">
              <a:latin typeface="Arial"/>
            </a:endParaRPr>
          </a:p>
          <a:p>
            <a:pPr marL="171360" indent="-171000">
              <a:lnSpc>
                <a:spcPct val="100000"/>
              </a:lnSpc>
              <a:buClr>
                <a:srgbClr val="000000"/>
              </a:buClr>
              <a:buFont typeface="Arial"/>
              <a:buChar char="•"/>
              <a:tabLst>
                <a:tab algn="l" pos="0"/>
              </a:tabLst>
            </a:pPr>
            <a:r>
              <a:rPr b="0" lang="en-GB" sz="1200" spc="-1" strike="noStrike">
                <a:solidFill>
                  <a:srgbClr val="000000"/>
                </a:solidFill>
                <a:latin typeface="+mn-lt"/>
                <a:ea typeface="+mn-ea"/>
              </a:rPr>
              <a:t>Project procurement management</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 </a:t>
            </a:r>
            <a:r>
              <a:rPr b="0" lang="en-GB" sz="1200" spc="-1" strike="noStrike">
                <a:solidFill>
                  <a:srgbClr val="000000"/>
                </a:solidFill>
                <a:latin typeface="+mn-lt"/>
                <a:ea typeface="+mn-ea"/>
              </a:rPr>
              <a:t>Project quality management</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 </a:t>
            </a:r>
            <a:r>
              <a:rPr b="0" lang="en-GB" sz="1200" spc="-1" strike="noStrike">
                <a:solidFill>
                  <a:srgbClr val="000000"/>
                </a:solidFill>
                <a:latin typeface="+mn-lt"/>
                <a:ea typeface="+mn-ea"/>
              </a:rPr>
              <a:t>Project risk management</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 </a:t>
            </a:r>
            <a:r>
              <a:rPr b="0" lang="en-GB" sz="1200" spc="-1" strike="noStrike">
                <a:solidFill>
                  <a:srgbClr val="000000"/>
                </a:solidFill>
                <a:latin typeface="+mn-lt"/>
                <a:ea typeface="+mn-ea"/>
              </a:rPr>
              <a:t>Project scope management</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 </a:t>
            </a:r>
            <a:r>
              <a:rPr b="0" lang="en-GB" sz="1200" spc="-1" strike="noStrike">
                <a:solidFill>
                  <a:srgbClr val="000000"/>
                </a:solidFill>
                <a:latin typeface="+mn-lt"/>
                <a:ea typeface="+mn-ea"/>
              </a:rPr>
              <a:t>Project stakeholder management</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 </a:t>
            </a:r>
            <a:r>
              <a:rPr b="0" lang="en-GB" sz="1200" spc="-1" strike="noStrike">
                <a:solidFill>
                  <a:srgbClr val="000000"/>
                </a:solidFill>
                <a:latin typeface="+mn-lt"/>
                <a:ea typeface="+mn-ea"/>
              </a:rPr>
              <a:t>Project time management</a:t>
            </a:r>
            <a:endParaRPr b="0" lang="en-GB" sz="1200" spc="-1" strike="noStrike">
              <a:latin typeface="Arial"/>
            </a:endParaRPr>
          </a:p>
          <a:p>
            <a:pPr>
              <a:lnSpc>
                <a:spcPct val="100000"/>
              </a:lnSpc>
              <a:tabLst>
                <a:tab algn="l" pos="0"/>
              </a:tabLst>
            </a:pPr>
            <a:endParaRPr b="0" lang="en-GB" sz="1200" spc="-1" strike="noStrike">
              <a:latin typeface="Arial"/>
            </a:endParaRPr>
          </a:p>
          <a:p>
            <a:pPr>
              <a:lnSpc>
                <a:spcPct val="100000"/>
              </a:lnSpc>
              <a:tabLst>
                <a:tab algn="l" pos="0"/>
              </a:tabLst>
            </a:pPr>
            <a:r>
              <a:rPr b="1" lang="en-GB" sz="1200" spc="-1" strike="noStrike">
                <a:solidFill>
                  <a:srgbClr val="000000"/>
                </a:solidFill>
                <a:latin typeface="+mn-lt"/>
                <a:ea typeface="+mn-ea"/>
              </a:rPr>
              <a:t>Certified Security Project Manager </a:t>
            </a:r>
            <a:r>
              <a:rPr b="0" lang="en-GB" sz="1200" spc="-1" strike="noStrike">
                <a:solidFill>
                  <a:srgbClr val="000000"/>
                </a:solidFill>
                <a:latin typeface="+mn-lt"/>
                <a:ea typeface="+mn-ea"/>
              </a:rPr>
              <a:t>The Security Industry Association (SIA) is a consortium focused predominantly on physical security, but it also incorporates information</a:t>
            </a:r>
            <a:endParaRPr b="0" lang="en-GB" sz="1200" spc="-1" strike="noStrike">
              <a:latin typeface="Arial"/>
            </a:endParaRPr>
          </a:p>
          <a:p>
            <a:pPr>
              <a:lnSpc>
                <a:spcPct val="100000"/>
              </a:lnSpc>
              <a:tabLst>
                <a:tab algn="l" pos="0"/>
              </a:tabLst>
            </a:pPr>
            <a:r>
              <a:rPr b="0" lang="en-GB" sz="1200" spc="-1" strike="noStrike">
                <a:solidFill>
                  <a:srgbClr val="000000"/>
                </a:solidFill>
                <a:latin typeface="+mn-lt"/>
                <a:ea typeface="+mn-ea"/>
              </a:rPr>
              <a:t>security into its programs.</a:t>
            </a:r>
            <a:endParaRPr b="0" lang="en-GB" sz="1200" spc="-1" strike="noStrike">
              <a:latin typeface="Arial"/>
            </a:endParaRPr>
          </a:p>
        </p:txBody>
      </p:sp>
      <p:sp>
        <p:nvSpPr>
          <p:cNvPr id="320"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891F03C-7F85-460D-B8FF-6415A742E6D4}" type="slidenum">
              <a:rPr b="0" lang="en-US" sz="1200" spc="-1" strike="noStrike">
                <a:solidFill>
                  <a:srgbClr val="000000"/>
                </a:solidFill>
                <a:latin typeface="Arial"/>
              </a:rPr>
              <a:t>23</a:t>
            </a:fld>
            <a:endParaRPr b="0" lang="en-GB" sz="1200" spc="-1" strike="noStrike">
              <a:latin typeface="Times New Roman"/>
            </a:endParaRPr>
          </a:p>
        </p:txBody>
      </p:sp>
    </p:spTree>
  </p:cSld>
</p:notes>
</file>

<file path=ppt/notesSlides/notesSlide2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1"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EBC087E-8EB5-44A4-958E-0F271A2FE08D}" type="slidenum">
              <a:rPr b="0" lang="en-US" sz="1200" spc="-1" strike="noStrike">
                <a:solidFill>
                  <a:srgbClr val="000000"/>
                </a:solidFill>
                <a:latin typeface="Arial"/>
              </a:rPr>
              <a:t>23</a:t>
            </a:fld>
            <a:endParaRPr b="0" lang="en-GB" sz="1200" spc="-1" strike="noStrike">
              <a:latin typeface="Times New Roman"/>
            </a:endParaRPr>
          </a:p>
        </p:txBody>
      </p:sp>
      <p:sp>
        <p:nvSpPr>
          <p:cNvPr id="322" name="PlaceHolder 1"/>
          <p:cNvSpPr>
            <a:spLocks noGrp="1"/>
          </p:cNvSpPr>
          <p:nvPr>
            <p:ph type="sldImg"/>
          </p:nvPr>
        </p:nvSpPr>
        <p:spPr>
          <a:xfrm>
            <a:off x="2914560" y="531720"/>
            <a:ext cx="3543120" cy="2657160"/>
          </a:xfrm>
          <a:prstGeom prst="rect">
            <a:avLst/>
          </a:prstGeom>
        </p:spPr>
      </p:sp>
      <p:sp>
        <p:nvSpPr>
          <p:cNvPr id="323"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0" lang="en-GB" sz="1200" spc="-1" strike="noStrike">
                <a:solidFill>
                  <a:srgbClr val="000000"/>
                </a:solidFill>
                <a:latin typeface="+mn-lt"/>
                <a:ea typeface="+mn-ea"/>
              </a:rPr>
              <a:t>As the components of the new security system are planned, provisions must be made for the changeover from the previous method of performing a task to the new method. Just like IT systems, information security projects require careful conversion planning.</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Technical Topics of Implementation</a:t>
            </a:r>
            <a:endParaRPr b="0" lang="en-GB" sz="2000" spc="-1" strike="noStrike">
              <a:latin typeface="Arial"/>
            </a:endParaRPr>
          </a:p>
          <a:p>
            <a:pPr marL="216000" indent="-216000">
              <a:lnSpc>
                <a:spcPct val="100000"/>
              </a:lnSpc>
            </a:pPr>
            <a:r>
              <a:rPr b="0" lang="en-US" sz="2000" spc="-1" strike="noStrike">
                <a:solidFill>
                  <a:srgbClr val="000000"/>
                </a:solidFill>
                <a:latin typeface="+mn-lt"/>
                <a:ea typeface="+mn-ea"/>
              </a:rPr>
              <a:t>Some parts of the implementation process are technical in nature, dealing with the application of technology, while others are not, dealing instead with the human interface to technical systems. </a:t>
            </a:r>
            <a:endParaRPr b="0" lang="en-GB" sz="2000" spc="-1" strike="noStrike">
              <a:latin typeface="Arial"/>
            </a:endParaRPr>
          </a:p>
          <a:p>
            <a:pPr marL="216000" indent="-216000">
              <a:lnSpc>
                <a:spcPct val="100000"/>
              </a:lnSpc>
            </a:pPr>
            <a:endParaRPr b="0" lang="en-GB" sz="2000" spc="-1" strike="noStrike">
              <a:latin typeface="Arial"/>
            </a:endParaRPr>
          </a:p>
        </p:txBody>
      </p:sp>
    </p:spTree>
  </p:cSld>
</p:notes>
</file>

<file path=ppt/notesSlides/notesSlide2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4"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8203F1C-77F2-42AF-9B05-FFEAA1DFD0D2}" type="slidenum">
              <a:rPr b="0" lang="en-US" sz="1200" spc="-1" strike="noStrike">
                <a:solidFill>
                  <a:srgbClr val="000000"/>
                </a:solidFill>
                <a:latin typeface="Arial"/>
              </a:rPr>
              <a:t>23</a:t>
            </a:fld>
            <a:endParaRPr b="0" lang="en-GB" sz="1200" spc="-1" strike="noStrike">
              <a:latin typeface="Times New Roman"/>
            </a:endParaRPr>
          </a:p>
        </p:txBody>
      </p:sp>
      <p:sp>
        <p:nvSpPr>
          <p:cNvPr id="325" name="PlaceHolder 1"/>
          <p:cNvSpPr>
            <a:spLocks noGrp="1"/>
          </p:cNvSpPr>
          <p:nvPr>
            <p:ph type="sldImg"/>
          </p:nvPr>
        </p:nvSpPr>
        <p:spPr>
          <a:xfrm>
            <a:off x="2914560" y="531720"/>
            <a:ext cx="3543120" cy="2657160"/>
          </a:xfrm>
          <a:prstGeom prst="rect">
            <a:avLst/>
          </a:prstGeom>
        </p:spPr>
      </p:sp>
      <p:sp>
        <p:nvSpPr>
          <p:cNvPr id="326" name="PlaceHolder 2"/>
          <p:cNvSpPr>
            <a:spLocks noGrp="1"/>
          </p:cNvSpPr>
          <p:nvPr>
            <p:ph type="body"/>
          </p:nvPr>
        </p:nvSpPr>
        <p:spPr>
          <a:xfrm>
            <a:off x="937440" y="3366000"/>
            <a:ext cx="7497720" cy="3188520"/>
          </a:xfrm>
          <a:prstGeom prst="rect">
            <a:avLst/>
          </a:prstGeom>
        </p:spPr>
        <p:txBody>
          <a:bodyPr lIns="93960" rIns="93960" tIns="47160" bIns="47160">
            <a:normAutofit fontScale="20000"/>
          </a:bodyPr>
          <a:p>
            <a:pPr marL="216000" indent="-216000">
              <a:lnSpc>
                <a:spcPct val="100000"/>
              </a:lnSpc>
            </a:pPr>
            <a:r>
              <a:rPr b="0" lang="en-US" sz="2000" spc="-1" strike="noStrike">
                <a:latin typeface="Arial"/>
              </a:rPr>
              <a:t>Conversion strategies diagram within the presentation.</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0" lang="en-GB" sz="1200" spc="-1" strike="noStrike">
                <a:solidFill>
                  <a:srgbClr val="000000"/>
                </a:solidFill>
                <a:latin typeface="+mn-lt"/>
                <a:ea typeface="+mn-ea"/>
              </a:rPr>
              <a:t>A </a:t>
            </a:r>
            <a:r>
              <a:rPr b="1" lang="en-GB" sz="1200" spc="-1" strike="noStrike">
                <a:solidFill>
                  <a:srgbClr val="000000"/>
                </a:solidFill>
                <a:latin typeface="+mn-lt"/>
                <a:ea typeface="+mn-ea"/>
              </a:rPr>
              <a:t>direct changeover </a:t>
            </a:r>
            <a:r>
              <a:rPr b="0" lang="en-GB" sz="1200" spc="-1" strike="noStrike">
                <a:solidFill>
                  <a:srgbClr val="000000"/>
                </a:solidFill>
                <a:latin typeface="+mn-lt"/>
                <a:ea typeface="+mn-ea"/>
              </a:rPr>
              <a:t>involves stopping the old method and beginning the new one.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 primary drawback to the direct changeover approach is that if the new system fails or needs modification, users may be without services while the system’s bugs are worked out.</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 </a:t>
            </a:r>
            <a:r>
              <a:rPr b="1" lang="en-GB" sz="1200" spc="-1" strike="noStrike">
                <a:solidFill>
                  <a:srgbClr val="000000"/>
                </a:solidFill>
                <a:latin typeface="+mn-lt"/>
                <a:ea typeface="+mn-ea"/>
              </a:rPr>
              <a:t>phased implementation </a:t>
            </a:r>
            <a:r>
              <a:rPr b="0" lang="en-GB" sz="1200" spc="-1" strike="noStrike">
                <a:solidFill>
                  <a:srgbClr val="000000"/>
                </a:solidFill>
                <a:latin typeface="+mn-lt"/>
                <a:ea typeface="+mn-ea"/>
              </a:rPr>
              <a:t>is the most common conversion strategy and involves a measured rollout of the planned system, with only part of the system being brought out and disseminated across an organization before the next piece is implemented.</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In a </a:t>
            </a:r>
            <a:r>
              <a:rPr b="1" lang="en-GB" sz="1200" spc="-1" strike="noStrike">
                <a:solidFill>
                  <a:srgbClr val="000000"/>
                </a:solidFill>
                <a:latin typeface="+mn-lt"/>
                <a:ea typeface="+mn-ea"/>
              </a:rPr>
              <a:t>pilot implementation</a:t>
            </a:r>
            <a:r>
              <a:rPr b="0" lang="en-GB" sz="1200" spc="-1" strike="noStrike">
                <a:solidFill>
                  <a:srgbClr val="000000"/>
                </a:solidFill>
                <a:latin typeface="+mn-lt"/>
                <a:ea typeface="+mn-ea"/>
              </a:rPr>
              <a:t>, the entire security system is put in place in a single office, department, or division before expanding to the rest of the organization. The pilot implementation works well when an isolated group can serve as the “guinea pig,” which prevents any problems with the new system from dramatically interfering with the performance of the organization as a whole.</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 </a:t>
            </a:r>
            <a:r>
              <a:rPr b="1" lang="en-GB" sz="1200" spc="-1" strike="noStrike">
                <a:solidFill>
                  <a:srgbClr val="000000"/>
                </a:solidFill>
                <a:latin typeface="+mn-lt"/>
                <a:ea typeface="+mn-ea"/>
              </a:rPr>
              <a:t>parallel operations </a:t>
            </a:r>
            <a:r>
              <a:rPr b="0" lang="en-GB" sz="1200" spc="-1" strike="noStrike">
                <a:solidFill>
                  <a:srgbClr val="000000"/>
                </a:solidFill>
                <a:latin typeface="+mn-lt"/>
                <a:ea typeface="+mn-ea"/>
              </a:rPr>
              <a:t>strategy involves running two systems concurrently; in terms of information systems, it might involve running two firewalls concurrently, for example. Although this approach is complex, it can reinforce an organization’s information security by allowing the old system(s) to serve as backup for the new systems if they fail or are compromised. Drawbacks usually include the need to deal with both systems and maintain both sets of procedures.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Conversion Strategies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As components of new security system are planned, provisions must be made for changeover from previous method of performing task to new method</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Four basic approaches: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Direct changeover</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Phased implementation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Pilot implementation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Parallel operations</a:t>
            </a:r>
            <a:endParaRPr b="0" lang="en-GB" sz="2400" spc="-1" strike="noStrike">
              <a:latin typeface="Arial"/>
            </a:endParaRPr>
          </a:p>
        </p:txBody>
      </p:sp>
    </p:spTree>
  </p:cSld>
</p:notes>
</file>

<file path=ppt/notesSlides/notesSlide2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27"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0A5EF7C-7D64-404C-9AB1-67594EE4DB57}" type="slidenum">
              <a:rPr b="0" lang="en-US" sz="1200" spc="-1" strike="noStrike">
                <a:solidFill>
                  <a:srgbClr val="000000"/>
                </a:solidFill>
                <a:latin typeface="Arial"/>
              </a:rPr>
              <a:t>25</a:t>
            </a:fld>
            <a:endParaRPr b="0" lang="en-GB" sz="1200" spc="-1" strike="noStrike">
              <a:latin typeface="Times New Roman"/>
            </a:endParaRPr>
          </a:p>
        </p:txBody>
      </p:sp>
      <p:sp>
        <p:nvSpPr>
          <p:cNvPr id="328" name="PlaceHolder 1"/>
          <p:cNvSpPr>
            <a:spLocks noGrp="1"/>
          </p:cNvSpPr>
          <p:nvPr>
            <p:ph type="sldImg"/>
          </p:nvPr>
        </p:nvSpPr>
        <p:spPr>
          <a:xfrm>
            <a:off x="2914560" y="531720"/>
            <a:ext cx="3543120" cy="2657160"/>
          </a:xfrm>
          <a:prstGeom prst="rect">
            <a:avLst/>
          </a:prstGeom>
        </p:spPr>
      </p:sp>
      <p:sp>
        <p:nvSpPr>
          <p:cNvPr id="329" name="PlaceHolder 2"/>
          <p:cNvSpPr>
            <a:spLocks noGrp="1"/>
          </p:cNvSpPr>
          <p:nvPr>
            <p:ph type="body"/>
          </p:nvPr>
        </p:nvSpPr>
        <p:spPr>
          <a:xfrm>
            <a:off x="937440" y="3366000"/>
            <a:ext cx="7497720" cy="3188520"/>
          </a:xfrm>
          <a:prstGeom prst="rect">
            <a:avLst/>
          </a:prstGeom>
        </p:spPr>
        <p:txBody>
          <a:bodyPr lIns="93960" rIns="93960" tIns="47160" bIns="47160">
            <a:normAutofit fontScale="70000"/>
          </a:bodyPr>
          <a:p>
            <a:pPr marL="216000" indent="-216000">
              <a:lnSpc>
                <a:spcPct val="100000"/>
              </a:lnSpc>
            </a:pPr>
            <a:r>
              <a:rPr b="1" lang="en-US" sz="2000" spc="-1" strike="noStrike">
                <a:latin typeface="Arial"/>
              </a:rPr>
              <a:t>Conversion Strategies</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As components of new security system are planned, provisions must be made for changeover from previous method of performing task to new method</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Four basic approaches:</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Direct changeover</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Phased implementation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Pilot implementation</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rPr>
              <a:t>Parallel operations</a:t>
            </a:r>
            <a:endParaRPr b="0" lang="en-GB" sz="2400" spc="-1" strike="noStrike">
              <a:latin typeface="Arial"/>
            </a:endParaRPr>
          </a:p>
        </p:txBody>
      </p:sp>
    </p:spTree>
  </p:cSld>
</p:notes>
</file>

<file path=ppt/notesSlides/notesSlide2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0"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7572046-6FE9-47A8-89A8-47263A1306D3}" type="slidenum">
              <a:rPr b="0" lang="en-US" sz="1200" spc="-1" strike="noStrike">
                <a:solidFill>
                  <a:srgbClr val="000000"/>
                </a:solidFill>
                <a:latin typeface="Arial"/>
              </a:rPr>
              <a:t>26</a:t>
            </a:fld>
            <a:endParaRPr b="0" lang="en-GB" sz="1200" spc="-1" strike="noStrike">
              <a:latin typeface="Times New Roman"/>
            </a:endParaRPr>
          </a:p>
        </p:txBody>
      </p:sp>
      <p:sp>
        <p:nvSpPr>
          <p:cNvPr id="331" name="PlaceHolder 1"/>
          <p:cNvSpPr>
            <a:spLocks noGrp="1"/>
          </p:cNvSpPr>
          <p:nvPr>
            <p:ph type="sldImg"/>
          </p:nvPr>
        </p:nvSpPr>
        <p:spPr>
          <a:xfrm>
            <a:off x="2914560" y="531720"/>
            <a:ext cx="3543120" cy="2657160"/>
          </a:xfrm>
          <a:prstGeom prst="rect">
            <a:avLst/>
          </a:prstGeom>
        </p:spPr>
      </p:sp>
      <p:sp>
        <p:nvSpPr>
          <p:cNvPr id="332" name="PlaceHolder 2"/>
          <p:cNvSpPr>
            <a:spLocks noGrp="1"/>
          </p:cNvSpPr>
          <p:nvPr>
            <p:ph type="body"/>
          </p:nvPr>
        </p:nvSpPr>
        <p:spPr>
          <a:xfrm>
            <a:off x="937440" y="3366000"/>
            <a:ext cx="7497720" cy="3188520"/>
          </a:xfrm>
          <a:prstGeom prst="rect">
            <a:avLst/>
          </a:prstGeom>
        </p:spPr>
        <p:txBody>
          <a:bodyPr lIns="93960" rIns="93960" tIns="47160" bIns="47160">
            <a:normAutofit fontScale="20000"/>
          </a:bodyPr>
          <a:p>
            <a:pPr marL="216000" indent="-216000">
              <a:lnSpc>
                <a:spcPct val="100000"/>
              </a:lnSpc>
            </a:pPr>
            <a:r>
              <a:rPr b="1" lang="en-US" sz="2000" spc="-1" strike="noStrike">
                <a:latin typeface="Arial"/>
              </a:rPr>
              <a:t>See next slide - </a:t>
            </a:r>
            <a:r>
              <a:rPr b="0" lang="en-US" sz="2000" spc="-1" strike="noStrike">
                <a:latin typeface="Arial"/>
              </a:rPr>
              <a:t>The bull’s-eye model </a:t>
            </a: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1" lang="en-GB" sz="1200" spc="-1" strike="noStrike">
                <a:solidFill>
                  <a:srgbClr val="000000"/>
                </a:solidFill>
                <a:latin typeface="+mn-lt"/>
                <a:ea typeface="+mn-ea"/>
              </a:rPr>
              <a:t>Policy </a:t>
            </a:r>
            <a:r>
              <a:rPr b="0" lang="en-GB" sz="1200" spc="-1" strike="noStrike">
                <a:solidFill>
                  <a:srgbClr val="000000"/>
                </a:solidFill>
                <a:latin typeface="+mn-lt"/>
                <a:ea typeface="+mn-ea"/>
              </a:rPr>
              <a:t>establishes the ground rules for the use of all systems and describes what is appropriate and inappropriate, it enables all other information security components to function correctly.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In today’s computing environment, implementing information security is more complex because networking infrastructure often comes into contact with threats from the public</a:t>
            </a:r>
            <a:endParaRPr b="0" lang="en-GB" sz="1200" spc="-1" strike="noStrike">
              <a:latin typeface="Arial"/>
            </a:endParaRPr>
          </a:p>
          <a:p>
            <a:pPr marL="216000" indent="-216000">
              <a:lnSpc>
                <a:spcPct val="100000"/>
              </a:lnSpc>
            </a:pPr>
            <a:r>
              <a:rPr b="1" lang="en-GB" sz="1200" spc="-1" strike="noStrike">
                <a:solidFill>
                  <a:srgbClr val="000000"/>
                </a:solidFill>
                <a:latin typeface="+mn-lt"/>
                <a:ea typeface="+mn-ea"/>
              </a:rPr>
              <a:t>network.</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Many organizations find that the problems of configuring and operating information systems in a secure fashion become more difficult as the number and complexity of these systems grow.</a:t>
            </a: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This </a:t>
            </a:r>
            <a:r>
              <a:rPr b="0" lang="en-GB" sz="1200" spc="-1" strike="noStrike">
                <a:solidFill>
                  <a:srgbClr val="000000"/>
                </a:solidFill>
                <a:latin typeface="+mn-lt"/>
                <a:ea typeface="+mn-ea"/>
              </a:rPr>
              <a:t>includes computers used as servers, desktop computers, and systems used for process control and manufacturing systems. </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Applications: The layer that receives attention last deals with the application software systems used by the organization to accomplish its work.</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The Bull’s-Eye Model </a:t>
            </a:r>
            <a:endParaRPr b="0" lang="en-GB" sz="2000" spc="-1" strike="noStrike">
              <a:latin typeface="Arial"/>
            </a:endParaRPr>
          </a:p>
          <a:p>
            <a:pPr marL="457200" indent="-456840">
              <a:lnSpc>
                <a:spcPct val="100000"/>
              </a:lnSpc>
              <a:buClr>
                <a:srgbClr val="222222"/>
              </a:buClr>
              <a:buFont typeface="Arial"/>
              <a:buChar char="•"/>
            </a:pPr>
            <a:r>
              <a:rPr b="0" lang="en-US" sz="2600" spc="-1" strike="noStrike">
                <a:solidFill>
                  <a:srgbClr val="222222"/>
                </a:solidFill>
                <a:latin typeface="Arial"/>
                <a:ea typeface="+mn-ea"/>
              </a:rPr>
              <a:t>Proven method for prioritizing program of complex change</a:t>
            </a:r>
            <a:endParaRPr b="0" lang="en-GB" sz="2600" spc="-1" strike="noStrike">
              <a:latin typeface="Arial"/>
            </a:endParaRPr>
          </a:p>
          <a:p>
            <a:pPr marL="343080" indent="-342720">
              <a:lnSpc>
                <a:spcPct val="100000"/>
              </a:lnSpc>
              <a:spcBef>
                <a:spcPts val="519"/>
              </a:spcBef>
              <a:buClr>
                <a:srgbClr val="222222"/>
              </a:buClr>
              <a:buFont typeface="Arial"/>
              <a:buChar char="•"/>
            </a:pPr>
            <a:r>
              <a:rPr b="0" lang="en-US" sz="2600" spc="-1" strike="noStrike">
                <a:solidFill>
                  <a:srgbClr val="222222"/>
                </a:solidFill>
                <a:latin typeface="Arial"/>
                <a:ea typeface="+mn-ea"/>
              </a:rPr>
              <a:t>Requires that issues be addressed from general to specific; focus is on systematic solutions and not individual problems</a:t>
            </a:r>
            <a:endParaRPr b="0" lang="en-GB" sz="2600" spc="-1" strike="noStrike">
              <a:latin typeface="Arial"/>
            </a:endParaRPr>
          </a:p>
          <a:p>
            <a:pPr marL="343080" indent="-342720">
              <a:lnSpc>
                <a:spcPct val="100000"/>
              </a:lnSpc>
              <a:spcBef>
                <a:spcPts val="519"/>
              </a:spcBef>
              <a:buClr>
                <a:srgbClr val="222222"/>
              </a:buClr>
              <a:buFont typeface="Arial"/>
              <a:buChar char="•"/>
            </a:pPr>
            <a:r>
              <a:rPr b="0" lang="en-US" sz="2600" spc="-1" strike="noStrike">
                <a:solidFill>
                  <a:srgbClr val="222222"/>
                </a:solidFill>
                <a:latin typeface="Arial"/>
                <a:ea typeface="+mn-ea"/>
              </a:rPr>
              <a:t>Relies on process of project plan evaluation infour layers: </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Policies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Networks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Systems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Applications</a:t>
            </a:r>
            <a:endParaRPr b="0" lang="en-GB" sz="2400" spc="-1" strike="noStrike">
              <a:latin typeface="Arial"/>
            </a:endParaRPr>
          </a:p>
        </p:txBody>
      </p:sp>
    </p:spTree>
  </p:cSld>
</p:notes>
</file>

<file path=ppt/notesSlides/notesSlide2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3" name="PlaceHolder 1"/>
          <p:cNvSpPr>
            <a:spLocks noGrp="1"/>
          </p:cNvSpPr>
          <p:nvPr>
            <p:ph type="sldImg"/>
          </p:nvPr>
        </p:nvSpPr>
        <p:spPr>
          <a:xfrm>
            <a:off x="2914560" y="531720"/>
            <a:ext cx="3543120" cy="2657160"/>
          </a:xfrm>
          <a:prstGeom prst="rect">
            <a:avLst/>
          </a:prstGeom>
        </p:spPr>
      </p:sp>
      <p:sp>
        <p:nvSpPr>
          <p:cNvPr id="334"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35"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D3C11EF-72AC-4D38-ADD4-DEC114EFAC50}" type="slidenum">
              <a:rPr b="0" lang="en-US" sz="1200" spc="-1" strike="noStrike">
                <a:solidFill>
                  <a:srgbClr val="000000"/>
                </a:solidFill>
                <a:latin typeface="Arial"/>
              </a:rPr>
              <a:t>&lt;number&gt;</a:t>
            </a:fld>
            <a:endParaRPr b="0" lang="en-GB" sz="1200" spc="-1" strike="noStrike">
              <a:latin typeface="Times New Roman"/>
            </a:endParaRPr>
          </a:p>
        </p:txBody>
      </p:sp>
    </p:spTree>
  </p:cSld>
</p:notes>
</file>

<file path=ppt/notesSlides/notesSlide2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6"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A5DEA183-F32E-4C42-A60E-75E75436FB13}" type="slidenum">
              <a:rPr b="0" lang="en-US" sz="1200" spc="-1" strike="noStrike">
                <a:solidFill>
                  <a:srgbClr val="000000"/>
                </a:solidFill>
                <a:latin typeface="Arial"/>
              </a:rPr>
              <a:t>&lt;number&gt;</a:t>
            </a:fld>
            <a:endParaRPr b="0" lang="en-GB" sz="1200" spc="-1" strike="noStrike">
              <a:latin typeface="Times New Roman"/>
            </a:endParaRPr>
          </a:p>
        </p:txBody>
      </p:sp>
      <p:sp>
        <p:nvSpPr>
          <p:cNvPr id="337" name="PlaceHolder 1"/>
          <p:cNvSpPr>
            <a:spLocks noGrp="1"/>
          </p:cNvSpPr>
          <p:nvPr>
            <p:ph type="sldImg"/>
          </p:nvPr>
        </p:nvSpPr>
        <p:spPr>
          <a:xfrm>
            <a:off x="2914560" y="531720"/>
            <a:ext cx="3543120" cy="2657160"/>
          </a:xfrm>
          <a:prstGeom prst="rect">
            <a:avLst/>
          </a:prstGeom>
        </p:spPr>
      </p:sp>
      <p:sp>
        <p:nvSpPr>
          <p:cNvPr id="338" name="PlaceHolder 2"/>
          <p:cNvSpPr>
            <a:spLocks noGrp="1"/>
          </p:cNvSpPr>
          <p:nvPr>
            <p:ph type="body"/>
          </p:nvPr>
        </p:nvSpPr>
        <p:spPr>
          <a:xfrm>
            <a:off x="937440" y="3366000"/>
            <a:ext cx="7497720" cy="3188520"/>
          </a:xfrm>
          <a:prstGeom prst="rect">
            <a:avLst/>
          </a:prstGeom>
        </p:spPr>
        <p:txBody>
          <a:bodyPr lIns="93960" rIns="93960" tIns="47160" bIns="47160">
            <a:normAutofit fontScale="51000"/>
          </a:bodyPr>
          <a:p>
            <a:pPr marL="216000" indent="-216000">
              <a:lnSpc>
                <a:spcPct val="100000"/>
              </a:lnSpc>
            </a:pPr>
            <a:r>
              <a:rPr b="0" lang="en-GB" sz="1200" spc="-1" strike="noStrike">
                <a:solidFill>
                  <a:srgbClr val="000000"/>
                </a:solidFill>
                <a:latin typeface="+mn-lt"/>
                <a:ea typeface="+mn-ea"/>
              </a:rPr>
              <a:t>Not every organization needs to develop an information security department or program of its own.</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The expense and time required to develop an effective information security program may be beyond the means of some organizations, so it may be in their best interest to hire professional services to help their IT</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departments implement such a program.</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To Outsource or Not </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Just as some organizations outsource IT operations, organizations can outsource part or all of information security programs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When organization outsources most/all IT services, information security should be part of contract arrangement with supplier</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Organizations of all sizes frequently outsource network monitoring functions</a:t>
            </a:r>
            <a:endParaRPr b="0" lang="en-GB" sz="2600" spc="-1" strike="noStrike">
              <a:latin typeface="Arial"/>
            </a:endParaRPr>
          </a:p>
        </p:txBody>
      </p:sp>
    </p:spTree>
  </p:cSld>
</p:notes>
</file>

<file path=ppt/notesSlides/notesSlide3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39"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B477B755-7D14-4016-A78D-06A7B64D72FF}" type="slidenum">
              <a:rPr b="0" lang="en-US" sz="1200" spc="-1" strike="noStrike">
                <a:solidFill>
                  <a:srgbClr val="000000"/>
                </a:solidFill>
                <a:latin typeface="Arial"/>
              </a:rPr>
              <a:t>&lt;number&gt;</a:t>
            </a:fld>
            <a:endParaRPr b="0" lang="en-GB" sz="1200" spc="-1" strike="noStrike">
              <a:latin typeface="Times New Roman"/>
            </a:endParaRPr>
          </a:p>
        </p:txBody>
      </p:sp>
      <p:sp>
        <p:nvSpPr>
          <p:cNvPr id="340" name="PlaceHolder 1"/>
          <p:cNvSpPr>
            <a:spLocks noGrp="1"/>
          </p:cNvSpPr>
          <p:nvPr>
            <p:ph type="sldImg"/>
          </p:nvPr>
        </p:nvSpPr>
        <p:spPr>
          <a:xfrm>
            <a:off x="2914560" y="531720"/>
            <a:ext cx="3543120" cy="2657160"/>
          </a:xfrm>
          <a:prstGeom prst="rect">
            <a:avLst/>
          </a:prstGeom>
        </p:spPr>
      </p:sp>
      <p:sp>
        <p:nvSpPr>
          <p:cNvPr id="341" name="PlaceHolder 2"/>
          <p:cNvSpPr>
            <a:spLocks noGrp="1"/>
          </p:cNvSpPr>
          <p:nvPr>
            <p:ph type="body"/>
          </p:nvPr>
        </p:nvSpPr>
        <p:spPr>
          <a:xfrm>
            <a:off x="937440" y="3366000"/>
            <a:ext cx="7497720" cy="3188520"/>
          </a:xfrm>
          <a:prstGeom prst="rect">
            <a:avLst/>
          </a:prstGeom>
        </p:spPr>
        <p:txBody>
          <a:bodyPr lIns="93960" rIns="93960" tIns="47160" bIns="47160">
            <a:normAutofit fontScale="17000"/>
          </a:bodyPr>
          <a:p>
            <a:pPr marL="216000" indent="-216000">
              <a:lnSpc>
                <a:spcPct val="100000"/>
              </a:lnSpc>
            </a:pPr>
            <a:r>
              <a:rPr b="0" lang="en-GB" sz="1200" spc="-1" strike="noStrike">
                <a:solidFill>
                  <a:srgbClr val="000000"/>
                </a:solidFill>
                <a:latin typeface="+mn-lt"/>
                <a:ea typeface="+mn-ea"/>
              </a:rPr>
              <a:t>Effective change control is an essential part of the IT operation in all but the smallest organizations. The information security group can also use the change control process to ensure</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that the organization follows essential process steps that assure confidentiality, integrity, and availability when systems are upgraded across the organization.</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Technology Governance and Change Control</a:t>
            </a:r>
            <a:endParaRPr b="0" lang="en-GB" sz="2000" spc="-1" strike="noStrike">
              <a:latin typeface="Arial"/>
            </a:endParaRPr>
          </a:p>
          <a:p>
            <a:pPr marL="216000" indent="-216000">
              <a:lnSpc>
                <a:spcPct val="100000"/>
              </a:lnSpc>
            </a:pPr>
            <a:r>
              <a:rPr b="0" lang="en-US" sz="2000" spc="-1" strike="noStrike">
                <a:solidFill>
                  <a:srgbClr val="000000"/>
                </a:solidFill>
                <a:latin typeface="+mn-lt"/>
                <a:ea typeface="+mn-ea"/>
              </a:rPr>
              <a:t>Other factors that determine the success of an organization’s IT and information security are technology governance and change control processes. </a:t>
            </a:r>
            <a:endParaRPr b="0" lang="en-GB" sz="2000" spc="-1" strike="noStrike">
              <a:latin typeface="Arial"/>
            </a:endParaRPr>
          </a:p>
          <a:p>
            <a:pPr marL="216000" indent="-216000">
              <a:lnSpc>
                <a:spcPct val="100000"/>
              </a:lnSpc>
            </a:pPr>
            <a:r>
              <a:rPr b="0" lang="en-US" sz="2000" spc="-1" strike="noStrike">
                <a:solidFill>
                  <a:srgbClr val="000000"/>
                </a:solidFill>
                <a:latin typeface="+mn-lt"/>
                <a:ea typeface="+mn-ea"/>
              </a:rPr>
              <a:t>Technology governance is a complex process that an organization uses to manage the impacts and costs caused by technology implementation, innovation, and obsolescence. </a:t>
            </a:r>
            <a:endParaRPr b="0" lang="en-GB" sz="2000" spc="-1" strike="noStrike">
              <a:latin typeface="Arial"/>
            </a:endParaRPr>
          </a:p>
          <a:p>
            <a:pPr marL="216000" indent="-216000">
              <a:lnSpc>
                <a:spcPct val="100000"/>
              </a:lnSpc>
            </a:pPr>
            <a:r>
              <a:rPr b="0" lang="en-US" sz="2000" spc="-1" strike="noStrike">
                <a:solidFill>
                  <a:srgbClr val="000000"/>
                </a:solidFill>
                <a:latin typeface="+mn-lt"/>
                <a:ea typeface="+mn-ea"/>
              </a:rPr>
              <a:t>Technology governance also facilitates the communication about technical advances and issues across the organization.</a:t>
            </a:r>
            <a:endParaRPr b="0" lang="en-GB" sz="2000" spc="-1" strike="noStrike">
              <a:latin typeface="Arial"/>
            </a:endParaRPr>
          </a:p>
          <a:p>
            <a:pPr marL="216000" indent="-216000">
              <a:lnSpc>
                <a:spcPct val="100000"/>
              </a:lnSpc>
            </a:pPr>
            <a:r>
              <a:rPr b="0" lang="en-US" sz="2000" spc="-1" strike="noStrike">
                <a:solidFill>
                  <a:srgbClr val="000000"/>
                </a:solidFill>
                <a:latin typeface="+mn-lt"/>
                <a:ea typeface="+mn-ea"/>
              </a:rPr>
              <a:t>Medium or large organizations deal with the impact of technical change on the operation of the organization through a change control process. </a:t>
            </a:r>
            <a:endParaRPr b="0" lang="en-GB" sz="2000" spc="-1" strike="noStrike">
              <a:latin typeface="Arial"/>
            </a:endParaRPr>
          </a:p>
          <a:p>
            <a:pPr marL="216000" indent="-216000">
              <a:lnSpc>
                <a:spcPct val="100000"/>
              </a:lnSpc>
            </a:pPr>
            <a:r>
              <a:rPr b="0" lang="en-US" sz="2000" spc="-1" strike="noStrike">
                <a:solidFill>
                  <a:srgbClr val="000000"/>
                </a:solidFill>
                <a:latin typeface="+mn-lt"/>
                <a:ea typeface="+mn-ea"/>
              </a:rPr>
              <a:t>By managing the process of change, the organization can:</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mn-lt"/>
                <a:ea typeface="+mn-ea"/>
              </a:rPr>
              <a:t> </a:t>
            </a:r>
            <a:r>
              <a:rPr b="0" lang="en-US" sz="2000" spc="-1" strike="noStrike">
                <a:solidFill>
                  <a:srgbClr val="000000"/>
                </a:solidFill>
                <a:latin typeface="+mn-lt"/>
                <a:ea typeface="+mn-ea"/>
              </a:rPr>
              <a:t>Improve communication about change </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mn-lt"/>
                <a:ea typeface="+mn-ea"/>
              </a:rPr>
              <a:t> </a:t>
            </a:r>
            <a:r>
              <a:rPr b="0" lang="en-US" sz="2000" spc="-1" strike="noStrike">
                <a:solidFill>
                  <a:srgbClr val="000000"/>
                </a:solidFill>
                <a:latin typeface="+mn-lt"/>
                <a:ea typeface="+mn-ea"/>
              </a:rPr>
              <a:t>Enhance coordination between organizational groups as change is scheduled and completed</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mn-lt"/>
                <a:ea typeface="+mn-ea"/>
              </a:rPr>
              <a:t> </a:t>
            </a:r>
            <a:r>
              <a:rPr b="0" lang="en-US" sz="2000" spc="-1" strike="noStrike">
                <a:solidFill>
                  <a:srgbClr val="000000"/>
                </a:solidFill>
                <a:latin typeface="+mn-lt"/>
                <a:ea typeface="+mn-ea"/>
              </a:rPr>
              <a:t>Reduce unintended consequences by having a process to resolve potential conflict and disruption</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mn-lt"/>
                <a:ea typeface="+mn-ea"/>
              </a:rPr>
              <a:t> </a:t>
            </a:r>
            <a:r>
              <a:rPr b="0" lang="en-US" sz="2000" spc="-1" strike="noStrike">
                <a:solidFill>
                  <a:srgbClr val="000000"/>
                </a:solidFill>
                <a:latin typeface="+mn-lt"/>
                <a:ea typeface="+mn-ea"/>
              </a:rPr>
              <a:t>Improve quality of service as potential failures are eliminated and groups work together</a:t>
            </a:r>
            <a:endParaRPr b="0" lang="en-GB" sz="2000" spc="-1" strike="noStrike">
              <a:latin typeface="Arial"/>
            </a:endParaRPr>
          </a:p>
          <a:p>
            <a:pPr marL="216000" indent="-216000">
              <a:lnSpc>
                <a:spcPct val="100000"/>
              </a:lnSpc>
              <a:buClr>
                <a:srgbClr val="000000"/>
              </a:buClr>
              <a:buFont typeface="Symbol" charset="2"/>
              <a:buChar char=""/>
            </a:pPr>
            <a:r>
              <a:rPr b="0" lang="en-US" sz="2000" spc="-1" strike="noStrike">
                <a:solidFill>
                  <a:srgbClr val="000000"/>
                </a:solidFill>
                <a:latin typeface="+mn-lt"/>
                <a:ea typeface="+mn-ea"/>
              </a:rPr>
              <a:t> </a:t>
            </a:r>
            <a:r>
              <a:rPr b="0" lang="en-US" sz="2000" spc="-1" strike="noStrike">
                <a:solidFill>
                  <a:srgbClr val="000000"/>
                </a:solidFill>
                <a:latin typeface="+mn-lt"/>
                <a:ea typeface="+mn-ea"/>
              </a:rPr>
              <a:t>Assure management that all groups are complying with the organization’s policies regarding technology governance, procurement, accounting, and information security</a:t>
            </a:r>
            <a:endParaRPr b="0" lang="en-GB" sz="2000" spc="-1" strike="noStrike">
              <a:latin typeface="Arial"/>
            </a:endParaRPr>
          </a:p>
          <a:p>
            <a:pPr marL="216000" indent="-216000">
              <a:lnSpc>
                <a:spcPct val="100000"/>
              </a:lnSpc>
            </a:pPr>
            <a:endParaRPr b="0" lang="en-GB" sz="2000" spc="-1" strike="noStrike">
              <a:latin typeface="Arial"/>
            </a:endParaRPr>
          </a:p>
        </p:txBody>
      </p:sp>
    </p:spTree>
  </p:cSld>
</p:notes>
</file>

<file path=ppt/notesSlides/notesSlide3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2"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329DEE04-E097-4C76-895A-687229459D41}" type="slidenum">
              <a:rPr b="0" lang="en-US" sz="1200" spc="-1" strike="noStrike">
                <a:solidFill>
                  <a:srgbClr val="000000"/>
                </a:solidFill>
                <a:latin typeface="Arial"/>
              </a:rPr>
              <a:t>&lt;number&gt;</a:t>
            </a:fld>
            <a:endParaRPr b="0" lang="en-GB" sz="1200" spc="-1" strike="noStrike">
              <a:latin typeface="Times New Roman"/>
            </a:endParaRPr>
          </a:p>
        </p:txBody>
      </p:sp>
      <p:sp>
        <p:nvSpPr>
          <p:cNvPr id="343" name="PlaceHolder 1"/>
          <p:cNvSpPr>
            <a:spLocks noGrp="1"/>
          </p:cNvSpPr>
          <p:nvPr>
            <p:ph type="sldImg"/>
          </p:nvPr>
        </p:nvSpPr>
        <p:spPr>
          <a:xfrm>
            <a:off x="2914560" y="531720"/>
            <a:ext cx="3543120" cy="2657160"/>
          </a:xfrm>
          <a:prstGeom prst="rect">
            <a:avLst/>
          </a:prstGeom>
        </p:spPr>
      </p:sp>
      <p:sp>
        <p:nvSpPr>
          <p:cNvPr id="344" name="PlaceHolder 2"/>
          <p:cNvSpPr>
            <a:spLocks noGrp="1"/>
          </p:cNvSpPr>
          <p:nvPr>
            <p:ph type="body"/>
          </p:nvPr>
        </p:nvSpPr>
        <p:spPr>
          <a:xfrm>
            <a:off x="937440" y="3366000"/>
            <a:ext cx="7497720" cy="3188520"/>
          </a:xfrm>
          <a:prstGeom prst="rect">
            <a:avLst/>
          </a:prstGeom>
        </p:spPr>
        <p:txBody>
          <a:bodyPr lIns="93960" rIns="93960" tIns="47160" bIns="47160">
            <a:normAutofit fontScale="82000"/>
          </a:bodyPr>
          <a:p>
            <a:pPr marL="216000" indent="-216000">
              <a:lnSpc>
                <a:spcPct val="100000"/>
              </a:lnSpc>
            </a:pP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endParaRPr b="0" lang="en-GB" sz="2000" spc="-1" strike="noStrike">
              <a:latin typeface="Arial"/>
            </a:endParaRPr>
          </a:p>
          <a:p>
            <a:pPr marL="216000" indent="-216000">
              <a:lnSpc>
                <a:spcPct val="100000"/>
              </a:lnSpc>
            </a:pPr>
            <a:r>
              <a:rPr b="1" lang="en-US" sz="2000" spc="-1" strike="noStrike">
                <a:latin typeface="Arial"/>
              </a:rPr>
              <a:t>Nontechnical Topics of Implementation</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Some aspects of implementation are not technical in nature, instead dealing with the human interface to technical systems </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rPr>
              <a:t>Include creating a culture of change management and considerations for organizations facing change</a:t>
            </a:r>
            <a:endParaRPr b="0" lang="en-GB" sz="2600" spc="-1" strike="noStrike">
              <a:latin typeface="Arial"/>
            </a:endParaRPr>
          </a:p>
        </p:txBody>
      </p:sp>
    </p:spTree>
  </p:cSld>
</p:notes>
</file>

<file path=ppt/notesSlides/notesSlide3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5"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B405A86-22A9-434F-8E9F-976EFE4FB36A}" type="slidenum">
              <a:rPr b="0" lang="en-US" sz="1200" spc="-1" strike="noStrike">
                <a:solidFill>
                  <a:srgbClr val="000000"/>
                </a:solidFill>
                <a:latin typeface="Arial"/>
              </a:rPr>
              <a:t>&lt;number&gt;</a:t>
            </a:fld>
            <a:endParaRPr b="0" lang="en-GB" sz="1200" spc="-1" strike="noStrike">
              <a:latin typeface="Times New Roman"/>
            </a:endParaRPr>
          </a:p>
        </p:txBody>
      </p:sp>
      <p:sp>
        <p:nvSpPr>
          <p:cNvPr id="346" name="PlaceHolder 1"/>
          <p:cNvSpPr>
            <a:spLocks noGrp="1"/>
          </p:cNvSpPr>
          <p:nvPr>
            <p:ph type="sldImg"/>
          </p:nvPr>
        </p:nvSpPr>
        <p:spPr>
          <a:xfrm>
            <a:off x="2914560" y="531720"/>
            <a:ext cx="3543120" cy="2657160"/>
          </a:xfrm>
          <a:prstGeom prst="rect">
            <a:avLst/>
          </a:prstGeom>
        </p:spPr>
      </p:sp>
      <p:sp>
        <p:nvSpPr>
          <p:cNvPr id="347" name="PlaceHolder 2"/>
          <p:cNvSpPr>
            <a:spLocks noGrp="1"/>
          </p:cNvSpPr>
          <p:nvPr>
            <p:ph type="body"/>
          </p:nvPr>
        </p:nvSpPr>
        <p:spPr>
          <a:xfrm>
            <a:off x="937440" y="3366000"/>
            <a:ext cx="7497720" cy="3188520"/>
          </a:xfrm>
          <a:prstGeom prst="rect">
            <a:avLst/>
          </a:prstGeom>
        </p:spPr>
        <p:txBody>
          <a:bodyPr lIns="93960" rIns="93960" tIns="47160" bIns="47160">
            <a:normAutofit fontScale="28000"/>
          </a:bodyPr>
          <a:p>
            <a:pPr marL="171360" indent="-171000">
              <a:lnSpc>
                <a:spcPct val="100000"/>
              </a:lnSpc>
              <a:buClr>
                <a:srgbClr val="000000"/>
              </a:buClr>
              <a:buFont typeface="Arial"/>
              <a:buChar char="•"/>
            </a:pPr>
            <a:r>
              <a:rPr b="0" lang="en-GB" sz="1200" spc="-1" strike="noStrike">
                <a:solidFill>
                  <a:srgbClr val="000000"/>
                </a:solidFill>
                <a:latin typeface="+mn-lt"/>
                <a:ea typeface="+mn-ea"/>
              </a:rPr>
              <a:t>Unfreezing: Thawing hard-and-fast habits and established procedures. Preparing the organization for upcoming changes facilitates the implementation of new processes, systems, and procedures. Training and awareness programs assist in this preparation.</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Moving: Transitioning between the old way and the new. The physical implementation of new methods, using the strategies outlined earlier in this chapter, requires the organization to recognize the cessation of old ways of  work and reinforces the need to use the new methods.</a:t>
            </a:r>
            <a:endParaRPr b="0" lang="en-GB" sz="1200" spc="-1" strike="noStrike">
              <a:latin typeface="Arial"/>
            </a:endParaRPr>
          </a:p>
          <a:p>
            <a:pPr marL="171360" indent="-171000">
              <a:lnSpc>
                <a:spcPct val="100000"/>
              </a:lnSpc>
              <a:buClr>
                <a:srgbClr val="000000"/>
              </a:buClr>
              <a:buFont typeface="Arial"/>
              <a:buChar char="•"/>
            </a:pPr>
            <a:r>
              <a:rPr b="0" lang="en-GB" sz="1200" spc="-1" strike="noStrike">
                <a:solidFill>
                  <a:srgbClr val="000000"/>
                </a:solidFill>
                <a:latin typeface="+mn-lt"/>
                <a:ea typeface="+mn-ea"/>
              </a:rPr>
              <a:t>Refreezing: The integration of the new methods into the organizational culture, which is accomplished by creating an atmosphere in which the changes are accepted as the preferred way of accomplishing the necessary tasks.</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US" sz="2000" spc="-1" strike="noStrike">
                <a:solidFill>
                  <a:srgbClr val="000000"/>
                </a:solidFill>
                <a:latin typeface="+mn-lt"/>
                <a:ea typeface="+mn-ea"/>
              </a:rPr>
              <a:t>The Culture of Change Management</a:t>
            </a:r>
            <a:endParaRPr b="0" lang="en-GB" sz="2000" spc="-1" strike="noStrike">
              <a:latin typeface="Arial"/>
            </a:endParaRPr>
          </a:p>
          <a:p>
            <a:pPr marL="343080" indent="-342720">
              <a:lnSpc>
                <a:spcPct val="100000"/>
              </a:lnSpc>
              <a:spcBef>
                <a:spcPts val="519"/>
              </a:spcBef>
              <a:buClr>
                <a:srgbClr val="222222"/>
              </a:buClr>
              <a:buFont typeface="Arial"/>
              <a:buChar char="•"/>
            </a:pPr>
            <a:r>
              <a:rPr b="0" lang="en-US" sz="2600" spc="-1" strike="noStrike">
                <a:solidFill>
                  <a:srgbClr val="222222"/>
                </a:solidFill>
                <a:latin typeface="Arial"/>
                <a:ea typeface="+mn-ea"/>
              </a:rPr>
              <a:t>Prospect of change can cause employees to consciously or unconsciously resist the change</a:t>
            </a:r>
            <a:endParaRPr b="0" lang="en-GB" sz="2600" spc="-1" strike="noStrike">
              <a:latin typeface="Arial"/>
            </a:endParaRPr>
          </a:p>
          <a:p>
            <a:pPr marL="343080" indent="-342720">
              <a:lnSpc>
                <a:spcPct val="100000"/>
              </a:lnSpc>
              <a:spcBef>
                <a:spcPts val="519"/>
              </a:spcBef>
              <a:buClr>
                <a:srgbClr val="222222"/>
              </a:buClr>
              <a:buFont typeface="Arial"/>
              <a:buChar char="•"/>
            </a:pPr>
            <a:r>
              <a:rPr b="0" lang="en-US" sz="2600" spc="-1" strike="noStrike">
                <a:solidFill>
                  <a:srgbClr val="222222"/>
                </a:solidFill>
                <a:latin typeface="Arial"/>
                <a:ea typeface="+mn-ea"/>
              </a:rPr>
              <a:t>The stress of change can increase the probability of mistakes or create vulnerabilities in systems</a:t>
            </a:r>
            <a:endParaRPr b="0" lang="en-GB" sz="2600" spc="-1" strike="noStrike">
              <a:latin typeface="Arial"/>
            </a:endParaRPr>
          </a:p>
          <a:p>
            <a:pPr marL="343080" indent="-342720">
              <a:lnSpc>
                <a:spcPct val="100000"/>
              </a:lnSpc>
              <a:spcBef>
                <a:spcPts val="519"/>
              </a:spcBef>
              <a:buClr>
                <a:srgbClr val="222222"/>
              </a:buClr>
              <a:buFont typeface="Arial"/>
              <a:buChar char="•"/>
            </a:pPr>
            <a:r>
              <a:rPr b="0" lang="en-US" sz="2600" spc="-1" strike="noStrike">
                <a:solidFill>
                  <a:srgbClr val="222222"/>
                </a:solidFill>
                <a:latin typeface="Arial"/>
                <a:ea typeface="+mn-ea"/>
              </a:rPr>
              <a:t>Change management can lower resistance to change and build resilience</a:t>
            </a:r>
            <a:endParaRPr b="0" lang="en-GB" sz="2600" spc="-1" strike="noStrike">
              <a:latin typeface="Arial"/>
            </a:endParaRPr>
          </a:p>
          <a:p>
            <a:pPr marL="343080" indent="-342720">
              <a:lnSpc>
                <a:spcPct val="100000"/>
              </a:lnSpc>
              <a:spcBef>
                <a:spcPts val="519"/>
              </a:spcBef>
              <a:buClr>
                <a:srgbClr val="222222"/>
              </a:buClr>
              <a:buFont typeface="Arial"/>
              <a:buChar char="•"/>
            </a:pPr>
            <a:r>
              <a:rPr b="0" lang="en-US" sz="2600" spc="-1" strike="noStrike">
                <a:solidFill>
                  <a:srgbClr val="222222"/>
                </a:solidFill>
                <a:latin typeface="Arial"/>
                <a:ea typeface="+mn-ea"/>
              </a:rPr>
              <a:t>Lewin change model: </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Unfreezing</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Moving</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Refreezing</a:t>
            </a:r>
            <a:endParaRPr b="0" lang="en-GB" sz="2400" spc="-1" strike="noStrike">
              <a:latin typeface="Arial"/>
            </a:endParaRPr>
          </a:p>
          <a:p>
            <a:pPr>
              <a:lnSpc>
                <a:spcPct val="100000"/>
              </a:lnSpc>
            </a:pPr>
            <a:endParaRPr b="0" lang="en-GB" sz="2400" spc="-1" strike="noStrike">
              <a:latin typeface="Arial"/>
            </a:endParaRPr>
          </a:p>
        </p:txBody>
      </p:sp>
    </p:spTree>
  </p:cSld>
</p:notes>
</file>

<file path=ppt/notesSlides/notesSlide3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48" name="Rectangle 7"/>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7545ADE2-559A-412C-AE45-E68B9A33EF94}" type="slidenum">
              <a:rPr b="0" lang="en-US" sz="1200" spc="-1" strike="noStrike">
                <a:solidFill>
                  <a:srgbClr val="000000"/>
                </a:solidFill>
                <a:latin typeface="Arial"/>
              </a:rPr>
              <a:t>&lt;number&gt;</a:t>
            </a:fld>
            <a:endParaRPr b="0" lang="en-GB" sz="1200" spc="-1" strike="noStrike">
              <a:latin typeface="Times New Roman"/>
            </a:endParaRPr>
          </a:p>
        </p:txBody>
      </p:sp>
      <p:sp>
        <p:nvSpPr>
          <p:cNvPr id="349" name="PlaceHolder 1"/>
          <p:cNvSpPr>
            <a:spLocks noGrp="1"/>
          </p:cNvSpPr>
          <p:nvPr>
            <p:ph type="sldImg"/>
          </p:nvPr>
        </p:nvSpPr>
        <p:spPr>
          <a:xfrm>
            <a:off x="2914560" y="531720"/>
            <a:ext cx="3543120" cy="2657160"/>
          </a:xfrm>
          <a:prstGeom prst="rect">
            <a:avLst/>
          </a:prstGeom>
        </p:spPr>
      </p:sp>
      <p:sp>
        <p:nvSpPr>
          <p:cNvPr id="350" name="PlaceHolder 2"/>
          <p:cNvSpPr>
            <a:spLocks noGrp="1"/>
          </p:cNvSpPr>
          <p:nvPr>
            <p:ph type="body"/>
          </p:nvPr>
        </p:nvSpPr>
        <p:spPr>
          <a:xfrm>
            <a:off x="937440" y="3366000"/>
            <a:ext cx="7497720" cy="3188520"/>
          </a:xfrm>
          <a:prstGeom prst="rect">
            <a:avLst/>
          </a:prstGeom>
        </p:spPr>
        <p:txBody>
          <a:bodyPr lIns="93960" rIns="93960" tIns="47160" bIns="47160">
            <a:noAutofit/>
          </a:bodyPr>
          <a:p>
            <a:pPr marL="216000" indent="-216000">
              <a:lnSpc>
                <a:spcPct val="100000"/>
              </a:lnSpc>
            </a:pPr>
            <a:r>
              <a:rPr b="0" lang="en-GB" sz="1200" spc="-1" strike="noStrike">
                <a:solidFill>
                  <a:srgbClr val="000000"/>
                </a:solidFill>
                <a:latin typeface="+mn-lt"/>
                <a:ea typeface="+mn-ea"/>
              </a:rPr>
              <a:t>The prospect of change, the familiar shifting to the unfamiliar, can cause employees to resist the change, either unconsciously or consciously. Regardless of whether the changes are perceived</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as good or bad, employees tend to prefer the old way of doing things.</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An organization can take steps to make its employees more amenable to change. These steps reduce resistance to change at the beginning of the planning process and encourage members</a:t>
            </a:r>
            <a:endParaRPr b="0" lang="en-GB" sz="1200" spc="-1" strike="noStrike">
              <a:latin typeface="Arial"/>
            </a:endParaRPr>
          </a:p>
          <a:p>
            <a:pPr marL="216000" indent="-216000">
              <a:lnSpc>
                <a:spcPct val="100000"/>
              </a:lnSpc>
            </a:pPr>
            <a:r>
              <a:rPr b="0" lang="en-GB" sz="1200" spc="-1" strike="noStrike">
                <a:solidFill>
                  <a:srgbClr val="000000"/>
                </a:solidFill>
                <a:latin typeface="+mn-lt"/>
                <a:ea typeface="+mn-ea"/>
              </a:rPr>
              <a:t>of the organization to be more flexible as changes occur.</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Considerations for Organizational Change</a:t>
            </a:r>
            <a:endParaRPr b="0" lang="en-GB" sz="2000" spc="-1" strike="noStrike">
              <a:latin typeface="Arial"/>
            </a:endParaRPr>
          </a:p>
          <a:p>
            <a:pPr marL="216000" indent="-216000">
              <a:lnSpc>
                <a:spcPct val="100000"/>
              </a:lnSpc>
            </a:pPr>
            <a:r>
              <a:rPr b="0" lang="en-US" sz="2000" spc="-1" strike="noStrike">
                <a:solidFill>
                  <a:srgbClr val="000000"/>
                </a:solidFill>
                <a:latin typeface="+mn-lt"/>
                <a:ea typeface="+mn-ea"/>
              </a:rPr>
              <a:t>In order to make an organization more amenable to change, some steps can be taken. </a:t>
            </a:r>
            <a:endParaRPr b="0" lang="en-GB" sz="2000" spc="-1" strike="noStrike">
              <a:latin typeface="Arial"/>
            </a:endParaRPr>
          </a:p>
          <a:p>
            <a:pPr marL="216000" indent="-216000">
              <a:lnSpc>
                <a:spcPct val="100000"/>
              </a:lnSpc>
            </a:pPr>
            <a:r>
              <a:rPr b="0" lang="en-US" sz="2000" spc="-1" strike="noStrike">
                <a:solidFill>
                  <a:srgbClr val="000000"/>
                </a:solidFill>
                <a:latin typeface="+mn-lt"/>
                <a:ea typeface="+mn-ea"/>
              </a:rPr>
              <a:t>This includes reducing resistance to change from the beginning of the planning process and steps taken to modify the organization to be more accepting of change. </a:t>
            </a:r>
            <a:endParaRPr b="0" lang="en-GB" sz="2000" spc="-1" strike="noStrike">
              <a:latin typeface="Arial"/>
            </a:endParaRPr>
          </a:p>
          <a:p>
            <a:pPr marL="216000" indent="-216000">
              <a:lnSpc>
                <a:spcPct val="100000"/>
              </a:lnSpc>
            </a:pPr>
            <a:endParaRPr b="0" lang="en-GB" sz="2000" spc="-1" strike="noStrike">
              <a:latin typeface="Arial"/>
            </a:endParaRPr>
          </a:p>
        </p:txBody>
      </p:sp>
    </p:spTree>
  </p:cSld>
</p:notes>
</file>

<file path=ppt/notesSlides/notesSlide3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1" name="PlaceHolder 1"/>
          <p:cNvSpPr>
            <a:spLocks noGrp="1"/>
          </p:cNvSpPr>
          <p:nvPr>
            <p:ph type="sldImg"/>
          </p:nvPr>
        </p:nvSpPr>
        <p:spPr>
          <a:xfrm>
            <a:off x="2914560" y="531720"/>
            <a:ext cx="3543120" cy="2657160"/>
          </a:xfrm>
          <a:prstGeom prst="rect">
            <a:avLst/>
          </a:prstGeom>
        </p:spPr>
      </p:sp>
      <p:sp>
        <p:nvSpPr>
          <p:cNvPr id="352" name="PlaceHolder 2"/>
          <p:cNvSpPr>
            <a:spLocks noGrp="1"/>
          </p:cNvSpPr>
          <p:nvPr>
            <p:ph type="body"/>
          </p:nvPr>
        </p:nvSpPr>
        <p:spPr>
          <a:xfrm>
            <a:off x="937440" y="3366000"/>
            <a:ext cx="7497720" cy="3188520"/>
          </a:xfrm>
          <a:prstGeom prst="rect">
            <a:avLst/>
          </a:prstGeom>
        </p:spPr>
        <p:txBody>
          <a:bodyPr lIns="93960" rIns="93960" tIns="47160" bIns="47160">
            <a:normAutofit fontScale="56000"/>
          </a:bodyPr>
          <a:p>
            <a:pPr marL="216000" indent="-216000">
              <a:lnSpc>
                <a:spcPct val="100000"/>
              </a:lnSpc>
            </a:pPr>
            <a:r>
              <a:rPr b="0" lang="en-GB" sz="1200" spc="-1" strike="noStrike">
                <a:solidFill>
                  <a:srgbClr val="000000"/>
                </a:solidFill>
                <a:latin typeface="+mn-lt"/>
                <a:ea typeface="+mn-ea"/>
              </a:rPr>
              <a:t>Organizations are increasingly finding that their systems need to have formal mechanisms for verification and validation in order to comply with recent federal regulations that protect personal privacy</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Information Systems Security Certification and Accreditation</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It may seem that only systems handling secret government data require security certification and accreditation</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In order to comply with recent federal regulations protecting personal privacy, organizations need to have formal mechanisms for verification and validation</a:t>
            </a:r>
            <a:endParaRPr b="0" lang="en-GB" sz="2600" spc="-1" strike="noStrike">
              <a:latin typeface="Arial"/>
            </a:endParaRPr>
          </a:p>
          <a:p>
            <a:pPr>
              <a:lnSpc>
                <a:spcPct val="100000"/>
              </a:lnSpc>
            </a:pPr>
            <a:endParaRPr b="0" lang="en-GB" sz="2600" spc="-1" strike="noStrike">
              <a:latin typeface="Arial"/>
            </a:endParaRPr>
          </a:p>
        </p:txBody>
      </p:sp>
      <p:sp>
        <p:nvSpPr>
          <p:cNvPr id="353"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45745BC-3202-4450-B2E7-745665CE71C3}" type="slidenum">
              <a:rPr b="0" lang="en-US" sz="1200" spc="-1" strike="noStrike">
                <a:solidFill>
                  <a:srgbClr val="000000"/>
                </a:solidFill>
                <a:latin typeface="Arial"/>
              </a:rPr>
              <a:t>&lt;number&gt;</a:t>
            </a:fld>
            <a:endParaRPr b="0" lang="en-GB" sz="1200" spc="-1" strike="noStrike">
              <a:latin typeface="Times New Roman"/>
            </a:endParaRPr>
          </a:p>
        </p:txBody>
      </p:sp>
    </p:spTree>
  </p:cSld>
</p:notes>
</file>

<file path=ppt/notesSlides/notesSlide3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4" name="PlaceHolder 1"/>
          <p:cNvSpPr>
            <a:spLocks noGrp="1"/>
          </p:cNvSpPr>
          <p:nvPr>
            <p:ph type="sldImg"/>
          </p:nvPr>
        </p:nvSpPr>
        <p:spPr>
          <a:xfrm>
            <a:off x="2914560" y="531720"/>
            <a:ext cx="3543120" cy="2657160"/>
          </a:xfrm>
          <a:prstGeom prst="rect">
            <a:avLst/>
          </a:prstGeom>
        </p:spPr>
      </p:sp>
      <p:sp>
        <p:nvSpPr>
          <p:cNvPr id="355" name="PlaceHolder 2"/>
          <p:cNvSpPr>
            <a:spLocks noGrp="1"/>
          </p:cNvSpPr>
          <p:nvPr>
            <p:ph type="body"/>
          </p:nvPr>
        </p:nvSpPr>
        <p:spPr>
          <a:xfrm>
            <a:off x="937440" y="3366000"/>
            <a:ext cx="7497720" cy="3188520"/>
          </a:xfrm>
          <a:prstGeom prst="rect">
            <a:avLst/>
          </a:prstGeom>
        </p:spPr>
        <p:txBody>
          <a:bodyPr lIns="93960" rIns="93960" tIns="47160" bIns="47160">
            <a:normAutofit fontScale="56000"/>
          </a:bodyPr>
          <a:p>
            <a:pPr marL="216000" indent="-216000">
              <a:lnSpc>
                <a:spcPct val="100000"/>
              </a:lnSpc>
            </a:pPr>
            <a:r>
              <a:rPr b="1" lang="en-US" sz="2000" spc="-1" strike="noStrike">
                <a:latin typeface="Arial"/>
              </a:rPr>
              <a:t>The NIST Security Life Cycle Approach</a:t>
            </a:r>
            <a:endParaRPr b="0" lang="en-GB" sz="2000" spc="-1" strike="noStrike">
              <a:latin typeface="Arial"/>
            </a:endParaRPr>
          </a:p>
          <a:p>
            <a:pPr marL="343080" indent="-342720">
              <a:lnSpc>
                <a:spcPct val="100000"/>
              </a:lnSpc>
              <a:spcBef>
                <a:spcPts val="479"/>
              </a:spcBef>
              <a:buClr>
                <a:srgbClr val="222222"/>
              </a:buClr>
              <a:buFont typeface="Symbol" charset="2"/>
              <a:buChar char=""/>
            </a:pPr>
            <a:r>
              <a:rPr b="0" lang="en-US" sz="2400" spc="-1" strike="noStrike">
                <a:solidFill>
                  <a:srgbClr val="222222"/>
                </a:solidFill>
                <a:latin typeface="Arial"/>
              </a:rPr>
              <a:t>SP 800-37, Rev. 1: Guidelines for Applying the Risk Management Framework to Federal Information Systems; and CNSS Instruction-1000: National Information Assurance Certification and Accreditation Process (NIACAP)</a:t>
            </a:r>
            <a:endParaRPr b="0" lang="en-GB" sz="24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Provide guidance for the certification and accreditation of federal information systems</a:t>
            </a:r>
            <a:endParaRPr b="0" lang="en-GB" sz="2000" spc="-1" strike="noStrike">
              <a:latin typeface="Arial"/>
            </a:endParaRPr>
          </a:p>
          <a:p>
            <a:pPr marL="343080" indent="-342720">
              <a:lnSpc>
                <a:spcPct val="100000"/>
              </a:lnSpc>
              <a:spcBef>
                <a:spcPts val="479"/>
              </a:spcBef>
              <a:buClr>
                <a:srgbClr val="222222"/>
              </a:buClr>
              <a:buFont typeface="Symbol" charset="2"/>
              <a:buChar char=""/>
            </a:pPr>
            <a:r>
              <a:rPr b="0" lang="en-US" sz="2400" spc="-1" strike="noStrike">
                <a:solidFill>
                  <a:srgbClr val="222222"/>
                </a:solidFill>
                <a:latin typeface="Arial"/>
              </a:rPr>
              <a:t>Information processed by the federal government is grouped into one of three categories:</a:t>
            </a:r>
            <a:endParaRPr b="0" lang="en-GB" sz="24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National security information (NSI)</a:t>
            </a:r>
            <a:endParaRPr b="0" lang="en-GB" sz="20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Non-NSI</a:t>
            </a:r>
            <a:endParaRPr b="0" lang="en-GB" sz="2000" spc="-1" strike="noStrike">
              <a:latin typeface="Arial"/>
            </a:endParaRPr>
          </a:p>
          <a:p>
            <a:pPr lvl="1" marL="743040" indent="-285480">
              <a:lnSpc>
                <a:spcPct val="100000"/>
              </a:lnSpc>
              <a:spcBef>
                <a:spcPts val="400"/>
              </a:spcBef>
              <a:buClr>
                <a:srgbClr val="222222"/>
              </a:buClr>
              <a:buFont typeface="Symbol" charset="2"/>
              <a:buChar char=""/>
            </a:pPr>
            <a:r>
              <a:rPr b="0" lang="en-US" sz="2000" spc="-1" strike="noStrike">
                <a:solidFill>
                  <a:srgbClr val="222222"/>
                </a:solidFill>
                <a:latin typeface="Arial"/>
              </a:rPr>
              <a:t>Intelligence community (IC)</a:t>
            </a:r>
            <a:endParaRPr b="0" lang="en-GB" sz="2000" spc="-1" strike="noStrike">
              <a:latin typeface="Arial"/>
            </a:endParaRPr>
          </a:p>
        </p:txBody>
      </p:sp>
      <p:sp>
        <p:nvSpPr>
          <p:cNvPr id="356"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DB6D3807-DF9D-4DDD-BADC-24C462F8222C}" type="slidenum">
              <a:rPr b="0" lang="en-US" sz="1200" spc="-1" strike="noStrike">
                <a:solidFill>
                  <a:srgbClr val="000000"/>
                </a:solidFill>
                <a:latin typeface="Arial"/>
              </a:rPr>
              <a:t>&lt;number&gt;</a:t>
            </a:fld>
            <a:endParaRPr b="0" lang="en-GB" sz="1200" spc="-1" strike="noStrike">
              <a:latin typeface="Times New Roman"/>
            </a:endParaRPr>
          </a:p>
        </p:txBody>
      </p:sp>
    </p:spTree>
  </p:cSld>
</p:notes>
</file>

<file path=ppt/notesSlides/notesSlide3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57" name="PlaceHolder 1"/>
          <p:cNvSpPr>
            <a:spLocks noGrp="1"/>
          </p:cNvSpPr>
          <p:nvPr>
            <p:ph type="sldImg"/>
          </p:nvPr>
        </p:nvSpPr>
        <p:spPr>
          <a:xfrm>
            <a:off x="2914560" y="531720"/>
            <a:ext cx="3543120" cy="2657160"/>
          </a:xfrm>
          <a:prstGeom prst="rect">
            <a:avLst/>
          </a:prstGeom>
        </p:spPr>
      </p:sp>
      <p:sp>
        <p:nvSpPr>
          <p:cNvPr id="358" name="PlaceHolder 2"/>
          <p:cNvSpPr>
            <a:spLocks noGrp="1"/>
          </p:cNvSpPr>
          <p:nvPr>
            <p:ph type="body"/>
          </p:nvPr>
        </p:nvSpPr>
        <p:spPr>
          <a:xfrm>
            <a:off x="937440" y="3366000"/>
            <a:ext cx="7497720" cy="3188520"/>
          </a:xfrm>
          <a:prstGeom prst="rect">
            <a:avLst/>
          </a:prstGeom>
        </p:spPr>
        <p:txBody>
          <a:bodyPr lIns="93960" rIns="93960" tIns="47160" bIns="47160">
            <a:normAutofit fontScale="45000"/>
          </a:bodyPr>
          <a:p>
            <a:pPr marL="216000" indent="-216000">
              <a:lnSpc>
                <a:spcPct val="100000"/>
              </a:lnSpc>
            </a:pPr>
            <a:r>
              <a:rPr b="0" lang="en-GB" sz="1200" spc="-1" strike="noStrike">
                <a:solidFill>
                  <a:srgbClr val="000000"/>
                </a:solidFill>
                <a:latin typeface="+mn-lt"/>
                <a:ea typeface="+mn-ea"/>
              </a:rPr>
              <a:t>National Security Telecommunications and Information Systems Security Committee (NSTISSC),</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NSTISS Certification and Accreditation</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National security interest systems have their own C&amp;A standards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NSTISS Instruction 1000: National Information Assurance Certification and Accreditation Process (NIACAP)</a:t>
            </a:r>
            <a:endParaRPr b="0" lang="en-GB" sz="26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Establishes minimum national standards for certifying/accrediting national security systems</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Designed to certify that IS meets documented requirements </a:t>
            </a:r>
            <a:endParaRPr b="0" lang="en-GB" sz="2400" spc="-1" strike="noStrike">
              <a:latin typeface="Arial"/>
            </a:endParaRPr>
          </a:p>
          <a:p>
            <a:pPr lvl="1" marL="743040" indent="-285480">
              <a:lnSpc>
                <a:spcPct val="100000"/>
              </a:lnSpc>
              <a:spcBef>
                <a:spcPts val="479"/>
              </a:spcBef>
              <a:buClr>
                <a:srgbClr val="222222"/>
              </a:buClr>
              <a:buFont typeface="Symbol" charset="2"/>
              <a:buChar char=""/>
            </a:pPr>
            <a:r>
              <a:rPr b="0" lang="en-US" sz="2400" spc="-1" strike="noStrike">
                <a:solidFill>
                  <a:srgbClr val="222222"/>
                </a:solidFill>
                <a:latin typeface="Arial"/>
                <a:ea typeface="+mn-ea"/>
              </a:rPr>
              <a:t>Composed of four phases: Definition, Verification, Validation, and Post Accreditation</a:t>
            </a:r>
            <a:endParaRPr b="0" lang="en-GB" sz="2400" spc="-1" strike="noStrike">
              <a:latin typeface="Arial"/>
            </a:endParaRPr>
          </a:p>
          <a:p>
            <a:pPr>
              <a:lnSpc>
                <a:spcPct val="100000"/>
              </a:lnSpc>
            </a:pPr>
            <a:endParaRPr b="0" lang="en-GB" sz="2400" spc="-1" strike="noStrike">
              <a:latin typeface="Arial"/>
            </a:endParaRPr>
          </a:p>
        </p:txBody>
      </p:sp>
      <p:sp>
        <p:nvSpPr>
          <p:cNvPr id="359"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467561C1-D145-4835-80E3-5FDFC0F7C5A9}" type="slidenum">
              <a:rPr b="0" lang="en-US" sz="1200" spc="-1" strike="noStrike">
                <a:solidFill>
                  <a:srgbClr val="000000"/>
                </a:solidFill>
                <a:latin typeface="Arial"/>
              </a:rPr>
              <a:t>&lt;number&gt;</a:t>
            </a:fld>
            <a:endParaRPr b="0" lang="en-GB" sz="1200" spc="-1" strike="noStrike">
              <a:latin typeface="Times New Roman"/>
            </a:endParaRPr>
          </a:p>
        </p:txBody>
      </p:sp>
    </p:spTree>
  </p:cSld>
</p:notes>
</file>

<file path=ppt/notesSlides/notesSlide4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0" name="PlaceHolder 1"/>
          <p:cNvSpPr>
            <a:spLocks noGrp="1"/>
          </p:cNvSpPr>
          <p:nvPr>
            <p:ph type="sldImg"/>
          </p:nvPr>
        </p:nvSpPr>
        <p:spPr>
          <a:xfrm>
            <a:off x="2914560" y="531720"/>
            <a:ext cx="3543120" cy="2657160"/>
          </a:xfrm>
          <a:prstGeom prst="rect">
            <a:avLst/>
          </a:prstGeom>
        </p:spPr>
      </p:sp>
      <p:sp>
        <p:nvSpPr>
          <p:cNvPr id="361"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62"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7CDB109F-B903-46AC-9990-6973E7E7873F}"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3" name="PlaceHolder 1"/>
          <p:cNvSpPr>
            <a:spLocks noGrp="1"/>
          </p:cNvSpPr>
          <p:nvPr>
            <p:ph type="sldImg"/>
          </p:nvPr>
        </p:nvSpPr>
        <p:spPr>
          <a:xfrm>
            <a:off x="2914560" y="531720"/>
            <a:ext cx="3543120" cy="2657160"/>
          </a:xfrm>
          <a:prstGeom prst="rect">
            <a:avLst/>
          </a:prstGeom>
        </p:spPr>
      </p:sp>
      <p:sp>
        <p:nvSpPr>
          <p:cNvPr id="364"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65"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8D8CB75F-475E-439A-83D8-E16308DAE361}"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6" name="PlaceHolder 1"/>
          <p:cNvSpPr>
            <a:spLocks noGrp="1"/>
          </p:cNvSpPr>
          <p:nvPr>
            <p:ph type="sldImg"/>
          </p:nvPr>
        </p:nvSpPr>
        <p:spPr>
          <a:xfrm>
            <a:off x="2914560" y="531720"/>
            <a:ext cx="3543120" cy="2657160"/>
          </a:xfrm>
          <a:prstGeom prst="rect">
            <a:avLst/>
          </a:prstGeom>
        </p:spPr>
      </p:sp>
      <p:sp>
        <p:nvSpPr>
          <p:cNvPr id="367"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68"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F036D313-BD17-455F-B44F-95E5C9FB89B8}"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69" name="PlaceHolder 1"/>
          <p:cNvSpPr>
            <a:spLocks noGrp="1"/>
          </p:cNvSpPr>
          <p:nvPr>
            <p:ph type="sldImg"/>
          </p:nvPr>
        </p:nvSpPr>
        <p:spPr>
          <a:xfrm>
            <a:off x="2914560" y="531720"/>
            <a:ext cx="3543120" cy="2657160"/>
          </a:xfrm>
          <a:prstGeom prst="rect">
            <a:avLst/>
          </a:prstGeom>
        </p:spPr>
      </p:sp>
      <p:sp>
        <p:nvSpPr>
          <p:cNvPr id="370"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71"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5B6787B3-264D-488D-B55F-45B1B9055514}"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2" name="PlaceHolder 1"/>
          <p:cNvSpPr>
            <a:spLocks noGrp="1"/>
          </p:cNvSpPr>
          <p:nvPr>
            <p:ph type="sldImg"/>
          </p:nvPr>
        </p:nvSpPr>
        <p:spPr>
          <a:xfrm>
            <a:off x="2914560" y="531720"/>
            <a:ext cx="3543120" cy="2657160"/>
          </a:xfrm>
          <a:prstGeom prst="rect">
            <a:avLst/>
          </a:prstGeom>
        </p:spPr>
      </p:sp>
      <p:sp>
        <p:nvSpPr>
          <p:cNvPr id="373"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74"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CF94CDEC-F2EB-42FE-95E0-182D70C518F4}" type="slidenum">
              <a:rPr b="0" lang="en-US" sz="1200" spc="-1" strike="noStrike">
                <a:solidFill>
                  <a:srgbClr val="000000"/>
                </a:solidFill>
                <a:latin typeface="Arial"/>
                <a:ea typeface="+mn-ea"/>
              </a:rPr>
              <a:t>&lt;number&gt;</a:t>
            </a:fld>
            <a:endParaRPr b="0" lang="en-GB" sz="1200" spc="-1" strike="noStrike">
              <a:latin typeface="Times New Roman"/>
            </a:endParaRPr>
          </a:p>
        </p:txBody>
      </p:sp>
    </p:spTree>
  </p:cSld>
</p:notes>
</file>

<file path=ppt/notesSlides/notesSlide4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5" name="PlaceHolder 1"/>
          <p:cNvSpPr>
            <a:spLocks noGrp="1"/>
          </p:cNvSpPr>
          <p:nvPr>
            <p:ph type="sldImg"/>
          </p:nvPr>
        </p:nvSpPr>
        <p:spPr>
          <a:xfrm>
            <a:off x="2914560" y="531720"/>
            <a:ext cx="3543120" cy="2657160"/>
          </a:xfrm>
          <a:prstGeom prst="rect">
            <a:avLst/>
          </a:prstGeom>
        </p:spPr>
      </p:sp>
      <p:sp>
        <p:nvSpPr>
          <p:cNvPr id="376" name="PlaceHolder 2"/>
          <p:cNvSpPr>
            <a:spLocks noGrp="1"/>
          </p:cNvSpPr>
          <p:nvPr>
            <p:ph type="body"/>
          </p:nvPr>
        </p:nvSpPr>
        <p:spPr>
          <a:xfrm>
            <a:off x="937440" y="3366000"/>
            <a:ext cx="7497720" cy="3188520"/>
          </a:xfrm>
          <a:prstGeom prst="rect">
            <a:avLst/>
          </a:prstGeom>
        </p:spPr>
        <p:txBody>
          <a:bodyPr lIns="93960" rIns="93960" tIns="47160" bIns="47160">
            <a:normAutofit fontScale="61000"/>
          </a:bodyPr>
          <a:p>
            <a:pPr marL="216000" indent="-216000">
              <a:lnSpc>
                <a:spcPct val="100000"/>
              </a:lnSpc>
            </a:pPr>
            <a:r>
              <a:rPr b="0" lang="en-GB" sz="1200" spc="-1" strike="noStrike">
                <a:solidFill>
                  <a:srgbClr val="000000"/>
                </a:solidFill>
                <a:latin typeface="+mn-lt"/>
                <a:ea typeface="+mn-ea"/>
              </a:rPr>
              <a:t>International Standards Organization, standards ISO 27001 and 27002</a:t>
            </a:r>
            <a:endParaRPr b="0" lang="en-GB" sz="1200" spc="-1" strike="noStrike">
              <a:latin typeface="Arial"/>
            </a:endParaRPr>
          </a:p>
          <a:p>
            <a:pPr marL="216000" indent="-216000">
              <a:lnSpc>
                <a:spcPct val="100000"/>
              </a:lnSpc>
            </a:pPr>
            <a:endParaRPr b="0" lang="en-GB" sz="1200" spc="-1" strike="noStrike">
              <a:latin typeface="Arial"/>
            </a:endParaRPr>
          </a:p>
          <a:p>
            <a:pPr marL="216000" indent="-216000">
              <a:lnSpc>
                <a:spcPct val="100000"/>
              </a:lnSpc>
            </a:pPr>
            <a:r>
              <a:rPr b="1" lang="en-US" sz="2000" spc="-1" strike="noStrike">
                <a:solidFill>
                  <a:srgbClr val="000000"/>
                </a:solidFill>
                <a:latin typeface="+mn-lt"/>
                <a:ea typeface="+mn-ea"/>
              </a:rPr>
              <a:t>ISO 27001/27002 Systems Certification and Accreditation</a:t>
            </a:r>
            <a:endParaRPr b="0" lang="en-GB" sz="20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Organizations outside the United States apply the standards provided under these standards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Standards were originally created to provide a foundation for British certification of information security management systems (ISMSs)</a:t>
            </a:r>
            <a:endParaRPr b="0" lang="en-GB" sz="2600" spc="-1" strike="noStrike">
              <a:latin typeface="Arial"/>
            </a:endParaRPr>
          </a:p>
          <a:p>
            <a:pPr marL="343080" indent="-342720">
              <a:lnSpc>
                <a:spcPct val="100000"/>
              </a:lnSpc>
              <a:spcBef>
                <a:spcPts val="519"/>
              </a:spcBef>
              <a:buClr>
                <a:srgbClr val="222222"/>
              </a:buClr>
              <a:buFont typeface="Symbol" charset="2"/>
              <a:buChar char=""/>
            </a:pPr>
            <a:r>
              <a:rPr b="0" lang="en-US" sz="2600" spc="-1" strike="noStrike">
                <a:solidFill>
                  <a:srgbClr val="222222"/>
                </a:solidFill>
                <a:latin typeface="Arial"/>
                <a:ea typeface="+mn-ea"/>
              </a:rPr>
              <a:t>Organizations wishing to demonstrate their systems have met this international standard must follow the certification process</a:t>
            </a:r>
            <a:endParaRPr b="0" lang="en-GB" sz="2600" spc="-1" strike="noStrike">
              <a:latin typeface="Arial"/>
            </a:endParaRPr>
          </a:p>
          <a:p>
            <a:pPr>
              <a:lnSpc>
                <a:spcPct val="100000"/>
              </a:lnSpc>
            </a:pPr>
            <a:endParaRPr b="0" lang="en-GB" sz="2600" spc="-1" strike="noStrike">
              <a:latin typeface="Arial"/>
            </a:endParaRPr>
          </a:p>
        </p:txBody>
      </p:sp>
      <p:sp>
        <p:nvSpPr>
          <p:cNvPr id="377"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971998A7-625D-40EB-A864-F83FE98B0ACA}" type="slidenum">
              <a:rPr b="0" lang="en-US" sz="1200" spc="-1" strike="noStrike">
                <a:solidFill>
                  <a:srgbClr val="000000"/>
                </a:solidFill>
                <a:latin typeface="Arial"/>
              </a:rPr>
              <a:t>&lt;number&gt;</a:t>
            </a:fld>
            <a:endParaRPr b="0" lang="en-GB" sz="1200" spc="-1" strike="noStrike">
              <a:latin typeface="Times New Roman"/>
            </a:endParaRPr>
          </a:p>
        </p:txBody>
      </p:sp>
    </p:spTree>
  </p:cSld>
</p:notes>
</file>

<file path=ppt/notesSlides/notesSlide4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78" name="PlaceHolder 1"/>
          <p:cNvSpPr>
            <a:spLocks noGrp="1"/>
          </p:cNvSpPr>
          <p:nvPr>
            <p:ph type="sldImg"/>
          </p:nvPr>
        </p:nvSpPr>
        <p:spPr>
          <a:xfrm>
            <a:off x="2914560" y="531720"/>
            <a:ext cx="3543120" cy="2657160"/>
          </a:xfrm>
          <a:prstGeom prst="rect">
            <a:avLst/>
          </a:prstGeom>
        </p:spPr>
      </p:sp>
      <p:sp>
        <p:nvSpPr>
          <p:cNvPr id="379" name="PlaceHolder 2"/>
          <p:cNvSpPr>
            <a:spLocks noGrp="1"/>
          </p:cNvSpPr>
          <p:nvPr>
            <p:ph type="body"/>
          </p:nvPr>
        </p:nvSpPr>
        <p:spPr>
          <a:xfrm>
            <a:off x="937440" y="3366000"/>
            <a:ext cx="7497720" cy="3188520"/>
          </a:xfrm>
          <a:prstGeom prst="rect">
            <a:avLst/>
          </a:prstGeom>
        </p:spPr>
        <p:txBody>
          <a:bodyPr lIns="93960" rIns="93960" tIns="47160" bIns="47160">
            <a:noAutofit/>
          </a:bodyPr>
          <a:p>
            <a:endParaRPr b="0" lang="en-GB" sz="2000" spc="-1" strike="noStrike">
              <a:latin typeface="Arial"/>
            </a:endParaRPr>
          </a:p>
        </p:txBody>
      </p:sp>
      <p:sp>
        <p:nvSpPr>
          <p:cNvPr id="380" name="Slide Number Placeholder 3"/>
          <p:cNvSpPr txBox="1"/>
          <p:nvPr/>
        </p:nvSpPr>
        <p:spPr>
          <a:xfrm>
            <a:off x="5308920" y="6730920"/>
            <a:ext cx="4061160" cy="353880"/>
          </a:xfrm>
          <a:prstGeom prst="rect">
            <a:avLst/>
          </a:prstGeom>
          <a:noFill/>
          <a:ln w="0">
            <a:noFill/>
          </a:ln>
        </p:spPr>
        <p:txBody>
          <a:bodyPr lIns="93960" rIns="93960" tIns="47160" bIns="47160" anchor="b">
            <a:noAutofit/>
          </a:bodyPr>
          <a:p>
            <a:pPr algn="r">
              <a:lnSpc>
                <a:spcPct val="100000"/>
              </a:lnSpc>
            </a:pPr>
            <a:fld id="{EB04524C-6600-4D1D-833F-62AA7189BA88}" type="slidenum">
              <a:rPr b="0" lang="en-US" sz="1200" spc="-1" strike="noStrike">
                <a:solidFill>
                  <a:srgbClr val="000000"/>
                </a:solidFill>
                <a:latin typeface="Arial"/>
              </a:rPr>
              <a:t>&lt;number&gt;</a:t>
            </a:fld>
            <a:endParaRPr b="0" lang="en-GB" sz="1200" spc="-1" strike="noStrike">
              <a:latin typeface="Times New Roman"/>
            </a:endParaRPr>
          </a:p>
        </p:txBody>
      </p:sp>
    </p:spTree>
  </p:cSld>
</p:notes>
</file>

<file path=ppt/notesSlides/notesSlide4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1" name="PlaceHolder 1"/>
          <p:cNvSpPr>
            <a:spLocks noGrp="1"/>
          </p:cNvSpPr>
          <p:nvPr>
            <p:ph type="sldImg"/>
          </p:nvPr>
        </p:nvSpPr>
        <p:spPr>
          <a:xfrm>
            <a:off x="2914560" y="531720"/>
            <a:ext cx="3542400" cy="2656440"/>
          </a:xfrm>
          <a:prstGeom prst="rect">
            <a:avLst/>
          </a:prstGeom>
        </p:spPr>
      </p:sp>
      <p:sp>
        <p:nvSpPr>
          <p:cNvPr id="382" name="PlaceHolder 2"/>
          <p:cNvSpPr>
            <a:spLocks noGrp="1"/>
          </p:cNvSpPr>
          <p:nvPr>
            <p:ph type="body"/>
          </p:nvPr>
        </p:nvSpPr>
        <p:spPr>
          <a:xfrm>
            <a:off x="937440" y="3366000"/>
            <a:ext cx="7497000" cy="3187800"/>
          </a:xfrm>
          <a:prstGeom prst="rect">
            <a:avLst/>
          </a:prstGeom>
        </p:spPr>
        <p:txBody>
          <a:bodyPr lIns="93960" rIns="93960" tIns="47160" bIns="47160">
            <a:noAutofit/>
          </a:bodyPr>
          <a:p>
            <a:endParaRPr b="0" lang="en-GB" sz="2000" spc="-1" strike="noStrike">
              <a:latin typeface="Arial"/>
            </a:endParaRPr>
          </a:p>
        </p:txBody>
      </p:sp>
      <p:sp>
        <p:nvSpPr>
          <p:cNvPr id="383" name="CustomShape 3_1"/>
          <p:cNvSpPr/>
          <p:nvPr/>
        </p:nvSpPr>
        <p:spPr>
          <a:xfrm>
            <a:off x="5308920" y="6730920"/>
            <a:ext cx="4060440" cy="353160"/>
          </a:xfrm>
          <a:prstGeom prst="rect">
            <a:avLst/>
          </a:prstGeom>
          <a:noFill/>
          <a:ln w="0">
            <a:noFill/>
          </a:ln>
        </p:spPr>
        <p:style>
          <a:lnRef idx="0"/>
          <a:fillRef idx="0"/>
          <a:effectRef idx="0"/>
          <a:fontRef idx="minor"/>
        </p:style>
        <p:txBody>
          <a:bodyPr lIns="93960" rIns="93960" tIns="47160" bIns="47160" anchor="b">
            <a:noAutofit/>
          </a:bodyPr>
          <a:p>
            <a:pPr algn="r">
              <a:lnSpc>
                <a:spcPct val="100000"/>
              </a:lnSpc>
            </a:pPr>
            <a:fld id="{943D9AA0-11C2-4E20-9402-877501A4B812}" type="slidenum">
              <a:rPr b="0" lang="en-US" sz="1200" spc="-1" strike="noStrike">
                <a:solidFill>
                  <a:srgbClr val="000000"/>
                </a:solidFill>
                <a:latin typeface="Times New Roman"/>
              </a:rPr>
              <a:t>&lt;number&gt;</a:t>
            </a:fld>
            <a:endParaRPr b="0" lang="en-GB" sz="1200" spc="-1" strike="noStrike">
              <a:latin typeface="Arial"/>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0"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4"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6"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27"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3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3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2"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4"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5"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36"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37"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38"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39"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3"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5"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47"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48"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0"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2"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53"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54"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58"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2"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4"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65"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9"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70"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2"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73"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74"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75"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76"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77"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1"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3"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8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8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8"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9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96"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99"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0"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2"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03"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08"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0"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11"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12"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13"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14"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15"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2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2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3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3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3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3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4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4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4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4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5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5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5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5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3.jpe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4.jpeg"/><Relationship Id="rId3" Type="http://schemas.openxmlformats.org/officeDocument/2006/relationships/slideLayout" Target="../slideLayouts/slideLayout37.xml"/><Relationship Id="rId4" Type="http://schemas.openxmlformats.org/officeDocument/2006/relationships/slideLayout" Target="../slideLayouts/slideLayout38.xml"/><Relationship Id="rId5" Type="http://schemas.openxmlformats.org/officeDocument/2006/relationships/slideLayout" Target="../slideLayouts/slideLayout39.xml"/><Relationship Id="rId6" Type="http://schemas.openxmlformats.org/officeDocument/2006/relationships/slideLayout" Target="../slideLayouts/slideLayout40.xml"/><Relationship Id="rId7" Type="http://schemas.openxmlformats.org/officeDocument/2006/relationships/slideLayout" Target="../slideLayouts/slideLayout41.xml"/><Relationship Id="rId8" Type="http://schemas.openxmlformats.org/officeDocument/2006/relationships/slideLayout" Target="../slideLayouts/slideLayout42.xml"/><Relationship Id="rId9" Type="http://schemas.openxmlformats.org/officeDocument/2006/relationships/slideLayout" Target="../slideLayouts/slideLayout43.xml"/><Relationship Id="rId10" Type="http://schemas.openxmlformats.org/officeDocument/2006/relationships/slideLayout" Target="../slideLayouts/slideLayout44.xml"/><Relationship Id="rId11" Type="http://schemas.openxmlformats.org/officeDocument/2006/relationships/slideLayout" Target="../slideLayouts/slideLayout45.xml"/><Relationship Id="rId12" Type="http://schemas.openxmlformats.org/officeDocument/2006/relationships/slideLayout" Target="../slideLayouts/slideLayout46.xml"/><Relationship Id="rId13" Type="http://schemas.openxmlformats.org/officeDocument/2006/relationships/slideLayout" Target="../slideLayouts/slideLayout47.xml"/><Relationship Id="rId14"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28600"/>
            <a:ext cx="8229240" cy="622440"/>
          </a:xfrm>
          <a:prstGeom prst="rect">
            <a:avLst/>
          </a:prstGeom>
        </p:spPr>
        <p:txBody>
          <a:bodyPr>
            <a:no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1" name="PlaceHolder 2"/>
          <p:cNvSpPr>
            <a:spLocks noGrp="1"/>
          </p:cNvSpPr>
          <p:nvPr>
            <p:ph type="body"/>
          </p:nvPr>
        </p:nvSpPr>
        <p:spPr>
          <a:xfrm>
            <a:off x="457200" y="816480"/>
            <a:ext cx="8229240" cy="478440"/>
          </a:xfrm>
          <a:prstGeom prst="rect">
            <a:avLst/>
          </a:prstGeom>
        </p:spPr>
        <p:txBody>
          <a:bodyPr>
            <a:noAutofit/>
          </a:bodyPr>
          <a:p>
            <a:pPr>
              <a:lnSpc>
                <a:spcPct val="100000"/>
              </a:lnSpc>
              <a:tabLst>
                <a:tab algn="l" pos="0"/>
              </a:tabLst>
            </a:pPr>
            <a:r>
              <a:rPr b="0" lang="en-US" sz="2400" spc="-1" strike="noStrike">
                <a:solidFill>
                  <a:srgbClr val="000000"/>
                </a:solidFill>
                <a:latin typeface="Arial"/>
                <a:ea typeface="Verdana"/>
              </a:rPr>
              <a:t>Add edition here</a:t>
            </a:r>
            <a:endParaRPr b="0" lang="en-US" sz="2400" spc="-1" strike="noStrike">
              <a:solidFill>
                <a:srgbClr val="000000"/>
              </a:solidFill>
              <a:latin typeface="Arial"/>
            </a:endParaRPr>
          </a:p>
        </p:txBody>
      </p:sp>
      <p:sp>
        <p:nvSpPr>
          <p:cNvPr id="2" name="PlaceHolder 3"/>
          <p:cNvSpPr>
            <a:spLocks noGrp="1"/>
          </p:cNvSpPr>
          <p:nvPr>
            <p:ph type="body"/>
          </p:nvPr>
        </p:nvSpPr>
        <p:spPr>
          <a:xfrm>
            <a:off x="4114800" y="1320120"/>
            <a:ext cx="4571640" cy="1599840"/>
          </a:xfrm>
          <a:prstGeom prst="rect">
            <a:avLst/>
          </a:prstGeom>
        </p:spPr>
        <p:txBody>
          <a:bodyPr anchor="b">
            <a:noAutofit/>
          </a:bodyPr>
          <a:p>
            <a:pPr>
              <a:lnSpc>
                <a:spcPct val="100000"/>
              </a:lnSpc>
              <a:tabLst>
                <a:tab algn="l" pos="0"/>
              </a:tabLst>
            </a:pPr>
            <a:r>
              <a:rPr b="0" lang="en-US" sz="4400" spc="-1" strike="noStrike">
                <a:solidFill>
                  <a:srgbClr val="000000"/>
                </a:solidFill>
                <a:latin typeface="Arial"/>
                <a:ea typeface="Verdana"/>
              </a:rPr>
              <a:t>Chapter ##</a:t>
            </a:r>
            <a:endParaRPr b="0" lang="en-US" sz="4400" spc="-1" strike="noStrike">
              <a:solidFill>
                <a:srgbClr val="000000"/>
              </a:solidFill>
              <a:latin typeface="Arial"/>
            </a:endParaRPr>
          </a:p>
        </p:txBody>
      </p:sp>
      <p:sp>
        <p:nvSpPr>
          <p:cNvPr id="3" name="PlaceHolder 4"/>
          <p:cNvSpPr>
            <a:spLocks noGrp="1"/>
          </p:cNvSpPr>
          <p:nvPr>
            <p:ph type="body"/>
          </p:nvPr>
        </p:nvSpPr>
        <p:spPr>
          <a:xfrm>
            <a:off x="5029200" y="2945520"/>
            <a:ext cx="3657240" cy="2514240"/>
          </a:xfrm>
          <a:prstGeom prst="rect">
            <a:avLst/>
          </a:prstGeom>
        </p:spPr>
        <p:txBody>
          <a:bodyPr>
            <a:noAutofit/>
          </a:bodyPr>
          <a:p>
            <a:pPr>
              <a:lnSpc>
                <a:spcPct val="100000"/>
              </a:lnSpc>
              <a:tabLst>
                <a:tab algn="l" pos="0"/>
              </a:tabLst>
            </a:pPr>
            <a:r>
              <a:rPr b="0" lang="en-US" sz="2800" spc="-1" strike="noStrike">
                <a:solidFill>
                  <a:srgbClr val="000000"/>
                </a:solidFill>
                <a:latin typeface="Arial"/>
                <a:ea typeface="Verdana"/>
              </a:rPr>
              <a:t>Chapter title</a:t>
            </a:r>
            <a:endParaRPr b="0" lang="en-US" sz="2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 y="27720"/>
            <a:ext cx="9052200" cy="1038600"/>
          </a:xfrm>
          <a:prstGeom prst="rect">
            <a:avLst/>
          </a:prstGeom>
        </p:spPr>
        <p:txBody>
          <a:bodyPr anchor="ctr">
            <a:normAutofit/>
          </a:bodyPr>
          <a:p>
            <a:pPr algn="ctr">
              <a:lnSpc>
                <a:spcPct val="100000"/>
              </a:lnSpc>
            </a:pPr>
            <a:r>
              <a:rPr b="0" lang="en-US" sz="3600" spc="-1" strike="noStrike">
                <a:solidFill>
                  <a:srgbClr val="000000"/>
                </a:solidFill>
                <a:latin typeface="Arial"/>
                <a:ea typeface="Verdana"/>
              </a:rPr>
              <a:t>Click to edit Master title style</a:t>
            </a:r>
            <a:endParaRPr b="0" lang="en-US" sz="3600" spc="-1" strike="noStrike">
              <a:solidFill>
                <a:srgbClr val="000000"/>
              </a:solidFill>
              <a:latin typeface="Arial"/>
            </a:endParaRPr>
          </a:p>
        </p:txBody>
      </p:sp>
      <p:sp>
        <p:nvSpPr>
          <p:cNvPr id="41" name="PlaceHolder 2"/>
          <p:cNvSpPr>
            <a:spLocks noGrp="1"/>
          </p:cNvSpPr>
          <p:nvPr>
            <p:ph type="body"/>
          </p:nvPr>
        </p:nvSpPr>
        <p:spPr>
          <a:xfrm>
            <a:off x="228600" y="1295280"/>
            <a:ext cx="8762760" cy="483048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78" name="PlaceHolder 1"/>
          <p:cNvSpPr>
            <a:spLocks noGrp="1"/>
          </p:cNvSpPr>
          <p:nvPr>
            <p:ph type="title"/>
          </p:nvPr>
        </p:nvSpPr>
        <p:spPr>
          <a:xfrm>
            <a:off x="519120" y="357480"/>
            <a:ext cx="8032320" cy="1003680"/>
          </a:xfrm>
          <a:prstGeom prst="rect">
            <a:avLst/>
          </a:prstGeom>
        </p:spPr>
        <p:txBody>
          <a:bodyPr anchor="ctr">
            <a:normAutofit/>
          </a:bodyPr>
          <a:p>
            <a:pPr algn="ctr">
              <a:lnSpc>
                <a:spcPct val="100000"/>
              </a:lnSpc>
            </a:pPr>
            <a:r>
              <a:rPr b="0" lang="en-US" sz="3600" spc="-1" strike="noStrike">
                <a:solidFill>
                  <a:srgbClr val="000000"/>
                </a:solidFill>
                <a:latin typeface="Arial"/>
              </a:rPr>
              <a:t>Click to edit Master title style</a:t>
            </a:r>
            <a:endParaRPr b="0" lang="en-US" sz="3600" spc="-1" strike="noStrike">
              <a:solidFill>
                <a:srgbClr val="000000"/>
              </a:solidFill>
              <a:latin typeface="Arial"/>
            </a:endParaRPr>
          </a:p>
        </p:txBody>
      </p:sp>
      <p:sp>
        <p:nvSpPr>
          <p:cNvPr id="79" name="PlaceHolder 2"/>
          <p:cNvSpPr>
            <a:spLocks noGrp="1"/>
          </p:cNvSpPr>
          <p:nvPr>
            <p:ph type="body"/>
          </p:nvPr>
        </p:nvSpPr>
        <p:spPr>
          <a:xfrm>
            <a:off x="838080" y="3124080"/>
            <a:ext cx="8152920" cy="837720"/>
          </a:xfrm>
          <a:prstGeom prst="rect">
            <a:avLst/>
          </a:prstGeom>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Click to edit Master text styles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Second level</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Third level</a:t>
            </a:r>
            <a:endParaRPr b="0" lang="en-US" sz="2200" spc="-1" strike="noStrike">
              <a:solidFill>
                <a:srgbClr val="000000"/>
              </a:solidFill>
              <a:latin typeface="Arial"/>
            </a:endParaRPr>
          </a:p>
          <a:p>
            <a:pPr lvl="3" marL="1600200" indent="-228240">
              <a:lnSpc>
                <a:spcPct val="100000"/>
              </a:lnSpc>
              <a:spcBef>
                <a:spcPts val="400"/>
              </a:spcBef>
              <a:buClr>
                <a:srgbClr val="364162"/>
              </a:buClr>
              <a:buFont typeface="Courier New"/>
              <a:buChar char="o"/>
            </a:pPr>
            <a:r>
              <a:rPr b="0" lang="en-US" sz="2000" spc="-1" strike="noStrike">
                <a:solidFill>
                  <a:srgbClr val="000000"/>
                </a:solidFill>
                <a:latin typeface="Arial"/>
                <a:ea typeface="Verdana"/>
              </a:rPr>
              <a:t>Fourth level</a:t>
            </a:r>
            <a:endParaRPr b="0" lang="en-US" sz="2000" spc="-1" strike="noStrike">
              <a:solidFill>
                <a:srgbClr val="000000"/>
              </a:solidFill>
              <a:latin typeface="Arial"/>
            </a:endParaRPr>
          </a:p>
          <a:p>
            <a:pPr lvl="4" marL="2057400" indent="-228240">
              <a:lnSpc>
                <a:spcPct val="100000"/>
              </a:lnSpc>
              <a:spcBef>
                <a:spcPts val="400"/>
              </a:spcBef>
              <a:buClr>
                <a:srgbClr val="364162"/>
              </a:buClr>
              <a:buFont typeface="Arial"/>
              <a:buChar char="»"/>
            </a:pPr>
            <a:r>
              <a:rPr b="0" lang="en-US" sz="2000" spc="-1" strike="noStrike">
                <a:solidFill>
                  <a:srgbClr val="000000"/>
                </a:solidFill>
                <a:latin typeface="Arial"/>
                <a:ea typeface="Verdana"/>
              </a:rPr>
              <a:t>Fifth level</a:t>
            </a:r>
            <a:endParaRPr b="0" lang="en-US" sz="20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1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
</Relationships>
</file>

<file path=ppt/slides/_rels/slide1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
</Relationships>
</file>

<file path=ppt/slides/_rels/slide1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
</Relationships>
</file>

<file path=ppt/slides/_rels/slide2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
</Relationships>
</file>

<file path=ppt/slides/_rels/slide21.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5.xml"/><Relationship Id="rId3" Type="http://schemas.openxmlformats.org/officeDocument/2006/relationships/notesSlide" Target="../notesSlides/notesSlide21.xml"/>
</Relationships>
</file>

<file path=ppt/slides/_rels/slide2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
</Relationships>
</file>

<file path=ppt/slides/_rels/slide2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
</Relationships>
</file>

<file path=ppt/slides/_rels/slide2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
</Relationships>
</file>

<file path=ppt/slides/_rels/slide2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5.xml"/>
</Relationships>
</file>

<file path=ppt/slides/_rels/slide26.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5.xml"/><Relationship Id="rId3" Type="http://schemas.openxmlformats.org/officeDocument/2006/relationships/notesSlide" Target="../notesSlides/notesSlide26.xml"/>
</Relationships>
</file>

<file path=ppt/slides/_rels/slide27.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7.xml"/>
</Relationships>
</file>

<file path=ppt/slides/_rels/slide28.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5.xml"/><Relationship Id="rId3" Type="http://schemas.openxmlformats.org/officeDocument/2006/relationships/notesSlide" Target="../notesSlides/notesSlide28.xml"/>
</Relationships>
</file>

<file path=ppt/slides/_rels/slide2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9.xml"/>
</Relationships>
</file>

<file path=ppt/slides/_rels/slide3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0.xml"/>
</Relationships>
</file>

<file path=ppt/slides/_rels/slide31.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1.xml"/>
</Relationships>
</file>

<file path=ppt/slides/_rels/slide3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2.xml"/>
</Relationships>
</file>

<file path=ppt/slides/_rels/slide33.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3.xml"/>
</Relationships>
</file>

<file path=ppt/slides/_rels/slide3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4.xml"/>
</Relationships>
</file>

<file path=ppt/slides/_rels/slide3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5.xml"/>
</Relationships>
</file>

<file path=ppt/slides/_rels/slide36.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5.xml"/>
</Relationships>
</file>

<file path=ppt/slides/_rels/slide37.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5.xml"/>
</Relationships>
</file>

<file path=ppt/slides/_rels/slide38.xml.rels><?xml version="1.0" encoding="UTF-8"?>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5.xml"/>
</Relationships>
</file>

<file path=ppt/slides/_rels/slide39.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9.xml"/>
</Relationships>
</file>

<file path=ppt/slides/_rels/slide40.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25.xml"/><Relationship Id="rId3" Type="http://schemas.openxmlformats.org/officeDocument/2006/relationships/notesSlide" Target="../notesSlides/notesSlide40.xml"/>
</Relationships>
</file>

<file path=ppt/slides/_rels/slide41.xml.rels><?xml version="1.0" encoding="UTF-8"?>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25.xml"/><Relationship Id="rId3" Type="http://schemas.openxmlformats.org/officeDocument/2006/relationships/notesSlide" Target="../notesSlides/notesSlide41.xml"/>
</Relationships>
</file>

<file path=ppt/slides/_rels/slide42.xml.rels><?xml version="1.0" encoding="UTF-8"?>
<Relationships xmlns="http://schemas.openxmlformats.org/package/2006/relationships"><Relationship Id="rId1" Type="http://schemas.openxmlformats.org/officeDocument/2006/relationships/image" Target="../media/image14.jpeg"/><Relationship Id="rId2" Type="http://schemas.openxmlformats.org/officeDocument/2006/relationships/slideLayout" Target="../slideLayouts/slideLayout25.xml"/><Relationship Id="rId3" Type="http://schemas.openxmlformats.org/officeDocument/2006/relationships/notesSlide" Target="../notesSlides/notesSlide42.xml"/>
</Relationships>
</file>

<file path=ppt/slides/_rels/slide43.xml.rels><?xml version="1.0" encoding="UTF-8"?>
<Relationships xmlns="http://schemas.openxmlformats.org/package/2006/relationships"><Relationship Id="rId1" Type="http://schemas.openxmlformats.org/officeDocument/2006/relationships/image" Target="../media/image15.jpeg"/><Relationship Id="rId2" Type="http://schemas.openxmlformats.org/officeDocument/2006/relationships/slideLayout" Target="../slideLayouts/slideLayout25.xml"/><Relationship Id="rId3" Type="http://schemas.openxmlformats.org/officeDocument/2006/relationships/notesSlide" Target="../notesSlides/notesSlide43.xml"/>
</Relationships>
</file>

<file path=ppt/slides/_rels/slide44.xml.rels><?xml version="1.0" encoding="UTF-8"?>
<Relationships xmlns="http://schemas.openxmlformats.org/package/2006/relationships"><Relationship Id="rId1" Type="http://schemas.openxmlformats.org/officeDocument/2006/relationships/image" Target="../media/image16.jpeg"/><Relationship Id="rId2" Type="http://schemas.openxmlformats.org/officeDocument/2006/relationships/slideLayout" Target="../slideLayouts/slideLayout25.xml"/><Relationship Id="rId3" Type="http://schemas.openxmlformats.org/officeDocument/2006/relationships/notesSlide" Target="../notesSlides/notesSlide44.xml"/>
</Relationships>
</file>

<file path=ppt/slides/_rels/slide4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5.xml"/>
</Relationships>
</file>

<file path=ppt/slides/_rels/slide46.xml.rels><?xml version="1.0" encoding="UTF-8"?>
<Relationships xmlns="http://schemas.openxmlformats.org/package/2006/relationships"><Relationship Id="rId1" Type="http://schemas.openxmlformats.org/officeDocument/2006/relationships/image" Target="../media/image17.png"/><Relationship Id="rId2" Type="http://schemas.openxmlformats.org/officeDocument/2006/relationships/slideLayout" Target="../slideLayouts/slideLayout25.xml"/>
</Relationships>
</file>

<file path=ppt/slides/_rels/slide47.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8.xml"/>
</Relationships>
</file>

<file path=ppt/slides/_rels/slide49.xml.rels><?xml version="1.0" encoding="UTF-8"?>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notesSlide" Target="../notesSlides/notesSlide49.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0" name="Title 3"/>
          <p:cNvSpPr txBox="1"/>
          <p:nvPr/>
        </p:nvSpPr>
        <p:spPr>
          <a:xfrm>
            <a:off x="457200" y="609480"/>
            <a:ext cx="8229240" cy="622440"/>
          </a:xfrm>
          <a:prstGeom prst="rect">
            <a:avLst/>
          </a:prstGeom>
          <a:noFill/>
          <a:ln w="9360">
            <a:noFill/>
          </a:ln>
        </p:spPr>
        <p:txBody>
          <a:bodyPr>
            <a:noAutofit/>
          </a:bodyPr>
          <a:p>
            <a:pPr algn="ctr">
              <a:lnSpc>
                <a:spcPct val="100000"/>
              </a:lnSpc>
            </a:pPr>
            <a:r>
              <a:rPr b="0" lang="en-US" sz="3600" spc="-1" strike="noStrike">
                <a:solidFill>
                  <a:srgbClr val="000000"/>
                </a:solidFill>
                <a:latin typeface="Arial"/>
                <a:ea typeface="Verdana"/>
              </a:rPr>
              <a:t>Data Security and Compliance</a:t>
            </a:r>
            <a:br/>
            <a:r>
              <a:rPr b="0" lang="en-US" sz="3600" spc="-1" strike="noStrike">
                <a:solidFill>
                  <a:srgbClr val="000000"/>
                </a:solidFill>
                <a:latin typeface="Arial"/>
                <a:ea typeface="Verdana"/>
              </a:rPr>
              <a:t>ACCA5034</a:t>
            </a:r>
            <a:br/>
            <a:br/>
            <a:endParaRPr b="0" lang="en-US" sz="3600" spc="-1" strike="noStrike">
              <a:solidFill>
                <a:srgbClr val="000000"/>
              </a:solidFill>
              <a:latin typeface="Arial"/>
            </a:endParaRPr>
          </a:p>
        </p:txBody>
      </p:sp>
      <p:sp>
        <p:nvSpPr>
          <p:cNvPr id="161" name="Text Placeholder 5"/>
          <p:cNvSpPr txBox="1"/>
          <p:nvPr/>
        </p:nvSpPr>
        <p:spPr>
          <a:xfrm>
            <a:off x="2666880" y="2474640"/>
            <a:ext cx="3962160" cy="958320"/>
          </a:xfrm>
          <a:prstGeom prst="rect">
            <a:avLst/>
          </a:prstGeom>
          <a:noFill/>
          <a:ln w="0">
            <a:noFill/>
          </a:ln>
        </p:spPr>
        <p:txBody>
          <a:bodyPr anchor="b">
            <a:noAutofit/>
          </a:bodyPr>
          <a:p>
            <a:pPr algn="ctr">
              <a:lnSpc>
                <a:spcPct val="100000"/>
              </a:lnSpc>
              <a:tabLst>
                <a:tab algn="l" pos="0"/>
              </a:tabLst>
            </a:pPr>
            <a:r>
              <a:rPr b="1" lang="en-US" sz="4000" spc="-1" strike="noStrike">
                <a:solidFill>
                  <a:srgbClr val="000000"/>
                </a:solidFill>
                <a:latin typeface="Arial"/>
                <a:ea typeface="Verdana"/>
              </a:rPr>
              <a:t>Lecture 10</a:t>
            </a:r>
            <a:endParaRPr b="0" lang="en-US" sz="4000" spc="-1" strike="noStrike">
              <a:solidFill>
                <a:srgbClr val="000000"/>
              </a:solidFill>
              <a:latin typeface="Arial"/>
            </a:endParaRPr>
          </a:p>
        </p:txBody>
      </p:sp>
      <p:sp>
        <p:nvSpPr>
          <p:cNvPr id="162" name="Text Placeholder 1"/>
          <p:cNvSpPr txBox="1"/>
          <p:nvPr/>
        </p:nvSpPr>
        <p:spPr>
          <a:xfrm>
            <a:off x="2666880" y="4675320"/>
            <a:ext cx="5105160" cy="761760"/>
          </a:xfrm>
          <a:prstGeom prst="rect">
            <a:avLst/>
          </a:prstGeom>
          <a:noFill/>
          <a:ln w="0">
            <a:noFill/>
          </a:ln>
        </p:spPr>
        <p:txBody>
          <a:bodyPr>
            <a:noAutofit/>
          </a:bodyPr>
          <a:p>
            <a:pPr>
              <a:lnSpc>
                <a:spcPct val="100000"/>
              </a:lnSpc>
              <a:tabLst>
                <a:tab algn="l" pos="0"/>
              </a:tabLst>
            </a:pPr>
            <a:r>
              <a:rPr b="0" lang="en-GB" sz="2800" spc="-1" strike="noStrike">
                <a:solidFill>
                  <a:srgbClr val="000000"/>
                </a:solidFill>
                <a:latin typeface="Arial"/>
                <a:ea typeface="Verdana"/>
              </a:rPr>
              <a:t>Implementing Information Security</a:t>
            </a:r>
            <a:endParaRPr b="0" lang="en-US" sz="2800" spc="-1" strike="noStrike">
              <a:solidFill>
                <a:srgbClr val="000000"/>
              </a:solidFill>
              <a:latin typeface="Arial"/>
            </a:endParaRPr>
          </a:p>
        </p:txBody>
      </p:sp>
      <p:grpSp>
        <p:nvGrpSpPr>
          <p:cNvPr id="163" name="Group 8"/>
          <p:cNvGrpSpPr/>
          <p:nvPr/>
        </p:nvGrpSpPr>
        <p:grpSpPr>
          <a:xfrm>
            <a:off x="228600" y="2057400"/>
            <a:ext cx="1828440" cy="2571840"/>
            <a:chOff x="228600" y="2057400"/>
            <a:chExt cx="1828440" cy="2571840"/>
          </a:xfrm>
        </p:grpSpPr>
        <p:pic>
          <p:nvPicPr>
            <p:cNvPr id="164"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p:nvPr/>
          </p:nvPicPr>
          <p:blipFill>
            <a:blip r:embed="rId1"/>
            <a:stretch/>
          </p:blipFill>
          <p:spPr>
            <a:xfrm>
              <a:off x="279360" y="2057400"/>
              <a:ext cx="1541520" cy="2217600"/>
            </a:xfrm>
            <a:prstGeom prst="rect">
              <a:avLst/>
            </a:prstGeom>
            <a:ln w="0">
              <a:noFill/>
            </a:ln>
          </p:spPr>
        </p:pic>
        <p:sp>
          <p:nvSpPr>
            <p:cNvPr id="165" name="TextBox 2"/>
            <p:cNvSpPr/>
            <p:nvPr/>
          </p:nvSpPr>
          <p:spPr>
            <a:xfrm>
              <a:off x="228600" y="4264560"/>
              <a:ext cx="1828440" cy="364680"/>
            </a:xfrm>
            <a:prstGeom prst="rect">
              <a:avLst/>
            </a:prstGeom>
            <a:no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Arial"/>
                </a:rPr>
                <a:t>Adapted Text</a:t>
              </a:r>
              <a:endParaRPr b="0" lang="en-GB" sz="1800" spc="-1" strike="noStrike">
                <a:latin typeface="Arial"/>
              </a:endParaRPr>
            </a:p>
          </p:txBody>
        </p:sp>
      </p:gr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6" name="Title 4"/>
          <p:cNvSpPr txBox="1"/>
          <p:nvPr/>
        </p:nvSpPr>
        <p:spPr>
          <a:xfrm>
            <a:off x="45720" y="27720"/>
            <a:ext cx="9052200" cy="7340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Learning Objectives</a:t>
            </a:r>
            <a:endParaRPr b="0" lang="en-US" sz="3600" spc="-1" strike="noStrike">
              <a:solidFill>
                <a:srgbClr val="000000"/>
              </a:solidFill>
              <a:latin typeface="Arial"/>
            </a:endParaRPr>
          </a:p>
        </p:txBody>
      </p:sp>
      <p:sp>
        <p:nvSpPr>
          <p:cNvPr id="167" name="Content Placeholder 5"/>
          <p:cNvSpPr txBox="1"/>
          <p:nvPr/>
        </p:nvSpPr>
        <p:spPr>
          <a:xfrm>
            <a:off x="304920" y="838080"/>
            <a:ext cx="8534160" cy="4723920"/>
          </a:xfrm>
          <a:prstGeom prst="rect">
            <a:avLst/>
          </a:prstGeom>
          <a:noFill/>
          <a:ln w="0">
            <a:noFill/>
          </a:ln>
        </p:spPr>
        <p:txBody>
          <a:bodyPr>
            <a:normAutofit fontScale="42000"/>
          </a:bodyPr>
          <a:p>
            <a:pPr marL="343080" indent="-342720">
              <a:lnSpc>
                <a:spcPct val="100000"/>
              </a:lnSpc>
              <a:spcBef>
                <a:spcPts val="680"/>
              </a:spcBef>
              <a:buClr>
                <a:srgbClr val="364162"/>
              </a:buClr>
              <a:buFont typeface="Arial"/>
              <a:buChar char="•"/>
            </a:pPr>
            <a:r>
              <a:rPr b="0" lang="en-US" sz="3400" spc="-1" strike="noStrike">
                <a:solidFill>
                  <a:srgbClr val="000000"/>
                </a:solidFill>
                <a:latin typeface="Arial"/>
                <a:ea typeface="Verdana"/>
              </a:rPr>
              <a:t>Upon completion of this material, you should be able to:</a:t>
            </a:r>
            <a:endParaRPr b="0" lang="en-US" sz="3400" spc="-1" strike="noStrike">
              <a:solidFill>
                <a:srgbClr val="000000"/>
              </a:solidFill>
              <a:latin typeface="Arial"/>
            </a:endParaRPr>
          </a:p>
          <a:p>
            <a:pPr lvl="1" marL="743040" indent="-285480">
              <a:lnSpc>
                <a:spcPct val="100000"/>
              </a:lnSpc>
              <a:spcBef>
                <a:spcPts val="621"/>
              </a:spcBef>
              <a:buClr>
                <a:srgbClr val="364162"/>
              </a:buClr>
              <a:buFont typeface="Arial"/>
              <a:buChar char="–"/>
            </a:pPr>
            <a:r>
              <a:rPr b="0" lang="en-US" sz="3100" spc="-1" strike="noStrike">
                <a:solidFill>
                  <a:srgbClr val="000000"/>
                </a:solidFill>
                <a:latin typeface="Arial"/>
                <a:ea typeface="Verdana"/>
              </a:rPr>
              <a:t>Explain how an organization’s information security blueprint becomes a project plan</a:t>
            </a:r>
            <a:endParaRPr b="0" lang="en-US" sz="3100" spc="-1" strike="noStrike">
              <a:solidFill>
                <a:srgbClr val="000000"/>
              </a:solidFill>
              <a:latin typeface="Arial"/>
            </a:endParaRPr>
          </a:p>
          <a:p>
            <a:pPr lvl="1" marL="743040" indent="-285480">
              <a:lnSpc>
                <a:spcPct val="100000"/>
              </a:lnSpc>
              <a:spcBef>
                <a:spcPts val="621"/>
              </a:spcBef>
              <a:buClr>
                <a:srgbClr val="364162"/>
              </a:buClr>
              <a:buFont typeface="Arial"/>
              <a:buChar char="–"/>
            </a:pPr>
            <a:r>
              <a:rPr b="0" lang="en-US" sz="3100" spc="-1" strike="noStrike">
                <a:solidFill>
                  <a:srgbClr val="000000"/>
                </a:solidFill>
                <a:latin typeface="Arial"/>
                <a:ea typeface="Verdana"/>
              </a:rPr>
              <a:t>Discuss the many organizational considerations that a project plan must address</a:t>
            </a:r>
            <a:endParaRPr b="0" lang="en-US" sz="3100" spc="-1" strike="noStrike">
              <a:solidFill>
                <a:srgbClr val="000000"/>
              </a:solidFill>
              <a:latin typeface="Arial"/>
            </a:endParaRPr>
          </a:p>
          <a:p>
            <a:pPr lvl="1" marL="743040" indent="-285480">
              <a:lnSpc>
                <a:spcPct val="100000"/>
              </a:lnSpc>
              <a:spcBef>
                <a:spcPts val="621"/>
              </a:spcBef>
              <a:buClr>
                <a:srgbClr val="364162"/>
              </a:buClr>
              <a:buFont typeface="Arial"/>
              <a:buChar char="–"/>
            </a:pPr>
            <a:r>
              <a:rPr b="0" lang="en-US" sz="3100" spc="-1" strike="noStrike">
                <a:solidFill>
                  <a:srgbClr val="000000"/>
                </a:solidFill>
                <a:latin typeface="Arial"/>
                <a:ea typeface="Verdana"/>
              </a:rPr>
              <a:t>Explain the significance of the project manager’s role in the success of an information security project</a:t>
            </a:r>
            <a:endParaRPr b="0" lang="en-US" sz="3100" spc="-1" strike="noStrike">
              <a:solidFill>
                <a:srgbClr val="000000"/>
              </a:solidFill>
              <a:latin typeface="Arial"/>
            </a:endParaRPr>
          </a:p>
          <a:p>
            <a:pPr lvl="1" marL="743040" indent="-285480">
              <a:lnSpc>
                <a:spcPct val="100000"/>
              </a:lnSpc>
              <a:spcBef>
                <a:spcPts val="621"/>
              </a:spcBef>
              <a:buClr>
                <a:srgbClr val="364162"/>
              </a:buClr>
              <a:buFont typeface="Arial"/>
              <a:buChar char="–"/>
            </a:pPr>
            <a:r>
              <a:rPr b="0" lang="en-US" sz="3100" spc="-1" strike="noStrike">
                <a:solidFill>
                  <a:srgbClr val="000000"/>
                </a:solidFill>
                <a:latin typeface="Arial"/>
                <a:ea typeface="Verdana"/>
              </a:rPr>
              <a:t>Describe the need for professional project management for complex projects</a:t>
            </a:r>
            <a:endParaRPr b="0" lang="en-US" sz="3100" spc="-1" strike="noStrike">
              <a:solidFill>
                <a:srgbClr val="000000"/>
              </a:solidFill>
              <a:latin typeface="Arial"/>
            </a:endParaRPr>
          </a:p>
          <a:p>
            <a:pPr lvl="1" marL="743040" indent="-285480">
              <a:lnSpc>
                <a:spcPct val="100000"/>
              </a:lnSpc>
              <a:spcBef>
                <a:spcPts val="621"/>
              </a:spcBef>
              <a:buClr>
                <a:srgbClr val="364162"/>
              </a:buClr>
              <a:buFont typeface="Arial"/>
              <a:buChar char="–"/>
            </a:pPr>
            <a:r>
              <a:rPr b="0" lang="en-US" sz="3100" spc="-1" strike="noStrike">
                <a:solidFill>
                  <a:srgbClr val="000000"/>
                </a:solidFill>
                <a:latin typeface="Arial"/>
                <a:ea typeface="Verdana"/>
              </a:rPr>
              <a:t>Discuss technical strategies and models for implementing a project plan</a:t>
            </a:r>
            <a:endParaRPr b="0" lang="en-US" sz="3100" spc="-1" strike="noStrike">
              <a:solidFill>
                <a:srgbClr val="000000"/>
              </a:solidFill>
              <a:latin typeface="Arial"/>
            </a:endParaRPr>
          </a:p>
          <a:p>
            <a:pPr lvl="1" marL="743040" indent="-285480">
              <a:lnSpc>
                <a:spcPct val="100000"/>
              </a:lnSpc>
              <a:spcBef>
                <a:spcPts val="621"/>
              </a:spcBef>
              <a:buClr>
                <a:srgbClr val="364162"/>
              </a:buClr>
              <a:buFont typeface="Arial"/>
              <a:buChar char="–"/>
            </a:pPr>
            <a:r>
              <a:rPr b="0" lang="en-US" sz="3100" spc="-1" strike="noStrike">
                <a:solidFill>
                  <a:srgbClr val="000000"/>
                </a:solidFill>
                <a:latin typeface="Arial"/>
                <a:ea typeface="Verdana"/>
              </a:rPr>
              <a:t>List and discuss the nontechnical problems that organizations face in times of rapid change</a:t>
            </a:r>
            <a:endParaRPr b="0" lang="en-US" sz="31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8" name="Title 2"/>
          <p:cNvSpPr txBox="1"/>
          <p:nvPr/>
        </p:nvSpPr>
        <p:spPr>
          <a:xfrm>
            <a:off x="45720" y="27720"/>
            <a:ext cx="9052200" cy="581400"/>
          </a:xfrm>
          <a:prstGeom prst="rect">
            <a:avLst/>
          </a:prstGeom>
          <a:noFill/>
          <a:ln w="9360">
            <a:noFill/>
          </a:ln>
        </p:spPr>
        <p:txBody>
          <a:bodyPr anchor="ctr">
            <a:normAutofit fontScale="91000"/>
          </a:bodyPr>
          <a:p>
            <a:pPr algn="ctr">
              <a:lnSpc>
                <a:spcPct val="100000"/>
              </a:lnSpc>
            </a:pPr>
            <a:r>
              <a:rPr b="0" lang="en-US" sz="3600" spc="-1" strike="noStrike">
                <a:solidFill>
                  <a:srgbClr val="000000"/>
                </a:solidFill>
                <a:latin typeface="Arial"/>
                <a:ea typeface="Verdana"/>
              </a:rPr>
              <a:t>Introduction</a:t>
            </a:r>
            <a:endParaRPr b="0" lang="en-US" sz="3600" spc="-1" strike="noStrike">
              <a:solidFill>
                <a:srgbClr val="000000"/>
              </a:solidFill>
              <a:latin typeface="Arial"/>
            </a:endParaRPr>
          </a:p>
        </p:txBody>
      </p:sp>
      <p:sp>
        <p:nvSpPr>
          <p:cNvPr id="169" name="Content Placeholder 3"/>
          <p:cNvSpPr txBox="1"/>
          <p:nvPr/>
        </p:nvSpPr>
        <p:spPr>
          <a:xfrm>
            <a:off x="457200" y="762120"/>
            <a:ext cx="8473680" cy="487656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InfoSec blueprint implementation is accomplished by changing the configuration and operation of an organization’s information systems.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Implementation includes changes to: </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Procedures (through policy)</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People (through training)</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Hardware (through firewalls)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Software (through encryption)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Data (through classification)</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Organization translates its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
                                  <p:stCondLst>
                                    <p:cond delay="0"/>
                                  </p:stCondLst>
                                  <p:childTnLst>
                                    <p:set>
                                      <p:cBhvr>
                                        <p:cTn id="6" dur="1" fill="hold">
                                          <p:stCondLst>
                                            <p:cond delay="0"/>
                                          </p:stCondLst>
                                        </p:cTn>
                                        <p:tgtEl>
                                          <p:spTgt spid="16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nodeType="clickEffect" fill="hold" presetClass="entr" presetID="1">
                                  <p:stCondLst>
                                    <p:cond delay="0"/>
                                  </p:stCondLst>
                                  <p:childTnLst>
                                    <p:set>
                                      <p:cBhvr>
                                        <p:cTn id="10" dur="1" fill="hold">
                                          <p:stCondLst>
                                            <p:cond delay="0"/>
                                          </p:stCondLst>
                                        </p:cTn>
                                        <p:tgtEl>
                                          <p:spTgt spid="16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nodeType="clickEffect" fill="hold" presetClass="entr" presetID="1">
                                  <p:stCondLst>
                                    <p:cond delay="0"/>
                                  </p:stCondLst>
                                  <p:childTnLst>
                                    <p:set>
                                      <p:cBhvr>
                                        <p:cTn id="14" dur="1" fill="hold">
                                          <p:stCondLst>
                                            <p:cond delay="0"/>
                                          </p:stCondLst>
                                        </p:cTn>
                                        <p:tgtEl>
                                          <p:spTgt spid="16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nodeType="clickEffect" fill="hold" presetClass="entr" presetID="1">
                                  <p:stCondLst>
                                    <p:cond delay="0"/>
                                  </p:stCondLst>
                                  <p:childTnLst>
                                    <p:set>
                                      <p:cBhvr>
                                        <p:cTn id="18" dur="1" fill="hold">
                                          <p:stCondLst>
                                            <p:cond delay="0"/>
                                          </p:stCondLst>
                                        </p:cTn>
                                        <p:tgtEl>
                                          <p:spTgt spid="16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nodeType="clickEffect" fill="hold" presetClass="entr" presetID="1">
                                  <p:stCondLst>
                                    <p:cond delay="0"/>
                                  </p:stCondLst>
                                  <p:childTnLst>
                                    <p:set>
                                      <p:cBhvr>
                                        <p:cTn id="22" dur="1" fill="hold">
                                          <p:stCondLst>
                                            <p:cond delay="0"/>
                                          </p:stCondLst>
                                        </p:cTn>
                                        <p:tgtEl>
                                          <p:spTgt spid="16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nodeType="clickEffect" fill="hold" presetClass="entr" presetID="1">
                                  <p:stCondLst>
                                    <p:cond delay="0"/>
                                  </p:stCondLst>
                                  <p:childTnLst>
                                    <p:set>
                                      <p:cBhvr>
                                        <p:cTn id="26" dur="1" fill="hold">
                                          <p:stCondLst>
                                            <p:cond delay="0"/>
                                          </p:stCondLst>
                                        </p:cTn>
                                        <p:tgtEl>
                                          <p:spTgt spid="16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nodeType="clickEffect" fill="hold" presetClass="entr" presetID="1">
                                  <p:stCondLst>
                                    <p:cond delay="0"/>
                                  </p:stCondLst>
                                  <p:childTnLst>
                                    <p:set>
                                      <p:cBhvr>
                                        <p:cTn id="30" dur="1" fill="hold">
                                          <p:stCondLst>
                                            <p:cond delay="0"/>
                                          </p:stCondLst>
                                        </p:cTn>
                                        <p:tgtEl>
                                          <p:spTgt spid="16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nodeType="clickEffect" fill="hold" presetClass="entr" presetID="1">
                                  <p:stCondLst>
                                    <p:cond delay="0"/>
                                  </p:stCondLst>
                                  <p:childTnLst>
                                    <p:set>
                                      <p:cBhvr>
                                        <p:cTn id="34" dur="1" fill="hold">
                                          <p:stCondLst>
                                            <p:cond delay="0"/>
                                          </p:stCondLst>
                                        </p:cTn>
                                        <p:tgtEl>
                                          <p:spTgt spid="169">
                                            <p:txEl>
                                              <p:pRg st="7" end="7"/>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0"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Information Security Project Management</a:t>
            </a:r>
            <a:endParaRPr b="0" lang="en-US" sz="3600" spc="-1" strike="noStrike">
              <a:solidFill>
                <a:srgbClr val="000000"/>
              </a:solidFill>
              <a:latin typeface="Arial"/>
            </a:endParaRPr>
          </a:p>
        </p:txBody>
      </p:sp>
      <p:sp>
        <p:nvSpPr>
          <p:cNvPr id="171" name="Content Placeholder 3"/>
          <p:cNvSpPr txBox="1"/>
          <p:nvPr/>
        </p:nvSpPr>
        <p:spPr>
          <a:xfrm>
            <a:off x="333360" y="990720"/>
            <a:ext cx="8762760" cy="483048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Project plan must address project leadership, managerial/technical/budgetary considerations, and organizational resistance to change.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Major steps in executing a project plan are:</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Planning the project</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Supervising tasks and action steps </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Wrapping up </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5" dur="indefinite" restart="never" nodeType="tmRoot">
          <p:childTnLst>
            <p:seq>
              <p:cTn id="36" dur="indefinite" nodeType="mainSeq">
                <p:childTnLst>
                  <p:par>
                    <p:cTn id="37" fill="hold">
                      <p:stCondLst>
                        <p:cond delay="indefinite"/>
                      </p:stCondLst>
                      <p:childTnLst>
                        <p:par>
                          <p:cTn id="38" fill="hold">
                            <p:stCondLst>
                              <p:cond delay="0"/>
                            </p:stCondLst>
                            <p:childTnLst>
                              <p:par>
                                <p:cTn id="39" nodeType="clickEffect" fill="hold" presetClass="entr" presetID="1">
                                  <p:stCondLst>
                                    <p:cond delay="0"/>
                                  </p:stCondLst>
                                  <p:childTnLst>
                                    <p:set>
                                      <p:cBhvr>
                                        <p:cTn id="40" dur="1" fill="hold">
                                          <p:stCondLst>
                                            <p:cond delay="0"/>
                                          </p:stCondLst>
                                        </p:cTn>
                                        <p:tgtEl>
                                          <p:spTgt spid="171">
                                            <p:txEl>
                                              <p:pRg st="0" end="0"/>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nodeType="clickEffect" fill="hold" presetClass="entr" presetID="1">
                                  <p:stCondLst>
                                    <p:cond delay="0"/>
                                  </p:stCondLst>
                                  <p:childTnLst>
                                    <p:set>
                                      <p:cBhvr>
                                        <p:cTn id="44" dur="1" fill="hold">
                                          <p:stCondLst>
                                            <p:cond delay="0"/>
                                          </p:stCondLst>
                                        </p:cTn>
                                        <p:tgtEl>
                                          <p:spTgt spid="171">
                                            <p:txEl>
                                              <p:pRg st="1" end="1"/>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nodeType="clickEffect" fill="hold" presetClass="entr" presetID="1">
                                  <p:stCondLst>
                                    <p:cond delay="0"/>
                                  </p:stCondLst>
                                  <p:childTnLst>
                                    <p:set>
                                      <p:cBhvr>
                                        <p:cTn id="48" dur="1" fill="hold">
                                          <p:stCondLst>
                                            <p:cond delay="0"/>
                                          </p:stCondLst>
                                        </p:cTn>
                                        <p:tgtEl>
                                          <p:spTgt spid="171">
                                            <p:txEl>
                                              <p:pRg st="2" end="2"/>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nodeType="clickEffect" fill="hold" presetClass="entr" presetID="1">
                                  <p:stCondLst>
                                    <p:cond delay="0"/>
                                  </p:stCondLst>
                                  <p:childTnLst>
                                    <p:set>
                                      <p:cBhvr>
                                        <p:cTn id="52" dur="1" fill="hold">
                                          <p:stCondLst>
                                            <p:cond delay="0"/>
                                          </p:stCondLst>
                                        </p:cTn>
                                        <p:tgtEl>
                                          <p:spTgt spid="171">
                                            <p:txEl>
                                              <p:pRg st="3" end="3"/>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nodeType="clickEffect" fill="hold" presetClass="entr" presetID="1">
                                  <p:stCondLst>
                                    <p:cond delay="0"/>
                                  </p:stCondLst>
                                  <p:childTnLst>
                                    <p:set>
                                      <p:cBhvr>
                                        <p:cTn id="56" dur="1" fill="hold">
                                          <p:stCondLst>
                                            <p:cond delay="0"/>
                                          </p:stCondLst>
                                        </p:cTn>
                                        <p:tgtEl>
                                          <p:spTgt spid="171">
                                            <p:txEl>
                                              <p:pRg st="4" end="4"/>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nodeType="clickEffect" fill="hold" presetClass="entr" presetID="1">
                                  <p:stCondLst>
                                    <p:cond delay="0"/>
                                  </p:stCondLst>
                                  <p:childTnLst>
                                    <p:set>
                                      <p:cBhvr>
                                        <p:cTn id="60" dur="1" fill="hold">
                                          <p:stCondLst>
                                            <p:cond delay="0"/>
                                          </p:stCondLst>
                                        </p:cTn>
                                        <p:tgtEl>
                                          <p:spTgt spid="171">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2"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Developing the Project Plan</a:t>
            </a:r>
            <a:endParaRPr b="0" lang="en-US" sz="3600" spc="-1" strike="noStrike">
              <a:solidFill>
                <a:srgbClr val="000000"/>
              </a:solidFill>
              <a:latin typeface="Arial"/>
            </a:endParaRPr>
          </a:p>
        </p:txBody>
      </p:sp>
      <p:sp>
        <p:nvSpPr>
          <p:cNvPr id="173" name="Content Placeholder 3"/>
          <p:cNvSpPr txBox="1"/>
          <p:nvPr/>
        </p:nvSpPr>
        <p:spPr>
          <a:xfrm>
            <a:off x="263880" y="914400"/>
            <a:ext cx="8854920" cy="5003280"/>
          </a:xfrm>
          <a:prstGeom prst="rect">
            <a:avLst/>
          </a:prstGeom>
          <a:noFill/>
          <a:ln w="0">
            <a:noFill/>
          </a:ln>
        </p:spPr>
        <p:txBody>
          <a:bodyPr>
            <a:normAutofit fontScale="30000"/>
          </a:bodyPr>
          <a:p>
            <a:pPr marL="343080" indent="-342720">
              <a:lnSpc>
                <a:spcPct val="100000"/>
              </a:lnSpc>
              <a:spcBef>
                <a:spcPts val="740"/>
              </a:spcBef>
              <a:buClr>
                <a:srgbClr val="364162"/>
              </a:buClr>
              <a:buFont typeface="Arial"/>
              <a:buChar char="•"/>
            </a:pPr>
            <a:r>
              <a:rPr b="0" lang="en-US" sz="3700" spc="-1" strike="noStrike">
                <a:solidFill>
                  <a:srgbClr val="000000"/>
                </a:solidFill>
                <a:latin typeface="Arial"/>
                <a:ea typeface="Verdana"/>
              </a:rPr>
              <a:t>Creation of a project plan can be done using a tool such as the work breakdown structure (WBS).</a:t>
            </a:r>
            <a:endParaRPr b="0" lang="en-US" sz="3700" spc="-1" strike="noStrike">
              <a:solidFill>
                <a:srgbClr val="000000"/>
              </a:solidFill>
              <a:latin typeface="Arial"/>
            </a:endParaRPr>
          </a:p>
          <a:p>
            <a:pPr marL="343080" indent="-342720">
              <a:lnSpc>
                <a:spcPct val="100000"/>
              </a:lnSpc>
              <a:spcBef>
                <a:spcPts val="740"/>
              </a:spcBef>
              <a:buClr>
                <a:srgbClr val="364162"/>
              </a:buClr>
              <a:buFont typeface="Arial"/>
              <a:buChar char="•"/>
            </a:pPr>
            <a:r>
              <a:rPr b="0" lang="en-US" sz="3700" spc="-1" strike="noStrike">
                <a:solidFill>
                  <a:srgbClr val="000000"/>
                </a:solidFill>
                <a:latin typeface="Arial"/>
                <a:ea typeface="Verdana"/>
              </a:rPr>
              <a:t>Major project tasks in WBS are:</a:t>
            </a:r>
            <a:endParaRPr b="0" lang="en-US" sz="3700" spc="-1" strike="noStrike">
              <a:solidFill>
                <a:srgbClr val="000000"/>
              </a:solidFill>
              <a:latin typeface="Arial"/>
            </a:endParaRPr>
          </a:p>
          <a:p>
            <a:pPr lvl="1" marL="743040" indent="-285480">
              <a:lnSpc>
                <a:spcPct val="100000"/>
              </a:lnSpc>
              <a:spcBef>
                <a:spcPts val="680"/>
              </a:spcBef>
              <a:buClr>
                <a:srgbClr val="364162"/>
              </a:buClr>
              <a:buFont typeface="Arial"/>
              <a:buChar char="–"/>
            </a:pPr>
            <a:r>
              <a:rPr b="0" lang="en-US" sz="3400" spc="-1" strike="noStrike">
                <a:solidFill>
                  <a:srgbClr val="000000"/>
                </a:solidFill>
                <a:latin typeface="Arial"/>
                <a:ea typeface="Verdana"/>
              </a:rPr>
              <a:t>Work to be accomplished (activities and deliverables)</a:t>
            </a:r>
            <a:endParaRPr b="0" lang="en-US" sz="3400" spc="-1" strike="noStrike">
              <a:solidFill>
                <a:srgbClr val="000000"/>
              </a:solidFill>
              <a:latin typeface="Arial"/>
            </a:endParaRPr>
          </a:p>
          <a:p>
            <a:pPr lvl="1" marL="743040" indent="-285480">
              <a:lnSpc>
                <a:spcPct val="100000"/>
              </a:lnSpc>
              <a:spcBef>
                <a:spcPts val="680"/>
              </a:spcBef>
              <a:buClr>
                <a:srgbClr val="364162"/>
              </a:buClr>
              <a:buFont typeface="Arial"/>
              <a:buChar char="–"/>
            </a:pPr>
            <a:r>
              <a:rPr b="0" lang="en-US" sz="3400" spc="-1" strike="noStrike">
                <a:solidFill>
                  <a:srgbClr val="000000"/>
                </a:solidFill>
                <a:latin typeface="Arial"/>
                <a:ea typeface="Verdana"/>
              </a:rPr>
              <a:t>The people or skill sets assigned to perform the task</a:t>
            </a:r>
            <a:endParaRPr b="0" lang="en-US" sz="3400" spc="-1" strike="noStrike">
              <a:solidFill>
                <a:srgbClr val="000000"/>
              </a:solidFill>
              <a:latin typeface="Arial"/>
            </a:endParaRPr>
          </a:p>
          <a:p>
            <a:pPr lvl="1" marL="743040" indent="-285480">
              <a:lnSpc>
                <a:spcPct val="100000"/>
              </a:lnSpc>
              <a:spcBef>
                <a:spcPts val="680"/>
              </a:spcBef>
              <a:buClr>
                <a:srgbClr val="364162"/>
              </a:buClr>
              <a:buFont typeface="Arial"/>
              <a:buChar char="–"/>
            </a:pPr>
            <a:r>
              <a:rPr b="0" lang="en-US" sz="3400" spc="-1" strike="noStrike">
                <a:solidFill>
                  <a:srgbClr val="000000"/>
                </a:solidFill>
                <a:latin typeface="Arial"/>
                <a:ea typeface="Verdana"/>
              </a:rPr>
              <a:t>Start and end dates for the task, when known</a:t>
            </a:r>
            <a:endParaRPr b="0" lang="en-US" sz="3400" spc="-1" strike="noStrike">
              <a:solidFill>
                <a:srgbClr val="000000"/>
              </a:solidFill>
              <a:latin typeface="Arial"/>
            </a:endParaRPr>
          </a:p>
          <a:p>
            <a:pPr lvl="1" marL="743040" indent="-285480">
              <a:lnSpc>
                <a:spcPct val="100000"/>
              </a:lnSpc>
              <a:spcBef>
                <a:spcPts val="680"/>
              </a:spcBef>
              <a:buClr>
                <a:srgbClr val="364162"/>
              </a:buClr>
              <a:buFont typeface="Arial"/>
              <a:buChar char="–"/>
            </a:pPr>
            <a:r>
              <a:rPr b="0" lang="en-US" sz="3400" spc="-1" strike="noStrike">
                <a:solidFill>
                  <a:srgbClr val="000000"/>
                </a:solidFill>
                <a:latin typeface="Arial"/>
                <a:ea typeface="Verdana"/>
              </a:rPr>
              <a:t>Amount of effort required for completion, in hours or work days</a:t>
            </a:r>
            <a:endParaRPr b="0" lang="en-US" sz="3400" spc="-1" strike="noStrike">
              <a:solidFill>
                <a:srgbClr val="000000"/>
              </a:solidFill>
              <a:latin typeface="Arial"/>
            </a:endParaRPr>
          </a:p>
          <a:p>
            <a:pPr lvl="1" marL="743040" indent="-285480">
              <a:lnSpc>
                <a:spcPct val="100000"/>
              </a:lnSpc>
              <a:spcBef>
                <a:spcPts val="680"/>
              </a:spcBef>
              <a:buClr>
                <a:srgbClr val="364162"/>
              </a:buClr>
              <a:buFont typeface="Arial"/>
              <a:buChar char="–"/>
            </a:pPr>
            <a:r>
              <a:rPr b="0" lang="en-US" sz="3400" spc="-1" strike="noStrike">
                <a:solidFill>
                  <a:srgbClr val="000000"/>
                </a:solidFill>
                <a:latin typeface="Arial"/>
                <a:ea typeface="Verdana"/>
              </a:rPr>
              <a:t>Estimated capital expenses for the task</a:t>
            </a:r>
            <a:endParaRPr b="0" lang="en-US" sz="3400" spc="-1" strike="noStrike">
              <a:solidFill>
                <a:srgbClr val="000000"/>
              </a:solidFill>
              <a:latin typeface="Arial"/>
            </a:endParaRPr>
          </a:p>
          <a:p>
            <a:pPr lvl="1" marL="743040" indent="-285480">
              <a:lnSpc>
                <a:spcPct val="100000"/>
              </a:lnSpc>
              <a:spcBef>
                <a:spcPts val="680"/>
              </a:spcBef>
              <a:buClr>
                <a:srgbClr val="364162"/>
              </a:buClr>
              <a:buFont typeface="Arial"/>
              <a:buChar char="–"/>
            </a:pPr>
            <a:r>
              <a:rPr b="0" lang="en-US" sz="3400" spc="-1" strike="noStrike">
                <a:solidFill>
                  <a:srgbClr val="000000"/>
                </a:solidFill>
                <a:latin typeface="Arial"/>
                <a:ea typeface="Verdana"/>
              </a:rPr>
              <a:t>Estimated noncapital expenses for the task</a:t>
            </a:r>
            <a:endParaRPr b="0" lang="en-US" sz="3400" spc="-1" strike="noStrike">
              <a:solidFill>
                <a:srgbClr val="000000"/>
              </a:solidFill>
              <a:latin typeface="Arial"/>
            </a:endParaRPr>
          </a:p>
          <a:p>
            <a:pPr lvl="1" marL="743040" indent="-285480">
              <a:lnSpc>
                <a:spcPct val="100000"/>
              </a:lnSpc>
              <a:spcBef>
                <a:spcPts val="680"/>
              </a:spcBef>
              <a:buClr>
                <a:srgbClr val="364162"/>
              </a:buClr>
              <a:buFont typeface="Arial"/>
              <a:buChar char="–"/>
            </a:pPr>
            <a:r>
              <a:rPr b="0" lang="en-US" sz="3400" spc="-1" strike="noStrike">
                <a:solidFill>
                  <a:srgbClr val="000000"/>
                </a:solidFill>
                <a:latin typeface="Arial"/>
                <a:ea typeface="Verdana"/>
              </a:rPr>
              <a:t>Identification of dependencies between and among tasks</a:t>
            </a:r>
            <a:endParaRPr b="0" lang="en-US" sz="3400" spc="-1" strike="noStrike">
              <a:solidFill>
                <a:srgbClr val="000000"/>
              </a:solidFill>
              <a:latin typeface="Arial"/>
            </a:endParaRPr>
          </a:p>
          <a:p>
            <a:pPr marL="343080" indent="-342720">
              <a:lnSpc>
                <a:spcPct val="100000"/>
              </a:lnSpc>
              <a:spcBef>
                <a:spcPts val="740"/>
              </a:spcBef>
              <a:buClr>
                <a:srgbClr val="364162"/>
              </a:buClr>
              <a:buFont typeface="Arial"/>
              <a:buChar char="•"/>
            </a:pPr>
            <a:r>
              <a:rPr b="0" lang="en-US" sz="3700" spc="-1" strike="noStrike">
                <a:solidFill>
                  <a:srgbClr val="000000"/>
                </a:solidFill>
                <a:latin typeface="Arial"/>
              </a:rPr>
              <a:t> </a:t>
            </a:r>
            <a:endParaRPr b="0" lang="en-US" sz="37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61" dur="indefinite" restart="never" nodeType="tmRoot">
          <p:childTnLst>
            <p:seq>
              <p:cTn id="62" dur="indefinite" nodeType="mainSeq">
                <p:childTnLst>
                  <p:par>
                    <p:cTn id="63" fill="hold">
                      <p:stCondLst>
                        <p:cond delay="indefinite"/>
                      </p:stCondLst>
                      <p:childTnLst>
                        <p:par>
                          <p:cTn id="64" fill="hold">
                            <p:stCondLst>
                              <p:cond delay="0"/>
                            </p:stCondLst>
                            <p:childTnLst>
                              <p:par>
                                <p:cTn id="65" nodeType="clickEffect" fill="hold" presetClass="entr" presetID="1">
                                  <p:stCondLst>
                                    <p:cond delay="0"/>
                                  </p:stCondLst>
                                  <p:childTnLst>
                                    <p:set>
                                      <p:cBhvr>
                                        <p:cTn id="66" dur="1" fill="hold">
                                          <p:stCondLst>
                                            <p:cond delay="0"/>
                                          </p:stCondLst>
                                        </p:cTn>
                                        <p:tgtEl>
                                          <p:spTgt spid="173">
                                            <p:txEl>
                                              <p:pRg st="0" end="0"/>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nodeType="clickEffect" fill="hold" presetClass="entr" presetID="1">
                                  <p:stCondLst>
                                    <p:cond delay="0"/>
                                  </p:stCondLst>
                                  <p:childTnLst>
                                    <p:set>
                                      <p:cBhvr>
                                        <p:cTn id="70" dur="1" fill="hold">
                                          <p:stCondLst>
                                            <p:cond delay="0"/>
                                          </p:stCondLst>
                                        </p:cTn>
                                        <p:tgtEl>
                                          <p:spTgt spid="173">
                                            <p:txEl>
                                              <p:pRg st="1" end="1"/>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nodeType="clickEffect" fill="hold" presetClass="entr" presetID="1">
                                  <p:stCondLst>
                                    <p:cond delay="0"/>
                                  </p:stCondLst>
                                  <p:childTnLst>
                                    <p:set>
                                      <p:cBhvr>
                                        <p:cTn id="74" dur="1" fill="hold">
                                          <p:stCondLst>
                                            <p:cond delay="0"/>
                                          </p:stCondLst>
                                        </p:cTn>
                                        <p:tgtEl>
                                          <p:spTgt spid="173">
                                            <p:txEl>
                                              <p:pRg st="2" end="2"/>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nodeType="clickEffect" fill="hold" presetClass="entr" presetID="1">
                                  <p:stCondLst>
                                    <p:cond delay="0"/>
                                  </p:stCondLst>
                                  <p:childTnLst>
                                    <p:set>
                                      <p:cBhvr>
                                        <p:cTn id="78" dur="1" fill="hold">
                                          <p:stCondLst>
                                            <p:cond delay="0"/>
                                          </p:stCondLst>
                                        </p:cTn>
                                        <p:tgtEl>
                                          <p:spTgt spid="173">
                                            <p:txEl>
                                              <p:pRg st="3" end="3"/>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nodeType="clickEffect" fill="hold" presetClass="entr" presetID="1">
                                  <p:stCondLst>
                                    <p:cond delay="0"/>
                                  </p:stCondLst>
                                  <p:childTnLst>
                                    <p:set>
                                      <p:cBhvr>
                                        <p:cTn id="82" dur="1" fill="hold">
                                          <p:stCondLst>
                                            <p:cond delay="0"/>
                                          </p:stCondLst>
                                        </p:cTn>
                                        <p:tgtEl>
                                          <p:spTgt spid="173">
                                            <p:txEl>
                                              <p:pRg st="4" end="4"/>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nodeType="clickEffect" fill="hold" presetClass="entr" presetID="1">
                                  <p:stCondLst>
                                    <p:cond delay="0"/>
                                  </p:stCondLst>
                                  <p:childTnLst>
                                    <p:set>
                                      <p:cBhvr>
                                        <p:cTn id="86" dur="1" fill="hold">
                                          <p:stCondLst>
                                            <p:cond delay="0"/>
                                          </p:stCondLst>
                                        </p:cTn>
                                        <p:tgtEl>
                                          <p:spTgt spid="173">
                                            <p:txEl>
                                              <p:pRg st="5" end="5"/>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nodeType="clickEffect" fill="hold" presetClass="entr" presetID="1">
                                  <p:stCondLst>
                                    <p:cond delay="0"/>
                                  </p:stCondLst>
                                  <p:childTnLst>
                                    <p:set>
                                      <p:cBhvr>
                                        <p:cTn id="90" dur="1" fill="hold">
                                          <p:stCondLst>
                                            <p:cond delay="0"/>
                                          </p:stCondLst>
                                        </p:cTn>
                                        <p:tgtEl>
                                          <p:spTgt spid="173">
                                            <p:txEl>
                                              <p:pRg st="6" end="6"/>
                                            </p:txEl>
                                          </p:spTgt>
                                        </p:tgtEl>
                                        <p:attrNameLst>
                                          <p:attrName>style.visibility</p:attrName>
                                        </p:attrNameLst>
                                      </p:cBhvr>
                                      <p:to>
                                        <p:strVal val="visible"/>
                                      </p:to>
                                    </p:set>
                                  </p:childTnLst>
                                </p:cTn>
                              </p:par>
                            </p:childTnLst>
                          </p:cTn>
                        </p:par>
                      </p:childTnLst>
                    </p:cTn>
                  </p:par>
                  <p:par>
                    <p:cTn id="91" fill="hold">
                      <p:stCondLst>
                        <p:cond delay="indefinite"/>
                      </p:stCondLst>
                      <p:childTnLst>
                        <p:par>
                          <p:cTn id="92" fill="hold">
                            <p:stCondLst>
                              <p:cond delay="0"/>
                            </p:stCondLst>
                            <p:childTnLst>
                              <p:par>
                                <p:cTn id="93" nodeType="clickEffect" fill="hold" presetClass="entr" presetID="1">
                                  <p:stCondLst>
                                    <p:cond delay="0"/>
                                  </p:stCondLst>
                                  <p:childTnLst>
                                    <p:set>
                                      <p:cBhvr>
                                        <p:cTn id="94" dur="1" fill="hold">
                                          <p:stCondLst>
                                            <p:cond delay="0"/>
                                          </p:stCondLst>
                                        </p:cTn>
                                        <p:tgtEl>
                                          <p:spTgt spid="173">
                                            <p:txEl>
                                              <p:pRg st="7" end="7"/>
                                            </p:txEl>
                                          </p:spTgt>
                                        </p:tgtEl>
                                        <p:attrNameLst>
                                          <p:attrName>style.visibility</p:attrName>
                                        </p:attrNameLst>
                                      </p:cBhvr>
                                      <p:to>
                                        <p:strVal val="visible"/>
                                      </p:to>
                                    </p:set>
                                  </p:childTnLst>
                                </p:cTn>
                              </p:par>
                            </p:childTnLst>
                          </p:cTn>
                        </p:par>
                      </p:childTnLst>
                    </p:cTn>
                  </p:par>
                  <p:par>
                    <p:cTn id="95" fill="hold">
                      <p:stCondLst>
                        <p:cond delay="indefinite"/>
                      </p:stCondLst>
                      <p:childTnLst>
                        <p:par>
                          <p:cTn id="96" fill="hold">
                            <p:stCondLst>
                              <p:cond delay="0"/>
                            </p:stCondLst>
                            <p:childTnLst>
                              <p:par>
                                <p:cTn id="97" nodeType="clickEffect" fill="hold" presetClass="entr" presetID="1">
                                  <p:stCondLst>
                                    <p:cond delay="0"/>
                                  </p:stCondLst>
                                  <p:childTnLst>
                                    <p:set>
                                      <p:cBhvr>
                                        <p:cTn id="98" dur="1" fill="hold">
                                          <p:stCondLst>
                                            <p:cond delay="0"/>
                                          </p:stCondLst>
                                        </p:cTn>
                                        <p:tgtEl>
                                          <p:spTgt spid="173">
                                            <p:txEl>
                                              <p:pRg st="8" end="8"/>
                                            </p:txEl>
                                          </p:spTgt>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nodeType="clickEffect" fill="hold" presetClass="entr" presetID="1">
                                  <p:stCondLst>
                                    <p:cond delay="0"/>
                                  </p:stCondLst>
                                  <p:childTnLst>
                                    <p:set>
                                      <p:cBhvr>
                                        <p:cTn id="102" dur="1" fill="hold">
                                          <p:stCondLst>
                                            <p:cond delay="0"/>
                                          </p:stCondLst>
                                        </p:cTn>
                                        <p:tgtEl>
                                          <p:spTgt spid="173">
                                            <p:txEl>
                                              <p:pRg st="9" end="9"/>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4" name="Title 3"/>
          <p:cNvSpPr txBox="1"/>
          <p:nvPr/>
        </p:nvSpPr>
        <p:spPr>
          <a:xfrm>
            <a:off x="533520" y="38520"/>
            <a:ext cx="8032320" cy="11041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Table 10-1 Example Project Plan Work Breakdown Structure (1 of 4)</a:t>
            </a:r>
            <a:endParaRPr b="0" lang="en-US" sz="3600" spc="-1" strike="noStrike">
              <a:solidFill>
                <a:srgbClr val="000000"/>
              </a:solidFill>
              <a:latin typeface="Arial"/>
            </a:endParaRPr>
          </a:p>
        </p:txBody>
      </p:sp>
      <p:graphicFrame>
        <p:nvGraphicFramePr>
          <p:cNvPr id="175" name="Table 2"/>
          <p:cNvGraphicFramePr/>
          <p:nvPr/>
        </p:nvGraphicFramePr>
        <p:xfrm>
          <a:off x="533520" y="1600200"/>
          <a:ext cx="8305560" cy="2750040"/>
        </p:xfrm>
        <a:graphic>
          <a:graphicData uri="http://schemas.openxmlformats.org/drawingml/2006/table">
            <a:tbl>
              <a:tblPr/>
              <a:tblGrid>
                <a:gridCol w="1371240"/>
                <a:gridCol w="1295280"/>
                <a:gridCol w="990360"/>
                <a:gridCol w="1218960"/>
                <a:gridCol w="1218960"/>
                <a:gridCol w="1218960"/>
                <a:gridCol w="991800"/>
              </a:tblGrid>
              <a:tr h="994680">
                <a:tc>
                  <a:txBody>
                    <a:bodyPr anchor="ctr">
                      <a:noAutofit/>
                    </a:bodyPr>
                    <a:p>
                      <a:pPr>
                        <a:lnSpc>
                          <a:spcPct val="100000"/>
                        </a:lnSpc>
                      </a:pPr>
                      <a:r>
                        <a:rPr b="1" lang="en-US" sz="1600" spc="-1" strike="noStrike">
                          <a:solidFill>
                            <a:srgbClr val="ffffff"/>
                          </a:solidFill>
                          <a:latin typeface="Arial"/>
                        </a:rPr>
                        <a:t>Task or Subtask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Resources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Start (S) &amp; End (E) Dates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Estimated Effort in Hours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Estimated Capital Expense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Estimated Non capital Expense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Depend-encies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1090800">
                <a:tc>
                  <a:txBody>
                    <a:bodyPr anchor="ctr">
                      <a:noAutofit/>
                    </a:bodyPr>
                    <a:p>
                      <a:pPr>
                        <a:lnSpc>
                          <a:spcPct val="100000"/>
                        </a:lnSpc>
                      </a:pPr>
                      <a:r>
                        <a:rPr b="0" lang="en-US" sz="1400" spc="-1" strike="noStrike">
                          <a:solidFill>
                            <a:srgbClr val="000000"/>
                          </a:solidFill>
                          <a:latin typeface="Arial"/>
                        </a:rPr>
                        <a:t>1 Contact field office and confirm network assumptions </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Network architect</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S: 9/22</a:t>
                      </a:r>
                      <a:endParaRPr b="0" lang="en-GB" sz="1400" spc="-1" strike="noStrike">
                        <a:latin typeface="Arial"/>
                      </a:endParaRPr>
                    </a:p>
                    <a:p>
                      <a:pPr>
                        <a:lnSpc>
                          <a:spcPct val="100000"/>
                        </a:lnSpc>
                      </a:pPr>
                      <a:r>
                        <a:rPr b="0" lang="en-US" sz="1400" spc="-1" strike="noStrike">
                          <a:solidFill>
                            <a:srgbClr val="000000"/>
                          </a:solidFill>
                          <a:latin typeface="Arial"/>
                        </a:rPr>
                        <a:t>E: 9/22</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2</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$200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891000">
                <a:tc>
                  <a:txBody>
                    <a:bodyPr anchor="ctr">
                      <a:noAutofit/>
                    </a:bodyPr>
                    <a:p>
                      <a:pPr>
                        <a:lnSpc>
                          <a:spcPct val="100000"/>
                        </a:lnSpc>
                      </a:pPr>
                      <a:r>
                        <a:rPr b="0" lang="en-US" sz="1400" spc="-1" strike="noStrike">
                          <a:solidFill>
                            <a:srgbClr val="000000"/>
                          </a:solidFill>
                          <a:latin typeface="Arial"/>
                        </a:rPr>
                        <a:t>2 Purchase standard</a:t>
                      </a:r>
                      <a:endParaRPr b="0" lang="en-GB" sz="1400" spc="-1" strike="noStrike">
                        <a:latin typeface="Arial"/>
                      </a:endParaRPr>
                    </a:p>
                    <a:p>
                      <a:pPr>
                        <a:lnSpc>
                          <a:spcPct val="100000"/>
                        </a:lnSpc>
                      </a:pPr>
                      <a:r>
                        <a:rPr b="0" lang="en-US" sz="1400" spc="-1" strike="noStrike">
                          <a:solidFill>
                            <a:srgbClr val="000000"/>
                          </a:solidFill>
                          <a:latin typeface="Arial"/>
                        </a:rPr>
                        <a:t>firewall hardware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1090800">
                <a:tc>
                  <a:txBody>
                    <a:bodyPr anchor="ctr">
                      <a:noAutofit/>
                    </a:bodyPr>
                    <a:p>
                      <a:pPr>
                        <a:lnSpc>
                          <a:spcPct val="100000"/>
                        </a:lnSpc>
                      </a:pPr>
                      <a:r>
                        <a:rPr b="0" lang="en-US" sz="1400" spc="-1" strike="noStrike">
                          <a:solidFill>
                            <a:srgbClr val="000000"/>
                          </a:solidFill>
                          <a:latin typeface="Arial"/>
                        </a:rPr>
                        <a:t>2.1 Order firewall through purchasing group</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tabLst>
                          <a:tab algn="l" pos="0"/>
                        </a:tabLst>
                      </a:pPr>
                      <a:r>
                        <a:rPr b="0" lang="en-US" sz="1400" spc="-1" strike="noStrike">
                          <a:solidFill>
                            <a:srgbClr val="000000"/>
                          </a:solidFill>
                          <a:latin typeface="Arial"/>
                        </a:rPr>
                        <a:t>Network architect</a:t>
                      </a:r>
                      <a:endParaRPr b="0" lang="en-GB" sz="1400" spc="-1" strike="noStrike">
                        <a:latin typeface="Arial"/>
                      </a:endParaRPr>
                    </a:p>
                    <a:p>
                      <a:pPr>
                        <a:lnSpc>
                          <a:spcPct val="100000"/>
                        </a:lnSpc>
                        <a:tabLst>
                          <a:tab algn="l" pos="0"/>
                        </a:tabLst>
                      </a:pP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S: 9/23</a:t>
                      </a:r>
                      <a:endParaRPr b="0" lang="en-GB" sz="1400" spc="-1" strike="noStrike">
                        <a:latin typeface="Arial"/>
                      </a:endParaRPr>
                    </a:p>
                    <a:p>
                      <a:pPr>
                        <a:lnSpc>
                          <a:spcPct val="100000"/>
                        </a:lnSpc>
                      </a:pPr>
                      <a:r>
                        <a:rPr b="0" lang="en-US" sz="1400" spc="-1" strike="noStrike">
                          <a:solidFill>
                            <a:srgbClr val="000000"/>
                          </a:solidFill>
                          <a:latin typeface="Arial"/>
                        </a:rPr>
                        <a:t>E: 9/23</a:t>
                      </a:r>
                      <a:endParaRPr b="0" lang="en-GB" sz="1400" spc="-1" strike="noStrike">
                        <a:latin typeface="Arial"/>
                      </a:endParaRPr>
                    </a:p>
                    <a:p>
                      <a:pPr>
                        <a:lnSpc>
                          <a:spcPct val="100000"/>
                        </a:lnSpc>
                      </a:pP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1</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$100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1</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6" name="Title 3"/>
          <p:cNvSpPr txBox="1"/>
          <p:nvPr/>
        </p:nvSpPr>
        <p:spPr>
          <a:xfrm>
            <a:off x="533520" y="178560"/>
            <a:ext cx="8032320" cy="11041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Table 10-1 Example Project Plan Work Breakdown Structure (2 of 4)</a:t>
            </a:r>
            <a:endParaRPr b="0" lang="en-US" sz="3600" spc="-1" strike="noStrike">
              <a:solidFill>
                <a:srgbClr val="000000"/>
              </a:solidFill>
              <a:latin typeface="Arial"/>
            </a:endParaRPr>
          </a:p>
        </p:txBody>
      </p:sp>
      <p:graphicFrame>
        <p:nvGraphicFramePr>
          <p:cNvPr id="177" name="Table 2"/>
          <p:cNvGraphicFramePr/>
          <p:nvPr/>
        </p:nvGraphicFramePr>
        <p:xfrm>
          <a:off x="228600" y="1752480"/>
          <a:ext cx="8610120" cy="3962160"/>
        </p:xfrm>
        <a:graphic>
          <a:graphicData uri="http://schemas.openxmlformats.org/drawingml/2006/table">
            <a:tbl>
              <a:tblPr/>
              <a:tblGrid>
                <a:gridCol w="1421640"/>
                <a:gridCol w="1342800"/>
                <a:gridCol w="1026720"/>
                <a:gridCol w="1263600"/>
                <a:gridCol w="1263600"/>
                <a:gridCol w="1263600"/>
                <a:gridCol w="1028160"/>
              </a:tblGrid>
              <a:tr h="1153080">
                <a:tc>
                  <a:txBody>
                    <a:bodyPr anchor="ctr">
                      <a:noAutofit/>
                    </a:bodyPr>
                    <a:p>
                      <a:pPr>
                        <a:lnSpc>
                          <a:spcPct val="100000"/>
                        </a:lnSpc>
                      </a:pPr>
                      <a:r>
                        <a:rPr b="1" lang="en-US" sz="1600" spc="-1" strike="noStrike">
                          <a:solidFill>
                            <a:srgbClr val="ffffff"/>
                          </a:solidFill>
                          <a:latin typeface="Arial"/>
                        </a:rPr>
                        <a:t>Task or Subtask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Resources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Start (S) &amp; End (E) Dates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Estimated Effort in Hours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Estimated Capital Expense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Estimated Non capital Expense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Depend-encies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790560">
                <a:tc>
                  <a:txBody>
                    <a:bodyPr anchor="ctr">
                      <a:noAutofit/>
                    </a:bodyPr>
                    <a:p>
                      <a:pPr>
                        <a:lnSpc>
                          <a:spcPct val="100000"/>
                        </a:lnSpc>
                      </a:pPr>
                      <a:r>
                        <a:rPr b="0" lang="en-US" sz="1400" spc="-1" strike="noStrike">
                          <a:solidFill>
                            <a:srgbClr val="000000"/>
                          </a:solidFill>
                          <a:latin typeface="Arial"/>
                        </a:rPr>
                        <a:t>2.2 Order firewall from manufacturer</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Purchasing</a:t>
                      </a:r>
                      <a:endParaRPr b="0" lang="en-GB" sz="1400" spc="-1" strike="noStrike">
                        <a:latin typeface="Arial"/>
                      </a:endParaRPr>
                    </a:p>
                    <a:p>
                      <a:pPr>
                        <a:lnSpc>
                          <a:spcPct val="100000"/>
                        </a:lnSpc>
                      </a:pPr>
                      <a:r>
                        <a:rPr b="0" lang="en-US" sz="1400" spc="-1" strike="noStrike">
                          <a:solidFill>
                            <a:srgbClr val="000000"/>
                          </a:solidFill>
                          <a:latin typeface="Arial"/>
                        </a:rPr>
                        <a:t>group</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S: 9/24</a:t>
                      </a:r>
                      <a:endParaRPr b="0" lang="en-GB" sz="1400" spc="-1" strike="noStrike">
                        <a:latin typeface="Arial"/>
                      </a:endParaRPr>
                    </a:p>
                    <a:p>
                      <a:pPr>
                        <a:lnSpc>
                          <a:spcPct val="100000"/>
                        </a:lnSpc>
                      </a:pPr>
                      <a:r>
                        <a:rPr b="0" lang="en-US" sz="1400" spc="-1" strike="noStrike">
                          <a:solidFill>
                            <a:srgbClr val="000000"/>
                          </a:solidFill>
                          <a:latin typeface="Arial"/>
                        </a:rPr>
                        <a:t>E: 9/24</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2</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$4,500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$100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2.1</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89320">
                <a:tc>
                  <a:txBody>
                    <a:bodyPr anchor="ctr">
                      <a:noAutofit/>
                    </a:bodyPr>
                    <a:p>
                      <a:pPr>
                        <a:lnSpc>
                          <a:spcPct val="100000"/>
                        </a:lnSpc>
                      </a:pPr>
                      <a:r>
                        <a:rPr b="0" lang="en-US" sz="1400" spc="-1" strike="noStrike">
                          <a:solidFill>
                            <a:srgbClr val="000000"/>
                          </a:solidFill>
                          <a:latin typeface="Arial"/>
                        </a:rPr>
                        <a:t>2.3 Firewall delivered</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Purchasing</a:t>
                      </a:r>
                      <a:endParaRPr b="0" lang="en-GB" sz="1400" spc="-1" strike="noStrike">
                        <a:latin typeface="Arial"/>
                      </a:endParaRPr>
                    </a:p>
                    <a:p>
                      <a:pPr>
                        <a:lnSpc>
                          <a:spcPct val="100000"/>
                        </a:lnSpc>
                      </a:pPr>
                      <a:r>
                        <a:rPr b="0" lang="en-US" sz="1400" spc="-1" strike="noStrike">
                          <a:solidFill>
                            <a:srgbClr val="000000"/>
                          </a:solidFill>
                          <a:latin typeface="Arial"/>
                        </a:rPr>
                        <a:t>group</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E: 10/3</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1</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$50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2.2</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637560">
                <a:tc>
                  <a:txBody>
                    <a:bodyPr lIns="0" rIns="0" tIns="0" bIns="0" anchor="ctr">
                      <a:noAutofit/>
                    </a:bodyPr>
                    <a:p>
                      <a:pPr marL="125640">
                        <a:lnSpc>
                          <a:spcPct val="100000"/>
                        </a:lnSpc>
                        <a:tabLst>
                          <a:tab algn="r" pos="1478160"/>
                        </a:tabLst>
                      </a:pPr>
                      <a:r>
                        <a:rPr b="0" lang="en-US" sz="1400" spc="-1" strike="noStrike">
                          <a:solidFill>
                            <a:srgbClr val="000000"/>
                          </a:solidFill>
                          <a:latin typeface="Arial"/>
                          <a:ea typeface="Calibri"/>
                        </a:rPr>
                        <a:t>3 </a:t>
                      </a:r>
                      <a:r>
                        <a:rPr b="0" lang="en-US" sz="1400" spc="-52" strike="noStrike">
                          <a:solidFill>
                            <a:srgbClr val="000000"/>
                          </a:solidFill>
                          <a:latin typeface="Arial"/>
                          <a:ea typeface="Calibri"/>
                        </a:rPr>
                        <a:t>Configure firewall</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59040">
                        <a:lnSpc>
                          <a:spcPct val="100000"/>
                        </a:lnSpc>
                        <a:tabLst>
                          <a:tab algn="l" pos="0"/>
                        </a:tabLst>
                      </a:pPr>
                      <a:r>
                        <a:rPr b="0" lang="en-US" sz="1400" spc="-1" strike="noStrike">
                          <a:solidFill>
                            <a:srgbClr val="000000"/>
                          </a:solidFill>
                          <a:latin typeface="Arial"/>
                          <a:ea typeface="Calibri"/>
                        </a:rPr>
                        <a:t>Network architect</a:t>
                      </a:r>
                      <a:endParaRPr b="0" lang="en-GB" sz="1400" spc="-1" strike="noStrike">
                        <a:latin typeface="Arial"/>
                      </a:endParaRPr>
                    </a:p>
                    <a:p>
                      <a:pPr marL="59040">
                        <a:lnSpc>
                          <a:spcPct val="100000"/>
                        </a:lnSpc>
                        <a:tabLst>
                          <a:tab algn="l" pos="0"/>
                        </a:tabLst>
                      </a:pP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41400">
                        <a:lnSpc>
                          <a:spcPct val="100000"/>
                        </a:lnSpc>
                      </a:pPr>
                      <a:r>
                        <a:rPr b="0" lang="en-US" sz="1400" spc="-1" strike="noStrike">
                          <a:solidFill>
                            <a:srgbClr val="000000"/>
                          </a:solidFill>
                          <a:latin typeface="Arial"/>
                          <a:ea typeface="Calibri"/>
                        </a:rPr>
                        <a:t>S: 10/3</a:t>
                      </a:r>
                      <a:endParaRPr b="0" lang="en-GB" sz="1400" spc="-1" strike="noStrike">
                        <a:latin typeface="Arial"/>
                      </a:endParaRPr>
                    </a:p>
                    <a:p>
                      <a:pPr marL="41400">
                        <a:lnSpc>
                          <a:spcPct val="100000"/>
                        </a:lnSpc>
                      </a:pPr>
                      <a:r>
                        <a:rPr b="0" lang="en-US" sz="1400" spc="-1" strike="noStrike">
                          <a:solidFill>
                            <a:srgbClr val="000000"/>
                          </a:solidFill>
                          <a:latin typeface="Arial"/>
                          <a:ea typeface="Calibri"/>
                        </a:rPr>
                        <a:t>E: 10/5</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a:lnSpc>
                          <a:spcPct val="100000"/>
                        </a:lnSpc>
                      </a:pPr>
                      <a:r>
                        <a:rPr b="0" lang="en-US" sz="1400" spc="-1" strike="noStrike">
                          <a:solidFill>
                            <a:srgbClr val="000000"/>
                          </a:solidFill>
                          <a:latin typeface="Arial"/>
                          <a:ea typeface="Calibri"/>
                        </a:rPr>
                        <a:t> </a:t>
                      </a:r>
                      <a:r>
                        <a:rPr b="0" lang="en-US" sz="1400" spc="-1" strike="noStrike">
                          <a:solidFill>
                            <a:srgbClr val="000000"/>
                          </a:solidFill>
                          <a:latin typeface="Arial"/>
                          <a:ea typeface="Calibri"/>
                        </a:rPr>
                        <a:t>8</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53280">
                        <a:lnSpc>
                          <a:spcPct val="100000"/>
                        </a:lnSpc>
                      </a:pPr>
                      <a:r>
                        <a:rPr b="0" lang="en-US" sz="1400" spc="-1" strike="noStrike">
                          <a:solidFill>
                            <a:srgbClr val="000000"/>
                          </a:solidFill>
                          <a:latin typeface="Arial"/>
                          <a:ea typeface="Calibri"/>
                        </a:rPr>
                        <a:t>$0</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65520">
                        <a:lnSpc>
                          <a:spcPct val="100000"/>
                        </a:lnSpc>
                      </a:pPr>
                      <a:r>
                        <a:rPr b="0" lang="en-US" sz="1400" spc="-1" strike="noStrike">
                          <a:solidFill>
                            <a:srgbClr val="000000"/>
                          </a:solidFill>
                          <a:latin typeface="Arial"/>
                          <a:ea typeface="Calibri"/>
                        </a:rPr>
                        <a:t>$800</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a:lnSpc>
                          <a:spcPct val="100000"/>
                        </a:lnSpc>
                        <a:tabLst>
                          <a:tab algn="l" pos="0"/>
                        </a:tabLst>
                      </a:pPr>
                      <a:r>
                        <a:rPr b="0" lang="en-US" sz="1400" spc="-1" strike="noStrike">
                          <a:solidFill>
                            <a:srgbClr val="000000"/>
                          </a:solidFill>
                          <a:latin typeface="Arial"/>
                          <a:ea typeface="Calibri"/>
                        </a:rPr>
                        <a:t>2.3</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r h="791640">
                <a:tc>
                  <a:txBody>
                    <a:bodyPr anchor="ctr">
                      <a:noAutofit/>
                    </a:bodyPr>
                    <a:p>
                      <a:pPr>
                        <a:lnSpc>
                          <a:spcPct val="100000"/>
                        </a:lnSpc>
                      </a:pPr>
                      <a:r>
                        <a:rPr b="0" lang="en-US" sz="1400" spc="-1" strike="noStrike">
                          <a:solidFill>
                            <a:srgbClr val="000000"/>
                          </a:solidFill>
                          <a:latin typeface="Arial"/>
                        </a:rPr>
                        <a:t>4 Package and ship firewall to field office</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Student intern</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S: 10/6</a:t>
                      </a:r>
                      <a:endParaRPr b="0" lang="en-GB" sz="1400" spc="-1" strike="noStrike">
                        <a:latin typeface="Arial"/>
                      </a:endParaRPr>
                    </a:p>
                    <a:p>
                      <a:pPr>
                        <a:lnSpc>
                          <a:spcPct val="100000"/>
                        </a:lnSpc>
                      </a:pPr>
                      <a:r>
                        <a:rPr b="0" lang="en-US" sz="1400" spc="-1" strike="noStrike">
                          <a:solidFill>
                            <a:srgbClr val="000000"/>
                          </a:solidFill>
                          <a:latin typeface="Arial"/>
                        </a:rPr>
                        <a:t>E: 10/15</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2</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$85</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chor="ctr">
                      <a:noAutofit/>
                    </a:bodyPr>
                    <a:p>
                      <a:pPr>
                        <a:lnSpc>
                          <a:spcPct val="100000"/>
                        </a:lnSpc>
                      </a:pPr>
                      <a:r>
                        <a:rPr b="0" lang="en-US" sz="1400" spc="-1" strike="noStrike">
                          <a:solidFill>
                            <a:srgbClr val="000000"/>
                          </a:solidFill>
                          <a:latin typeface="Arial"/>
                        </a:rPr>
                        <a:t>3</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78" name="Title 3"/>
          <p:cNvSpPr txBox="1"/>
          <p:nvPr/>
        </p:nvSpPr>
        <p:spPr>
          <a:xfrm>
            <a:off x="533520" y="102240"/>
            <a:ext cx="8032320" cy="11041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Table 10-1 Example Project Plan Work Breakdown Structure (3 of 4)</a:t>
            </a:r>
            <a:endParaRPr b="0" lang="en-US" sz="3600" spc="-1" strike="noStrike">
              <a:solidFill>
                <a:srgbClr val="000000"/>
              </a:solidFill>
              <a:latin typeface="Arial"/>
            </a:endParaRPr>
          </a:p>
        </p:txBody>
      </p:sp>
      <p:graphicFrame>
        <p:nvGraphicFramePr>
          <p:cNvPr id="179" name="Table 2"/>
          <p:cNvGraphicFramePr/>
          <p:nvPr/>
        </p:nvGraphicFramePr>
        <p:xfrm>
          <a:off x="609480" y="1752480"/>
          <a:ext cx="8305560" cy="2802960"/>
        </p:xfrm>
        <a:graphic>
          <a:graphicData uri="http://schemas.openxmlformats.org/drawingml/2006/table">
            <a:tbl>
              <a:tblPr/>
              <a:tblGrid>
                <a:gridCol w="1447560"/>
                <a:gridCol w="1295280"/>
                <a:gridCol w="914040"/>
                <a:gridCol w="1218960"/>
                <a:gridCol w="1218960"/>
                <a:gridCol w="1218960"/>
                <a:gridCol w="991800"/>
              </a:tblGrid>
              <a:tr h="994680">
                <a:tc>
                  <a:txBody>
                    <a:bodyPr anchor="ctr">
                      <a:noAutofit/>
                    </a:bodyPr>
                    <a:p>
                      <a:pPr>
                        <a:lnSpc>
                          <a:spcPct val="100000"/>
                        </a:lnSpc>
                      </a:pPr>
                      <a:r>
                        <a:rPr b="1" lang="en-US" sz="1600" spc="-1" strike="noStrike">
                          <a:solidFill>
                            <a:srgbClr val="ffffff"/>
                          </a:solidFill>
                          <a:latin typeface="Arial"/>
                        </a:rPr>
                        <a:t>Task or Subtask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Resources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Start (S) &amp; End (E) Dates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Estimated Effort in Hours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Estimated Capital Expense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Estimated Non capital Expense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chor="ctr">
                      <a:noAutofit/>
                    </a:bodyPr>
                    <a:p>
                      <a:pPr>
                        <a:lnSpc>
                          <a:spcPct val="100000"/>
                        </a:lnSpc>
                      </a:pPr>
                      <a:r>
                        <a:rPr b="1" lang="en-US" sz="1600" spc="-1" strike="noStrike">
                          <a:solidFill>
                            <a:srgbClr val="ffffff"/>
                          </a:solidFill>
                          <a:latin typeface="Arial"/>
                        </a:rPr>
                        <a:t>Depend-encies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891000">
                <a:tc>
                  <a:txBody>
                    <a:bodyPr>
                      <a:noAutofit/>
                    </a:bodyPr>
                    <a:p>
                      <a:pPr>
                        <a:lnSpc>
                          <a:spcPct val="100000"/>
                        </a:lnSpc>
                      </a:pPr>
                      <a:r>
                        <a:rPr b="0" lang="en-US" sz="1400" spc="-1" strike="noStrike">
                          <a:solidFill>
                            <a:srgbClr val="000000"/>
                          </a:solidFill>
                          <a:latin typeface="Arial"/>
                        </a:rPr>
                        <a:t>5 Work with local technical resource to install and test</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tabLst>
                          <a:tab algn="l" pos="0"/>
                        </a:tabLst>
                      </a:pPr>
                      <a:r>
                        <a:rPr b="0" lang="en-US" sz="1400" spc="-1" strike="noStrike">
                          <a:solidFill>
                            <a:srgbClr val="000000"/>
                          </a:solidFill>
                          <a:latin typeface="Arial"/>
                          <a:ea typeface="Calibri"/>
                        </a:rPr>
                        <a:t>Network architect</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S: 10/22</a:t>
                      </a:r>
                      <a:endParaRPr b="0" lang="en-GB" sz="1400" spc="-1" strike="noStrike">
                        <a:latin typeface="Arial"/>
                      </a:endParaRPr>
                    </a:p>
                    <a:p>
                      <a:pPr>
                        <a:lnSpc>
                          <a:spcPct val="100000"/>
                        </a:lnSpc>
                      </a:pPr>
                      <a:r>
                        <a:rPr b="0" lang="en-US" sz="1400" spc="-1" strike="noStrike">
                          <a:solidFill>
                            <a:srgbClr val="000000"/>
                          </a:solidFill>
                          <a:latin typeface="Arial"/>
                        </a:rPr>
                        <a:t>E: 10/31</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6</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$600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4</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491400">
                <a:tc>
                  <a:txBody>
                    <a:bodyPr>
                      <a:noAutofit/>
                    </a:bodyPr>
                    <a:p>
                      <a:pPr>
                        <a:lnSpc>
                          <a:spcPct val="100000"/>
                        </a:lnSpc>
                      </a:pPr>
                      <a:r>
                        <a:rPr b="0" lang="en-US" sz="1400" spc="-1" strike="noStrike">
                          <a:solidFill>
                            <a:srgbClr val="000000"/>
                          </a:solidFill>
                          <a:latin typeface="Arial"/>
                        </a:rPr>
                        <a:t>6 Penetration test</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691200">
                <a:tc>
                  <a:txBody>
                    <a:bodyPr>
                      <a:noAutofit/>
                    </a:bodyPr>
                    <a:p>
                      <a:pPr>
                        <a:lnSpc>
                          <a:spcPct val="100000"/>
                        </a:lnSpc>
                      </a:pPr>
                      <a:r>
                        <a:rPr b="0" lang="en-US" sz="1400" spc="-1" strike="noStrike">
                          <a:solidFill>
                            <a:srgbClr val="000000"/>
                          </a:solidFill>
                          <a:latin typeface="Arial"/>
                        </a:rPr>
                        <a:t>6.1 Request penetration test</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tabLst>
                          <a:tab algn="l" pos="0"/>
                        </a:tabLst>
                      </a:pPr>
                      <a:r>
                        <a:rPr b="0" lang="en-US" sz="1400" spc="-1" strike="noStrike">
                          <a:solidFill>
                            <a:srgbClr val="000000"/>
                          </a:solidFill>
                          <a:latin typeface="Arial"/>
                          <a:ea typeface="Calibri"/>
                        </a:rPr>
                        <a:t>Network architect</a:t>
                      </a:r>
                      <a:endParaRPr b="0" lang="en-GB" sz="1400" spc="-1" strike="noStrike">
                        <a:latin typeface="Arial"/>
                      </a:endParaRPr>
                    </a:p>
                    <a:p>
                      <a:pPr>
                        <a:lnSpc>
                          <a:spcPct val="100000"/>
                        </a:lnSpc>
                        <a:tabLst>
                          <a:tab algn="l" pos="0"/>
                        </a:tabLst>
                      </a:pP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S: 11/1</a:t>
                      </a:r>
                      <a:endParaRPr b="0" lang="en-GB" sz="1400" spc="-1" strike="noStrike">
                        <a:latin typeface="Arial"/>
                      </a:endParaRPr>
                    </a:p>
                    <a:p>
                      <a:pPr>
                        <a:lnSpc>
                          <a:spcPct val="100000"/>
                        </a:lnSpc>
                      </a:pPr>
                      <a:r>
                        <a:rPr b="0" lang="en-US" sz="1400" spc="-1" strike="noStrike">
                          <a:solidFill>
                            <a:srgbClr val="000000"/>
                          </a:solidFill>
                          <a:latin typeface="Arial"/>
                        </a:rPr>
                        <a:t>E: 11/1</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1</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$0 </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$100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5</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599760">
                <a:tc>
                  <a:txBody>
                    <a:bodyPr lIns="0" rIns="0" tIns="0" bIns="0" anchor="ctr">
                      <a:noAutofit/>
                    </a:bodyPr>
                    <a:p>
                      <a:pPr marL="125640">
                        <a:lnSpc>
                          <a:spcPct val="100000"/>
                        </a:lnSpc>
                        <a:tabLst>
                          <a:tab algn="r" pos="1478160"/>
                        </a:tabLst>
                      </a:pPr>
                      <a:r>
                        <a:rPr b="0" lang="en-US" sz="1400" spc="-1" strike="noStrike">
                          <a:solidFill>
                            <a:srgbClr val="000000"/>
                          </a:solidFill>
                          <a:latin typeface="Arial"/>
                        </a:rPr>
                        <a:t>6.2 Perform penetration test</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59040">
                        <a:lnSpc>
                          <a:spcPct val="100000"/>
                        </a:lnSpc>
                        <a:tabLst>
                          <a:tab algn="l" pos="0"/>
                        </a:tabLst>
                      </a:pPr>
                      <a:r>
                        <a:rPr b="0" lang="en-US" sz="1400" spc="-1" strike="noStrike">
                          <a:solidFill>
                            <a:srgbClr val="000000"/>
                          </a:solidFill>
                          <a:latin typeface="Arial"/>
                          <a:ea typeface="Calibri"/>
                        </a:rPr>
                        <a:t>Penetration test team</a:t>
                      </a:r>
                      <a:endParaRPr b="0" lang="en-GB" sz="1400" spc="-1" strike="noStrike">
                        <a:latin typeface="Arial"/>
                      </a:endParaRPr>
                    </a:p>
                    <a:p>
                      <a:pPr marL="59040">
                        <a:lnSpc>
                          <a:spcPct val="100000"/>
                        </a:lnSpc>
                        <a:tabLst>
                          <a:tab algn="l" pos="0"/>
                        </a:tabLst>
                      </a:pP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54000" indent="55440">
                        <a:lnSpc>
                          <a:spcPct val="100000"/>
                        </a:lnSpc>
                        <a:tabLst>
                          <a:tab algn="l" pos="0"/>
                        </a:tabLst>
                      </a:pPr>
                      <a:r>
                        <a:rPr b="0" lang="en-US" sz="1400" spc="-1" strike="noStrike">
                          <a:solidFill>
                            <a:srgbClr val="000000"/>
                          </a:solidFill>
                          <a:latin typeface="Arial"/>
                        </a:rPr>
                        <a:t>S: 11/2</a:t>
                      </a:r>
                      <a:endParaRPr b="0" lang="en-GB" sz="1400" spc="-1" strike="noStrike">
                        <a:latin typeface="Arial"/>
                      </a:endParaRPr>
                    </a:p>
                    <a:p>
                      <a:pPr>
                        <a:lnSpc>
                          <a:spcPct val="100000"/>
                        </a:lnSpc>
                        <a:tabLst>
                          <a:tab algn="l" pos="0"/>
                        </a:tabLst>
                      </a:pPr>
                      <a:r>
                        <a:rPr b="0" lang="en-US" sz="1400" spc="-1" strike="noStrike">
                          <a:solidFill>
                            <a:srgbClr val="000000"/>
                          </a:solidFill>
                          <a:latin typeface="Arial"/>
                        </a:rPr>
                        <a:t>E: 11/12</a:t>
                      </a:r>
                      <a:endParaRPr b="0" lang="en-GB" sz="1400" spc="-1" strike="noStrike">
                        <a:latin typeface="Arial"/>
                      </a:endParaRPr>
                    </a:p>
                    <a:p>
                      <a:pPr marL="41400" indent="109440">
                        <a:lnSpc>
                          <a:spcPct val="100000"/>
                        </a:lnSpc>
                        <a:tabLst>
                          <a:tab algn="l" pos="0"/>
                        </a:tabLst>
                      </a:pP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a:lnSpc>
                          <a:spcPct val="100000"/>
                        </a:lnSpc>
                      </a:pPr>
                      <a:r>
                        <a:rPr b="0" lang="en-US" sz="1400" spc="-1" strike="noStrike">
                          <a:solidFill>
                            <a:srgbClr val="000000"/>
                          </a:solidFill>
                          <a:latin typeface="Arial"/>
                          <a:ea typeface="Calibri"/>
                        </a:rPr>
                        <a:t> </a:t>
                      </a:r>
                      <a:r>
                        <a:rPr b="0" lang="en-US" sz="1400" spc="-1" strike="noStrike">
                          <a:solidFill>
                            <a:srgbClr val="000000"/>
                          </a:solidFill>
                          <a:latin typeface="Arial"/>
                          <a:ea typeface="Calibri"/>
                        </a:rPr>
                        <a:t>9</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53280">
                        <a:lnSpc>
                          <a:spcPct val="100000"/>
                        </a:lnSpc>
                      </a:pPr>
                      <a:r>
                        <a:rPr b="0" lang="en-US" sz="1400" spc="-1" strike="noStrike">
                          <a:solidFill>
                            <a:srgbClr val="000000"/>
                          </a:solidFill>
                          <a:latin typeface="Arial"/>
                          <a:ea typeface="Calibri"/>
                        </a:rPr>
                        <a:t>$0</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65520">
                        <a:lnSpc>
                          <a:spcPct val="100000"/>
                        </a:lnSpc>
                      </a:pPr>
                      <a:r>
                        <a:rPr b="0" lang="en-US" sz="1400" spc="-1" strike="noStrike">
                          <a:solidFill>
                            <a:srgbClr val="000000"/>
                          </a:solidFill>
                          <a:latin typeface="Arial"/>
                          <a:ea typeface="Calibri"/>
                        </a:rPr>
                        <a:t>$900</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a:lnSpc>
                          <a:spcPct val="100000"/>
                        </a:lnSpc>
                        <a:tabLst>
                          <a:tab algn="l" pos="0"/>
                        </a:tabLst>
                      </a:pPr>
                      <a:r>
                        <a:rPr b="0" lang="en-US" sz="1400" spc="-1" strike="noStrike">
                          <a:solidFill>
                            <a:srgbClr val="000000"/>
                          </a:solidFill>
                          <a:latin typeface="Arial"/>
                          <a:ea typeface="Calibri"/>
                        </a:rPr>
                        <a:t>6.1</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0" name="Title 3"/>
          <p:cNvSpPr txBox="1"/>
          <p:nvPr/>
        </p:nvSpPr>
        <p:spPr>
          <a:xfrm>
            <a:off x="533520" y="152280"/>
            <a:ext cx="8032320" cy="12146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rPr>
              <a:t>Table 10-1 Example Project Plan Work Breakdown Structure (4 of 4)</a:t>
            </a:r>
            <a:endParaRPr b="0" lang="en-US" sz="3600" spc="-1" strike="noStrike">
              <a:solidFill>
                <a:srgbClr val="000000"/>
              </a:solidFill>
              <a:latin typeface="Arial"/>
            </a:endParaRPr>
          </a:p>
        </p:txBody>
      </p:sp>
      <p:graphicFrame>
        <p:nvGraphicFramePr>
          <p:cNvPr id="181" name="Table 2"/>
          <p:cNvGraphicFramePr/>
          <p:nvPr/>
        </p:nvGraphicFramePr>
        <p:xfrm>
          <a:off x="457200" y="1905120"/>
          <a:ext cx="8305560" cy="2742840"/>
        </p:xfrm>
        <a:graphic>
          <a:graphicData uri="http://schemas.openxmlformats.org/drawingml/2006/table">
            <a:tbl>
              <a:tblPr/>
              <a:tblGrid>
                <a:gridCol w="1371600"/>
                <a:gridCol w="1295280"/>
                <a:gridCol w="990360"/>
                <a:gridCol w="1218960"/>
                <a:gridCol w="1218960"/>
                <a:gridCol w="1218960"/>
                <a:gridCol w="991440"/>
              </a:tblGrid>
              <a:tr h="914400">
                <a:tc>
                  <a:txBody>
                    <a:bodyPr>
                      <a:noAutofit/>
                    </a:bodyPr>
                    <a:p>
                      <a:pPr>
                        <a:lnSpc>
                          <a:spcPct val="100000"/>
                        </a:lnSpc>
                      </a:pPr>
                      <a:r>
                        <a:rPr b="1" lang="en-US" sz="1600" spc="-1" strike="noStrike">
                          <a:solidFill>
                            <a:srgbClr val="ffffff"/>
                          </a:solidFill>
                          <a:latin typeface="Arial"/>
                        </a:rPr>
                        <a:t>Task or Subtask </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600" spc="-1" strike="noStrike">
                          <a:solidFill>
                            <a:srgbClr val="ffffff"/>
                          </a:solidFill>
                          <a:latin typeface="Arial"/>
                        </a:rPr>
                        <a:t>Resources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600" spc="-1" strike="noStrike">
                          <a:solidFill>
                            <a:srgbClr val="ffffff"/>
                          </a:solidFill>
                          <a:latin typeface="Arial"/>
                        </a:rPr>
                        <a:t>Start (S) &amp; End (E) Dates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600" spc="-1" strike="noStrike">
                          <a:solidFill>
                            <a:srgbClr val="ffffff"/>
                          </a:solidFill>
                          <a:latin typeface="Arial"/>
                        </a:rPr>
                        <a:t>Estimated Effort in Hours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600" spc="-1" strike="noStrike">
                          <a:solidFill>
                            <a:srgbClr val="ffffff"/>
                          </a:solidFill>
                          <a:latin typeface="Arial"/>
                        </a:rPr>
                        <a:t>Estimated Capital Expense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600" spc="-1" strike="noStrike">
                          <a:solidFill>
                            <a:srgbClr val="ffffff"/>
                          </a:solidFill>
                          <a:latin typeface="Arial"/>
                        </a:rPr>
                        <a:t>Estimated Non capital Expense</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c>
                  <a:txBody>
                    <a:bodyPr>
                      <a:noAutofit/>
                    </a:bodyPr>
                    <a:p>
                      <a:pPr>
                        <a:lnSpc>
                          <a:spcPct val="100000"/>
                        </a:lnSpc>
                      </a:pPr>
                      <a:r>
                        <a:rPr b="1" lang="en-US" sz="1600" spc="-1" strike="noStrike">
                          <a:solidFill>
                            <a:srgbClr val="ffffff"/>
                          </a:solidFill>
                          <a:latin typeface="Arial"/>
                        </a:rPr>
                        <a:t>Depend-encies</a:t>
                      </a:r>
                      <a:endParaRPr b="0" lang="en-GB" sz="16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solidFill>
                      <a:srgbClr val="364162"/>
                    </a:solidFill>
                  </a:tcPr>
                </a:tc>
              </a:tr>
              <a:tr h="914400">
                <a:tc>
                  <a:txBody>
                    <a:bodyPr lIns="0" rIns="0" tIns="0" bIns="0" anchor="ctr">
                      <a:noAutofit/>
                    </a:bodyPr>
                    <a:p>
                      <a:pPr marL="109440">
                        <a:lnSpc>
                          <a:spcPct val="100000"/>
                        </a:lnSpc>
                        <a:tabLst>
                          <a:tab algn="l" pos="0"/>
                        </a:tabLst>
                      </a:pPr>
                      <a:r>
                        <a:rPr b="0" lang="en-US" sz="1400" spc="-1" strike="noStrike">
                          <a:solidFill>
                            <a:srgbClr val="000000"/>
                          </a:solidFill>
                          <a:latin typeface="Arial"/>
                        </a:rPr>
                        <a:t>6.3 Verify that result of penetration test were passing </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lIns="0" rIns="0" tIns="0" bIns="0" anchor="ctr">
                      <a:noAutofit/>
                    </a:bodyPr>
                    <a:p>
                      <a:pPr marL="54000">
                        <a:lnSpc>
                          <a:spcPct val="100000"/>
                        </a:lnSpc>
                        <a:tabLst>
                          <a:tab algn="l" pos="0"/>
                        </a:tabLst>
                      </a:pPr>
                      <a:r>
                        <a:rPr b="0" lang="en-US" sz="1400" spc="-1" strike="noStrike">
                          <a:solidFill>
                            <a:srgbClr val="000000"/>
                          </a:solidFill>
                          <a:latin typeface="Arial"/>
                        </a:rPr>
                        <a:t>Network architect</a:t>
                      </a:r>
                      <a:endParaRPr b="0" lang="en-GB" sz="1400" spc="-1" strike="noStrike">
                        <a:latin typeface="Arial"/>
                      </a:endParaRPr>
                    </a:p>
                  </a:txBody>
                  <a:tcPr>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tabLst>
                          <a:tab algn="l" pos="0"/>
                        </a:tabLst>
                      </a:pPr>
                      <a:r>
                        <a:rPr b="0" lang="en-US" sz="1400" spc="-1" strike="noStrike">
                          <a:solidFill>
                            <a:srgbClr val="000000"/>
                          </a:solidFill>
                          <a:latin typeface="Arial"/>
                        </a:rPr>
                        <a:t>S: 11/13</a:t>
                      </a:r>
                      <a:endParaRPr b="0" lang="en-GB" sz="1400" spc="-1" strike="noStrike">
                        <a:latin typeface="Arial"/>
                      </a:endParaRPr>
                    </a:p>
                    <a:p>
                      <a:pPr>
                        <a:lnSpc>
                          <a:spcPct val="100000"/>
                        </a:lnSpc>
                        <a:tabLst>
                          <a:tab algn="l" pos="0"/>
                        </a:tabLst>
                      </a:pPr>
                      <a:r>
                        <a:rPr b="0" lang="en-US" sz="1400" spc="-1" strike="noStrike">
                          <a:solidFill>
                            <a:srgbClr val="000000"/>
                          </a:solidFill>
                          <a:latin typeface="Arial"/>
                        </a:rPr>
                        <a:t>E: 11/15</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2</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$200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6.2</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r h="914400">
                <a:tc>
                  <a:txBody>
                    <a:bodyPr>
                      <a:noAutofit/>
                    </a:bodyPr>
                    <a:p>
                      <a:pPr>
                        <a:lnSpc>
                          <a:spcPct val="100000"/>
                        </a:lnSpc>
                        <a:tabLst>
                          <a:tab algn="l" pos="0"/>
                        </a:tabLst>
                      </a:pPr>
                      <a:r>
                        <a:rPr b="0" lang="en-US" sz="1400" spc="-1" strike="noStrike">
                          <a:solidFill>
                            <a:srgbClr val="000000"/>
                          </a:solidFill>
                          <a:latin typeface="Arial"/>
                          <a:ea typeface="Calibri"/>
                        </a:rPr>
                        <a:t>7. Get remote office sign-off and update all network drawings and documents </a:t>
                      </a:r>
                      <a:endParaRPr b="0" lang="en-GB" sz="1400" spc="-1" strike="noStrike">
                        <a:latin typeface="Arial"/>
                      </a:endParaRPr>
                    </a:p>
                    <a:p>
                      <a:pPr>
                        <a:lnSpc>
                          <a:spcPct val="100000"/>
                        </a:lnSpc>
                        <a:tabLst>
                          <a:tab algn="l" pos="0"/>
                        </a:tabLst>
                      </a:pP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tabLst>
                          <a:tab algn="l" pos="0"/>
                        </a:tabLst>
                      </a:pPr>
                      <a:r>
                        <a:rPr b="0" lang="en-US" sz="1400" spc="-1" strike="noStrike">
                          <a:solidFill>
                            <a:srgbClr val="000000"/>
                          </a:solidFill>
                          <a:latin typeface="Arial"/>
                        </a:rPr>
                        <a:t>Network architect</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S: 11/16</a:t>
                      </a:r>
                      <a:endParaRPr b="0" lang="en-GB" sz="1400" spc="-1" strike="noStrike">
                        <a:latin typeface="Arial"/>
                      </a:endParaRPr>
                    </a:p>
                    <a:p>
                      <a:pPr>
                        <a:lnSpc>
                          <a:spcPct val="100000"/>
                        </a:lnSpc>
                      </a:pPr>
                      <a:r>
                        <a:rPr b="0" lang="en-US" sz="1400" spc="-1" strike="noStrike">
                          <a:solidFill>
                            <a:srgbClr val="000000"/>
                          </a:solidFill>
                          <a:latin typeface="Arial"/>
                        </a:rPr>
                        <a:t>E: 11/30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8</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$800</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c>
                  <a:txBody>
                    <a:bodyPr>
                      <a:noAutofit/>
                    </a:bodyPr>
                    <a:p>
                      <a:pPr>
                        <a:lnSpc>
                          <a:spcPct val="100000"/>
                        </a:lnSpc>
                      </a:pPr>
                      <a:r>
                        <a:rPr b="0" lang="en-US" sz="1400" spc="-1" strike="noStrike">
                          <a:solidFill>
                            <a:srgbClr val="000000"/>
                          </a:solidFill>
                          <a:latin typeface="Arial"/>
                        </a:rPr>
                        <a:t>6.2</a:t>
                      </a:r>
                      <a:endParaRPr b="0" lang="en-GB" sz="1400" spc="-1" strike="noStrike">
                        <a:latin typeface="Arial"/>
                      </a:endParaRPr>
                    </a:p>
                  </a:txBody>
                  <a:tcPr marL="91440" marR="91440">
                    <a:lnL w="12240">
                      <a:solidFill>
                        <a:srgbClr val="000000"/>
                      </a:solidFill>
                    </a:lnL>
                    <a:lnR w="12240">
                      <a:solidFill>
                        <a:srgbClr val="000000"/>
                      </a:solidFill>
                    </a:lnR>
                    <a:lnT w="12240">
                      <a:solidFill>
                        <a:srgbClr val="000000"/>
                      </a:solidFill>
                    </a:lnT>
                    <a:lnB w="12240">
                      <a:solidFill>
                        <a:srgbClr val="000000"/>
                      </a:solidFill>
                    </a:lnB>
                    <a:noFill/>
                  </a:tcPr>
                </a:tc>
              </a:tr>
            </a:tbl>
          </a:graphicData>
        </a:graphic>
      </p:graphicFrame>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2" name="Title 4"/>
          <p:cNvSpPr txBox="1"/>
          <p:nvPr/>
        </p:nvSpPr>
        <p:spPr>
          <a:xfrm>
            <a:off x="45720" y="27720"/>
            <a:ext cx="9052200" cy="581400"/>
          </a:xfrm>
          <a:prstGeom prst="rect">
            <a:avLst/>
          </a:prstGeom>
          <a:noFill/>
          <a:ln w="9360">
            <a:noFill/>
          </a:ln>
        </p:spPr>
        <p:txBody>
          <a:bodyPr anchor="ctr">
            <a:normAutofit fontScale="91000"/>
          </a:bodyPr>
          <a:p>
            <a:pPr algn="ctr">
              <a:lnSpc>
                <a:spcPct val="100000"/>
              </a:lnSpc>
            </a:pPr>
            <a:r>
              <a:rPr b="0" lang="en-US" sz="3600" spc="-1" strike="noStrike">
                <a:solidFill>
                  <a:srgbClr val="000000"/>
                </a:solidFill>
                <a:latin typeface="Arial"/>
                <a:ea typeface="Verdana"/>
              </a:rPr>
              <a:t>Project Planning Considerations</a:t>
            </a:r>
            <a:endParaRPr b="0" lang="en-US" sz="3600" spc="-1" strike="noStrike">
              <a:solidFill>
                <a:srgbClr val="000000"/>
              </a:solidFill>
              <a:latin typeface="Arial"/>
            </a:endParaRPr>
          </a:p>
        </p:txBody>
      </p:sp>
      <p:sp>
        <p:nvSpPr>
          <p:cNvPr id="183" name="Content Placeholder 5"/>
          <p:cNvSpPr txBox="1"/>
          <p:nvPr/>
        </p:nvSpPr>
        <p:spPr>
          <a:xfrm>
            <a:off x="190440" y="627480"/>
            <a:ext cx="8762760" cy="501084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As project plan is developed, adding detail is not always straightforward.</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Special considerations include: </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Financial Considerations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Priority Considerations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Time and Scheduling Considerations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Staffing considerations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Organizational Feasibility Considerations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Training and Indoctrination Considerations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Scope Considerations</a:t>
            </a:r>
            <a:endParaRPr b="0" lang="en-US" sz="2400" spc="-1" strike="noStrike">
              <a:solidFill>
                <a:srgbClr val="000000"/>
              </a:solidFill>
              <a:latin typeface="Arial"/>
            </a:endParaRPr>
          </a:p>
          <a:p>
            <a:pPr>
              <a:lnSpc>
                <a:spcPct val="100000"/>
              </a:lnSpc>
              <a:spcBef>
                <a:spcPts val="519"/>
              </a:spcBef>
            </a:pP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03" dur="indefinite" restart="never" nodeType="tmRoot">
          <p:childTnLst>
            <p:seq>
              <p:cTn id="104" dur="indefinite" nodeType="mainSeq">
                <p:childTnLst>
                  <p:par>
                    <p:cTn id="105" fill="hold">
                      <p:stCondLst>
                        <p:cond delay="indefinite"/>
                      </p:stCondLst>
                      <p:childTnLst>
                        <p:par>
                          <p:cTn id="106" fill="hold">
                            <p:stCondLst>
                              <p:cond delay="0"/>
                            </p:stCondLst>
                            <p:childTnLst>
                              <p:par>
                                <p:cTn id="107" nodeType="clickEffect" fill="hold" presetClass="entr" presetID="1">
                                  <p:stCondLst>
                                    <p:cond delay="0"/>
                                  </p:stCondLst>
                                  <p:childTnLst>
                                    <p:set>
                                      <p:cBhvr>
                                        <p:cTn id="108" dur="1" fill="hold">
                                          <p:stCondLst>
                                            <p:cond delay="0"/>
                                          </p:stCondLst>
                                        </p:cTn>
                                        <p:tgtEl>
                                          <p:spTgt spid="183">
                                            <p:txEl>
                                              <p:pRg st="0" end="0"/>
                                            </p:txEl>
                                          </p:spTgt>
                                        </p:tgtEl>
                                        <p:attrNameLst>
                                          <p:attrName>style.visibility</p:attrName>
                                        </p:attrNameLst>
                                      </p:cBhvr>
                                      <p:to>
                                        <p:strVal val="visible"/>
                                      </p:to>
                                    </p:set>
                                  </p:childTnLst>
                                </p:cTn>
                              </p:par>
                            </p:childTnLst>
                          </p:cTn>
                        </p:par>
                      </p:childTnLst>
                    </p:cTn>
                  </p:par>
                  <p:par>
                    <p:cTn id="109" fill="hold">
                      <p:stCondLst>
                        <p:cond delay="indefinite"/>
                      </p:stCondLst>
                      <p:childTnLst>
                        <p:par>
                          <p:cTn id="110" fill="hold">
                            <p:stCondLst>
                              <p:cond delay="0"/>
                            </p:stCondLst>
                            <p:childTnLst>
                              <p:par>
                                <p:cTn id="111" nodeType="clickEffect" fill="hold" presetClass="entr" presetID="1">
                                  <p:stCondLst>
                                    <p:cond delay="0"/>
                                  </p:stCondLst>
                                  <p:childTnLst>
                                    <p:set>
                                      <p:cBhvr>
                                        <p:cTn id="112" dur="1" fill="hold">
                                          <p:stCondLst>
                                            <p:cond delay="0"/>
                                          </p:stCondLst>
                                        </p:cTn>
                                        <p:tgtEl>
                                          <p:spTgt spid="183">
                                            <p:txEl>
                                              <p:pRg st="1" end="1"/>
                                            </p:txEl>
                                          </p:spTgt>
                                        </p:tgtEl>
                                        <p:attrNameLst>
                                          <p:attrName>style.visibility</p:attrName>
                                        </p:attrNameLst>
                                      </p:cBhvr>
                                      <p:to>
                                        <p:strVal val="visible"/>
                                      </p:to>
                                    </p:set>
                                  </p:childTnLst>
                                </p:cTn>
                              </p:par>
                            </p:childTnLst>
                          </p:cTn>
                        </p:par>
                      </p:childTnLst>
                    </p:cTn>
                  </p:par>
                  <p:par>
                    <p:cTn id="113" fill="hold">
                      <p:stCondLst>
                        <p:cond delay="indefinite"/>
                      </p:stCondLst>
                      <p:childTnLst>
                        <p:par>
                          <p:cTn id="114" fill="hold">
                            <p:stCondLst>
                              <p:cond delay="0"/>
                            </p:stCondLst>
                            <p:childTnLst>
                              <p:par>
                                <p:cTn id="115" nodeType="clickEffect" fill="hold" presetClass="entr" presetID="1">
                                  <p:stCondLst>
                                    <p:cond delay="0"/>
                                  </p:stCondLst>
                                  <p:childTnLst>
                                    <p:set>
                                      <p:cBhvr>
                                        <p:cTn id="116" dur="1" fill="hold">
                                          <p:stCondLst>
                                            <p:cond delay="0"/>
                                          </p:stCondLst>
                                        </p:cTn>
                                        <p:tgtEl>
                                          <p:spTgt spid="183">
                                            <p:txEl>
                                              <p:pRg st="2" end="2"/>
                                            </p:txEl>
                                          </p:spTgt>
                                        </p:tgtEl>
                                        <p:attrNameLst>
                                          <p:attrName>style.visibility</p:attrName>
                                        </p:attrNameLst>
                                      </p:cBhvr>
                                      <p:to>
                                        <p:strVal val="visible"/>
                                      </p:to>
                                    </p:set>
                                  </p:childTnLst>
                                </p:cTn>
                              </p:par>
                            </p:childTnLst>
                          </p:cTn>
                        </p:par>
                      </p:childTnLst>
                    </p:cTn>
                  </p:par>
                  <p:par>
                    <p:cTn id="117" fill="hold">
                      <p:stCondLst>
                        <p:cond delay="indefinite"/>
                      </p:stCondLst>
                      <p:childTnLst>
                        <p:par>
                          <p:cTn id="118" fill="hold">
                            <p:stCondLst>
                              <p:cond delay="0"/>
                            </p:stCondLst>
                            <p:childTnLst>
                              <p:par>
                                <p:cTn id="119" nodeType="clickEffect" fill="hold" presetClass="entr" presetID="1">
                                  <p:stCondLst>
                                    <p:cond delay="0"/>
                                  </p:stCondLst>
                                  <p:childTnLst>
                                    <p:set>
                                      <p:cBhvr>
                                        <p:cTn id="120" dur="1" fill="hold">
                                          <p:stCondLst>
                                            <p:cond delay="0"/>
                                          </p:stCondLst>
                                        </p:cTn>
                                        <p:tgtEl>
                                          <p:spTgt spid="183">
                                            <p:txEl>
                                              <p:pRg st="3" end="3"/>
                                            </p:txEl>
                                          </p:spTgt>
                                        </p:tgtEl>
                                        <p:attrNameLst>
                                          <p:attrName>style.visibility</p:attrName>
                                        </p:attrNameLst>
                                      </p:cBhvr>
                                      <p:to>
                                        <p:strVal val="visible"/>
                                      </p:to>
                                    </p:set>
                                  </p:childTnLst>
                                </p:cTn>
                              </p:par>
                            </p:childTnLst>
                          </p:cTn>
                        </p:par>
                      </p:childTnLst>
                    </p:cTn>
                  </p:par>
                  <p:par>
                    <p:cTn id="121" fill="hold">
                      <p:stCondLst>
                        <p:cond delay="indefinite"/>
                      </p:stCondLst>
                      <p:childTnLst>
                        <p:par>
                          <p:cTn id="122" fill="hold">
                            <p:stCondLst>
                              <p:cond delay="0"/>
                            </p:stCondLst>
                            <p:childTnLst>
                              <p:par>
                                <p:cTn id="123" nodeType="clickEffect" fill="hold" presetClass="entr" presetID="1">
                                  <p:stCondLst>
                                    <p:cond delay="0"/>
                                  </p:stCondLst>
                                  <p:childTnLst>
                                    <p:set>
                                      <p:cBhvr>
                                        <p:cTn id="124" dur="1" fill="hold">
                                          <p:stCondLst>
                                            <p:cond delay="0"/>
                                          </p:stCondLst>
                                        </p:cTn>
                                        <p:tgtEl>
                                          <p:spTgt spid="183">
                                            <p:txEl>
                                              <p:pRg st="4" end="4"/>
                                            </p:txEl>
                                          </p:spTgt>
                                        </p:tgtEl>
                                        <p:attrNameLst>
                                          <p:attrName>style.visibility</p:attrName>
                                        </p:attrNameLst>
                                      </p:cBhvr>
                                      <p:to>
                                        <p:strVal val="visible"/>
                                      </p:to>
                                    </p:set>
                                  </p:childTnLst>
                                </p:cTn>
                              </p:par>
                            </p:childTnLst>
                          </p:cTn>
                        </p:par>
                      </p:childTnLst>
                    </p:cTn>
                  </p:par>
                  <p:par>
                    <p:cTn id="125" fill="hold">
                      <p:stCondLst>
                        <p:cond delay="indefinite"/>
                      </p:stCondLst>
                      <p:childTnLst>
                        <p:par>
                          <p:cTn id="126" fill="hold">
                            <p:stCondLst>
                              <p:cond delay="0"/>
                            </p:stCondLst>
                            <p:childTnLst>
                              <p:par>
                                <p:cTn id="127" nodeType="clickEffect" fill="hold" presetClass="entr" presetID="1">
                                  <p:stCondLst>
                                    <p:cond delay="0"/>
                                  </p:stCondLst>
                                  <p:childTnLst>
                                    <p:set>
                                      <p:cBhvr>
                                        <p:cTn id="128" dur="1" fill="hold">
                                          <p:stCondLst>
                                            <p:cond delay="0"/>
                                          </p:stCondLst>
                                        </p:cTn>
                                        <p:tgtEl>
                                          <p:spTgt spid="183">
                                            <p:txEl>
                                              <p:pRg st="5" end="5"/>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nodeType="clickEffect" fill="hold" presetClass="entr" presetID="1">
                                  <p:stCondLst>
                                    <p:cond delay="0"/>
                                  </p:stCondLst>
                                  <p:childTnLst>
                                    <p:set>
                                      <p:cBhvr>
                                        <p:cTn id="132" dur="1" fill="hold">
                                          <p:stCondLst>
                                            <p:cond delay="0"/>
                                          </p:stCondLst>
                                        </p:cTn>
                                        <p:tgtEl>
                                          <p:spTgt spid="183">
                                            <p:txEl>
                                              <p:pRg st="6" end="6"/>
                                            </p:txEl>
                                          </p:spTgt>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nodeType="clickEffect" fill="hold" presetClass="entr" presetID="1">
                                  <p:stCondLst>
                                    <p:cond delay="0"/>
                                  </p:stCondLst>
                                  <p:childTnLst>
                                    <p:set>
                                      <p:cBhvr>
                                        <p:cTn id="136" dur="1" fill="hold">
                                          <p:stCondLst>
                                            <p:cond delay="0"/>
                                          </p:stCondLst>
                                        </p:cTn>
                                        <p:tgtEl>
                                          <p:spTgt spid="183">
                                            <p:txEl>
                                              <p:pRg st="7" end="7"/>
                                            </p:txEl>
                                          </p:spTgt>
                                        </p:tgtEl>
                                        <p:attrNameLst>
                                          <p:attrName>style.visibility</p:attrName>
                                        </p:attrNameLst>
                                      </p:cBhvr>
                                      <p:to>
                                        <p:strVal val="visible"/>
                                      </p:to>
                                    </p:set>
                                  </p:childTnLst>
                                </p:cTn>
                              </p:par>
                            </p:childTnLst>
                          </p:cTn>
                        </p:par>
                      </p:childTnLst>
                    </p:cTn>
                  </p:par>
                  <p:par>
                    <p:cTn id="137" fill="hold">
                      <p:stCondLst>
                        <p:cond delay="indefinite"/>
                      </p:stCondLst>
                      <p:childTnLst>
                        <p:par>
                          <p:cTn id="138" fill="hold">
                            <p:stCondLst>
                              <p:cond delay="0"/>
                            </p:stCondLst>
                            <p:childTnLst>
                              <p:par>
                                <p:cTn id="139" nodeType="clickEffect" fill="hold" presetClass="entr" presetID="1">
                                  <p:stCondLst>
                                    <p:cond delay="0"/>
                                  </p:stCondLst>
                                  <p:childTnLst>
                                    <p:set>
                                      <p:cBhvr>
                                        <p:cTn id="140" dur="1" fill="hold">
                                          <p:stCondLst>
                                            <p:cond delay="0"/>
                                          </p:stCondLst>
                                        </p:cTn>
                                        <p:tgtEl>
                                          <p:spTgt spid="183">
                                            <p:txEl>
                                              <p:pRg st="8" end="8"/>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4"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Project Planning Considerations</a:t>
            </a:r>
            <a:endParaRPr b="0" lang="en-US" sz="3600" spc="-1" strike="noStrike">
              <a:solidFill>
                <a:srgbClr val="000000"/>
              </a:solidFill>
              <a:latin typeface="Arial"/>
            </a:endParaRPr>
          </a:p>
        </p:txBody>
      </p:sp>
      <p:sp>
        <p:nvSpPr>
          <p:cNvPr id="185" name="Content Placeholder 3"/>
          <p:cNvSpPr txBox="1"/>
          <p:nvPr/>
        </p:nvSpPr>
        <p:spPr>
          <a:xfrm>
            <a:off x="334800" y="1063800"/>
            <a:ext cx="8473680" cy="4647960"/>
          </a:xfrm>
          <a:prstGeom prst="rect">
            <a:avLst/>
          </a:prstGeom>
          <a:noFill/>
          <a:ln w="0">
            <a:noFill/>
          </a:ln>
        </p:spPr>
        <p:txBody>
          <a:bodyPr>
            <a:normAutofit fontScale="94000"/>
          </a:bodyPr>
          <a:p>
            <a:pPr marL="343080" indent="-342720">
              <a:lnSpc>
                <a:spcPct val="100000"/>
              </a:lnSpc>
              <a:spcBef>
                <a:spcPts val="561"/>
              </a:spcBef>
              <a:buClr>
                <a:srgbClr val="364162"/>
              </a:buClr>
              <a:buFont typeface="Arial"/>
              <a:buChar char="•"/>
            </a:pPr>
            <a:r>
              <a:rPr b="0" lang="en-US" sz="2800" spc="-1" strike="noStrike">
                <a:solidFill>
                  <a:srgbClr val="000000"/>
                </a:solidFill>
                <a:latin typeface="Arial"/>
                <a:ea typeface="Verdana"/>
              </a:rPr>
              <a:t>Financial considerations</a:t>
            </a:r>
            <a:endParaRPr b="0" lang="en-US" sz="28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Regardless of existing information security needs, the amount of effort that can be expended depends on available funds</a:t>
            </a:r>
            <a:endParaRPr b="0" lang="en-US" sz="26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Cost-benefit analysis must be reviewed and verified prior to the development of a project plan</a:t>
            </a:r>
            <a:endParaRPr b="0" lang="en-US" sz="26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Both public and private organizations have budgetary constraints, though of a different nature</a:t>
            </a:r>
            <a:endParaRPr b="0" lang="en-US" sz="26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To justify an amount budgeted for a security project at either public or for-profit organizations, it may be useful to benchmark expenses of similar organizations</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6"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Project Planning Considerations</a:t>
            </a:r>
            <a:endParaRPr b="0" lang="en-US" sz="3600" spc="-1" strike="noStrike">
              <a:solidFill>
                <a:srgbClr val="000000"/>
              </a:solidFill>
              <a:latin typeface="Arial"/>
            </a:endParaRPr>
          </a:p>
        </p:txBody>
      </p:sp>
      <p:sp>
        <p:nvSpPr>
          <p:cNvPr id="187" name="Content Placeholder 3"/>
          <p:cNvSpPr txBox="1"/>
          <p:nvPr/>
        </p:nvSpPr>
        <p:spPr>
          <a:xfrm>
            <a:off x="365040" y="1538640"/>
            <a:ext cx="8550000" cy="425196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Priority considerations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In general, the most important information security controls should be scheduled first</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Implementation of controls is guided by the prioritization of threats and value of threatened information assets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88" name="Title 4"/>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Project Planning Considerations</a:t>
            </a:r>
            <a:endParaRPr b="0" lang="en-US" sz="3600" spc="-1" strike="noStrike">
              <a:solidFill>
                <a:srgbClr val="000000"/>
              </a:solidFill>
              <a:latin typeface="Arial"/>
            </a:endParaRPr>
          </a:p>
        </p:txBody>
      </p:sp>
      <p:sp>
        <p:nvSpPr>
          <p:cNvPr id="189" name="Content Placeholder 5"/>
          <p:cNvSpPr txBox="1"/>
          <p:nvPr/>
        </p:nvSpPr>
        <p:spPr>
          <a:xfrm>
            <a:off x="228600" y="1295280"/>
            <a:ext cx="8762760" cy="457164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Time and scheduling considerations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Time impacts project plans at dozens of points, including: </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Time to order, receive, install, and configure security control</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Time to train the users</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Time to realize control’s return on investment </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0"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Project Planning Considerations</a:t>
            </a:r>
            <a:endParaRPr b="0" lang="en-US" sz="3600" spc="-1" strike="noStrike">
              <a:solidFill>
                <a:srgbClr val="000000"/>
              </a:solidFill>
              <a:latin typeface="Arial"/>
            </a:endParaRPr>
          </a:p>
        </p:txBody>
      </p:sp>
      <p:sp>
        <p:nvSpPr>
          <p:cNvPr id="191" name="Content Placeholder 3"/>
          <p:cNvSpPr txBox="1"/>
          <p:nvPr/>
        </p:nvSpPr>
        <p:spPr>
          <a:xfrm>
            <a:off x="237960" y="1229760"/>
            <a:ext cx="8651880" cy="4897080"/>
          </a:xfrm>
          <a:prstGeom prst="rect">
            <a:avLst/>
          </a:prstGeom>
          <a:noFill/>
          <a:ln w="0">
            <a:noFill/>
          </a:ln>
        </p:spPr>
        <p:txBody>
          <a:bodyPr>
            <a:normAutofit fontScale="88000"/>
          </a:bodyPr>
          <a:p>
            <a:pPr marL="343080" indent="-342720">
              <a:lnSpc>
                <a:spcPct val="100000"/>
              </a:lnSpc>
              <a:spcBef>
                <a:spcPts val="561"/>
              </a:spcBef>
              <a:buClr>
                <a:srgbClr val="364162"/>
              </a:buClr>
              <a:buFont typeface="Arial"/>
              <a:buChar char="•"/>
            </a:pPr>
            <a:r>
              <a:rPr b="0" lang="en-US" sz="2800" spc="-1" strike="noStrike">
                <a:solidFill>
                  <a:srgbClr val="000000"/>
                </a:solidFill>
                <a:latin typeface="Arial"/>
                <a:ea typeface="Verdana"/>
              </a:rPr>
              <a:t>Staffing considerations</a:t>
            </a:r>
            <a:endParaRPr b="0" lang="en-US" sz="28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Need for qualified, trained, and available personnel constrains project plan</a:t>
            </a:r>
            <a:endParaRPr b="0" lang="en-US" sz="26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Experienced staff is often needed to implement technologies and develop and implement policies and training programs</a:t>
            </a:r>
            <a:endParaRPr b="0" lang="en-US" sz="2600" spc="-1" strike="noStrike">
              <a:solidFill>
                <a:srgbClr val="000000"/>
              </a:solidFill>
              <a:latin typeface="Arial"/>
            </a:endParaRPr>
          </a:p>
          <a:p>
            <a:pPr marL="343080" indent="-342720">
              <a:lnSpc>
                <a:spcPct val="100000"/>
              </a:lnSpc>
              <a:spcBef>
                <a:spcPts val="561"/>
              </a:spcBef>
              <a:buClr>
                <a:srgbClr val="364162"/>
              </a:buClr>
              <a:buFont typeface="Arial"/>
              <a:buChar char="•"/>
            </a:pPr>
            <a:r>
              <a:rPr b="0" lang="en-US" sz="2800" spc="-1" strike="noStrike">
                <a:solidFill>
                  <a:srgbClr val="000000"/>
                </a:solidFill>
                <a:latin typeface="Arial"/>
                <a:ea typeface="Verdana"/>
              </a:rPr>
              <a:t>Procurement considerations</a:t>
            </a:r>
            <a:endParaRPr b="0" lang="en-US" sz="28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Often constraints on the selection of equipment/services</a:t>
            </a:r>
            <a:endParaRPr b="0" lang="en-US" sz="2600" spc="-1" strike="noStrike">
              <a:solidFill>
                <a:srgbClr val="000000"/>
              </a:solidFill>
              <a:latin typeface="Arial"/>
            </a:endParaRPr>
          </a:p>
          <a:p>
            <a:pPr lvl="2" marL="1143000" indent="-228240">
              <a:lnSpc>
                <a:spcPct val="100000"/>
              </a:lnSpc>
              <a:spcBef>
                <a:spcPts val="479"/>
              </a:spcBef>
              <a:buClr>
                <a:srgbClr val="364162"/>
              </a:buClr>
              <a:buFont typeface="Wingdings" charset="2"/>
              <a:buChar char=""/>
            </a:pPr>
            <a:r>
              <a:rPr b="0" lang="en-US" sz="2400" spc="-1" strike="noStrike">
                <a:solidFill>
                  <a:srgbClr val="000000"/>
                </a:solidFill>
                <a:latin typeface="Arial"/>
                <a:ea typeface="Verdana"/>
              </a:rPr>
              <a:t>Some organizations require use of particular service vendors/manufacturers/suppliers</a:t>
            </a:r>
            <a:endParaRPr b="0" lang="en-US" sz="24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These constraints may limit which technologies can be acquired</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2"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Project Planning Considerations</a:t>
            </a:r>
            <a:endParaRPr b="0" lang="en-US" sz="3600" spc="-1" strike="noStrike">
              <a:solidFill>
                <a:srgbClr val="000000"/>
              </a:solidFill>
              <a:latin typeface="Arial"/>
            </a:endParaRPr>
          </a:p>
        </p:txBody>
      </p:sp>
      <p:sp>
        <p:nvSpPr>
          <p:cNvPr id="193" name="Content Placeholder 3"/>
          <p:cNvSpPr txBox="1"/>
          <p:nvPr/>
        </p:nvSpPr>
        <p:spPr>
          <a:xfrm>
            <a:off x="380880" y="1295280"/>
            <a:ext cx="8381520" cy="44953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Organizational feasibility considerations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Changes should be transparent to system users unless the new technology is intended to change procedures (e.g., requiring additional authentication or verification)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Successful project requires that an organization be able to assimilate proposed changes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New technologies sometimes require new policies, employee training, and education</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4"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Project Planning Considerations</a:t>
            </a:r>
            <a:endParaRPr b="0" lang="en-US" sz="3600" spc="-1" strike="noStrike">
              <a:solidFill>
                <a:srgbClr val="000000"/>
              </a:solidFill>
              <a:latin typeface="Arial"/>
            </a:endParaRPr>
          </a:p>
        </p:txBody>
      </p:sp>
      <p:sp>
        <p:nvSpPr>
          <p:cNvPr id="195" name="Content Placeholder 3"/>
          <p:cNvSpPr txBox="1"/>
          <p:nvPr/>
        </p:nvSpPr>
        <p:spPr>
          <a:xfrm>
            <a:off x="365040" y="1295280"/>
            <a:ext cx="8473680" cy="47239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Training and indoctrination considerations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Size of an organization and the normal conduct of business may preclude a large training program for new security procedures/technologies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If so, the organization should conduct a phased-in or pilot implementation</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196"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Project Planning Considerations </a:t>
            </a:r>
            <a:endParaRPr b="0" lang="en-US" sz="3600" spc="-1" strike="noStrike">
              <a:solidFill>
                <a:srgbClr val="000000"/>
              </a:solidFill>
              <a:latin typeface="Arial"/>
            </a:endParaRPr>
          </a:p>
        </p:txBody>
      </p:sp>
      <p:sp>
        <p:nvSpPr>
          <p:cNvPr id="197" name="Content Placeholder 3"/>
          <p:cNvSpPr txBox="1"/>
          <p:nvPr/>
        </p:nvSpPr>
        <p:spPr>
          <a:xfrm>
            <a:off x="365040" y="1538640"/>
            <a:ext cx="8473680" cy="448056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Scope considerations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Project scope: description of project’s features, capabilities, functions, and quality level, used as the basis of a project plan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Organizations should implement large information security projects in stages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Title 2"/>
          <p:cNvSpPr txBox="1"/>
          <p:nvPr/>
        </p:nvSpPr>
        <p:spPr>
          <a:xfrm>
            <a:off x="45720" y="27720"/>
            <a:ext cx="9052200" cy="65772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The Need for Project Management</a:t>
            </a:r>
            <a:endParaRPr b="0" lang="en-US" sz="3600" spc="-1" strike="noStrike">
              <a:solidFill>
                <a:srgbClr val="000000"/>
              </a:solidFill>
              <a:latin typeface="Arial"/>
            </a:endParaRPr>
          </a:p>
        </p:txBody>
      </p:sp>
      <p:sp>
        <p:nvSpPr>
          <p:cNvPr id="199" name="Content Placeholder 3"/>
          <p:cNvSpPr txBox="1"/>
          <p:nvPr/>
        </p:nvSpPr>
        <p:spPr>
          <a:xfrm>
            <a:off x="335160" y="716040"/>
            <a:ext cx="8762760" cy="483048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Project management requires a unique set of skills and thorough understanding of a broad body of specialized knowledge.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Most information security projects require a trained project manager (a CISO) or skilled IT manager trained in project management techniques.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Supervised implementation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Executing the plan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Gap analysis </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Project Wrap-up</a:t>
            </a:r>
            <a:endParaRPr b="0" lang="en-US" sz="2400" spc="-1" strike="noStrike">
              <a:solidFill>
                <a:srgbClr val="000000"/>
              </a:solidFill>
              <a:latin typeface="Arial"/>
            </a:endParaRPr>
          </a:p>
          <a:p>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41" dur="indefinite" restart="never" nodeType="tmRoot">
          <p:childTnLst>
            <p:seq>
              <p:cTn id="142" dur="indefinite" nodeType="mainSeq">
                <p:childTnLst>
                  <p:par>
                    <p:cTn id="143" fill="hold">
                      <p:stCondLst>
                        <p:cond delay="indefinite"/>
                      </p:stCondLst>
                      <p:childTnLst>
                        <p:par>
                          <p:cTn id="144" fill="hold">
                            <p:stCondLst>
                              <p:cond delay="0"/>
                            </p:stCondLst>
                            <p:childTnLst>
                              <p:par>
                                <p:cTn id="145" nodeType="clickEffect" fill="hold" presetClass="entr" presetID="1">
                                  <p:stCondLst>
                                    <p:cond delay="0"/>
                                  </p:stCondLst>
                                  <p:childTnLst>
                                    <p:set>
                                      <p:cBhvr>
                                        <p:cTn id="146" dur="1" fill="hold">
                                          <p:stCondLst>
                                            <p:cond delay="0"/>
                                          </p:stCondLst>
                                        </p:cTn>
                                        <p:tgtEl>
                                          <p:spTgt spid="199">
                                            <p:txEl>
                                              <p:pRg st="0" end="0"/>
                                            </p:txEl>
                                          </p:spTgt>
                                        </p:tgtEl>
                                        <p:attrNameLst>
                                          <p:attrName>style.visibility</p:attrName>
                                        </p:attrNameLst>
                                      </p:cBhvr>
                                      <p:to>
                                        <p:strVal val="visible"/>
                                      </p:to>
                                    </p:set>
                                  </p:childTnLst>
                                </p:cTn>
                              </p:par>
                            </p:childTnLst>
                          </p:cTn>
                        </p:par>
                      </p:childTnLst>
                    </p:cTn>
                  </p:par>
                  <p:par>
                    <p:cTn id="147" fill="hold">
                      <p:stCondLst>
                        <p:cond delay="indefinite"/>
                      </p:stCondLst>
                      <p:childTnLst>
                        <p:par>
                          <p:cTn id="148" fill="hold">
                            <p:stCondLst>
                              <p:cond delay="0"/>
                            </p:stCondLst>
                            <p:childTnLst>
                              <p:par>
                                <p:cTn id="149" nodeType="clickEffect" fill="hold" presetClass="entr" presetID="1">
                                  <p:stCondLst>
                                    <p:cond delay="0"/>
                                  </p:stCondLst>
                                  <p:childTnLst>
                                    <p:set>
                                      <p:cBhvr>
                                        <p:cTn id="150" dur="1" fill="hold">
                                          <p:stCondLst>
                                            <p:cond delay="0"/>
                                          </p:stCondLst>
                                        </p:cTn>
                                        <p:tgtEl>
                                          <p:spTgt spid="199">
                                            <p:txEl>
                                              <p:pRg st="1" end="1"/>
                                            </p:txEl>
                                          </p:spTgt>
                                        </p:tgtEl>
                                        <p:attrNameLst>
                                          <p:attrName>style.visibility</p:attrName>
                                        </p:attrNameLst>
                                      </p:cBhvr>
                                      <p:to>
                                        <p:strVal val="visible"/>
                                      </p:to>
                                    </p:set>
                                  </p:childTnLst>
                                </p:cTn>
                              </p:par>
                            </p:childTnLst>
                          </p:cTn>
                        </p:par>
                      </p:childTnLst>
                    </p:cTn>
                  </p:par>
                  <p:par>
                    <p:cTn id="151" fill="hold">
                      <p:stCondLst>
                        <p:cond delay="indefinite"/>
                      </p:stCondLst>
                      <p:childTnLst>
                        <p:par>
                          <p:cTn id="152" fill="hold">
                            <p:stCondLst>
                              <p:cond delay="0"/>
                            </p:stCondLst>
                            <p:childTnLst>
                              <p:par>
                                <p:cTn id="153" nodeType="clickEffect" fill="hold" presetClass="entr" presetID="1">
                                  <p:stCondLst>
                                    <p:cond delay="0"/>
                                  </p:stCondLst>
                                  <p:childTnLst>
                                    <p:set>
                                      <p:cBhvr>
                                        <p:cTn id="154" dur="1" fill="hold">
                                          <p:stCondLst>
                                            <p:cond delay="0"/>
                                          </p:stCondLst>
                                        </p:cTn>
                                        <p:tgtEl>
                                          <p:spTgt spid="199">
                                            <p:txEl>
                                              <p:pRg st="2" end="2"/>
                                            </p:txEl>
                                          </p:spTgt>
                                        </p:tgtEl>
                                        <p:attrNameLst>
                                          <p:attrName>style.visibility</p:attrName>
                                        </p:attrNameLst>
                                      </p:cBhvr>
                                      <p:to>
                                        <p:strVal val="visible"/>
                                      </p:to>
                                    </p:set>
                                  </p:childTnLst>
                                </p:cTn>
                              </p:par>
                            </p:childTnLst>
                          </p:cTn>
                        </p:par>
                      </p:childTnLst>
                    </p:cTn>
                  </p:par>
                  <p:par>
                    <p:cTn id="155" fill="hold">
                      <p:stCondLst>
                        <p:cond delay="indefinite"/>
                      </p:stCondLst>
                      <p:childTnLst>
                        <p:par>
                          <p:cTn id="156" fill="hold">
                            <p:stCondLst>
                              <p:cond delay="0"/>
                            </p:stCondLst>
                            <p:childTnLst>
                              <p:par>
                                <p:cTn id="157" nodeType="clickEffect" fill="hold" presetClass="entr" presetID="1">
                                  <p:stCondLst>
                                    <p:cond delay="0"/>
                                  </p:stCondLst>
                                  <p:childTnLst>
                                    <p:set>
                                      <p:cBhvr>
                                        <p:cTn id="158" dur="1" fill="hold">
                                          <p:stCondLst>
                                            <p:cond delay="0"/>
                                          </p:stCondLst>
                                        </p:cTn>
                                        <p:tgtEl>
                                          <p:spTgt spid="199">
                                            <p:txEl>
                                              <p:pRg st="3" end="3"/>
                                            </p:txEl>
                                          </p:spTgt>
                                        </p:tgtEl>
                                        <p:attrNameLst>
                                          <p:attrName>style.visibility</p:attrName>
                                        </p:attrNameLst>
                                      </p:cBhvr>
                                      <p:to>
                                        <p:strVal val="visible"/>
                                      </p:to>
                                    </p:set>
                                  </p:childTnLst>
                                </p:cTn>
                              </p:par>
                            </p:childTnLst>
                          </p:cTn>
                        </p:par>
                      </p:childTnLst>
                    </p:cTn>
                  </p:par>
                  <p:par>
                    <p:cTn id="159" fill="hold">
                      <p:stCondLst>
                        <p:cond delay="indefinite"/>
                      </p:stCondLst>
                      <p:childTnLst>
                        <p:par>
                          <p:cTn id="160" fill="hold">
                            <p:stCondLst>
                              <p:cond delay="0"/>
                            </p:stCondLst>
                            <p:childTnLst>
                              <p:par>
                                <p:cTn id="161" nodeType="clickEffect" fill="hold" presetClass="entr" presetID="1">
                                  <p:stCondLst>
                                    <p:cond delay="0"/>
                                  </p:stCondLst>
                                  <p:childTnLst>
                                    <p:set>
                                      <p:cBhvr>
                                        <p:cTn id="162" dur="1" fill="hold">
                                          <p:stCondLst>
                                            <p:cond delay="0"/>
                                          </p:stCondLst>
                                        </p:cTn>
                                        <p:tgtEl>
                                          <p:spTgt spid="199">
                                            <p:txEl>
                                              <p:pRg st="4" end="4"/>
                                            </p:txEl>
                                          </p:spTgt>
                                        </p:tgtEl>
                                        <p:attrNameLst>
                                          <p:attrName>style.visibility</p:attrName>
                                        </p:attrNameLst>
                                      </p:cBhvr>
                                      <p:to>
                                        <p:strVal val="visible"/>
                                      </p:to>
                                    </p:set>
                                  </p:childTnLst>
                                </p:cTn>
                              </p:par>
                            </p:childTnLst>
                          </p:cTn>
                        </p:par>
                      </p:childTnLst>
                    </p:cTn>
                  </p:par>
                  <p:par>
                    <p:cTn id="163" fill="hold">
                      <p:stCondLst>
                        <p:cond delay="indefinite"/>
                      </p:stCondLst>
                      <p:childTnLst>
                        <p:par>
                          <p:cTn id="164" fill="hold">
                            <p:stCondLst>
                              <p:cond delay="0"/>
                            </p:stCondLst>
                            <p:childTnLst>
                              <p:par>
                                <p:cTn id="165" nodeType="clickEffect" fill="hold" presetClass="entr" presetID="1">
                                  <p:stCondLst>
                                    <p:cond delay="0"/>
                                  </p:stCondLst>
                                  <p:childTnLst>
                                    <p:set>
                                      <p:cBhvr>
                                        <p:cTn id="166" dur="1" fill="hold">
                                          <p:stCondLst>
                                            <p:cond delay="0"/>
                                          </p:stCondLst>
                                        </p:cTn>
                                        <p:tgtEl>
                                          <p:spTgt spid="199">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0"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The Need for Project Management</a:t>
            </a:r>
            <a:endParaRPr b="0" lang="en-US" sz="3600" spc="-1" strike="noStrike">
              <a:solidFill>
                <a:srgbClr val="000000"/>
              </a:solidFill>
              <a:latin typeface="Arial"/>
            </a:endParaRPr>
          </a:p>
        </p:txBody>
      </p:sp>
      <p:sp>
        <p:nvSpPr>
          <p:cNvPr id="201" name="Content Placeholder 3"/>
          <p:cNvSpPr txBox="1"/>
          <p:nvPr/>
        </p:nvSpPr>
        <p:spPr>
          <a:xfrm>
            <a:off x="304920" y="1295280"/>
            <a:ext cx="8473680" cy="455688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Supervised implementation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Some organizations may designate a champion from general management community of interest to supervise the implementation of an information security project plan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An alternative is to designate a senior IT manager or CIO to lead implementation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Best solution is to designate a suitable person from information security community of interest</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In final analysis, each organization must find the project leadership best suited to its specific needs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2"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The Need for Project Management</a:t>
            </a:r>
            <a:endParaRPr b="0" lang="en-US" sz="3600" spc="-1" strike="noStrike">
              <a:solidFill>
                <a:srgbClr val="000000"/>
              </a:solidFill>
              <a:latin typeface="Arial"/>
            </a:endParaRPr>
          </a:p>
        </p:txBody>
      </p:sp>
      <p:sp>
        <p:nvSpPr>
          <p:cNvPr id="203" name="Content Placeholder 3"/>
          <p:cNvSpPr txBox="1"/>
          <p:nvPr/>
        </p:nvSpPr>
        <p:spPr>
          <a:xfrm>
            <a:off x="365040" y="1295280"/>
            <a:ext cx="8473680" cy="47239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Executing the plan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 negative feedback loop ensures that project progress is measured periodically</a:t>
            </a:r>
            <a:endParaRPr b="0" lang="en-US" sz="24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When significant deviation occurs, corrective action is taken</a:t>
            </a:r>
            <a:endParaRPr b="0" lang="en-US" sz="22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400" spc="-1" strike="noStrike">
                <a:solidFill>
                  <a:srgbClr val="000000"/>
                </a:solidFill>
                <a:latin typeface="Arial"/>
                <a:ea typeface="Verdana"/>
              </a:rPr>
              <a:t>Often, a project manager can adjust one of three planning parameters for the task being corrected:</a:t>
            </a:r>
            <a:r>
              <a:rPr b="0" lang="en-US" sz="2600" spc="-1" strike="noStrike">
                <a:solidFill>
                  <a:srgbClr val="000000"/>
                </a:solidFill>
                <a:latin typeface="Arial"/>
                <a:ea typeface="Verdana"/>
              </a:rPr>
              <a:t> </a:t>
            </a:r>
            <a:endParaRPr b="0" lang="en-US" sz="26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Effort and money allocated</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Elapsed time/Scheduling impact</a:t>
            </a:r>
            <a:endParaRPr b="0" lang="en-US" sz="2200" spc="-1" strike="noStrike">
              <a:solidFill>
                <a:srgbClr val="000000"/>
              </a:solidFill>
              <a:latin typeface="Arial"/>
            </a:endParaRPr>
          </a:p>
          <a:p>
            <a:pPr lvl="2" marL="1143000" indent="-228240">
              <a:lnSpc>
                <a:spcPct val="100000"/>
              </a:lnSpc>
              <a:spcBef>
                <a:spcPts val="439"/>
              </a:spcBef>
              <a:buClr>
                <a:srgbClr val="364162"/>
              </a:buClr>
              <a:buFont typeface="Wingdings" charset="2"/>
              <a:buChar char=""/>
            </a:pPr>
            <a:r>
              <a:rPr b="0" lang="en-US" sz="2200" spc="-1" strike="noStrike">
                <a:solidFill>
                  <a:srgbClr val="000000"/>
                </a:solidFill>
                <a:latin typeface="Arial"/>
                <a:ea typeface="Verdana"/>
              </a:rPr>
              <a:t>Quality or quantity of deliverable</a:t>
            </a:r>
            <a:endParaRPr b="0" lang="en-US" sz="2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Title 2"/>
          <p:cNvSpPr txBox="1"/>
          <p:nvPr/>
        </p:nvSpPr>
        <p:spPr>
          <a:xfrm>
            <a:off x="555840" y="114840"/>
            <a:ext cx="8032320" cy="1003680"/>
          </a:xfrm>
          <a:prstGeom prst="rect">
            <a:avLst/>
          </a:prstGeom>
          <a:noFill/>
          <a:ln w="9360">
            <a:noFill/>
          </a:ln>
        </p:spPr>
        <p:txBody>
          <a:bodyPr anchor="ctr">
            <a:normAutofit/>
          </a:bodyPr>
          <a:p>
            <a:pPr algn="ctr">
              <a:lnSpc>
                <a:spcPct val="100000"/>
              </a:lnSpc>
            </a:pPr>
            <a:r>
              <a:rPr b="0" lang="en-US" sz="3600" spc="-1" strike="noStrike">
                <a:solidFill>
                  <a:srgbClr val="000000"/>
                </a:solidFill>
                <a:latin typeface="Arial"/>
              </a:rPr>
              <a:t>Gap analysis</a:t>
            </a:r>
            <a:endParaRPr b="0" lang="en-US" sz="3600" spc="-1" strike="noStrike">
              <a:solidFill>
                <a:srgbClr val="000000"/>
              </a:solidFill>
              <a:latin typeface="Arial"/>
            </a:endParaRPr>
          </a:p>
        </p:txBody>
      </p:sp>
      <p:pic>
        <p:nvPicPr>
          <p:cNvPr id="205" name="Picture 2" descr="A flow diagram shows an action step labeled as, “Plan initiated” points to another action step box by an arrow labeled as, “Current state assessed.” The “Current state assessed” points to another action step box by an arrow labeled as, “Current state compared to desired state as per plan.” The “Current state compared to desired state as per plan” points to a decision making box labeled as, “Current= Desired?” An arrow from the left of decision box labeled as, “Yes” points to action step box labeled as, “Monitor and periodically reassess.” An arrow from “Monitor and periodically reassess” points to action step box labeled as, “Current state assessed.” An arrow facing downwards labeled as, “No” from decision box points to action step box labeled as, “Develop gap analysis remediation plan.” An arrow from “Develop gap analysis remediation plan” points to an action step box labeled as, “Implement gap analysis remediation plan and reassess.” An arrow from “Implement gap analysis remediation plan and reassess” points to an action step box labeled as, “Current state assessed.” &#10;"/>
          <p:cNvPicPr/>
          <p:nvPr/>
        </p:nvPicPr>
        <p:blipFill>
          <a:blip r:embed="rId1"/>
          <a:stretch/>
        </p:blipFill>
        <p:spPr>
          <a:xfrm>
            <a:off x="2560680" y="838080"/>
            <a:ext cx="4021920" cy="4748040"/>
          </a:xfrm>
          <a:prstGeom prst="rect">
            <a:avLst/>
          </a:prstGeom>
          <a:ln w="0">
            <a:noFill/>
          </a:ln>
        </p:spPr>
      </p:pic>
    </p:spTree>
  </p:cSld>
  <mc:AlternateContent>
    <mc:Choice Requires="p14">
      <p:transition spd="slow" p14:dur="2000"/>
    </mc:Choice>
    <mc:Fallback>
      <p:transition spd="slow"/>
    </mc:Fallback>
  </mc:AlternateContent>
  <p:timing>
    <p:tnLst>
      <p:par>
        <p:cTn id="167" dur="indefinite" restart="never" nodeType="tmRoot">
          <p:childTnLst>
            <p:seq>
              <p:cTn id="168" dur="indefinite" nodeType="mainSeq">
                <p:childTnLst>
                  <p:par>
                    <p:cTn id="169" fill="hold">
                      <p:stCondLst>
                        <p:cond delay="indefinite"/>
                      </p:stCondLst>
                      <p:childTnLst>
                        <p:par>
                          <p:cTn id="170" fill="hold">
                            <p:stCondLst>
                              <p:cond delay="0"/>
                            </p:stCondLst>
                            <p:childTnLst>
                              <p:par>
                                <p:cTn id="171" nodeType="clickEffect" fill="hold" presetClass="entr" presetID="1">
                                  <p:stCondLst>
                                    <p:cond delay="0"/>
                                  </p:stCondLst>
                                  <p:childTnLst>
                                    <p:set>
                                      <p:cBhvr>
                                        <p:cTn id="172" dur="1" fill="hold">
                                          <p:stCondLst>
                                            <p:cond delay="0"/>
                                          </p:stCondLst>
                                        </p:cTn>
                                        <p:tgtEl>
                                          <p:spTgt spid="205"/>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06"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The Need for Project Management</a:t>
            </a:r>
            <a:endParaRPr b="0" lang="en-US" sz="3600" spc="-1" strike="noStrike">
              <a:solidFill>
                <a:srgbClr val="000000"/>
              </a:solidFill>
              <a:latin typeface="Arial"/>
            </a:endParaRPr>
          </a:p>
        </p:txBody>
      </p:sp>
      <p:sp>
        <p:nvSpPr>
          <p:cNvPr id="207" name="Content Placeholder 3"/>
          <p:cNvSpPr txBox="1"/>
          <p:nvPr/>
        </p:nvSpPr>
        <p:spPr>
          <a:xfrm>
            <a:off x="372960" y="1049040"/>
            <a:ext cx="8397360" cy="455688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Project wrap-up</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Project wrap-up is usually handled as a procedural task and assigned to a mid-level IT or information security manager</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Collect documentation, finalizes status reports, and delivers final report and presentation at wrap-up meeting</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Goal of wrap-up is to resolve any pending issues, critique overall project effort, and draw conclusions about how to improve process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Security Project Management Certifications</a:t>
            </a:r>
            <a:endParaRPr b="0" lang="en-US" sz="3600" spc="-1" strike="noStrike">
              <a:solidFill>
                <a:srgbClr val="000000"/>
              </a:solidFill>
              <a:latin typeface="Arial"/>
            </a:endParaRPr>
          </a:p>
        </p:txBody>
      </p:sp>
      <p:sp>
        <p:nvSpPr>
          <p:cNvPr id="209" name="Content Placeholder 2"/>
          <p:cNvSpPr txBox="1"/>
          <p:nvPr/>
        </p:nvSpPr>
        <p:spPr>
          <a:xfrm>
            <a:off x="372960" y="914400"/>
            <a:ext cx="8397360" cy="459900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GIAC certified project manager</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Offered by SANS Institute; focuses on security professionals/managers with project management responsibilities</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IT security project management </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Offered by EC Council as a milestone in its Certified E-Business Professional program</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Certified security project manager</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73" dur="indefinite" restart="never" nodeType="tmRoot">
          <p:childTnLst>
            <p:seq>
              <p:cTn id="174" dur="indefinite" nodeType="mainSeq">
                <p:childTnLst>
                  <p:par>
                    <p:cTn id="175" fill="hold">
                      <p:stCondLst>
                        <p:cond delay="indefinite"/>
                      </p:stCondLst>
                      <p:childTnLst>
                        <p:par>
                          <p:cTn id="176" fill="hold">
                            <p:stCondLst>
                              <p:cond delay="0"/>
                            </p:stCondLst>
                            <p:childTnLst>
                              <p:par>
                                <p:cTn id="177" nodeType="clickEffect" fill="hold" presetClass="entr" presetID="1">
                                  <p:stCondLst>
                                    <p:cond delay="0"/>
                                  </p:stCondLst>
                                  <p:childTnLst>
                                    <p:set>
                                      <p:cBhvr>
                                        <p:cTn id="178" dur="1" fill="hold">
                                          <p:stCondLst>
                                            <p:cond delay="0"/>
                                          </p:stCondLst>
                                        </p:cTn>
                                        <p:tgtEl>
                                          <p:spTgt spid="209">
                                            <p:txEl>
                                              <p:pRg st="0" end="0"/>
                                            </p:txEl>
                                          </p:spTgt>
                                        </p:tgtEl>
                                        <p:attrNameLst>
                                          <p:attrName>style.visibility</p:attrName>
                                        </p:attrNameLst>
                                      </p:cBhvr>
                                      <p:to>
                                        <p:strVal val="visible"/>
                                      </p:to>
                                    </p:set>
                                  </p:childTnLst>
                                </p:cTn>
                              </p:par>
                            </p:childTnLst>
                          </p:cTn>
                        </p:par>
                      </p:childTnLst>
                    </p:cTn>
                  </p:par>
                  <p:par>
                    <p:cTn id="179" fill="hold">
                      <p:stCondLst>
                        <p:cond delay="indefinite"/>
                      </p:stCondLst>
                      <p:childTnLst>
                        <p:par>
                          <p:cTn id="180" fill="hold">
                            <p:stCondLst>
                              <p:cond delay="0"/>
                            </p:stCondLst>
                            <p:childTnLst>
                              <p:par>
                                <p:cTn id="181" nodeType="clickEffect" fill="hold" presetClass="entr" presetID="1">
                                  <p:stCondLst>
                                    <p:cond delay="0"/>
                                  </p:stCondLst>
                                  <p:childTnLst>
                                    <p:set>
                                      <p:cBhvr>
                                        <p:cTn id="182" dur="1" fill="hold">
                                          <p:stCondLst>
                                            <p:cond delay="0"/>
                                          </p:stCondLst>
                                        </p:cTn>
                                        <p:tgtEl>
                                          <p:spTgt spid="209">
                                            <p:txEl>
                                              <p:pRg st="1" end="1"/>
                                            </p:txEl>
                                          </p:spTgt>
                                        </p:tgtEl>
                                        <p:attrNameLst>
                                          <p:attrName>style.visibility</p:attrName>
                                        </p:attrNameLst>
                                      </p:cBhvr>
                                      <p:to>
                                        <p:strVal val="visible"/>
                                      </p:to>
                                    </p:set>
                                  </p:childTnLst>
                                </p:cTn>
                              </p:par>
                            </p:childTnLst>
                          </p:cTn>
                        </p:par>
                      </p:childTnLst>
                    </p:cTn>
                  </p:par>
                  <p:par>
                    <p:cTn id="183" fill="hold">
                      <p:stCondLst>
                        <p:cond delay="indefinite"/>
                      </p:stCondLst>
                      <p:childTnLst>
                        <p:par>
                          <p:cTn id="184" fill="hold">
                            <p:stCondLst>
                              <p:cond delay="0"/>
                            </p:stCondLst>
                            <p:childTnLst>
                              <p:par>
                                <p:cTn id="185" nodeType="clickEffect" fill="hold" presetClass="entr" presetID="1">
                                  <p:stCondLst>
                                    <p:cond delay="0"/>
                                  </p:stCondLst>
                                  <p:childTnLst>
                                    <p:set>
                                      <p:cBhvr>
                                        <p:cTn id="186" dur="1" fill="hold">
                                          <p:stCondLst>
                                            <p:cond delay="0"/>
                                          </p:stCondLst>
                                        </p:cTn>
                                        <p:tgtEl>
                                          <p:spTgt spid="209">
                                            <p:txEl>
                                              <p:pRg st="2" end="2"/>
                                            </p:txEl>
                                          </p:spTgt>
                                        </p:tgtEl>
                                        <p:attrNameLst>
                                          <p:attrName>style.visibility</p:attrName>
                                        </p:attrNameLst>
                                      </p:cBhvr>
                                      <p:to>
                                        <p:strVal val="visible"/>
                                      </p:to>
                                    </p:set>
                                  </p:childTnLst>
                                </p:cTn>
                              </p:par>
                            </p:childTnLst>
                          </p:cTn>
                        </p:par>
                      </p:childTnLst>
                    </p:cTn>
                  </p:par>
                  <p:par>
                    <p:cTn id="187" fill="hold">
                      <p:stCondLst>
                        <p:cond delay="indefinite"/>
                      </p:stCondLst>
                      <p:childTnLst>
                        <p:par>
                          <p:cTn id="188" fill="hold">
                            <p:stCondLst>
                              <p:cond delay="0"/>
                            </p:stCondLst>
                            <p:childTnLst>
                              <p:par>
                                <p:cTn id="189" nodeType="clickEffect" fill="hold" presetClass="entr" presetID="1">
                                  <p:stCondLst>
                                    <p:cond delay="0"/>
                                  </p:stCondLst>
                                  <p:childTnLst>
                                    <p:set>
                                      <p:cBhvr>
                                        <p:cTn id="190" dur="1" fill="hold">
                                          <p:stCondLst>
                                            <p:cond delay="0"/>
                                          </p:stCondLst>
                                        </p:cTn>
                                        <p:tgtEl>
                                          <p:spTgt spid="209">
                                            <p:txEl>
                                              <p:pRg st="3" end="3"/>
                                            </p:txEl>
                                          </p:spTgt>
                                        </p:tgtEl>
                                        <p:attrNameLst>
                                          <p:attrName>style.visibility</p:attrName>
                                        </p:attrNameLst>
                                      </p:cBhvr>
                                      <p:to>
                                        <p:strVal val="visible"/>
                                      </p:to>
                                    </p:set>
                                  </p:childTnLst>
                                </p:cTn>
                              </p:par>
                            </p:childTnLst>
                          </p:cTn>
                        </p:par>
                      </p:childTnLst>
                    </p:cTn>
                  </p:par>
                  <p:par>
                    <p:cTn id="191" fill="hold">
                      <p:stCondLst>
                        <p:cond delay="indefinite"/>
                      </p:stCondLst>
                      <p:childTnLst>
                        <p:par>
                          <p:cTn id="192" fill="hold">
                            <p:stCondLst>
                              <p:cond delay="0"/>
                            </p:stCondLst>
                            <p:childTnLst>
                              <p:par>
                                <p:cTn id="193" nodeType="clickEffect" fill="hold" presetClass="entr" presetID="1">
                                  <p:stCondLst>
                                    <p:cond delay="0"/>
                                  </p:stCondLst>
                                  <p:childTnLst>
                                    <p:set>
                                      <p:cBhvr>
                                        <p:cTn id="194" dur="1" fill="hold">
                                          <p:stCondLst>
                                            <p:cond delay="0"/>
                                          </p:stCondLst>
                                        </p:cTn>
                                        <p:tgtEl>
                                          <p:spTgt spid="209">
                                            <p:txEl>
                                              <p:pRg st="4" end="4"/>
                                            </p:txEl>
                                          </p:spTgt>
                                        </p:tgtEl>
                                        <p:attrNameLst>
                                          <p:attrName>style.visibility</p:attrName>
                                        </p:attrNameLst>
                                      </p:cBhvr>
                                      <p:to>
                                        <p:strVal val="visible"/>
                                      </p:to>
                                    </p:set>
                                  </p:childTnLst>
                                </p:cTn>
                              </p:par>
                            </p:childTnLst>
                          </p:cTn>
                        </p:par>
                      </p:childTnLst>
                    </p:cTn>
                  </p:par>
                  <p:par>
                    <p:cTn id="195" fill="hold">
                      <p:stCondLst>
                        <p:cond delay="indefinite"/>
                      </p:stCondLst>
                      <p:childTnLst>
                        <p:par>
                          <p:cTn id="196" fill="hold">
                            <p:stCondLst>
                              <p:cond delay="0"/>
                            </p:stCondLst>
                            <p:childTnLst>
                              <p:par>
                                <p:cTn id="197" nodeType="clickEffect" fill="hold" presetClass="entr" presetID="1">
                                  <p:stCondLst>
                                    <p:cond delay="0"/>
                                  </p:stCondLst>
                                  <p:childTnLst>
                                    <p:set>
                                      <p:cBhvr>
                                        <p:cTn id="198" dur="1" fill="hold">
                                          <p:stCondLst>
                                            <p:cond delay="0"/>
                                          </p:stCondLst>
                                        </p:cTn>
                                        <p:tgtEl>
                                          <p:spTgt spid="209">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Technical Aspects of Implementation</a:t>
            </a:r>
            <a:endParaRPr b="0" lang="en-US" sz="3600" spc="-1" strike="noStrike">
              <a:solidFill>
                <a:srgbClr val="000000"/>
              </a:solidFill>
              <a:latin typeface="Arial"/>
            </a:endParaRPr>
          </a:p>
        </p:txBody>
      </p:sp>
      <p:sp>
        <p:nvSpPr>
          <p:cNvPr id="211" name="Content Placeholder 3"/>
          <p:cNvSpPr txBox="1"/>
          <p:nvPr/>
        </p:nvSpPr>
        <p:spPr>
          <a:xfrm>
            <a:off x="365040" y="1371600"/>
            <a:ext cx="8473680" cy="47239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Some aspects of implementation process are technical and deal with the application of technology.</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99" dur="indefinite" restart="never" nodeType="tmRoot">
          <p:childTnLst>
            <p:seq>
              <p:cTn id="200" dur="indefinite" nodeType="mainSeq">
                <p:childTnLst>
                  <p:par>
                    <p:cTn id="201" fill="hold">
                      <p:stCondLst>
                        <p:cond delay="indefinite"/>
                      </p:stCondLst>
                      <p:childTnLst>
                        <p:par>
                          <p:cTn id="202" fill="hold">
                            <p:stCondLst>
                              <p:cond delay="0"/>
                            </p:stCondLst>
                            <p:childTnLst>
                              <p:par>
                                <p:cTn id="203" nodeType="clickEffect" fill="hold" presetClass="entr" presetID="1">
                                  <p:stCondLst>
                                    <p:cond delay="0"/>
                                  </p:stCondLst>
                                  <p:childTnLst>
                                    <p:set>
                                      <p:cBhvr>
                                        <p:cTn id="204" dur="1" fill="hold">
                                          <p:stCondLst>
                                            <p:cond delay="0"/>
                                          </p:stCondLst>
                                        </p:cTn>
                                        <p:tgtEl>
                                          <p:spTgt spid="211">
                                            <p:txEl>
                                              <p:pRg st="0" end="0"/>
                                            </p:txEl>
                                          </p:spTgt>
                                        </p:tgtEl>
                                        <p:attrNameLst>
                                          <p:attrName>style.visibility</p:attrName>
                                        </p:attrNameLst>
                                      </p:cBhvr>
                                      <p:to>
                                        <p:strVal val="visible"/>
                                      </p:to>
                                    </p:set>
                                  </p:childTnLst>
                                </p:cTn>
                              </p:par>
                            </p:childTnLst>
                          </p:cTn>
                        </p:par>
                      </p:childTnLst>
                    </p:cTn>
                  </p:par>
                  <p:par>
                    <p:cTn id="205" fill="hold">
                      <p:stCondLst>
                        <p:cond delay="indefinite"/>
                      </p:stCondLst>
                      <p:childTnLst>
                        <p:par>
                          <p:cTn id="206" fill="hold">
                            <p:stCondLst>
                              <p:cond delay="0"/>
                            </p:stCondLst>
                            <p:childTnLst>
                              <p:par>
                                <p:cTn id="207" nodeType="clickEffect" fill="hold" presetClass="entr" presetID="1">
                                  <p:stCondLst>
                                    <p:cond delay="0"/>
                                  </p:stCondLst>
                                  <p:childTnLst>
                                    <p:set>
                                      <p:cBhvr>
                                        <p:cTn id="208" dur="1" fill="hold">
                                          <p:stCondLst>
                                            <p:cond delay="0"/>
                                          </p:stCondLst>
                                        </p:cTn>
                                        <p:tgtEl>
                                          <p:spTgt spid="211">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Conversion Strategies</a:t>
            </a:r>
            <a:endParaRPr b="0" lang="en-US" sz="3600" spc="-1" strike="noStrike">
              <a:solidFill>
                <a:srgbClr val="000000"/>
              </a:solidFill>
              <a:latin typeface="Arial"/>
            </a:endParaRPr>
          </a:p>
        </p:txBody>
      </p:sp>
      <p:sp>
        <p:nvSpPr>
          <p:cNvPr id="213" name="Content Placeholder 3"/>
          <p:cNvSpPr txBox="1"/>
          <p:nvPr/>
        </p:nvSpPr>
        <p:spPr>
          <a:xfrm>
            <a:off x="266760" y="1066680"/>
            <a:ext cx="8610120" cy="44953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As the components of the new security system are planned, provisions must be made for changeover from the previous method of performing a task to the new method.</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Four basic approaches: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Direct changeover</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Phased implementation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Pilot implementation</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09" dur="indefinite" restart="never" nodeType="tmRoot">
          <p:childTnLst>
            <p:seq>
              <p:cTn id="210" dur="indefinite" nodeType="mainSeq">
                <p:childTnLst>
                  <p:par>
                    <p:cTn id="211" fill="hold">
                      <p:stCondLst>
                        <p:cond delay="indefinite"/>
                      </p:stCondLst>
                      <p:childTnLst>
                        <p:par>
                          <p:cTn id="212" fill="hold">
                            <p:stCondLst>
                              <p:cond delay="0"/>
                            </p:stCondLst>
                            <p:childTnLst>
                              <p:par>
                                <p:cTn id="213" nodeType="clickEffect" fill="hold" presetClass="entr" presetID="1">
                                  <p:stCondLst>
                                    <p:cond delay="0"/>
                                  </p:stCondLst>
                                  <p:childTnLst>
                                    <p:set>
                                      <p:cBhvr>
                                        <p:cTn id="214" dur="1" fill="hold">
                                          <p:stCondLst>
                                            <p:cond delay="0"/>
                                          </p:stCondLst>
                                        </p:cTn>
                                        <p:tgtEl>
                                          <p:spTgt spid="213">
                                            <p:txEl>
                                              <p:pRg st="0" end="0"/>
                                            </p:txEl>
                                          </p:spTgt>
                                        </p:tgtEl>
                                        <p:attrNameLst>
                                          <p:attrName>style.visibility</p:attrName>
                                        </p:attrNameLst>
                                      </p:cBhvr>
                                      <p:to>
                                        <p:strVal val="visible"/>
                                      </p:to>
                                    </p:set>
                                  </p:childTnLst>
                                </p:cTn>
                              </p:par>
                            </p:childTnLst>
                          </p:cTn>
                        </p:par>
                      </p:childTnLst>
                    </p:cTn>
                  </p:par>
                  <p:par>
                    <p:cTn id="215" fill="hold">
                      <p:stCondLst>
                        <p:cond delay="indefinite"/>
                      </p:stCondLst>
                      <p:childTnLst>
                        <p:par>
                          <p:cTn id="216" fill="hold">
                            <p:stCondLst>
                              <p:cond delay="0"/>
                            </p:stCondLst>
                            <p:childTnLst>
                              <p:par>
                                <p:cTn id="217" nodeType="clickEffect" fill="hold" presetClass="entr" presetID="1">
                                  <p:stCondLst>
                                    <p:cond delay="0"/>
                                  </p:stCondLst>
                                  <p:childTnLst>
                                    <p:set>
                                      <p:cBhvr>
                                        <p:cTn id="218" dur="1" fill="hold">
                                          <p:stCondLst>
                                            <p:cond delay="0"/>
                                          </p:stCondLst>
                                        </p:cTn>
                                        <p:tgtEl>
                                          <p:spTgt spid="213">
                                            <p:txEl>
                                              <p:pRg st="1" end="1"/>
                                            </p:txEl>
                                          </p:spTgt>
                                        </p:tgtEl>
                                        <p:attrNameLst>
                                          <p:attrName>style.visibility</p:attrName>
                                        </p:attrNameLst>
                                      </p:cBhvr>
                                      <p:to>
                                        <p:strVal val="visible"/>
                                      </p:to>
                                    </p:set>
                                  </p:childTnLst>
                                </p:cTn>
                              </p:par>
                            </p:childTnLst>
                          </p:cTn>
                        </p:par>
                      </p:childTnLst>
                    </p:cTn>
                  </p:par>
                  <p:par>
                    <p:cTn id="219" fill="hold">
                      <p:stCondLst>
                        <p:cond delay="indefinite"/>
                      </p:stCondLst>
                      <p:childTnLst>
                        <p:par>
                          <p:cTn id="220" fill="hold">
                            <p:stCondLst>
                              <p:cond delay="0"/>
                            </p:stCondLst>
                            <p:childTnLst>
                              <p:par>
                                <p:cTn id="221" nodeType="clickEffect" fill="hold" presetClass="entr" presetID="1">
                                  <p:stCondLst>
                                    <p:cond delay="0"/>
                                  </p:stCondLst>
                                  <p:childTnLst>
                                    <p:set>
                                      <p:cBhvr>
                                        <p:cTn id="222" dur="1" fill="hold">
                                          <p:stCondLst>
                                            <p:cond delay="0"/>
                                          </p:stCondLst>
                                        </p:cTn>
                                        <p:tgtEl>
                                          <p:spTgt spid="213">
                                            <p:txEl>
                                              <p:pRg st="2" end="2"/>
                                            </p:txEl>
                                          </p:spTgt>
                                        </p:tgtEl>
                                        <p:attrNameLst>
                                          <p:attrName>style.visibility</p:attrName>
                                        </p:attrNameLst>
                                      </p:cBhvr>
                                      <p:to>
                                        <p:strVal val="visible"/>
                                      </p:to>
                                    </p:set>
                                  </p:childTnLst>
                                </p:cTn>
                              </p:par>
                            </p:childTnLst>
                          </p:cTn>
                        </p:par>
                      </p:childTnLst>
                    </p:cTn>
                  </p:par>
                  <p:par>
                    <p:cTn id="223" fill="hold">
                      <p:stCondLst>
                        <p:cond delay="indefinite"/>
                      </p:stCondLst>
                      <p:childTnLst>
                        <p:par>
                          <p:cTn id="224" fill="hold">
                            <p:stCondLst>
                              <p:cond delay="0"/>
                            </p:stCondLst>
                            <p:childTnLst>
                              <p:par>
                                <p:cTn id="225" nodeType="clickEffect" fill="hold" presetClass="entr" presetID="1">
                                  <p:stCondLst>
                                    <p:cond delay="0"/>
                                  </p:stCondLst>
                                  <p:childTnLst>
                                    <p:set>
                                      <p:cBhvr>
                                        <p:cTn id="226" dur="1" fill="hold">
                                          <p:stCondLst>
                                            <p:cond delay="0"/>
                                          </p:stCondLst>
                                        </p:cTn>
                                        <p:tgtEl>
                                          <p:spTgt spid="213">
                                            <p:txEl>
                                              <p:pRg st="3" end="3"/>
                                            </p:txEl>
                                          </p:spTgt>
                                        </p:tgtEl>
                                        <p:attrNameLst>
                                          <p:attrName>style.visibility</p:attrName>
                                        </p:attrNameLst>
                                      </p:cBhvr>
                                      <p:to>
                                        <p:strVal val="visible"/>
                                      </p:to>
                                    </p:set>
                                  </p:childTnLst>
                                </p:cTn>
                              </p:par>
                            </p:childTnLst>
                          </p:cTn>
                        </p:par>
                      </p:childTnLst>
                    </p:cTn>
                  </p:par>
                  <p:par>
                    <p:cTn id="227" fill="hold">
                      <p:stCondLst>
                        <p:cond delay="indefinite"/>
                      </p:stCondLst>
                      <p:childTnLst>
                        <p:par>
                          <p:cTn id="228" fill="hold">
                            <p:stCondLst>
                              <p:cond delay="0"/>
                            </p:stCondLst>
                            <p:childTnLst>
                              <p:par>
                                <p:cTn id="229" nodeType="clickEffect" fill="hold" presetClass="entr" presetID="1">
                                  <p:stCondLst>
                                    <p:cond delay="0"/>
                                  </p:stCondLst>
                                  <p:childTnLst>
                                    <p:set>
                                      <p:cBhvr>
                                        <p:cTn id="230" dur="1" fill="hold">
                                          <p:stCondLst>
                                            <p:cond delay="0"/>
                                          </p:stCondLst>
                                        </p:cTn>
                                        <p:tgtEl>
                                          <p:spTgt spid="213">
                                            <p:txEl>
                                              <p:pRg st="4" end="4"/>
                                            </p:txEl>
                                          </p:spTgt>
                                        </p:tgtEl>
                                        <p:attrNameLst>
                                          <p:attrName>style.visibility</p:attrName>
                                        </p:attrNameLst>
                                      </p:cBhvr>
                                      <p:to>
                                        <p:strVal val="visible"/>
                                      </p:to>
                                    </p:set>
                                  </p:childTnLst>
                                </p:cTn>
                              </p:par>
                            </p:childTnLst>
                          </p:cTn>
                        </p:par>
                      </p:childTnLst>
                    </p:cTn>
                  </p:par>
                  <p:par>
                    <p:cTn id="231" fill="hold">
                      <p:stCondLst>
                        <p:cond delay="indefinite"/>
                      </p:stCondLst>
                      <p:childTnLst>
                        <p:par>
                          <p:cTn id="232" fill="hold">
                            <p:stCondLst>
                              <p:cond delay="0"/>
                            </p:stCondLst>
                            <p:childTnLst>
                              <p:par>
                                <p:cTn id="233" nodeType="clickEffect" fill="hold" presetClass="entr" presetID="1">
                                  <p:stCondLst>
                                    <p:cond delay="0"/>
                                  </p:stCondLst>
                                  <p:childTnLst>
                                    <p:set>
                                      <p:cBhvr>
                                        <p:cTn id="234" dur="1" fill="hold">
                                          <p:stCondLst>
                                            <p:cond delay="0"/>
                                          </p:stCondLst>
                                        </p:cTn>
                                        <p:tgtEl>
                                          <p:spTgt spid="213">
                                            <p:txEl>
                                              <p:pRg st="5" end="5"/>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4" name="Title 2"/>
          <p:cNvSpPr txBox="1"/>
          <p:nvPr/>
        </p:nvSpPr>
        <p:spPr>
          <a:xfrm>
            <a:off x="519120" y="152280"/>
            <a:ext cx="8167320" cy="1208880"/>
          </a:xfrm>
          <a:prstGeom prst="rect">
            <a:avLst/>
          </a:prstGeom>
          <a:noFill/>
          <a:ln w="9360">
            <a:noFill/>
          </a:ln>
        </p:spPr>
        <p:txBody>
          <a:bodyPr anchor="ctr">
            <a:noAutofit/>
          </a:bodyPr>
          <a:p>
            <a:pPr algn="ctr">
              <a:lnSpc>
                <a:spcPct val="100000"/>
              </a:lnSpc>
              <a:tabLst>
                <a:tab algn="l" pos="0"/>
              </a:tabLst>
            </a:pPr>
            <a:r>
              <a:rPr b="1" lang="en-US" sz="3600" spc="-1" strike="noStrike">
                <a:solidFill>
                  <a:srgbClr val="000000"/>
                </a:solidFill>
                <a:latin typeface="Arial"/>
              </a:rPr>
              <a:t>Figure 10-2  </a:t>
            </a:r>
            <a:r>
              <a:rPr b="0" lang="en-US" sz="3600" spc="-1" strike="noStrike">
                <a:solidFill>
                  <a:srgbClr val="000000"/>
                </a:solidFill>
                <a:latin typeface="Arial"/>
              </a:rPr>
              <a:t>Conversion strategies </a:t>
            </a:r>
            <a:br/>
            <a:endParaRPr b="0" lang="en-US" sz="3600" spc="-1" strike="noStrike">
              <a:solidFill>
                <a:srgbClr val="000000"/>
              </a:solidFill>
              <a:latin typeface="Arial"/>
            </a:endParaRPr>
          </a:p>
        </p:txBody>
      </p:sp>
      <p:pic>
        <p:nvPicPr>
          <p:cNvPr id="215" name="Picture 2" descr="An illustration shows a block labeled as, “Direct” and a division in between the block. The left of block is labeled as, “Old system” and the right of block is labeled as, “New system.” An illustration labeled as, “Phased” is shown below and a block on the left is labeled as, “New system” a staircase like structure divides the block into two. An illustration labeled as, “Pilot” is shown below and left of the block is labeled as, “Old system” and the right of the block is labeled as, “New system.” A step like structure divides the block into two. An illustration labeled as, “Parallel” is shown below and the block labeled as, “Old system” and a block labeled as, “New system” is attached to the right end of the above block.&#10;"/>
          <p:cNvPicPr/>
          <p:nvPr/>
        </p:nvPicPr>
        <p:blipFill>
          <a:blip r:embed="rId1"/>
          <a:stretch/>
        </p:blipFill>
        <p:spPr>
          <a:xfrm>
            <a:off x="1985040" y="1609560"/>
            <a:ext cx="5173560" cy="3876480"/>
          </a:xfrm>
          <a:prstGeom prst="rect">
            <a:avLst/>
          </a:prstGeom>
          <a:ln w="0">
            <a:noFill/>
          </a:ln>
        </p:spPr>
      </p:pic>
    </p:spTree>
  </p:cSld>
  <mc:AlternateContent>
    <mc:Choice Requires="p14">
      <p:transition spd="slow" p14:dur="2000"/>
    </mc:Choice>
    <mc:Fallback>
      <p:transition spd="slow"/>
    </mc:Fallback>
  </mc:AlternateContent>
</p:sld>
</file>

<file path=ppt/slides/slide2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6"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The Bull’s-Eye Model (1 of 2)</a:t>
            </a:r>
            <a:endParaRPr b="0" lang="en-US" sz="3600" spc="-1" strike="noStrike">
              <a:solidFill>
                <a:srgbClr val="000000"/>
              </a:solidFill>
              <a:latin typeface="Arial"/>
            </a:endParaRPr>
          </a:p>
        </p:txBody>
      </p:sp>
      <p:sp>
        <p:nvSpPr>
          <p:cNvPr id="217" name="Content Placeholder 3"/>
          <p:cNvSpPr txBox="1"/>
          <p:nvPr/>
        </p:nvSpPr>
        <p:spPr>
          <a:xfrm>
            <a:off x="457200" y="914400"/>
            <a:ext cx="8473680" cy="487656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Proven method for prioritizing program of complex change.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Requires that issues be addressed from general to specific; focus is on systematic solutions and not on individual problems.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Relies on the process of project plan evaluation in four layers: </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Policies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Networks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Systems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35" dur="indefinite" restart="never" nodeType="tmRoot">
          <p:childTnLst>
            <p:seq>
              <p:cTn id="236" dur="indefinite" nodeType="mainSeq">
                <p:childTnLst>
                  <p:par>
                    <p:cTn id="237" fill="hold">
                      <p:stCondLst>
                        <p:cond delay="indefinite"/>
                      </p:stCondLst>
                      <p:childTnLst>
                        <p:par>
                          <p:cTn id="238" fill="hold">
                            <p:stCondLst>
                              <p:cond delay="0"/>
                            </p:stCondLst>
                            <p:childTnLst>
                              <p:par>
                                <p:cTn id="239" nodeType="clickEffect" fill="hold" presetClass="entr" presetID="1">
                                  <p:stCondLst>
                                    <p:cond delay="0"/>
                                  </p:stCondLst>
                                  <p:childTnLst>
                                    <p:set>
                                      <p:cBhvr>
                                        <p:cTn id="240" dur="1" fill="hold">
                                          <p:stCondLst>
                                            <p:cond delay="0"/>
                                          </p:stCondLst>
                                        </p:cTn>
                                        <p:tgtEl>
                                          <p:spTgt spid="217">
                                            <p:txEl>
                                              <p:pRg st="0" end="0"/>
                                            </p:txEl>
                                          </p:spTgt>
                                        </p:tgtEl>
                                        <p:attrNameLst>
                                          <p:attrName>style.visibility</p:attrName>
                                        </p:attrNameLst>
                                      </p:cBhvr>
                                      <p:to>
                                        <p:strVal val="visible"/>
                                      </p:to>
                                    </p:set>
                                  </p:childTnLst>
                                </p:cTn>
                              </p:par>
                            </p:childTnLst>
                          </p:cTn>
                        </p:par>
                      </p:childTnLst>
                    </p:cTn>
                  </p:par>
                  <p:par>
                    <p:cTn id="241" fill="hold">
                      <p:stCondLst>
                        <p:cond delay="indefinite"/>
                      </p:stCondLst>
                      <p:childTnLst>
                        <p:par>
                          <p:cTn id="242" fill="hold">
                            <p:stCondLst>
                              <p:cond delay="0"/>
                            </p:stCondLst>
                            <p:childTnLst>
                              <p:par>
                                <p:cTn id="243" nodeType="clickEffect" fill="hold" presetClass="entr" presetID="1">
                                  <p:stCondLst>
                                    <p:cond delay="0"/>
                                  </p:stCondLst>
                                  <p:childTnLst>
                                    <p:set>
                                      <p:cBhvr>
                                        <p:cTn id="244" dur="1" fill="hold">
                                          <p:stCondLst>
                                            <p:cond delay="0"/>
                                          </p:stCondLst>
                                        </p:cTn>
                                        <p:tgtEl>
                                          <p:spTgt spid="217">
                                            <p:txEl>
                                              <p:pRg st="1" end="1"/>
                                            </p:txEl>
                                          </p:spTgt>
                                        </p:tgtEl>
                                        <p:attrNameLst>
                                          <p:attrName>style.visibility</p:attrName>
                                        </p:attrNameLst>
                                      </p:cBhvr>
                                      <p:to>
                                        <p:strVal val="visible"/>
                                      </p:to>
                                    </p:set>
                                  </p:childTnLst>
                                </p:cTn>
                              </p:par>
                            </p:childTnLst>
                          </p:cTn>
                        </p:par>
                      </p:childTnLst>
                    </p:cTn>
                  </p:par>
                  <p:par>
                    <p:cTn id="245" fill="hold">
                      <p:stCondLst>
                        <p:cond delay="indefinite"/>
                      </p:stCondLst>
                      <p:childTnLst>
                        <p:par>
                          <p:cTn id="246" fill="hold">
                            <p:stCondLst>
                              <p:cond delay="0"/>
                            </p:stCondLst>
                            <p:childTnLst>
                              <p:par>
                                <p:cTn id="247" nodeType="clickEffect" fill="hold" presetClass="entr" presetID="1">
                                  <p:stCondLst>
                                    <p:cond delay="0"/>
                                  </p:stCondLst>
                                  <p:childTnLst>
                                    <p:set>
                                      <p:cBhvr>
                                        <p:cTn id="248" dur="1" fill="hold">
                                          <p:stCondLst>
                                            <p:cond delay="0"/>
                                          </p:stCondLst>
                                        </p:cTn>
                                        <p:tgtEl>
                                          <p:spTgt spid="217">
                                            <p:txEl>
                                              <p:pRg st="2" end="2"/>
                                            </p:txEl>
                                          </p:spTgt>
                                        </p:tgtEl>
                                        <p:attrNameLst>
                                          <p:attrName>style.visibility</p:attrName>
                                        </p:attrNameLst>
                                      </p:cBhvr>
                                      <p:to>
                                        <p:strVal val="visible"/>
                                      </p:to>
                                    </p:set>
                                  </p:childTnLst>
                                </p:cTn>
                              </p:par>
                            </p:childTnLst>
                          </p:cTn>
                        </p:par>
                      </p:childTnLst>
                    </p:cTn>
                  </p:par>
                  <p:par>
                    <p:cTn id="249" fill="hold">
                      <p:stCondLst>
                        <p:cond delay="indefinite"/>
                      </p:stCondLst>
                      <p:childTnLst>
                        <p:par>
                          <p:cTn id="250" fill="hold">
                            <p:stCondLst>
                              <p:cond delay="0"/>
                            </p:stCondLst>
                            <p:childTnLst>
                              <p:par>
                                <p:cTn id="251" nodeType="clickEffect" fill="hold" presetClass="entr" presetID="1">
                                  <p:stCondLst>
                                    <p:cond delay="0"/>
                                  </p:stCondLst>
                                  <p:childTnLst>
                                    <p:set>
                                      <p:cBhvr>
                                        <p:cTn id="252" dur="1" fill="hold">
                                          <p:stCondLst>
                                            <p:cond delay="0"/>
                                          </p:stCondLst>
                                        </p:cTn>
                                        <p:tgtEl>
                                          <p:spTgt spid="217">
                                            <p:txEl>
                                              <p:pRg st="3" end="3"/>
                                            </p:txEl>
                                          </p:spTgt>
                                        </p:tgtEl>
                                        <p:attrNameLst>
                                          <p:attrName>style.visibility</p:attrName>
                                        </p:attrNameLst>
                                      </p:cBhvr>
                                      <p:to>
                                        <p:strVal val="visible"/>
                                      </p:to>
                                    </p:set>
                                  </p:childTnLst>
                                </p:cTn>
                              </p:par>
                            </p:childTnLst>
                          </p:cTn>
                        </p:par>
                      </p:childTnLst>
                    </p:cTn>
                  </p:par>
                  <p:par>
                    <p:cTn id="253" fill="hold">
                      <p:stCondLst>
                        <p:cond delay="indefinite"/>
                      </p:stCondLst>
                      <p:childTnLst>
                        <p:par>
                          <p:cTn id="254" fill="hold">
                            <p:stCondLst>
                              <p:cond delay="0"/>
                            </p:stCondLst>
                            <p:childTnLst>
                              <p:par>
                                <p:cTn id="255" nodeType="clickEffect" fill="hold" presetClass="entr" presetID="1">
                                  <p:stCondLst>
                                    <p:cond delay="0"/>
                                  </p:stCondLst>
                                  <p:childTnLst>
                                    <p:set>
                                      <p:cBhvr>
                                        <p:cTn id="256" dur="1" fill="hold">
                                          <p:stCondLst>
                                            <p:cond delay="0"/>
                                          </p:stCondLst>
                                        </p:cTn>
                                        <p:tgtEl>
                                          <p:spTgt spid="217">
                                            <p:txEl>
                                              <p:pRg st="4" end="4"/>
                                            </p:txEl>
                                          </p:spTgt>
                                        </p:tgtEl>
                                        <p:attrNameLst>
                                          <p:attrName>style.visibility</p:attrName>
                                        </p:attrNameLst>
                                      </p:cBhvr>
                                      <p:to>
                                        <p:strVal val="visible"/>
                                      </p:to>
                                    </p:set>
                                  </p:childTnLst>
                                </p:cTn>
                              </p:par>
                            </p:childTnLst>
                          </p:cTn>
                        </p:par>
                      </p:childTnLst>
                    </p:cTn>
                  </p:par>
                  <p:par>
                    <p:cTn id="257" fill="hold">
                      <p:stCondLst>
                        <p:cond delay="indefinite"/>
                      </p:stCondLst>
                      <p:childTnLst>
                        <p:par>
                          <p:cTn id="258" fill="hold">
                            <p:stCondLst>
                              <p:cond delay="0"/>
                            </p:stCondLst>
                            <p:childTnLst>
                              <p:par>
                                <p:cTn id="259" nodeType="clickEffect" fill="hold" presetClass="entr" presetID="1">
                                  <p:stCondLst>
                                    <p:cond delay="0"/>
                                  </p:stCondLst>
                                  <p:childTnLst>
                                    <p:set>
                                      <p:cBhvr>
                                        <p:cTn id="260" dur="1" fill="hold">
                                          <p:stCondLst>
                                            <p:cond delay="0"/>
                                          </p:stCondLst>
                                        </p:cTn>
                                        <p:tgtEl>
                                          <p:spTgt spid="217">
                                            <p:txEl>
                                              <p:pRg st="5" end="5"/>
                                            </p:txEl>
                                          </p:spTgt>
                                        </p:tgtEl>
                                        <p:attrNameLst>
                                          <p:attrName>style.visibility</p:attrName>
                                        </p:attrNameLst>
                                      </p:cBhvr>
                                      <p:to>
                                        <p:strVal val="visible"/>
                                      </p:to>
                                    </p:set>
                                  </p:childTnLst>
                                </p:cTn>
                              </p:par>
                            </p:childTnLst>
                          </p:cTn>
                        </p:par>
                      </p:childTnLst>
                    </p:cTn>
                  </p:par>
                  <p:par>
                    <p:cTn id="261" fill="hold">
                      <p:stCondLst>
                        <p:cond delay="indefinite"/>
                      </p:stCondLst>
                      <p:childTnLst>
                        <p:par>
                          <p:cTn id="262" fill="hold">
                            <p:stCondLst>
                              <p:cond delay="0"/>
                            </p:stCondLst>
                            <p:childTnLst>
                              <p:par>
                                <p:cTn id="263" nodeType="clickEffect" fill="hold" presetClass="entr" presetID="1">
                                  <p:stCondLst>
                                    <p:cond delay="0"/>
                                  </p:stCondLst>
                                  <p:childTnLst>
                                    <p:set>
                                      <p:cBhvr>
                                        <p:cTn id="264" dur="1" fill="hold">
                                          <p:stCondLst>
                                            <p:cond delay="0"/>
                                          </p:stCondLst>
                                        </p:cTn>
                                        <p:tgtEl>
                                          <p:spTgt spid="217">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18" name="Title 2"/>
          <p:cNvSpPr txBox="1"/>
          <p:nvPr/>
        </p:nvSpPr>
        <p:spPr>
          <a:xfrm>
            <a:off x="114480" y="129240"/>
            <a:ext cx="8900280" cy="105984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10-3  </a:t>
            </a:r>
            <a:r>
              <a:rPr b="0" lang="en-US" sz="3600" spc="-1" strike="noStrike">
                <a:solidFill>
                  <a:srgbClr val="000000"/>
                </a:solidFill>
                <a:latin typeface="Arial"/>
              </a:rPr>
              <a:t>The bull’s-eye model (2 of 2)</a:t>
            </a:r>
            <a:endParaRPr b="0" lang="en-US" sz="3600" spc="-1" strike="noStrike">
              <a:solidFill>
                <a:srgbClr val="000000"/>
              </a:solidFill>
              <a:latin typeface="Arial"/>
            </a:endParaRPr>
          </a:p>
        </p:txBody>
      </p:sp>
      <p:pic>
        <p:nvPicPr>
          <p:cNvPr id="219" name="Picture 2" descr="An illustration shows four circles. The outer circle is labeled as, “Policies” and the circle below it is labeled as, “Networks” and the circle below it is labeled as, “Systems.” The center circle is labeled as, “Applications.”  &#10;"/>
          <p:cNvPicPr/>
          <p:nvPr/>
        </p:nvPicPr>
        <p:blipFill>
          <a:blip r:embed="rId1"/>
          <a:stretch/>
        </p:blipFill>
        <p:spPr>
          <a:xfrm>
            <a:off x="2438280" y="1225440"/>
            <a:ext cx="4576320" cy="4348080"/>
          </a:xfrm>
          <a:prstGeom prst="rect">
            <a:avLst/>
          </a:prstGeom>
          <a:ln w="0">
            <a:noFill/>
          </a:ln>
        </p:spPr>
      </p:pic>
    </p:spTree>
  </p:cSld>
  <mc:AlternateContent>
    <mc:Choice Requires="p14">
      <p:transition spd="slow" p14:dur="2000"/>
    </mc:Choice>
    <mc:Fallback>
      <p:transition spd="slow"/>
    </mc:Fallback>
  </mc:AlternateContent>
</p:sld>
</file>

<file path=ppt/slides/slide2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0"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To Outsource or Not </a:t>
            </a:r>
            <a:endParaRPr b="0" lang="en-US" sz="3600" spc="-1" strike="noStrike">
              <a:solidFill>
                <a:srgbClr val="000000"/>
              </a:solidFill>
              <a:latin typeface="Arial"/>
            </a:endParaRPr>
          </a:p>
        </p:txBody>
      </p:sp>
      <p:sp>
        <p:nvSpPr>
          <p:cNvPr id="221" name="Content Placeholder 3"/>
          <p:cNvSpPr txBox="1"/>
          <p:nvPr/>
        </p:nvSpPr>
        <p:spPr>
          <a:xfrm>
            <a:off x="365040" y="1295280"/>
            <a:ext cx="8397360" cy="47239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Just as some organizations outsource IT operations, organizations can outsource part or all of their information security programs.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When an organization outsources most/all IT services, information security should be part of the contract arrangement with the supplier.</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65" dur="indefinite" restart="never" nodeType="tmRoot">
          <p:childTnLst>
            <p:seq>
              <p:cTn id="266" dur="indefinite" nodeType="mainSeq">
                <p:childTnLst>
                  <p:par>
                    <p:cTn id="267" fill="hold">
                      <p:stCondLst>
                        <p:cond delay="indefinite"/>
                      </p:stCondLst>
                      <p:childTnLst>
                        <p:par>
                          <p:cTn id="268" fill="hold">
                            <p:stCondLst>
                              <p:cond delay="0"/>
                            </p:stCondLst>
                            <p:childTnLst>
                              <p:par>
                                <p:cTn id="269" nodeType="clickEffect" fill="hold" presetClass="entr" presetID="1">
                                  <p:stCondLst>
                                    <p:cond delay="0"/>
                                  </p:stCondLst>
                                  <p:childTnLst>
                                    <p:set>
                                      <p:cBhvr>
                                        <p:cTn id="270" dur="1" fill="hold">
                                          <p:stCondLst>
                                            <p:cond delay="0"/>
                                          </p:stCondLst>
                                        </p:cTn>
                                        <p:tgtEl>
                                          <p:spTgt spid="221">
                                            <p:txEl>
                                              <p:pRg st="0" end="0"/>
                                            </p:txEl>
                                          </p:spTgt>
                                        </p:tgtEl>
                                        <p:attrNameLst>
                                          <p:attrName>style.visibility</p:attrName>
                                        </p:attrNameLst>
                                      </p:cBhvr>
                                      <p:to>
                                        <p:strVal val="visible"/>
                                      </p:to>
                                    </p:set>
                                  </p:childTnLst>
                                </p:cTn>
                              </p:par>
                            </p:childTnLst>
                          </p:cTn>
                        </p:par>
                      </p:childTnLst>
                    </p:cTn>
                  </p:par>
                  <p:par>
                    <p:cTn id="271" fill="hold">
                      <p:stCondLst>
                        <p:cond delay="indefinite"/>
                      </p:stCondLst>
                      <p:childTnLst>
                        <p:par>
                          <p:cTn id="272" fill="hold">
                            <p:stCondLst>
                              <p:cond delay="0"/>
                            </p:stCondLst>
                            <p:childTnLst>
                              <p:par>
                                <p:cTn id="273" nodeType="clickEffect" fill="hold" presetClass="entr" presetID="1">
                                  <p:stCondLst>
                                    <p:cond delay="0"/>
                                  </p:stCondLst>
                                  <p:childTnLst>
                                    <p:set>
                                      <p:cBhvr>
                                        <p:cTn id="274" dur="1" fill="hold">
                                          <p:stCondLst>
                                            <p:cond delay="0"/>
                                          </p:stCondLst>
                                        </p:cTn>
                                        <p:tgtEl>
                                          <p:spTgt spid="221">
                                            <p:txEl>
                                              <p:pRg st="1" end="1"/>
                                            </p:txEl>
                                          </p:spTgt>
                                        </p:tgtEl>
                                        <p:attrNameLst>
                                          <p:attrName>style.visibility</p:attrName>
                                        </p:attrNameLst>
                                      </p:cBhvr>
                                      <p:to>
                                        <p:strVal val="visible"/>
                                      </p:to>
                                    </p:set>
                                  </p:childTnLst>
                                </p:cTn>
                              </p:par>
                            </p:childTnLst>
                          </p:cTn>
                        </p:par>
                      </p:childTnLst>
                    </p:cTn>
                  </p:par>
                  <p:par>
                    <p:cTn id="275" fill="hold">
                      <p:stCondLst>
                        <p:cond delay="indefinite"/>
                      </p:stCondLst>
                      <p:childTnLst>
                        <p:par>
                          <p:cTn id="276" fill="hold">
                            <p:stCondLst>
                              <p:cond delay="0"/>
                            </p:stCondLst>
                            <p:childTnLst>
                              <p:par>
                                <p:cTn id="277" nodeType="clickEffect" fill="hold" presetClass="entr" presetID="1">
                                  <p:stCondLst>
                                    <p:cond delay="0"/>
                                  </p:stCondLst>
                                  <p:childTnLst>
                                    <p:set>
                                      <p:cBhvr>
                                        <p:cTn id="278" dur="1" fill="hold">
                                          <p:stCondLst>
                                            <p:cond delay="0"/>
                                          </p:stCondLst>
                                        </p:cTn>
                                        <p:tgtEl>
                                          <p:spTgt spid="221">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Title 2"/>
          <p:cNvSpPr txBox="1"/>
          <p:nvPr/>
        </p:nvSpPr>
        <p:spPr>
          <a:xfrm>
            <a:off x="0" y="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Technology Governance and Change Control</a:t>
            </a:r>
            <a:endParaRPr b="0" lang="en-US" sz="3600" spc="-1" strike="noStrike">
              <a:solidFill>
                <a:srgbClr val="000000"/>
              </a:solidFill>
              <a:latin typeface="Arial"/>
            </a:endParaRPr>
          </a:p>
        </p:txBody>
      </p:sp>
      <p:sp>
        <p:nvSpPr>
          <p:cNvPr id="223" name="Content Placeholder 3"/>
          <p:cNvSpPr txBox="1"/>
          <p:nvPr/>
        </p:nvSpPr>
        <p:spPr>
          <a:xfrm>
            <a:off x="335160" y="1038960"/>
            <a:ext cx="8381520" cy="47239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Technology governance guides how frequently technical systems are updated and how updates are approved/funded.</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By managing the process of change, the organization can: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improve communication </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enhance coordination </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reduce unintended consequences </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improve quality of service, and </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279" dur="indefinite" restart="never" nodeType="tmRoot">
          <p:childTnLst>
            <p:seq>
              <p:cTn id="280" dur="indefinite" nodeType="mainSeq">
                <p:childTnLst>
                  <p:par>
                    <p:cTn id="281" fill="hold">
                      <p:stCondLst>
                        <p:cond delay="indefinite"/>
                      </p:stCondLst>
                      <p:childTnLst>
                        <p:par>
                          <p:cTn id="282" fill="hold">
                            <p:stCondLst>
                              <p:cond delay="0"/>
                            </p:stCondLst>
                            <p:childTnLst>
                              <p:par>
                                <p:cTn id="283" nodeType="clickEffect" fill="hold" presetClass="entr" presetID="1">
                                  <p:stCondLst>
                                    <p:cond delay="0"/>
                                  </p:stCondLst>
                                  <p:childTnLst>
                                    <p:set>
                                      <p:cBhvr>
                                        <p:cTn id="284" dur="1" fill="hold">
                                          <p:stCondLst>
                                            <p:cond delay="0"/>
                                          </p:stCondLst>
                                        </p:cTn>
                                        <p:tgtEl>
                                          <p:spTgt spid="223">
                                            <p:txEl>
                                              <p:pRg st="0" end="0"/>
                                            </p:txEl>
                                          </p:spTgt>
                                        </p:tgtEl>
                                        <p:attrNameLst>
                                          <p:attrName>style.visibility</p:attrName>
                                        </p:attrNameLst>
                                      </p:cBhvr>
                                      <p:to>
                                        <p:strVal val="visible"/>
                                      </p:to>
                                    </p:set>
                                  </p:childTnLst>
                                </p:cTn>
                              </p:par>
                            </p:childTnLst>
                          </p:cTn>
                        </p:par>
                      </p:childTnLst>
                    </p:cTn>
                  </p:par>
                  <p:par>
                    <p:cTn id="285" fill="hold">
                      <p:stCondLst>
                        <p:cond delay="indefinite"/>
                      </p:stCondLst>
                      <p:childTnLst>
                        <p:par>
                          <p:cTn id="286" fill="hold">
                            <p:stCondLst>
                              <p:cond delay="0"/>
                            </p:stCondLst>
                            <p:childTnLst>
                              <p:par>
                                <p:cTn id="287" nodeType="clickEffect" fill="hold" presetClass="entr" presetID="1">
                                  <p:stCondLst>
                                    <p:cond delay="0"/>
                                  </p:stCondLst>
                                  <p:childTnLst>
                                    <p:set>
                                      <p:cBhvr>
                                        <p:cTn id="288" dur="1" fill="hold">
                                          <p:stCondLst>
                                            <p:cond delay="0"/>
                                          </p:stCondLst>
                                        </p:cTn>
                                        <p:tgtEl>
                                          <p:spTgt spid="223">
                                            <p:txEl>
                                              <p:pRg st="1" end="1"/>
                                            </p:txEl>
                                          </p:spTgt>
                                        </p:tgtEl>
                                        <p:attrNameLst>
                                          <p:attrName>style.visibility</p:attrName>
                                        </p:attrNameLst>
                                      </p:cBhvr>
                                      <p:to>
                                        <p:strVal val="visible"/>
                                      </p:to>
                                    </p:set>
                                  </p:childTnLst>
                                </p:cTn>
                              </p:par>
                            </p:childTnLst>
                          </p:cTn>
                        </p:par>
                      </p:childTnLst>
                    </p:cTn>
                  </p:par>
                  <p:par>
                    <p:cTn id="289" fill="hold">
                      <p:stCondLst>
                        <p:cond delay="indefinite"/>
                      </p:stCondLst>
                      <p:childTnLst>
                        <p:par>
                          <p:cTn id="290" fill="hold">
                            <p:stCondLst>
                              <p:cond delay="0"/>
                            </p:stCondLst>
                            <p:childTnLst>
                              <p:par>
                                <p:cTn id="291" nodeType="clickEffect" fill="hold" presetClass="entr" presetID="1">
                                  <p:stCondLst>
                                    <p:cond delay="0"/>
                                  </p:stCondLst>
                                  <p:childTnLst>
                                    <p:set>
                                      <p:cBhvr>
                                        <p:cTn id="292" dur="1" fill="hold">
                                          <p:stCondLst>
                                            <p:cond delay="0"/>
                                          </p:stCondLst>
                                        </p:cTn>
                                        <p:tgtEl>
                                          <p:spTgt spid="223">
                                            <p:txEl>
                                              <p:pRg st="2" end="2"/>
                                            </p:txEl>
                                          </p:spTgt>
                                        </p:tgtEl>
                                        <p:attrNameLst>
                                          <p:attrName>style.visibility</p:attrName>
                                        </p:attrNameLst>
                                      </p:cBhvr>
                                      <p:to>
                                        <p:strVal val="visible"/>
                                      </p:to>
                                    </p:set>
                                  </p:childTnLst>
                                </p:cTn>
                              </p:par>
                            </p:childTnLst>
                          </p:cTn>
                        </p:par>
                      </p:childTnLst>
                    </p:cTn>
                  </p:par>
                  <p:par>
                    <p:cTn id="293" fill="hold">
                      <p:stCondLst>
                        <p:cond delay="indefinite"/>
                      </p:stCondLst>
                      <p:childTnLst>
                        <p:par>
                          <p:cTn id="294" fill="hold">
                            <p:stCondLst>
                              <p:cond delay="0"/>
                            </p:stCondLst>
                            <p:childTnLst>
                              <p:par>
                                <p:cTn id="295" nodeType="clickEffect" fill="hold" presetClass="entr" presetID="1">
                                  <p:stCondLst>
                                    <p:cond delay="0"/>
                                  </p:stCondLst>
                                  <p:childTnLst>
                                    <p:set>
                                      <p:cBhvr>
                                        <p:cTn id="296" dur="1" fill="hold">
                                          <p:stCondLst>
                                            <p:cond delay="0"/>
                                          </p:stCondLst>
                                        </p:cTn>
                                        <p:tgtEl>
                                          <p:spTgt spid="223">
                                            <p:txEl>
                                              <p:pRg st="3" end="3"/>
                                            </p:txEl>
                                          </p:spTgt>
                                        </p:tgtEl>
                                        <p:attrNameLst>
                                          <p:attrName>style.visibility</p:attrName>
                                        </p:attrNameLst>
                                      </p:cBhvr>
                                      <p:to>
                                        <p:strVal val="visible"/>
                                      </p:to>
                                    </p:set>
                                  </p:childTnLst>
                                </p:cTn>
                              </p:par>
                            </p:childTnLst>
                          </p:cTn>
                        </p:par>
                      </p:childTnLst>
                    </p:cTn>
                  </p:par>
                  <p:par>
                    <p:cTn id="297" fill="hold">
                      <p:stCondLst>
                        <p:cond delay="indefinite"/>
                      </p:stCondLst>
                      <p:childTnLst>
                        <p:par>
                          <p:cTn id="298" fill="hold">
                            <p:stCondLst>
                              <p:cond delay="0"/>
                            </p:stCondLst>
                            <p:childTnLst>
                              <p:par>
                                <p:cTn id="299" nodeType="clickEffect" fill="hold" presetClass="entr" presetID="1">
                                  <p:stCondLst>
                                    <p:cond delay="0"/>
                                  </p:stCondLst>
                                  <p:childTnLst>
                                    <p:set>
                                      <p:cBhvr>
                                        <p:cTn id="300" dur="1" fill="hold">
                                          <p:stCondLst>
                                            <p:cond delay="0"/>
                                          </p:stCondLst>
                                        </p:cTn>
                                        <p:tgtEl>
                                          <p:spTgt spid="223">
                                            <p:txEl>
                                              <p:pRg st="4" end="4"/>
                                            </p:txEl>
                                          </p:spTgt>
                                        </p:tgtEl>
                                        <p:attrNameLst>
                                          <p:attrName>style.visibility</p:attrName>
                                        </p:attrNameLst>
                                      </p:cBhvr>
                                      <p:to>
                                        <p:strVal val="visible"/>
                                      </p:to>
                                    </p:set>
                                  </p:childTnLst>
                                </p:cTn>
                              </p:par>
                            </p:childTnLst>
                          </p:cTn>
                        </p:par>
                      </p:childTnLst>
                    </p:cTn>
                  </p:par>
                  <p:par>
                    <p:cTn id="301" fill="hold">
                      <p:stCondLst>
                        <p:cond delay="indefinite"/>
                      </p:stCondLst>
                      <p:childTnLst>
                        <p:par>
                          <p:cTn id="302" fill="hold">
                            <p:stCondLst>
                              <p:cond delay="0"/>
                            </p:stCondLst>
                            <p:childTnLst>
                              <p:par>
                                <p:cTn id="303" nodeType="clickEffect" fill="hold" presetClass="entr" presetID="1">
                                  <p:stCondLst>
                                    <p:cond delay="0"/>
                                  </p:stCondLst>
                                  <p:childTnLst>
                                    <p:set>
                                      <p:cBhvr>
                                        <p:cTn id="304" dur="1" fill="hold">
                                          <p:stCondLst>
                                            <p:cond delay="0"/>
                                          </p:stCondLst>
                                        </p:cTn>
                                        <p:tgtEl>
                                          <p:spTgt spid="223">
                                            <p:txEl>
                                              <p:pRg st="5" end="5"/>
                                            </p:txEl>
                                          </p:spTgt>
                                        </p:tgtEl>
                                        <p:attrNameLst>
                                          <p:attrName>style.visibility</p:attrName>
                                        </p:attrNameLst>
                                      </p:cBhvr>
                                      <p:to>
                                        <p:strVal val="visible"/>
                                      </p:to>
                                    </p:set>
                                  </p:childTnLst>
                                </p:cTn>
                              </p:par>
                            </p:childTnLst>
                          </p:cTn>
                        </p:par>
                      </p:childTnLst>
                    </p:cTn>
                  </p:par>
                  <p:par>
                    <p:cTn id="305" fill="hold">
                      <p:stCondLst>
                        <p:cond delay="indefinite"/>
                      </p:stCondLst>
                      <p:childTnLst>
                        <p:par>
                          <p:cTn id="306" fill="hold">
                            <p:stCondLst>
                              <p:cond delay="0"/>
                            </p:stCondLst>
                            <p:childTnLst>
                              <p:par>
                                <p:cTn id="307" nodeType="clickEffect" fill="hold" presetClass="entr" presetID="1">
                                  <p:stCondLst>
                                    <p:cond delay="0"/>
                                  </p:stCondLst>
                                  <p:childTnLst>
                                    <p:set>
                                      <p:cBhvr>
                                        <p:cTn id="308" dur="1" fill="hold">
                                          <p:stCondLst>
                                            <p:cond delay="0"/>
                                          </p:stCondLst>
                                        </p:cTn>
                                        <p:tgtEl>
                                          <p:spTgt spid="223">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4"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Nontechnical Aspects of Implementation</a:t>
            </a:r>
            <a:endParaRPr b="0" lang="en-US" sz="3600" spc="-1" strike="noStrike">
              <a:solidFill>
                <a:srgbClr val="000000"/>
              </a:solidFill>
              <a:latin typeface="Arial"/>
            </a:endParaRPr>
          </a:p>
        </p:txBody>
      </p:sp>
      <p:sp>
        <p:nvSpPr>
          <p:cNvPr id="225" name="Content Placeholder 3"/>
          <p:cNvSpPr txBox="1"/>
          <p:nvPr/>
        </p:nvSpPr>
        <p:spPr>
          <a:xfrm>
            <a:off x="304920" y="1447920"/>
            <a:ext cx="8534160" cy="457164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Some aspects of implementation are not technical in nature, instead dealing with the human interface to technical systems. </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These i</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09" dur="indefinite" restart="never" nodeType="tmRoot">
          <p:childTnLst>
            <p:seq>
              <p:cTn id="310" dur="indefinite" nodeType="mainSeq">
                <p:childTnLst>
                  <p:par>
                    <p:cTn id="311" fill="hold">
                      <p:stCondLst>
                        <p:cond delay="indefinite"/>
                      </p:stCondLst>
                      <p:childTnLst>
                        <p:par>
                          <p:cTn id="312" fill="hold">
                            <p:stCondLst>
                              <p:cond delay="0"/>
                            </p:stCondLst>
                            <p:childTnLst>
                              <p:par>
                                <p:cTn id="313" nodeType="clickEffect" fill="hold" presetClass="entr" presetID="1">
                                  <p:stCondLst>
                                    <p:cond delay="0"/>
                                  </p:stCondLst>
                                  <p:childTnLst>
                                    <p:set>
                                      <p:cBhvr>
                                        <p:cTn id="314" dur="1" fill="hold">
                                          <p:stCondLst>
                                            <p:cond delay="0"/>
                                          </p:stCondLst>
                                        </p:cTn>
                                        <p:tgtEl>
                                          <p:spTgt spid="225">
                                            <p:txEl>
                                              <p:pRg st="0" end="0"/>
                                            </p:txEl>
                                          </p:spTgt>
                                        </p:tgtEl>
                                        <p:attrNameLst>
                                          <p:attrName>style.visibility</p:attrName>
                                        </p:attrNameLst>
                                      </p:cBhvr>
                                      <p:to>
                                        <p:strVal val="visible"/>
                                      </p:to>
                                    </p:set>
                                  </p:childTnLst>
                                </p:cTn>
                              </p:par>
                            </p:childTnLst>
                          </p:cTn>
                        </p:par>
                      </p:childTnLst>
                    </p:cTn>
                  </p:par>
                  <p:par>
                    <p:cTn id="315" fill="hold">
                      <p:stCondLst>
                        <p:cond delay="indefinite"/>
                      </p:stCondLst>
                      <p:childTnLst>
                        <p:par>
                          <p:cTn id="316" fill="hold">
                            <p:stCondLst>
                              <p:cond delay="0"/>
                            </p:stCondLst>
                            <p:childTnLst>
                              <p:par>
                                <p:cTn id="317" nodeType="clickEffect" fill="hold" presetClass="entr" presetID="1">
                                  <p:stCondLst>
                                    <p:cond delay="0"/>
                                  </p:stCondLst>
                                  <p:childTnLst>
                                    <p:set>
                                      <p:cBhvr>
                                        <p:cTn id="318" dur="1" fill="hold">
                                          <p:stCondLst>
                                            <p:cond delay="0"/>
                                          </p:stCondLst>
                                        </p:cTn>
                                        <p:tgtEl>
                                          <p:spTgt spid="225">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The Culture of Change Management</a:t>
            </a:r>
            <a:endParaRPr b="0" lang="en-US" sz="3600" spc="-1" strike="noStrike">
              <a:solidFill>
                <a:srgbClr val="000000"/>
              </a:solidFill>
              <a:latin typeface="Arial"/>
            </a:endParaRPr>
          </a:p>
        </p:txBody>
      </p:sp>
      <p:sp>
        <p:nvSpPr>
          <p:cNvPr id="227" name="Content Placeholder 3"/>
          <p:cNvSpPr txBox="1"/>
          <p:nvPr/>
        </p:nvSpPr>
        <p:spPr>
          <a:xfrm>
            <a:off x="334800" y="1066680"/>
            <a:ext cx="8473680" cy="449532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Prospect of change can cause employees to consciously or unconsciously resist the change.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The stress of change can increase the probability of mistakes or create vulnerabilities in systems.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Change management can lower employee resistance to change and build resilience.</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Lewin change model: </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Unfreezing</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Moving</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19" dur="indefinite" restart="never" nodeType="tmRoot">
          <p:childTnLst>
            <p:seq>
              <p:cTn id="320" dur="indefinite" nodeType="mainSeq">
                <p:childTnLst>
                  <p:par>
                    <p:cTn id="321" fill="hold">
                      <p:stCondLst>
                        <p:cond delay="indefinite"/>
                      </p:stCondLst>
                      <p:childTnLst>
                        <p:par>
                          <p:cTn id="322" fill="hold">
                            <p:stCondLst>
                              <p:cond delay="0"/>
                            </p:stCondLst>
                            <p:childTnLst>
                              <p:par>
                                <p:cTn id="323" nodeType="clickEffect" fill="hold" presetClass="entr" presetID="1">
                                  <p:stCondLst>
                                    <p:cond delay="0"/>
                                  </p:stCondLst>
                                  <p:childTnLst>
                                    <p:set>
                                      <p:cBhvr>
                                        <p:cTn id="324" dur="1" fill="hold">
                                          <p:stCondLst>
                                            <p:cond delay="0"/>
                                          </p:stCondLst>
                                        </p:cTn>
                                        <p:tgtEl>
                                          <p:spTgt spid="227">
                                            <p:txEl>
                                              <p:pRg st="0" end="0"/>
                                            </p:txEl>
                                          </p:spTgt>
                                        </p:tgtEl>
                                        <p:attrNameLst>
                                          <p:attrName>style.visibility</p:attrName>
                                        </p:attrNameLst>
                                      </p:cBhvr>
                                      <p:to>
                                        <p:strVal val="visible"/>
                                      </p:to>
                                    </p:set>
                                  </p:childTnLst>
                                </p:cTn>
                              </p:par>
                            </p:childTnLst>
                          </p:cTn>
                        </p:par>
                      </p:childTnLst>
                    </p:cTn>
                  </p:par>
                  <p:par>
                    <p:cTn id="325" fill="hold">
                      <p:stCondLst>
                        <p:cond delay="indefinite"/>
                      </p:stCondLst>
                      <p:childTnLst>
                        <p:par>
                          <p:cTn id="326" fill="hold">
                            <p:stCondLst>
                              <p:cond delay="0"/>
                            </p:stCondLst>
                            <p:childTnLst>
                              <p:par>
                                <p:cTn id="327" nodeType="clickEffect" fill="hold" presetClass="entr" presetID="1">
                                  <p:stCondLst>
                                    <p:cond delay="0"/>
                                  </p:stCondLst>
                                  <p:childTnLst>
                                    <p:set>
                                      <p:cBhvr>
                                        <p:cTn id="328" dur="1" fill="hold">
                                          <p:stCondLst>
                                            <p:cond delay="0"/>
                                          </p:stCondLst>
                                        </p:cTn>
                                        <p:tgtEl>
                                          <p:spTgt spid="227">
                                            <p:txEl>
                                              <p:pRg st="1" end="1"/>
                                            </p:txEl>
                                          </p:spTgt>
                                        </p:tgtEl>
                                        <p:attrNameLst>
                                          <p:attrName>style.visibility</p:attrName>
                                        </p:attrNameLst>
                                      </p:cBhvr>
                                      <p:to>
                                        <p:strVal val="visible"/>
                                      </p:to>
                                    </p:set>
                                  </p:childTnLst>
                                </p:cTn>
                              </p:par>
                            </p:childTnLst>
                          </p:cTn>
                        </p:par>
                      </p:childTnLst>
                    </p:cTn>
                  </p:par>
                  <p:par>
                    <p:cTn id="329" fill="hold">
                      <p:stCondLst>
                        <p:cond delay="indefinite"/>
                      </p:stCondLst>
                      <p:childTnLst>
                        <p:par>
                          <p:cTn id="330" fill="hold">
                            <p:stCondLst>
                              <p:cond delay="0"/>
                            </p:stCondLst>
                            <p:childTnLst>
                              <p:par>
                                <p:cTn id="331" nodeType="clickEffect" fill="hold" presetClass="entr" presetID="1">
                                  <p:stCondLst>
                                    <p:cond delay="0"/>
                                  </p:stCondLst>
                                  <p:childTnLst>
                                    <p:set>
                                      <p:cBhvr>
                                        <p:cTn id="332" dur="1" fill="hold">
                                          <p:stCondLst>
                                            <p:cond delay="0"/>
                                          </p:stCondLst>
                                        </p:cTn>
                                        <p:tgtEl>
                                          <p:spTgt spid="227">
                                            <p:txEl>
                                              <p:pRg st="2" end="2"/>
                                            </p:txEl>
                                          </p:spTgt>
                                        </p:tgtEl>
                                        <p:attrNameLst>
                                          <p:attrName>style.visibility</p:attrName>
                                        </p:attrNameLst>
                                      </p:cBhvr>
                                      <p:to>
                                        <p:strVal val="visible"/>
                                      </p:to>
                                    </p:set>
                                  </p:childTnLst>
                                </p:cTn>
                              </p:par>
                            </p:childTnLst>
                          </p:cTn>
                        </p:par>
                      </p:childTnLst>
                    </p:cTn>
                  </p:par>
                  <p:par>
                    <p:cTn id="333" fill="hold">
                      <p:stCondLst>
                        <p:cond delay="indefinite"/>
                      </p:stCondLst>
                      <p:childTnLst>
                        <p:par>
                          <p:cTn id="334" fill="hold">
                            <p:stCondLst>
                              <p:cond delay="0"/>
                            </p:stCondLst>
                            <p:childTnLst>
                              <p:par>
                                <p:cTn id="335" nodeType="clickEffect" fill="hold" presetClass="entr" presetID="1">
                                  <p:stCondLst>
                                    <p:cond delay="0"/>
                                  </p:stCondLst>
                                  <p:childTnLst>
                                    <p:set>
                                      <p:cBhvr>
                                        <p:cTn id="336" dur="1" fill="hold">
                                          <p:stCondLst>
                                            <p:cond delay="0"/>
                                          </p:stCondLst>
                                        </p:cTn>
                                        <p:tgtEl>
                                          <p:spTgt spid="227">
                                            <p:txEl>
                                              <p:pRg st="3" end="3"/>
                                            </p:txEl>
                                          </p:spTgt>
                                        </p:tgtEl>
                                        <p:attrNameLst>
                                          <p:attrName>style.visibility</p:attrName>
                                        </p:attrNameLst>
                                      </p:cBhvr>
                                      <p:to>
                                        <p:strVal val="visible"/>
                                      </p:to>
                                    </p:set>
                                  </p:childTnLst>
                                </p:cTn>
                              </p:par>
                            </p:childTnLst>
                          </p:cTn>
                        </p:par>
                      </p:childTnLst>
                    </p:cTn>
                  </p:par>
                  <p:par>
                    <p:cTn id="337" fill="hold">
                      <p:stCondLst>
                        <p:cond delay="indefinite"/>
                      </p:stCondLst>
                      <p:childTnLst>
                        <p:par>
                          <p:cTn id="338" fill="hold">
                            <p:stCondLst>
                              <p:cond delay="0"/>
                            </p:stCondLst>
                            <p:childTnLst>
                              <p:par>
                                <p:cTn id="339" nodeType="clickEffect" fill="hold" presetClass="entr" presetID="1">
                                  <p:stCondLst>
                                    <p:cond delay="0"/>
                                  </p:stCondLst>
                                  <p:childTnLst>
                                    <p:set>
                                      <p:cBhvr>
                                        <p:cTn id="340" dur="1" fill="hold">
                                          <p:stCondLst>
                                            <p:cond delay="0"/>
                                          </p:stCondLst>
                                        </p:cTn>
                                        <p:tgtEl>
                                          <p:spTgt spid="227">
                                            <p:txEl>
                                              <p:pRg st="4" end="4"/>
                                            </p:txEl>
                                          </p:spTgt>
                                        </p:tgtEl>
                                        <p:attrNameLst>
                                          <p:attrName>style.visibility</p:attrName>
                                        </p:attrNameLst>
                                      </p:cBhvr>
                                      <p:to>
                                        <p:strVal val="visible"/>
                                      </p:to>
                                    </p:set>
                                  </p:childTnLst>
                                </p:cTn>
                              </p:par>
                            </p:childTnLst>
                          </p:cTn>
                        </p:par>
                      </p:childTnLst>
                    </p:cTn>
                  </p:par>
                  <p:par>
                    <p:cTn id="341" fill="hold">
                      <p:stCondLst>
                        <p:cond delay="indefinite"/>
                      </p:stCondLst>
                      <p:childTnLst>
                        <p:par>
                          <p:cTn id="342" fill="hold">
                            <p:stCondLst>
                              <p:cond delay="0"/>
                            </p:stCondLst>
                            <p:childTnLst>
                              <p:par>
                                <p:cTn id="343" nodeType="clickEffect" fill="hold" presetClass="entr" presetID="1">
                                  <p:stCondLst>
                                    <p:cond delay="0"/>
                                  </p:stCondLst>
                                  <p:childTnLst>
                                    <p:set>
                                      <p:cBhvr>
                                        <p:cTn id="344" dur="1" fill="hold">
                                          <p:stCondLst>
                                            <p:cond delay="0"/>
                                          </p:stCondLst>
                                        </p:cTn>
                                        <p:tgtEl>
                                          <p:spTgt spid="227">
                                            <p:txEl>
                                              <p:pRg st="5" end="5"/>
                                            </p:txEl>
                                          </p:spTgt>
                                        </p:tgtEl>
                                        <p:attrNameLst>
                                          <p:attrName>style.visibility</p:attrName>
                                        </p:attrNameLst>
                                      </p:cBhvr>
                                      <p:to>
                                        <p:strVal val="visible"/>
                                      </p:to>
                                    </p:set>
                                  </p:childTnLst>
                                </p:cTn>
                              </p:par>
                            </p:childTnLst>
                          </p:cTn>
                        </p:par>
                      </p:childTnLst>
                    </p:cTn>
                  </p:par>
                  <p:par>
                    <p:cTn id="345" fill="hold">
                      <p:stCondLst>
                        <p:cond delay="indefinite"/>
                      </p:stCondLst>
                      <p:childTnLst>
                        <p:par>
                          <p:cTn id="346" fill="hold">
                            <p:stCondLst>
                              <p:cond delay="0"/>
                            </p:stCondLst>
                            <p:childTnLst>
                              <p:par>
                                <p:cTn id="347" nodeType="clickEffect" fill="hold" presetClass="entr" presetID="1">
                                  <p:stCondLst>
                                    <p:cond delay="0"/>
                                  </p:stCondLst>
                                  <p:childTnLst>
                                    <p:set>
                                      <p:cBhvr>
                                        <p:cTn id="348" dur="1" fill="hold">
                                          <p:stCondLst>
                                            <p:cond delay="0"/>
                                          </p:stCondLst>
                                        </p:cTn>
                                        <p:tgtEl>
                                          <p:spTgt spid="227">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8" name="Title 2"/>
          <p:cNvSpPr txBox="1"/>
          <p:nvPr/>
        </p:nvSpPr>
        <p:spPr>
          <a:xfrm>
            <a:off x="76320" y="27720"/>
            <a:ext cx="9067320" cy="50544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Considerations for Organizational Change</a:t>
            </a:r>
            <a:endParaRPr b="0" lang="en-US" sz="3600" spc="-1" strike="noStrike">
              <a:solidFill>
                <a:srgbClr val="000000"/>
              </a:solidFill>
              <a:latin typeface="Arial"/>
            </a:endParaRPr>
          </a:p>
        </p:txBody>
      </p:sp>
      <p:sp>
        <p:nvSpPr>
          <p:cNvPr id="229" name="Content Placeholder 3"/>
          <p:cNvSpPr txBox="1"/>
          <p:nvPr/>
        </p:nvSpPr>
        <p:spPr>
          <a:xfrm>
            <a:off x="200880" y="990720"/>
            <a:ext cx="8817840" cy="4662720"/>
          </a:xfrm>
          <a:prstGeom prst="rect">
            <a:avLst/>
          </a:prstGeom>
          <a:noFill/>
          <a:ln w="0">
            <a:noFill/>
          </a:ln>
        </p:spPr>
        <p:txBody>
          <a:bodyPr>
            <a:normAutofit fontScale="39000"/>
          </a:bodyPr>
          <a:p>
            <a:pPr marL="343080" indent="-342720">
              <a:lnSpc>
                <a:spcPct val="100000"/>
              </a:lnSpc>
              <a:spcBef>
                <a:spcPts val="561"/>
              </a:spcBef>
              <a:buClr>
                <a:srgbClr val="364162"/>
              </a:buClr>
              <a:buFont typeface="Arial"/>
              <a:buChar char="•"/>
            </a:pPr>
            <a:r>
              <a:rPr b="0" lang="en-US" sz="2800" spc="-1" strike="noStrike">
                <a:solidFill>
                  <a:srgbClr val="000000"/>
                </a:solidFill>
                <a:latin typeface="Arial"/>
                <a:ea typeface="Verdana"/>
              </a:rPr>
              <a:t>Steps can be taken to make employees more amenable to change:</a:t>
            </a:r>
            <a:endParaRPr b="0" lang="en-US" sz="28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Reducing resistance to change from the start</a:t>
            </a:r>
            <a:endParaRPr b="0" lang="en-US" sz="26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Developing a culture that supports change</a:t>
            </a:r>
            <a:endParaRPr b="0" lang="en-US" sz="2600" spc="-1" strike="noStrike">
              <a:solidFill>
                <a:srgbClr val="000000"/>
              </a:solidFill>
              <a:latin typeface="Arial"/>
            </a:endParaRPr>
          </a:p>
          <a:p>
            <a:pPr marL="343080" indent="-342720">
              <a:lnSpc>
                <a:spcPct val="100000"/>
              </a:lnSpc>
              <a:spcBef>
                <a:spcPts val="561"/>
              </a:spcBef>
              <a:buClr>
                <a:srgbClr val="364162"/>
              </a:buClr>
              <a:buFont typeface="Arial"/>
              <a:buChar char="•"/>
            </a:pPr>
            <a:r>
              <a:rPr b="0" lang="en-US" sz="2800" spc="-1" strike="noStrike">
                <a:solidFill>
                  <a:srgbClr val="000000"/>
                </a:solidFill>
                <a:latin typeface="Arial"/>
                <a:ea typeface="Verdana"/>
              </a:rPr>
              <a:t>Reducing resistance to change from the start</a:t>
            </a:r>
            <a:endParaRPr b="0" lang="en-US" sz="28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The more ingrained the existing methods and behaviors, the more difficult the change</a:t>
            </a:r>
            <a:endParaRPr b="0" lang="en-US" sz="26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Best to improve interaction between affected members of the organization and project planners in early project phases</a:t>
            </a:r>
            <a:endParaRPr b="0" lang="en-US" sz="26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Three-step process for project managers: communicate, educate, and involve</a:t>
            </a:r>
            <a:endParaRPr b="0" lang="en-US" sz="2600" spc="-1" strike="noStrike">
              <a:solidFill>
                <a:srgbClr val="000000"/>
              </a:solidFill>
              <a:latin typeface="Arial"/>
            </a:endParaRPr>
          </a:p>
          <a:p>
            <a:pPr lvl="1" marL="743040" indent="-285480">
              <a:lnSpc>
                <a:spcPct val="100000"/>
              </a:lnSpc>
              <a:spcBef>
                <a:spcPts val="519"/>
              </a:spcBef>
              <a:buClr>
                <a:srgbClr val="364162"/>
              </a:buClr>
              <a:buFont typeface="Arial"/>
              <a:buChar char="–"/>
            </a:pPr>
            <a:r>
              <a:rPr b="0" lang="en-US" sz="2600" spc="-1" strike="noStrike">
                <a:solidFill>
                  <a:srgbClr val="000000"/>
                </a:solidFill>
                <a:latin typeface="Arial"/>
                <a:ea typeface="Verdana"/>
              </a:rPr>
              <a:t>Joint application development</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Developing a culture that supports change</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An ideal organization fosters resilience to change</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Resilience: An organization understands change is a necessary part of the organizational culture, and embracing change is more productive than fighting it</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To develop such a culture, the organization must successfully accomplish many projects that require change</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49" dur="indefinite" restart="never" nodeType="tmRoot">
          <p:childTnLst>
            <p:seq>
              <p:cTn id="350" dur="indefinite" nodeType="mainSeq">
                <p:childTnLst>
                  <p:par>
                    <p:cTn id="351" fill="hold">
                      <p:stCondLst>
                        <p:cond delay="indefinite"/>
                      </p:stCondLst>
                      <p:childTnLst>
                        <p:par>
                          <p:cTn id="352" fill="hold">
                            <p:stCondLst>
                              <p:cond delay="0"/>
                            </p:stCondLst>
                            <p:childTnLst>
                              <p:par>
                                <p:cTn id="353" nodeType="clickEffect" fill="hold" presetClass="entr" presetID="1">
                                  <p:stCondLst>
                                    <p:cond delay="0"/>
                                  </p:stCondLst>
                                  <p:childTnLst>
                                    <p:set>
                                      <p:cBhvr>
                                        <p:cTn id="354" dur="1" fill="hold">
                                          <p:stCondLst>
                                            <p:cond delay="0"/>
                                          </p:stCondLst>
                                        </p:cTn>
                                        <p:tgtEl>
                                          <p:spTgt spid="229">
                                            <p:txEl>
                                              <p:pRg st="0" end="0"/>
                                            </p:txEl>
                                          </p:spTgt>
                                        </p:tgtEl>
                                        <p:attrNameLst>
                                          <p:attrName>style.visibility</p:attrName>
                                        </p:attrNameLst>
                                      </p:cBhvr>
                                      <p:to>
                                        <p:strVal val="visible"/>
                                      </p:to>
                                    </p:set>
                                  </p:childTnLst>
                                </p:cTn>
                              </p:par>
                            </p:childTnLst>
                          </p:cTn>
                        </p:par>
                      </p:childTnLst>
                    </p:cTn>
                  </p:par>
                  <p:par>
                    <p:cTn id="355" fill="hold">
                      <p:stCondLst>
                        <p:cond delay="indefinite"/>
                      </p:stCondLst>
                      <p:childTnLst>
                        <p:par>
                          <p:cTn id="356" fill="hold">
                            <p:stCondLst>
                              <p:cond delay="0"/>
                            </p:stCondLst>
                            <p:childTnLst>
                              <p:par>
                                <p:cTn id="357" nodeType="clickEffect" fill="hold" presetClass="entr" presetID="1">
                                  <p:stCondLst>
                                    <p:cond delay="0"/>
                                  </p:stCondLst>
                                  <p:childTnLst>
                                    <p:set>
                                      <p:cBhvr>
                                        <p:cTn id="358" dur="1" fill="hold">
                                          <p:stCondLst>
                                            <p:cond delay="0"/>
                                          </p:stCondLst>
                                        </p:cTn>
                                        <p:tgtEl>
                                          <p:spTgt spid="229">
                                            <p:txEl>
                                              <p:pRg st="1" end="1"/>
                                            </p:txEl>
                                          </p:spTgt>
                                        </p:tgtEl>
                                        <p:attrNameLst>
                                          <p:attrName>style.visibility</p:attrName>
                                        </p:attrNameLst>
                                      </p:cBhvr>
                                      <p:to>
                                        <p:strVal val="visible"/>
                                      </p:to>
                                    </p:set>
                                  </p:childTnLst>
                                </p:cTn>
                              </p:par>
                            </p:childTnLst>
                          </p:cTn>
                        </p:par>
                      </p:childTnLst>
                    </p:cTn>
                  </p:par>
                  <p:par>
                    <p:cTn id="359" fill="hold">
                      <p:stCondLst>
                        <p:cond delay="indefinite"/>
                      </p:stCondLst>
                      <p:childTnLst>
                        <p:par>
                          <p:cTn id="360" fill="hold">
                            <p:stCondLst>
                              <p:cond delay="0"/>
                            </p:stCondLst>
                            <p:childTnLst>
                              <p:par>
                                <p:cTn id="361" nodeType="clickEffect" fill="hold" presetClass="entr" presetID="1">
                                  <p:stCondLst>
                                    <p:cond delay="0"/>
                                  </p:stCondLst>
                                  <p:childTnLst>
                                    <p:set>
                                      <p:cBhvr>
                                        <p:cTn id="362" dur="1" fill="hold">
                                          <p:stCondLst>
                                            <p:cond delay="0"/>
                                          </p:stCondLst>
                                        </p:cTn>
                                        <p:tgtEl>
                                          <p:spTgt spid="229">
                                            <p:txEl>
                                              <p:pRg st="2" end="2"/>
                                            </p:txEl>
                                          </p:spTgt>
                                        </p:tgtEl>
                                        <p:attrNameLst>
                                          <p:attrName>style.visibility</p:attrName>
                                        </p:attrNameLst>
                                      </p:cBhvr>
                                      <p:to>
                                        <p:strVal val="visible"/>
                                      </p:to>
                                    </p:set>
                                  </p:childTnLst>
                                </p:cTn>
                              </p:par>
                            </p:childTnLst>
                          </p:cTn>
                        </p:par>
                      </p:childTnLst>
                    </p:cTn>
                  </p:par>
                  <p:par>
                    <p:cTn id="363" fill="hold">
                      <p:stCondLst>
                        <p:cond delay="indefinite"/>
                      </p:stCondLst>
                      <p:childTnLst>
                        <p:par>
                          <p:cTn id="364" fill="hold">
                            <p:stCondLst>
                              <p:cond delay="0"/>
                            </p:stCondLst>
                            <p:childTnLst>
                              <p:par>
                                <p:cTn id="365" nodeType="clickEffect" fill="hold" presetClass="entr" presetID="1">
                                  <p:stCondLst>
                                    <p:cond delay="0"/>
                                  </p:stCondLst>
                                  <p:childTnLst>
                                    <p:set>
                                      <p:cBhvr>
                                        <p:cTn id="366" dur="1" fill="hold">
                                          <p:stCondLst>
                                            <p:cond delay="0"/>
                                          </p:stCondLst>
                                        </p:cTn>
                                        <p:tgtEl>
                                          <p:spTgt spid="229">
                                            <p:txEl>
                                              <p:pRg st="3" end="3"/>
                                            </p:txEl>
                                          </p:spTgt>
                                        </p:tgtEl>
                                        <p:attrNameLst>
                                          <p:attrName>style.visibility</p:attrName>
                                        </p:attrNameLst>
                                      </p:cBhvr>
                                      <p:to>
                                        <p:strVal val="visible"/>
                                      </p:to>
                                    </p:set>
                                  </p:childTnLst>
                                </p:cTn>
                              </p:par>
                            </p:childTnLst>
                          </p:cTn>
                        </p:par>
                      </p:childTnLst>
                    </p:cTn>
                  </p:par>
                  <p:par>
                    <p:cTn id="367" fill="hold">
                      <p:stCondLst>
                        <p:cond delay="indefinite"/>
                      </p:stCondLst>
                      <p:childTnLst>
                        <p:par>
                          <p:cTn id="368" fill="hold">
                            <p:stCondLst>
                              <p:cond delay="0"/>
                            </p:stCondLst>
                            <p:childTnLst>
                              <p:par>
                                <p:cTn id="369" nodeType="clickEffect" fill="hold" presetClass="entr" presetID="1">
                                  <p:stCondLst>
                                    <p:cond delay="0"/>
                                  </p:stCondLst>
                                  <p:childTnLst>
                                    <p:set>
                                      <p:cBhvr>
                                        <p:cTn id="370" dur="1" fill="hold">
                                          <p:stCondLst>
                                            <p:cond delay="0"/>
                                          </p:stCondLst>
                                        </p:cTn>
                                        <p:tgtEl>
                                          <p:spTgt spid="229">
                                            <p:txEl>
                                              <p:pRg st="4" end="4"/>
                                            </p:txEl>
                                          </p:spTgt>
                                        </p:tgtEl>
                                        <p:attrNameLst>
                                          <p:attrName>style.visibility</p:attrName>
                                        </p:attrNameLst>
                                      </p:cBhvr>
                                      <p:to>
                                        <p:strVal val="visible"/>
                                      </p:to>
                                    </p:set>
                                  </p:childTnLst>
                                </p:cTn>
                              </p:par>
                            </p:childTnLst>
                          </p:cTn>
                        </p:par>
                      </p:childTnLst>
                    </p:cTn>
                  </p:par>
                  <p:par>
                    <p:cTn id="371" fill="hold">
                      <p:stCondLst>
                        <p:cond delay="indefinite"/>
                      </p:stCondLst>
                      <p:childTnLst>
                        <p:par>
                          <p:cTn id="372" fill="hold">
                            <p:stCondLst>
                              <p:cond delay="0"/>
                            </p:stCondLst>
                            <p:childTnLst>
                              <p:par>
                                <p:cTn id="373" nodeType="clickEffect" fill="hold" presetClass="entr" presetID="1">
                                  <p:stCondLst>
                                    <p:cond delay="0"/>
                                  </p:stCondLst>
                                  <p:childTnLst>
                                    <p:set>
                                      <p:cBhvr>
                                        <p:cTn id="374" dur="1" fill="hold">
                                          <p:stCondLst>
                                            <p:cond delay="0"/>
                                          </p:stCondLst>
                                        </p:cTn>
                                        <p:tgtEl>
                                          <p:spTgt spid="229">
                                            <p:txEl>
                                              <p:pRg st="5" end="5"/>
                                            </p:txEl>
                                          </p:spTgt>
                                        </p:tgtEl>
                                        <p:attrNameLst>
                                          <p:attrName>style.visibility</p:attrName>
                                        </p:attrNameLst>
                                      </p:cBhvr>
                                      <p:to>
                                        <p:strVal val="visible"/>
                                      </p:to>
                                    </p:set>
                                  </p:childTnLst>
                                </p:cTn>
                              </p:par>
                            </p:childTnLst>
                          </p:cTn>
                        </p:par>
                      </p:childTnLst>
                    </p:cTn>
                  </p:par>
                  <p:par>
                    <p:cTn id="375" fill="hold">
                      <p:stCondLst>
                        <p:cond delay="indefinite"/>
                      </p:stCondLst>
                      <p:childTnLst>
                        <p:par>
                          <p:cTn id="376" fill="hold">
                            <p:stCondLst>
                              <p:cond delay="0"/>
                            </p:stCondLst>
                            <p:childTnLst>
                              <p:par>
                                <p:cTn id="377" nodeType="clickEffect" fill="hold" presetClass="entr" presetID="1">
                                  <p:stCondLst>
                                    <p:cond delay="0"/>
                                  </p:stCondLst>
                                  <p:childTnLst>
                                    <p:set>
                                      <p:cBhvr>
                                        <p:cTn id="378" dur="1" fill="hold">
                                          <p:stCondLst>
                                            <p:cond delay="0"/>
                                          </p:stCondLst>
                                        </p:cTn>
                                        <p:tgtEl>
                                          <p:spTgt spid="229">
                                            <p:txEl>
                                              <p:pRg st="6" end="6"/>
                                            </p:txEl>
                                          </p:spTgt>
                                        </p:tgtEl>
                                        <p:attrNameLst>
                                          <p:attrName>style.visibility</p:attrName>
                                        </p:attrNameLst>
                                      </p:cBhvr>
                                      <p:to>
                                        <p:strVal val="visible"/>
                                      </p:to>
                                    </p:set>
                                  </p:childTnLst>
                                </p:cTn>
                              </p:par>
                            </p:childTnLst>
                          </p:cTn>
                        </p:par>
                      </p:childTnLst>
                    </p:cTn>
                  </p:par>
                  <p:par>
                    <p:cTn id="379" fill="hold">
                      <p:stCondLst>
                        <p:cond delay="indefinite"/>
                      </p:stCondLst>
                      <p:childTnLst>
                        <p:par>
                          <p:cTn id="380" fill="hold">
                            <p:stCondLst>
                              <p:cond delay="0"/>
                            </p:stCondLst>
                            <p:childTnLst>
                              <p:par>
                                <p:cTn id="381" nodeType="clickEffect" fill="hold" presetClass="entr" presetID="1">
                                  <p:stCondLst>
                                    <p:cond delay="0"/>
                                  </p:stCondLst>
                                  <p:childTnLst>
                                    <p:set>
                                      <p:cBhvr>
                                        <p:cTn id="382" dur="1" fill="hold">
                                          <p:stCondLst>
                                            <p:cond delay="0"/>
                                          </p:stCondLst>
                                        </p:cTn>
                                        <p:tgtEl>
                                          <p:spTgt spid="229">
                                            <p:txEl>
                                              <p:pRg st="7" end="7"/>
                                            </p:txEl>
                                          </p:spTgt>
                                        </p:tgtEl>
                                        <p:attrNameLst>
                                          <p:attrName>style.visibility</p:attrName>
                                        </p:attrNameLst>
                                      </p:cBhvr>
                                      <p:to>
                                        <p:strVal val="visible"/>
                                      </p:to>
                                    </p:set>
                                  </p:childTnLst>
                                </p:cTn>
                              </p:par>
                            </p:childTnLst>
                          </p:cTn>
                        </p:par>
                      </p:childTnLst>
                    </p:cTn>
                  </p:par>
                  <p:par>
                    <p:cTn id="383" fill="hold">
                      <p:stCondLst>
                        <p:cond delay="indefinite"/>
                      </p:stCondLst>
                      <p:childTnLst>
                        <p:par>
                          <p:cTn id="384" fill="hold">
                            <p:stCondLst>
                              <p:cond delay="0"/>
                            </p:stCondLst>
                            <p:childTnLst>
                              <p:par>
                                <p:cTn id="385" nodeType="clickEffect" fill="hold" presetClass="entr" presetID="1">
                                  <p:stCondLst>
                                    <p:cond delay="0"/>
                                  </p:stCondLst>
                                  <p:childTnLst>
                                    <p:set>
                                      <p:cBhvr>
                                        <p:cTn id="386" dur="1" fill="hold">
                                          <p:stCondLst>
                                            <p:cond delay="0"/>
                                          </p:stCondLst>
                                        </p:cTn>
                                        <p:tgtEl>
                                          <p:spTgt spid="229">
                                            <p:txEl>
                                              <p:pRg st="8" end="8"/>
                                            </p:txEl>
                                          </p:spTgt>
                                        </p:tgtEl>
                                        <p:attrNameLst>
                                          <p:attrName>style.visibility</p:attrName>
                                        </p:attrNameLst>
                                      </p:cBhvr>
                                      <p:to>
                                        <p:strVal val="visible"/>
                                      </p:to>
                                    </p:set>
                                  </p:childTnLst>
                                </p:cTn>
                              </p:par>
                            </p:childTnLst>
                          </p:cTn>
                        </p:par>
                      </p:childTnLst>
                    </p:cTn>
                  </p:par>
                  <p:par>
                    <p:cTn id="387" fill="hold">
                      <p:stCondLst>
                        <p:cond delay="indefinite"/>
                      </p:stCondLst>
                      <p:childTnLst>
                        <p:par>
                          <p:cTn id="388" fill="hold">
                            <p:stCondLst>
                              <p:cond delay="0"/>
                            </p:stCondLst>
                            <p:childTnLst>
                              <p:par>
                                <p:cTn id="389" nodeType="clickEffect" fill="hold" presetClass="entr" presetID="1">
                                  <p:stCondLst>
                                    <p:cond delay="0"/>
                                  </p:stCondLst>
                                  <p:childTnLst>
                                    <p:set>
                                      <p:cBhvr>
                                        <p:cTn id="390" dur="1" fill="hold">
                                          <p:stCondLst>
                                            <p:cond delay="0"/>
                                          </p:stCondLst>
                                        </p:cTn>
                                        <p:tgtEl>
                                          <p:spTgt spid="229">
                                            <p:txEl>
                                              <p:pRg st="9" end="9"/>
                                            </p:txEl>
                                          </p:spTgt>
                                        </p:tgtEl>
                                        <p:attrNameLst>
                                          <p:attrName>style.visibility</p:attrName>
                                        </p:attrNameLst>
                                      </p:cBhvr>
                                      <p:to>
                                        <p:strVal val="visible"/>
                                      </p:to>
                                    </p:set>
                                  </p:childTnLst>
                                </p:cTn>
                              </p:par>
                            </p:childTnLst>
                          </p:cTn>
                        </p:par>
                      </p:childTnLst>
                    </p:cTn>
                  </p:par>
                  <p:par>
                    <p:cTn id="391" fill="hold">
                      <p:stCondLst>
                        <p:cond delay="indefinite"/>
                      </p:stCondLst>
                      <p:childTnLst>
                        <p:par>
                          <p:cTn id="392" fill="hold">
                            <p:stCondLst>
                              <p:cond delay="0"/>
                            </p:stCondLst>
                            <p:childTnLst>
                              <p:par>
                                <p:cTn id="393" nodeType="clickEffect" fill="hold" presetClass="entr" presetID="1">
                                  <p:stCondLst>
                                    <p:cond delay="0"/>
                                  </p:stCondLst>
                                  <p:childTnLst>
                                    <p:set>
                                      <p:cBhvr>
                                        <p:cTn id="394" dur="1" fill="hold">
                                          <p:stCondLst>
                                            <p:cond delay="0"/>
                                          </p:stCondLst>
                                        </p:cTn>
                                        <p:tgtEl>
                                          <p:spTgt spid="229">
                                            <p:txEl>
                                              <p:pRg st="10" end="10"/>
                                            </p:txEl>
                                          </p:spTgt>
                                        </p:tgtEl>
                                        <p:attrNameLst>
                                          <p:attrName>style.visibility</p:attrName>
                                        </p:attrNameLst>
                                      </p:cBhvr>
                                      <p:to>
                                        <p:strVal val="visible"/>
                                      </p:to>
                                    </p:set>
                                  </p:childTnLst>
                                </p:cTn>
                              </p:par>
                            </p:childTnLst>
                          </p:cTn>
                        </p:par>
                      </p:childTnLst>
                    </p:cTn>
                  </p:par>
                  <p:par>
                    <p:cTn id="395" fill="hold">
                      <p:stCondLst>
                        <p:cond delay="indefinite"/>
                      </p:stCondLst>
                      <p:childTnLst>
                        <p:par>
                          <p:cTn id="396" fill="hold">
                            <p:stCondLst>
                              <p:cond delay="0"/>
                            </p:stCondLst>
                            <p:childTnLst>
                              <p:par>
                                <p:cTn id="397" nodeType="clickEffect" fill="hold" presetClass="entr" presetID="1">
                                  <p:stCondLst>
                                    <p:cond delay="0"/>
                                  </p:stCondLst>
                                  <p:childTnLst>
                                    <p:set>
                                      <p:cBhvr>
                                        <p:cTn id="398" dur="1" fill="hold">
                                          <p:stCondLst>
                                            <p:cond delay="0"/>
                                          </p:stCondLst>
                                        </p:cTn>
                                        <p:tgtEl>
                                          <p:spTgt spid="229">
                                            <p:txEl>
                                              <p:pRg st="11" end="1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Information Systems Security Certification and Accreditation</a:t>
            </a:r>
            <a:endParaRPr b="0" lang="en-US" sz="3600" spc="-1" strike="noStrike">
              <a:solidFill>
                <a:srgbClr val="000000"/>
              </a:solidFill>
              <a:latin typeface="Arial"/>
            </a:endParaRPr>
          </a:p>
        </p:txBody>
      </p:sp>
      <p:sp>
        <p:nvSpPr>
          <p:cNvPr id="231" name="Content Placeholder 3"/>
          <p:cNvSpPr txBox="1"/>
          <p:nvPr/>
        </p:nvSpPr>
        <p:spPr>
          <a:xfrm>
            <a:off x="445320" y="1066680"/>
            <a:ext cx="8625960" cy="4694400"/>
          </a:xfrm>
          <a:prstGeom prst="rect">
            <a:avLst/>
          </a:prstGeom>
          <a:noFill/>
          <a:ln w="0">
            <a:noFill/>
          </a:ln>
        </p:spPr>
        <p:txBody>
          <a:bodyPr>
            <a:normAutofit fontScale="81000"/>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It may seem that only systems handling secret government data require security certification and accreditation.</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In order to comply with recent federal regulations protecting personal privacy, the organizations need to have formal mechanisms for verification and validation.</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Certification versus accreditation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Accreditation: authorizes an IT system to process, store, or transmit information; assures systems of adequate quality</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Certification: evaluation of technical and nontechnical security controls of IT system establishing extent to which design and implementation meet security requirements</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399" dur="indefinite" restart="never" nodeType="tmRoot">
          <p:childTnLst>
            <p:seq>
              <p:cTn id="400" dur="indefinite" nodeType="mainSeq">
                <p:childTnLst>
                  <p:par>
                    <p:cTn id="401" fill="hold">
                      <p:stCondLst>
                        <p:cond delay="indefinite"/>
                      </p:stCondLst>
                      <p:childTnLst>
                        <p:par>
                          <p:cTn id="402" fill="hold">
                            <p:stCondLst>
                              <p:cond delay="0"/>
                            </p:stCondLst>
                            <p:childTnLst>
                              <p:par>
                                <p:cTn id="403" nodeType="clickEffect" fill="hold" presetClass="entr" presetID="1">
                                  <p:stCondLst>
                                    <p:cond delay="0"/>
                                  </p:stCondLst>
                                  <p:childTnLst>
                                    <p:set>
                                      <p:cBhvr>
                                        <p:cTn id="404" dur="1" fill="hold">
                                          <p:stCondLst>
                                            <p:cond delay="0"/>
                                          </p:stCondLst>
                                        </p:cTn>
                                        <p:tgtEl>
                                          <p:spTgt spid="231">
                                            <p:txEl>
                                              <p:pRg st="0" end="0"/>
                                            </p:txEl>
                                          </p:spTgt>
                                        </p:tgtEl>
                                        <p:attrNameLst>
                                          <p:attrName>style.visibility</p:attrName>
                                        </p:attrNameLst>
                                      </p:cBhvr>
                                      <p:to>
                                        <p:strVal val="visible"/>
                                      </p:to>
                                    </p:set>
                                  </p:childTnLst>
                                </p:cTn>
                              </p:par>
                            </p:childTnLst>
                          </p:cTn>
                        </p:par>
                      </p:childTnLst>
                    </p:cTn>
                  </p:par>
                  <p:par>
                    <p:cTn id="405" fill="hold">
                      <p:stCondLst>
                        <p:cond delay="indefinite"/>
                      </p:stCondLst>
                      <p:childTnLst>
                        <p:par>
                          <p:cTn id="406" fill="hold">
                            <p:stCondLst>
                              <p:cond delay="0"/>
                            </p:stCondLst>
                            <p:childTnLst>
                              <p:par>
                                <p:cTn id="407" nodeType="clickEffect" fill="hold" presetClass="entr" presetID="1">
                                  <p:stCondLst>
                                    <p:cond delay="0"/>
                                  </p:stCondLst>
                                  <p:childTnLst>
                                    <p:set>
                                      <p:cBhvr>
                                        <p:cTn id="408" dur="1" fill="hold">
                                          <p:stCondLst>
                                            <p:cond delay="0"/>
                                          </p:stCondLst>
                                        </p:cTn>
                                        <p:tgtEl>
                                          <p:spTgt spid="231">
                                            <p:txEl>
                                              <p:pRg st="1" end="1"/>
                                            </p:txEl>
                                          </p:spTgt>
                                        </p:tgtEl>
                                        <p:attrNameLst>
                                          <p:attrName>style.visibility</p:attrName>
                                        </p:attrNameLst>
                                      </p:cBhvr>
                                      <p:to>
                                        <p:strVal val="visible"/>
                                      </p:to>
                                    </p:set>
                                  </p:childTnLst>
                                </p:cTn>
                              </p:par>
                            </p:childTnLst>
                          </p:cTn>
                        </p:par>
                      </p:childTnLst>
                    </p:cTn>
                  </p:par>
                  <p:par>
                    <p:cTn id="409" fill="hold">
                      <p:stCondLst>
                        <p:cond delay="indefinite"/>
                      </p:stCondLst>
                      <p:childTnLst>
                        <p:par>
                          <p:cTn id="410" fill="hold">
                            <p:stCondLst>
                              <p:cond delay="0"/>
                            </p:stCondLst>
                            <p:childTnLst>
                              <p:par>
                                <p:cTn id="411" nodeType="clickEffect" fill="hold" presetClass="entr" presetID="1">
                                  <p:stCondLst>
                                    <p:cond delay="0"/>
                                  </p:stCondLst>
                                  <p:childTnLst>
                                    <p:set>
                                      <p:cBhvr>
                                        <p:cTn id="412" dur="1" fill="hold">
                                          <p:stCondLst>
                                            <p:cond delay="0"/>
                                          </p:stCondLst>
                                        </p:cTn>
                                        <p:tgtEl>
                                          <p:spTgt spid="231">
                                            <p:txEl>
                                              <p:pRg st="2" end="2"/>
                                            </p:txEl>
                                          </p:spTgt>
                                        </p:tgtEl>
                                        <p:attrNameLst>
                                          <p:attrName>style.visibility</p:attrName>
                                        </p:attrNameLst>
                                      </p:cBhvr>
                                      <p:to>
                                        <p:strVal val="visible"/>
                                      </p:to>
                                    </p:set>
                                  </p:childTnLst>
                                </p:cTn>
                              </p:par>
                            </p:childTnLst>
                          </p:cTn>
                        </p:par>
                      </p:childTnLst>
                    </p:cTn>
                  </p:par>
                  <p:par>
                    <p:cTn id="413" fill="hold">
                      <p:stCondLst>
                        <p:cond delay="indefinite"/>
                      </p:stCondLst>
                      <p:childTnLst>
                        <p:par>
                          <p:cTn id="414" fill="hold">
                            <p:stCondLst>
                              <p:cond delay="0"/>
                            </p:stCondLst>
                            <p:childTnLst>
                              <p:par>
                                <p:cTn id="415" nodeType="clickEffect" fill="hold" presetClass="entr" presetID="1">
                                  <p:stCondLst>
                                    <p:cond delay="0"/>
                                  </p:stCondLst>
                                  <p:childTnLst>
                                    <p:set>
                                      <p:cBhvr>
                                        <p:cTn id="416" dur="1" fill="hold">
                                          <p:stCondLst>
                                            <p:cond delay="0"/>
                                          </p:stCondLst>
                                        </p:cTn>
                                        <p:tgtEl>
                                          <p:spTgt spid="231">
                                            <p:txEl>
                                              <p:pRg st="3" end="3"/>
                                            </p:txEl>
                                          </p:spTgt>
                                        </p:tgtEl>
                                        <p:attrNameLst>
                                          <p:attrName>style.visibility</p:attrName>
                                        </p:attrNameLst>
                                      </p:cBhvr>
                                      <p:to>
                                        <p:strVal val="visible"/>
                                      </p:to>
                                    </p:set>
                                  </p:childTnLst>
                                </p:cTn>
                              </p:par>
                            </p:childTnLst>
                          </p:cTn>
                        </p:par>
                      </p:childTnLst>
                    </p:cTn>
                  </p:par>
                  <p:par>
                    <p:cTn id="417" fill="hold">
                      <p:stCondLst>
                        <p:cond delay="indefinite"/>
                      </p:stCondLst>
                      <p:childTnLst>
                        <p:par>
                          <p:cTn id="418" fill="hold">
                            <p:stCondLst>
                              <p:cond delay="0"/>
                            </p:stCondLst>
                            <p:childTnLst>
                              <p:par>
                                <p:cTn id="419" nodeType="clickEffect" fill="hold" presetClass="entr" presetID="1">
                                  <p:stCondLst>
                                    <p:cond delay="0"/>
                                  </p:stCondLst>
                                  <p:childTnLst>
                                    <p:set>
                                      <p:cBhvr>
                                        <p:cTn id="420" dur="1" fill="hold">
                                          <p:stCondLst>
                                            <p:cond delay="0"/>
                                          </p:stCondLst>
                                        </p:cTn>
                                        <p:tgtEl>
                                          <p:spTgt spid="231">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2" name="Title 1"/>
          <p:cNvSpPr txBox="1"/>
          <p:nvPr/>
        </p:nvSpPr>
        <p:spPr>
          <a:xfrm>
            <a:off x="457200" y="27720"/>
            <a:ext cx="8229240" cy="5814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The NIST Security Life Cycle Approach</a:t>
            </a:r>
            <a:endParaRPr b="0" lang="en-US" sz="3600" spc="-1" strike="noStrike">
              <a:solidFill>
                <a:srgbClr val="000000"/>
              </a:solidFill>
              <a:latin typeface="Arial"/>
            </a:endParaRPr>
          </a:p>
        </p:txBody>
      </p:sp>
      <p:sp>
        <p:nvSpPr>
          <p:cNvPr id="233" name="Content Placeholder 2"/>
          <p:cNvSpPr txBox="1"/>
          <p:nvPr/>
        </p:nvSpPr>
        <p:spPr>
          <a:xfrm>
            <a:off x="457200" y="685800"/>
            <a:ext cx="8473680" cy="5028840"/>
          </a:xfrm>
          <a:prstGeom prst="rect">
            <a:avLst/>
          </a:prstGeom>
          <a:noFill/>
          <a:ln w="0">
            <a:noFill/>
          </a:ln>
        </p:spPr>
        <p:txBody>
          <a:bodyPr>
            <a:normAutofit fontScale="47000"/>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SP 800-37, Rev. 1: Guidelines for Applying the Risk Management Framework to Federal Information Systems, and CNSS Instruction-1000: National Information Assurance Certification and Accreditation Process (NIACAP).</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Provide guidance for the certification and accreditation of federal information systems</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Information processed by the federal government is grouped into one of three categories:</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National security information (NSI)</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Non-NSI</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Intelligence community (IC)</a:t>
            </a:r>
            <a:endParaRPr b="0" lang="en-US" sz="24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A new publication, NIST SP 800-39: Integrated Enterprise-Wide Risk Management: Organization, Mission, and Information Systems View builds on a three-tiered approach to risk management</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Tier 1 addresses risk from organizational perspective</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Tier 2 addresses risk from mission/business process perspective</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Tier 3 addresses risk from information system perspective</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421" dur="indefinite" restart="never" nodeType="tmRoot">
          <p:childTnLst>
            <p:seq>
              <p:cTn id="422" dur="indefinite" nodeType="mainSeq">
                <p:childTnLst>
                  <p:par>
                    <p:cTn id="423" fill="hold">
                      <p:stCondLst>
                        <p:cond delay="indefinite"/>
                      </p:stCondLst>
                      <p:childTnLst>
                        <p:par>
                          <p:cTn id="424" fill="hold">
                            <p:stCondLst>
                              <p:cond delay="0"/>
                            </p:stCondLst>
                            <p:childTnLst>
                              <p:par>
                                <p:cTn id="425" nodeType="clickEffect" fill="hold" presetClass="entr" presetID="1">
                                  <p:stCondLst>
                                    <p:cond delay="0"/>
                                  </p:stCondLst>
                                  <p:childTnLst>
                                    <p:set>
                                      <p:cBhvr>
                                        <p:cTn id="426" dur="1" fill="hold">
                                          <p:stCondLst>
                                            <p:cond delay="0"/>
                                          </p:stCondLst>
                                        </p:cTn>
                                        <p:tgtEl>
                                          <p:spTgt spid="233">
                                            <p:txEl>
                                              <p:pRg st="0" end="0"/>
                                            </p:txEl>
                                          </p:spTgt>
                                        </p:tgtEl>
                                        <p:attrNameLst>
                                          <p:attrName>style.visibility</p:attrName>
                                        </p:attrNameLst>
                                      </p:cBhvr>
                                      <p:to>
                                        <p:strVal val="visible"/>
                                      </p:to>
                                    </p:set>
                                  </p:childTnLst>
                                </p:cTn>
                              </p:par>
                            </p:childTnLst>
                          </p:cTn>
                        </p:par>
                      </p:childTnLst>
                    </p:cTn>
                  </p:par>
                  <p:par>
                    <p:cTn id="427" fill="hold">
                      <p:stCondLst>
                        <p:cond delay="indefinite"/>
                      </p:stCondLst>
                      <p:childTnLst>
                        <p:par>
                          <p:cTn id="428" fill="hold">
                            <p:stCondLst>
                              <p:cond delay="0"/>
                            </p:stCondLst>
                            <p:childTnLst>
                              <p:par>
                                <p:cTn id="429" nodeType="clickEffect" fill="hold" presetClass="entr" presetID="1">
                                  <p:stCondLst>
                                    <p:cond delay="0"/>
                                  </p:stCondLst>
                                  <p:childTnLst>
                                    <p:set>
                                      <p:cBhvr>
                                        <p:cTn id="430" dur="1" fill="hold">
                                          <p:stCondLst>
                                            <p:cond delay="0"/>
                                          </p:stCondLst>
                                        </p:cTn>
                                        <p:tgtEl>
                                          <p:spTgt spid="233">
                                            <p:txEl>
                                              <p:pRg st="1" end="1"/>
                                            </p:txEl>
                                          </p:spTgt>
                                        </p:tgtEl>
                                        <p:attrNameLst>
                                          <p:attrName>style.visibility</p:attrName>
                                        </p:attrNameLst>
                                      </p:cBhvr>
                                      <p:to>
                                        <p:strVal val="visible"/>
                                      </p:to>
                                    </p:set>
                                  </p:childTnLst>
                                </p:cTn>
                              </p:par>
                            </p:childTnLst>
                          </p:cTn>
                        </p:par>
                      </p:childTnLst>
                    </p:cTn>
                  </p:par>
                  <p:par>
                    <p:cTn id="431" fill="hold">
                      <p:stCondLst>
                        <p:cond delay="indefinite"/>
                      </p:stCondLst>
                      <p:childTnLst>
                        <p:par>
                          <p:cTn id="432" fill="hold">
                            <p:stCondLst>
                              <p:cond delay="0"/>
                            </p:stCondLst>
                            <p:childTnLst>
                              <p:par>
                                <p:cTn id="433" nodeType="clickEffect" fill="hold" presetClass="entr" presetID="1">
                                  <p:stCondLst>
                                    <p:cond delay="0"/>
                                  </p:stCondLst>
                                  <p:childTnLst>
                                    <p:set>
                                      <p:cBhvr>
                                        <p:cTn id="434" dur="1" fill="hold">
                                          <p:stCondLst>
                                            <p:cond delay="0"/>
                                          </p:stCondLst>
                                        </p:cTn>
                                        <p:tgtEl>
                                          <p:spTgt spid="233">
                                            <p:txEl>
                                              <p:pRg st="2" end="2"/>
                                            </p:txEl>
                                          </p:spTgt>
                                        </p:tgtEl>
                                        <p:attrNameLst>
                                          <p:attrName>style.visibility</p:attrName>
                                        </p:attrNameLst>
                                      </p:cBhvr>
                                      <p:to>
                                        <p:strVal val="visible"/>
                                      </p:to>
                                    </p:set>
                                  </p:childTnLst>
                                </p:cTn>
                              </p:par>
                            </p:childTnLst>
                          </p:cTn>
                        </p:par>
                      </p:childTnLst>
                    </p:cTn>
                  </p:par>
                  <p:par>
                    <p:cTn id="435" fill="hold">
                      <p:stCondLst>
                        <p:cond delay="indefinite"/>
                      </p:stCondLst>
                      <p:childTnLst>
                        <p:par>
                          <p:cTn id="436" fill="hold">
                            <p:stCondLst>
                              <p:cond delay="0"/>
                            </p:stCondLst>
                            <p:childTnLst>
                              <p:par>
                                <p:cTn id="437" nodeType="clickEffect" fill="hold" presetClass="entr" presetID="1">
                                  <p:stCondLst>
                                    <p:cond delay="0"/>
                                  </p:stCondLst>
                                  <p:childTnLst>
                                    <p:set>
                                      <p:cBhvr>
                                        <p:cTn id="438" dur="1" fill="hold">
                                          <p:stCondLst>
                                            <p:cond delay="0"/>
                                          </p:stCondLst>
                                        </p:cTn>
                                        <p:tgtEl>
                                          <p:spTgt spid="233">
                                            <p:txEl>
                                              <p:pRg st="3" end="3"/>
                                            </p:txEl>
                                          </p:spTgt>
                                        </p:tgtEl>
                                        <p:attrNameLst>
                                          <p:attrName>style.visibility</p:attrName>
                                        </p:attrNameLst>
                                      </p:cBhvr>
                                      <p:to>
                                        <p:strVal val="visible"/>
                                      </p:to>
                                    </p:set>
                                  </p:childTnLst>
                                </p:cTn>
                              </p:par>
                            </p:childTnLst>
                          </p:cTn>
                        </p:par>
                      </p:childTnLst>
                    </p:cTn>
                  </p:par>
                  <p:par>
                    <p:cTn id="439" fill="hold">
                      <p:stCondLst>
                        <p:cond delay="indefinite"/>
                      </p:stCondLst>
                      <p:childTnLst>
                        <p:par>
                          <p:cTn id="440" fill="hold">
                            <p:stCondLst>
                              <p:cond delay="0"/>
                            </p:stCondLst>
                            <p:childTnLst>
                              <p:par>
                                <p:cTn id="441" nodeType="clickEffect" fill="hold" presetClass="entr" presetID="1">
                                  <p:stCondLst>
                                    <p:cond delay="0"/>
                                  </p:stCondLst>
                                  <p:childTnLst>
                                    <p:set>
                                      <p:cBhvr>
                                        <p:cTn id="442" dur="1" fill="hold">
                                          <p:stCondLst>
                                            <p:cond delay="0"/>
                                          </p:stCondLst>
                                        </p:cTn>
                                        <p:tgtEl>
                                          <p:spTgt spid="233">
                                            <p:txEl>
                                              <p:pRg st="4" end="4"/>
                                            </p:txEl>
                                          </p:spTgt>
                                        </p:tgtEl>
                                        <p:attrNameLst>
                                          <p:attrName>style.visibility</p:attrName>
                                        </p:attrNameLst>
                                      </p:cBhvr>
                                      <p:to>
                                        <p:strVal val="visible"/>
                                      </p:to>
                                    </p:set>
                                  </p:childTnLst>
                                </p:cTn>
                              </p:par>
                            </p:childTnLst>
                          </p:cTn>
                        </p:par>
                      </p:childTnLst>
                    </p:cTn>
                  </p:par>
                  <p:par>
                    <p:cTn id="443" fill="hold">
                      <p:stCondLst>
                        <p:cond delay="indefinite"/>
                      </p:stCondLst>
                      <p:childTnLst>
                        <p:par>
                          <p:cTn id="444" fill="hold">
                            <p:stCondLst>
                              <p:cond delay="0"/>
                            </p:stCondLst>
                            <p:childTnLst>
                              <p:par>
                                <p:cTn id="445" nodeType="clickEffect" fill="hold" presetClass="entr" presetID="1">
                                  <p:stCondLst>
                                    <p:cond delay="0"/>
                                  </p:stCondLst>
                                  <p:childTnLst>
                                    <p:set>
                                      <p:cBhvr>
                                        <p:cTn id="446" dur="1" fill="hold">
                                          <p:stCondLst>
                                            <p:cond delay="0"/>
                                          </p:stCondLst>
                                        </p:cTn>
                                        <p:tgtEl>
                                          <p:spTgt spid="233">
                                            <p:txEl>
                                              <p:pRg st="6" end="6"/>
                                            </p:txEl>
                                          </p:spTgt>
                                        </p:tgtEl>
                                        <p:attrNameLst>
                                          <p:attrName>style.visibility</p:attrName>
                                        </p:attrNameLst>
                                      </p:cBhvr>
                                      <p:to>
                                        <p:strVal val="visible"/>
                                      </p:to>
                                    </p:set>
                                  </p:childTnLst>
                                </p:cTn>
                              </p:par>
                            </p:childTnLst>
                          </p:cTn>
                        </p:par>
                      </p:childTnLst>
                    </p:cTn>
                  </p:par>
                  <p:par>
                    <p:cTn id="447" fill="hold">
                      <p:stCondLst>
                        <p:cond delay="indefinite"/>
                      </p:stCondLst>
                      <p:childTnLst>
                        <p:par>
                          <p:cTn id="448" fill="hold">
                            <p:stCondLst>
                              <p:cond delay="0"/>
                            </p:stCondLst>
                            <p:childTnLst>
                              <p:par>
                                <p:cTn id="449" nodeType="clickEffect" fill="hold" presetClass="entr" presetID="1">
                                  <p:stCondLst>
                                    <p:cond delay="0"/>
                                  </p:stCondLst>
                                  <p:childTnLst>
                                    <p:set>
                                      <p:cBhvr>
                                        <p:cTn id="450" dur="1" fill="hold">
                                          <p:stCondLst>
                                            <p:cond delay="0"/>
                                          </p:stCondLst>
                                        </p:cTn>
                                        <p:tgtEl>
                                          <p:spTgt spid="233">
                                            <p:txEl>
                                              <p:pRg st="7" end="7"/>
                                            </p:txEl>
                                          </p:spTgt>
                                        </p:tgtEl>
                                        <p:attrNameLst>
                                          <p:attrName>style.visibility</p:attrName>
                                        </p:attrNameLst>
                                      </p:cBhvr>
                                      <p:to>
                                        <p:strVal val="visible"/>
                                      </p:to>
                                    </p:set>
                                  </p:childTnLst>
                                </p:cTn>
                              </p:par>
                            </p:childTnLst>
                          </p:cTn>
                        </p:par>
                      </p:childTnLst>
                    </p:cTn>
                  </p:par>
                  <p:par>
                    <p:cTn id="451" fill="hold">
                      <p:stCondLst>
                        <p:cond delay="indefinite"/>
                      </p:stCondLst>
                      <p:childTnLst>
                        <p:par>
                          <p:cTn id="452" fill="hold">
                            <p:stCondLst>
                              <p:cond delay="0"/>
                            </p:stCondLst>
                            <p:childTnLst>
                              <p:par>
                                <p:cTn id="453" nodeType="clickEffect" fill="hold" presetClass="entr" presetID="1">
                                  <p:stCondLst>
                                    <p:cond delay="0"/>
                                  </p:stCondLst>
                                  <p:childTnLst>
                                    <p:set>
                                      <p:cBhvr>
                                        <p:cTn id="454" dur="1" fill="hold">
                                          <p:stCondLst>
                                            <p:cond delay="0"/>
                                          </p:stCondLst>
                                        </p:cTn>
                                        <p:tgtEl>
                                          <p:spTgt spid="233">
                                            <p:txEl>
                                              <p:pRg st="8" end="8"/>
                                            </p:txEl>
                                          </p:spTgt>
                                        </p:tgtEl>
                                        <p:attrNameLst>
                                          <p:attrName>style.visibility</p:attrName>
                                        </p:attrNameLst>
                                      </p:cBhvr>
                                      <p:to>
                                        <p:strVal val="visible"/>
                                      </p:to>
                                    </p:set>
                                  </p:childTnLst>
                                </p:cTn>
                              </p:par>
                            </p:childTnLst>
                          </p:cTn>
                        </p:par>
                      </p:childTnLst>
                    </p:cTn>
                  </p:par>
                  <p:par>
                    <p:cTn id="455" fill="hold">
                      <p:stCondLst>
                        <p:cond delay="indefinite"/>
                      </p:stCondLst>
                      <p:childTnLst>
                        <p:par>
                          <p:cTn id="456" fill="hold">
                            <p:stCondLst>
                              <p:cond delay="0"/>
                            </p:stCondLst>
                            <p:childTnLst>
                              <p:par>
                                <p:cTn id="457" nodeType="clickEffect" fill="hold" presetClass="entr" presetID="1">
                                  <p:stCondLst>
                                    <p:cond delay="0"/>
                                  </p:stCondLst>
                                  <p:childTnLst>
                                    <p:set>
                                      <p:cBhvr>
                                        <p:cTn id="458" dur="1" fill="hold">
                                          <p:stCondLst>
                                            <p:cond delay="0"/>
                                          </p:stCondLst>
                                        </p:cTn>
                                        <p:tgtEl>
                                          <p:spTgt spid="233">
                                            <p:txEl>
                                              <p:pRg st="9" end="9"/>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4" name="Title 2"/>
          <p:cNvSpPr txBox="1"/>
          <p:nvPr/>
        </p:nvSpPr>
        <p:spPr>
          <a:xfrm>
            <a:off x="519120" y="76320"/>
            <a:ext cx="8032320" cy="121464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10-4  </a:t>
            </a:r>
            <a:r>
              <a:rPr b="0" lang="en-US" sz="3600" spc="-1" strike="noStrike">
                <a:solidFill>
                  <a:srgbClr val="000000"/>
                </a:solidFill>
                <a:latin typeface="Arial"/>
              </a:rPr>
              <a:t>Tiered Risk Management Framework</a:t>
            </a:r>
            <a:endParaRPr b="0" lang="en-US" sz="3600" spc="-1" strike="noStrike">
              <a:solidFill>
                <a:srgbClr val="000000"/>
              </a:solidFill>
              <a:latin typeface="Arial"/>
            </a:endParaRPr>
          </a:p>
        </p:txBody>
      </p:sp>
      <p:pic>
        <p:nvPicPr>
          <p:cNvPr id="235" name="Picture 2" descr="An illustration shows a pyramidal hierarchy of various managements. The pyramid is divided into two and the top section is labeled as, “Tier 1 Organization (Governance).” The middle section is labeled as, “Tier 2 Mission/ Business Process (Information and Information flows).” The bottom section is labeled as, “Tier 3 Information System (Environment of Operation).” An arrow facing upwards is labeled as, “Strategic Risk” and an arrow facing downwards is labeled as, “Tactical Risk” is shown to the right of pyramid. The text to the text of pyramid reads as, “Multitier Organization-Wide Risk Management, Implemented by the Risk Executive (Function), tightly coupled to Enterprise Architecture and Information Security Architecture System Development Life Cycle Focus, Disciplined and Structured Process, Flexible and Agile Implementation.”   &#10;"/>
          <p:cNvPicPr/>
          <p:nvPr/>
        </p:nvPicPr>
        <p:blipFill>
          <a:blip r:embed="rId1"/>
          <a:stretch/>
        </p:blipFill>
        <p:spPr>
          <a:xfrm>
            <a:off x="717840" y="1663560"/>
            <a:ext cx="7707600" cy="3764880"/>
          </a:xfrm>
          <a:prstGeom prst="rect">
            <a:avLst/>
          </a:prstGeom>
          <a:ln w="0">
            <a:noFill/>
          </a:ln>
        </p:spPr>
      </p:pic>
    </p:spTree>
  </p:cSld>
  <mc:AlternateContent>
    <mc:Choice Requires="p14">
      <p:transition spd="slow" p14:dur="2000"/>
    </mc:Choice>
    <mc:Fallback>
      <p:transition spd="slow"/>
    </mc:Fallback>
  </mc:AlternateContent>
</p:sld>
</file>

<file path=ppt/slides/slide3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6" name="Title 2"/>
          <p:cNvSpPr txBox="1"/>
          <p:nvPr/>
        </p:nvSpPr>
        <p:spPr>
          <a:xfrm>
            <a:off x="519120" y="76320"/>
            <a:ext cx="8032320" cy="110412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10-5  </a:t>
            </a:r>
            <a:r>
              <a:rPr b="0" lang="en-US" sz="3600" spc="-1" strike="noStrike">
                <a:solidFill>
                  <a:srgbClr val="000000"/>
                </a:solidFill>
                <a:latin typeface="Arial"/>
              </a:rPr>
              <a:t>Risk Management Framework</a:t>
            </a:r>
            <a:endParaRPr b="0" lang="en-US" sz="3600" spc="-1" strike="noStrike">
              <a:solidFill>
                <a:srgbClr val="000000"/>
              </a:solidFill>
              <a:latin typeface="Arial"/>
            </a:endParaRPr>
          </a:p>
        </p:txBody>
      </p:sp>
      <p:pic>
        <p:nvPicPr>
          <p:cNvPr id="237" name="Picture 3" descr="An illustration shows a box labeled as, “Step 1 Categorize Information System” is shown and a box labeled as, “Step 2 Select Security Controls” is shown clockwise and an arrow is shown above the Step2. A box labeled as, “Step 3 Implement Security Controls” is shown below the “Step 2.” An arrow pointing downwards is shown in between Step 2 and Step3. A box labeled as, “Step 4 Assess Security Controls” is shown clockwise to the above step. An arrow facing left is shown below the Step 3. A box labeled as, “Step 5 Authorize Information System” is shown clockwise to the above step. An arrow facing right is shown below Step 5. A box labeled as, “Step 6 Monitor Security Controls” is above Step 5. An arrow facing upwards is shown in between Step 5 and Step6. An arrow facing right is shown above Step 6. A text above the arrow reads as, “Repeat as necessary.” A box labeled as, “Architecture Description” is shown to the left of Step 1 and points to the Step 1. The text below it reads as, “Architecture Reference Models Segment and Solution Architectures Mission and Business Processes Information System Boundaries.” A box labeled as, “Organizational Inputs” is shown to the right of Step 1 and points to the Step 1. The text below it reads as, “Laws, Directives, Policy Guidance Strategic Goals and Objectives Priorities and Resource Availability Supply Chain Considerations.” The text labeled as, “Process Overview” and “Starting Point” is shown in between two boxes.&#10;"/>
          <p:cNvPicPr/>
          <p:nvPr/>
        </p:nvPicPr>
        <p:blipFill>
          <a:blip r:embed="rId1"/>
          <a:stretch/>
        </p:blipFill>
        <p:spPr>
          <a:xfrm>
            <a:off x="1507320" y="1295280"/>
            <a:ext cx="6055560" cy="4295520"/>
          </a:xfrm>
          <a:prstGeom prst="rect">
            <a:avLst/>
          </a:prstGeom>
          <a:ln w="0">
            <a:noFill/>
          </a:ln>
        </p:spPr>
      </p:pic>
    </p:spTree>
  </p:cSld>
  <mc:AlternateContent>
    <mc:Choice Requires="p14">
      <p:transition spd="slow" p14:dur="2000"/>
    </mc:Choice>
    <mc:Fallback>
      <p:transition spd="slow"/>
    </mc:Fallback>
  </mc:AlternateContent>
</p:sld>
</file>

<file path=ppt/slides/slide3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38" name="Title 2"/>
          <p:cNvSpPr txBox="1"/>
          <p:nvPr/>
        </p:nvSpPr>
        <p:spPr>
          <a:xfrm>
            <a:off x="555840" y="76320"/>
            <a:ext cx="8032320" cy="92016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Arial"/>
              </a:rPr>
              <a:t>Figure 10-6  </a:t>
            </a:r>
            <a:r>
              <a:rPr b="0" lang="en-US" sz="3600" spc="-1" strike="noStrike">
                <a:solidFill>
                  <a:srgbClr val="000000"/>
                </a:solidFill>
                <a:latin typeface="Arial"/>
              </a:rPr>
              <a:t>Security control allocation from NIST SP 800-37, Rev.1</a:t>
            </a:r>
            <a:endParaRPr b="0" lang="en-US" sz="3600" spc="-1" strike="noStrike">
              <a:solidFill>
                <a:srgbClr val="000000"/>
              </a:solidFill>
              <a:latin typeface="Arial"/>
            </a:endParaRPr>
          </a:p>
        </p:txBody>
      </p:sp>
      <p:pic>
        <p:nvPicPr>
          <p:cNvPr id="239" name="Picture 2" descr="An illustration on the top shows a box labeled as, “Risk Executive Function Organization-Wide Risk Governance and Oversight.” The text below it reads as, “Core Missions/Business Processes Security Requirements Policy Guidance.” Two arrows are shown pointing downwards to two boxes labeled as, “Information System” below this the text reads as, “System-specific controls.” An arrow points to the left to a big box which has three boxes labeled as, “Security Plan, Security Assessment Report, Plan of Action and Milestone.” An arrow points to the right to a big box which has the text same as that of the left. The left and right box points to an arrow pointing upwards labeled as, “Authorization Decision.” A block labeled as, “Hybrid Controls” is shown below two boxes labeled as, “Information System.” An arrow facing upwards is shown beside each block labeled as, “Hybrid Controls.” A box labeled as, “Risk Management Framework (RMF)” is shown in between two Hybrid Controls. Two arrows points upwards from “Risk Management Framework (RMF)” to two boxes labeled as, “Information System.” An arrow points downwards to a block labeled as, “Common Controls Security Controls Inherited by Organizational Information Systems.” An arrow pointing downwards from the above text points to a box which has three boxes labeled as, “Security Plan, Security Assessment Report, Plan of Action and Milestone.” An arrow facing downwards points to an arrow pointing both sides labeled as, “Authorization Decision.” &#10;"/>
          <p:cNvPicPr/>
          <p:nvPr/>
        </p:nvPicPr>
        <p:blipFill>
          <a:blip r:embed="rId1"/>
          <a:stretch/>
        </p:blipFill>
        <p:spPr>
          <a:xfrm>
            <a:off x="2009880" y="1143000"/>
            <a:ext cx="5124240" cy="4362120"/>
          </a:xfrm>
          <a:prstGeom prst="rect">
            <a:avLst/>
          </a:prstGeom>
          <a:ln w="0">
            <a:noFill/>
          </a:ln>
        </p:spPr>
      </p:pic>
    </p:spTree>
  </p:cSld>
  <mc:AlternateContent>
    <mc:Choice Requires="p14">
      <p:transition spd="slow" p14:dur="2000"/>
    </mc:Choice>
    <mc:Fallback>
      <p:transition spd="slow"/>
    </mc:Fallback>
  </mc:AlternateContent>
</p:sld>
</file>

<file path=ppt/slides/slide3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0"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NSTISS Certification and Accreditation</a:t>
            </a:r>
            <a:endParaRPr b="0" lang="en-US" sz="3600" spc="-1" strike="noStrike">
              <a:solidFill>
                <a:srgbClr val="000000"/>
              </a:solidFill>
              <a:latin typeface="Arial"/>
            </a:endParaRPr>
          </a:p>
        </p:txBody>
      </p:sp>
      <p:sp>
        <p:nvSpPr>
          <p:cNvPr id="241" name="Content Placeholder 2"/>
          <p:cNvSpPr txBox="1"/>
          <p:nvPr/>
        </p:nvSpPr>
        <p:spPr>
          <a:xfrm>
            <a:off x="457200" y="914400"/>
            <a:ext cx="8397360" cy="463320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National security interest systems have their own C&amp;A standards.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NSTISS Instruction 1000: National Information Assurance Certification and Accreditation Process (NIACAP)</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Establishes minimum national standards for certifying/accrediting national security systems</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Designed to certify that the IS meets documented requirements </a:t>
            </a:r>
            <a:endParaRPr b="0" lang="en-US" sz="24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459" dur="indefinite" restart="never" nodeType="tmRoot">
          <p:childTnLst>
            <p:seq>
              <p:cTn id="460" dur="indefinite" nodeType="mainSeq">
                <p:childTnLst>
                  <p:par>
                    <p:cTn id="461" fill="hold">
                      <p:stCondLst>
                        <p:cond delay="indefinite"/>
                      </p:stCondLst>
                      <p:childTnLst>
                        <p:par>
                          <p:cTn id="462" fill="hold">
                            <p:stCondLst>
                              <p:cond delay="0"/>
                            </p:stCondLst>
                            <p:childTnLst>
                              <p:par>
                                <p:cTn id="463" nodeType="clickEffect" fill="hold" presetClass="entr" presetID="1">
                                  <p:stCondLst>
                                    <p:cond delay="0"/>
                                  </p:stCondLst>
                                  <p:childTnLst>
                                    <p:set>
                                      <p:cBhvr>
                                        <p:cTn id="464" dur="1" fill="hold">
                                          <p:stCondLst>
                                            <p:cond delay="0"/>
                                          </p:stCondLst>
                                        </p:cTn>
                                        <p:tgtEl>
                                          <p:spTgt spid="241">
                                            <p:txEl>
                                              <p:pRg st="0" end="0"/>
                                            </p:txEl>
                                          </p:spTgt>
                                        </p:tgtEl>
                                        <p:attrNameLst>
                                          <p:attrName>style.visibility</p:attrName>
                                        </p:attrNameLst>
                                      </p:cBhvr>
                                      <p:to>
                                        <p:strVal val="visible"/>
                                      </p:to>
                                    </p:set>
                                  </p:childTnLst>
                                </p:cTn>
                              </p:par>
                            </p:childTnLst>
                          </p:cTn>
                        </p:par>
                      </p:childTnLst>
                    </p:cTn>
                  </p:par>
                  <p:par>
                    <p:cTn id="465" fill="hold">
                      <p:stCondLst>
                        <p:cond delay="indefinite"/>
                      </p:stCondLst>
                      <p:childTnLst>
                        <p:par>
                          <p:cTn id="466" fill="hold">
                            <p:stCondLst>
                              <p:cond delay="0"/>
                            </p:stCondLst>
                            <p:childTnLst>
                              <p:par>
                                <p:cTn id="467" nodeType="clickEffect" fill="hold" presetClass="entr" presetID="1">
                                  <p:stCondLst>
                                    <p:cond delay="0"/>
                                  </p:stCondLst>
                                  <p:childTnLst>
                                    <p:set>
                                      <p:cBhvr>
                                        <p:cTn id="468" dur="1" fill="hold">
                                          <p:stCondLst>
                                            <p:cond delay="0"/>
                                          </p:stCondLst>
                                        </p:cTn>
                                        <p:tgtEl>
                                          <p:spTgt spid="241">
                                            <p:txEl>
                                              <p:pRg st="1" end="1"/>
                                            </p:txEl>
                                          </p:spTgt>
                                        </p:tgtEl>
                                        <p:attrNameLst>
                                          <p:attrName>style.visibility</p:attrName>
                                        </p:attrNameLst>
                                      </p:cBhvr>
                                      <p:to>
                                        <p:strVal val="visible"/>
                                      </p:to>
                                    </p:set>
                                  </p:childTnLst>
                                </p:cTn>
                              </p:par>
                            </p:childTnLst>
                          </p:cTn>
                        </p:par>
                      </p:childTnLst>
                    </p:cTn>
                  </p:par>
                  <p:par>
                    <p:cTn id="469" fill="hold">
                      <p:stCondLst>
                        <p:cond delay="indefinite"/>
                      </p:stCondLst>
                      <p:childTnLst>
                        <p:par>
                          <p:cTn id="470" fill="hold">
                            <p:stCondLst>
                              <p:cond delay="0"/>
                            </p:stCondLst>
                            <p:childTnLst>
                              <p:par>
                                <p:cTn id="471" nodeType="clickEffect" fill="hold" presetClass="entr" presetID="1">
                                  <p:stCondLst>
                                    <p:cond delay="0"/>
                                  </p:stCondLst>
                                  <p:childTnLst>
                                    <p:set>
                                      <p:cBhvr>
                                        <p:cTn id="472" dur="1" fill="hold">
                                          <p:stCondLst>
                                            <p:cond delay="0"/>
                                          </p:stCondLst>
                                        </p:cTn>
                                        <p:tgtEl>
                                          <p:spTgt spid="241">
                                            <p:txEl>
                                              <p:pRg st="2" end="2"/>
                                            </p:txEl>
                                          </p:spTgt>
                                        </p:tgtEl>
                                        <p:attrNameLst>
                                          <p:attrName>style.visibility</p:attrName>
                                        </p:attrNameLst>
                                      </p:cBhvr>
                                      <p:to>
                                        <p:strVal val="visible"/>
                                      </p:to>
                                    </p:set>
                                  </p:childTnLst>
                                </p:cTn>
                              </p:par>
                            </p:childTnLst>
                          </p:cTn>
                        </p:par>
                      </p:childTnLst>
                    </p:cTn>
                  </p:par>
                  <p:par>
                    <p:cTn id="473" fill="hold">
                      <p:stCondLst>
                        <p:cond delay="indefinite"/>
                      </p:stCondLst>
                      <p:childTnLst>
                        <p:par>
                          <p:cTn id="474" fill="hold">
                            <p:stCondLst>
                              <p:cond delay="0"/>
                            </p:stCondLst>
                            <p:childTnLst>
                              <p:par>
                                <p:cTn id="475" nodeType="clickEffect" fill="hold" presetClass="entr" presetID="1">
                                  <p:stCondLst>
                                    <p:cond delay="0"/>
                                  </p:stCondLst>
                                  <p:childTnLst>
                                    <p:set>
                                      <p:cBhvr>
                                        <p:cTn id="476" dur="1" fill="hold">
                                          <p:stCondLst>
                                            <p:cond delay="0"/>
                                          </p:stCondLst>
                                        </p:cTn>
                                        <p:tgtEl>
                                          <p:spTgt spid="241">
                                            <p:txEl>
                                              <p:pRg st="3" end="3"/>
                                            </p:txEl>
                                          </p:spTgt>
                                        </p:tgtEl>
                                        <p:attrNameLst>
                                          <p:attrName>style.visibility</p:attrName>
                                        </p:attrNameLst>
                                      </p:cBhvr>
                                      <p:to>
                                        <p:strVal val="visible"/>
                                      </p:to>
                                    </p:set>
                                  </p:childTnLst>
                                </p:cTn>
                              </p:par>
                            </p:childTnLst>
                          </p:cTn>
                        </p:par>
                      </p:childTnLst>
                    </p:cTn>
                  </p:par>
                  <p:par>
                    <p:cTn id="477" fill="hold">
                      <p:stCondLst>
                        <p:cond delay="indefinite"/>
                      </p:stCondLst>
                      <p:childTnLst>
                        <p:par>
                          <p:cTn id="478" fill="hold">
                            <p:stCondLst>
                              <p:cond delay="0"/>
                            </p:stCondLst>
                            <p:childTnLst>
                              <p:par>
                                <p:cTn id="479" nodeType="clickEffect" fill="hold" presetClass="entr" presetID="1">
                                  <p:stCondLst>
                                    <p:cond delay="0"/>
                                  </p:stCondLst>
                                  <p:childTnLst>
                                    <p:set>
                                      <p:cBhvr>
                                        <p:cTn id="480" dur="1" fill="hold">
                                          <p:stCondLst>
                                            <p:cond delay="0"/>
                                          </p:stCondLst>
                                        </p:cTn>
                                        <p:tgtEl>
                                          <p:spTgt spid="241">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2" name="Title 2"/>
          <p:cNvSpPr txBox="1"/>
          <p:nvPr/>
        </p:nvSpPr>
        <p:spPr>
          <a:xfrm>
            <a:off x="519120" y="131400"/>
            <a:ext cx="8032320" cy="1104120"/>
          </a:xfrm>
          <a:prstGeom prst="rect">
            <a:avLst/>
          </a:prstGeom>
          <a:noFill/>
          <a:ln w="9360">
            <a:noFill/>
          </a:ln>
        </p:spPr>
        <p:txBody>
          <a:bodyPr anchor="ctr">
            <a:noAutofit/>
          </a:bodyPr>
          <a:p>
            <a:pPr algn="ctr">
              <a:lnSpc>
                <a:spcPct val="100000"/>
              </a:lnSpc>
            </a:pPr>
            <a:r>
              <a:rPr b="1" lang="en-US" sz="3600" spc="-1" strike="noStrike">
                <a:solidFill>
                  <a:srgbClr val="000000"/>
                </a:solidFill>
                <a:latin typeface="Calibri"/>
              </a:rPr>
              <a:t>Figure 10-7  </a:t>
            </a:r>
            <a:r>
              <a:rPr b="0" lang="en-US" sz="3600" spc="-1" strike="noStrike">
                <a:solidFill>
                  <a:srgbClr val="000000"/>
                </a:solidFill>
                <a:latin typeface="Calibri"/>
              </a:rPr>
              <a:t>Overview of the NIACAP process</a:t>
            </a:r>
            <a:endParaRPr b="0" lang="en-US" sz="3600" spc="-1" strike="noStrike">
              <a:solidFill>
                <a:srgbClr val="000000"/>
              </a:solidFill>
              <a:latin typeface="Arial"/>
            </a:endParaRPr>
          </a:p>
        </p:txBody>
      </p:sp>
      <p:pic>
        <p:nvPicPr>
          <p:cNvPr id="243" name="Picture 1" descr="An illustration shows a circle divided into four quadrants. The center of the circle is labeled as, “SSAA.” The top left quadrant is labeled as, “Maintain SSAA, Change Management (CM) and Change Control, security Operations, Operate the System.” The top left quadrant is named as, “Phase 4 Post Accreditation.” An arrow from “Maintain SSAA” points to “SSAA.” An arrow from SSAA points to “Operate the System.” The top right quadrant is named as, “Phase 1 Definition.” It is labeled as, “Determine Requirements, Define Boundaries, Tailor the Process &amp; Scope the Effort, Draft the SSAA.” The left quadrant at the bottom is named as, “Phase 3 Validation.” It is labeled as, “Document Results Evaluate Procedural, Physical, Personnel, CM, etc. Procedures Test Installed System.” An arrow points from Document Results to “SSAA.” An arrow from SSAA points to Test Installed System.” The right quadrant at the bottom is named as, “Phase 2 Verification.” It is labeled as, “System Development Activities, Initial Certification Analysis, Document Results.” An arrow from Document Results points “SSAA.” An arrow from SSAA points to “System Development Activities.”&#10;"/>
          <p:cNvPicPr/>
          <p:nvPr/>
        </p:nvPicPr>
        <p:blipFill>
          <a:blip r:embed="rId1"/>
          <a:stretch/>
        </p:blipFill>
        <p:spPr>
          <a:xfrm>
            <a:off x="2421000" y="1523880"/>
            <a:ext cx="4278960" cy="4007160"/>
          </a:xfrm>
          <a:prstGeom prst="rect">
            <a:avLst/>
          </a:prstGeom>
          <a:ln w="0">
            <a:noFill/>
          </a:ln>
        </p:spPr>
      </p:pic>
      <p:sp>
        <p:nvSpPr>
          <p:cNvPr id="244" name="Content Placeholder 3"/>
          <p:cNvSpPr txBox="1"/>
          <p:nvPr/>
        </p:nvSpPr>
        <p:spPr>
          <a:xfrm>
            <a:off x="491400" y="5638680"/>
            <a:ext cx="8042760" cy="380520"/>
          </a:xfrm>
          <a:prstGeom prst="rect">
            <a:avLst/>
          </a:prstGeom>
          <a:noFill/>
          <a:ln w="0">
            <a:noFill/>
          </a:ln>
        </p:spPr>
        <p:txBody>
          <a:bodyPr>
            <a:noAutofit/>
          </a:bodyPr>
          <a:p>
            <a:pPr>
              <a:lnSpc>
                <a:spcPct val="100000"/>
              </a:lnSpc>
              <a:spcBef>
                <a:spcPts val="601"/>
              </a:spcBef>
              <a:tabLst>
                <a:tab algn="l" pos="0"/>
              </a:tabLst>
            </a:pPr>
            <a:r>
              <a:rPr b="0" i="1" lang="en-US" sz="2000" spc="-1" strike="noStrike">
                <a:solidFill>
                  <a:srgbClr val="000000"/>
                </a:solidFill>
                <a:latin typeface="Arial"/>
                <a:ea typeface="Verdana"/>
              </a:rPr>
              <a:t>Source: NSTISSI-1000.</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5" name="Title 2"/>
          <p:cNvSpPr txBox="1"/>
          <p:nvPr/>
        </p:nvSpPr>
        <p:spPr>
          <a:xfrm>
            <a:off x="519120" y="152280"/>
            <a:ext cx="8032320" cy="1104120"/>
          </a:xfrm>
          <a:prstGeom prst="rect">
            <a:avLst/>
          </a:prstGeom>
          <a:noFill/>
          <a:ln w="9360">
            <a:noFill/>
          </a:ln>
        </p:spPr>
        <p:txBody>
          <a:bodyPr anchor="ctr">
            <a:noAutofit/>
          </a:bodyPr>
          <a:p>
            <a:pPr algn="ctr">
              <a:lnSpc>
                <a:spcPct val="100000"/>
              </a:lnSpc>
              <a:tabLst>
                <a:tab algn="l" pos="0"/>
              </a:tabLst>
            </a:pPr>
            <a:r>
              <a:rPr b="1" lang="en-US" sz="3600" spc="-1" strike="noStrike">
                <a:solidFill>
                  <a:srgbClr val="000000"/>
                </a:solidFill>
                <a:latin typeface="Arial"/>
              </a:rPr>
              <a:t>Figure 10-8  </a:t>
            </a:r>
            <a:r>
              <a:rPr b="0" lang="en-US" sz="3600" spc="-1" strike="noStrike">
                <a:solidFill>
                  <a:srgbClr val="000000"/>
                </a:solidFill>
                <a:latin typeface="Arial"/>
              </a:rPr>
              <a:t>NIACAP Phase 1, Definition</a:t>
            </a:r>
            <a:endParaRPr b="0" lang="en-US" sz="3600" spc="-1" strike="noStrike">
              <a:solidFill>
                <a:srgbClr val="000000"/>
              </a:solidFill>
              <a:latin typeface="Arial"/>
            </a:endParaRPr>
          </a:p>
        </p:txBody>
      </p:sp>
      <p:pic>
        <p:nvPicPr>
          <p:cNvPr id="246" name="Picture 1" descr="An illustration shows the box labeled as, “Inputs” and the text reads as, “Business Case or Mission Need, Threat, Systems Docs., Requirements, etc.” It points to an action step box of flow diagram labeled as, “Preparation.” An arrow points to another action step box labeled as, “Registration.” An arrow from “Registration” points to another action step box labeled as, “Negotiation.” An arrow labeled as, “No” from “Negotiation” points to decision box labeled as, “Agreement?” An arrow from “Agreement?” points to “Negotiation.” An arrow labeled as, “Yes” points from “Agreement?” to “SSAA.” An arrow from “SSAA” points to “Phase 2, Verification.” The flow diagram is labeled as, “Activities.” The text below the flow diagram is labeled as, “Task.” An arrow from “Preparation” points to a text which reads as, “Review Documentation.” An arrow from “Registration” points to the text which reads as, “2. Prepare Mission Description and System Identification 3. Register System 4. Describe Environment and Threat 5. Describe System Architecture 6. Determine Security Requirements 7. Identify Organization and Resources 8. Tailor NIACAP and Plan Work 9. Draft SSAA.” An arrow from “Negotiation” points to the text which reads as, “10. Certifications Requirements Review 11. Agree on Level of Effort and Schedule 12. Approve Phase 1 SSAA.”&#10;"/>
          <p:cNvPicPr/>
          <p:nvPr/>
        </p:nvPicPr>
        <p:blipFill>
          <a:blip r:embed="rId1"/>
          <a:stretch/>
        </p:blipFill>
        <p:spPr>
          <a:xfrm>
            <a:off x="1872360" y="1712520"/>
            <a:ext cx="5441040" cy="3690720"/>
          </a:xfrm>
          <a:prstGeom prst="rect">
            <a:avLst/>
          </a:prstGeom>
          <a:ln w="0">
            <a:noFill/>
          </a:ln>
        </p:spPr>
      </p:pic>
      <p:sp>
        <p:nvSpPr>
          <p:cNvPr id="247" name="Content Placeholder 3"/>
          <p:cNvSpPr txBox="1"/>
          <p:nvPr/>
        </p:nvSpPr>
        <p:spPr>
          <a:xfrm>
            <a:off x="380880" y="5588280"/>
            <a:ext cx="8152920" cy="507600"/>
          </a:xfrm>
          <a:prstGeom prst="rect">
            <a:avLst/>
          </a:prstGeom>
          <a:noFill/>
          <a:ln w="0">
            <a:noFill/>
          </a:ln>
        </p:spPr>
        <p:txBody>
          <a:bodyPr>
            <a:normAutofit/>
          </a:bodyPr>
          <a:p>
            <a:pPr>
              <a:lnSpc>
                <a:spcPct val="100000"/>
              </a:lnSpc>
              <a:spcBef>
                <a:spcPts val="400"/>
              </a:spcBef>
              <a:tabLst>
                <a:tab algn="l" pos="0"/>
              </a:tabLst>
            </a:pPr>
            <a:r>
              <a:rPr b="0" i="1" lang="en-US" sz="2000" spc="-1" strike="noStrike">
                <a:solidFill>
                  <a:srgbClr val="000000"/>
                </a:solidFill>
                <a:latin typeface="Arial"/>
                <a:ea typeface="Verdana"/>
              </a:rPr>
              <a:t>Source: NSTISSI-1000.</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48" name="Title 2"/>
          <p:cNvSpPr txBox="1"/>
          <p:nvPr/>
        </p:nvSpPr>
        <p:spPr>
          <a:xfrm>
            <a:off x="519120" y="152280"/>
            <a:ext cx="8032320" cy="1214640"/>
          </a:xfrm>
          <a:prstGeom prst="rect">
            <a:avLst/>
          </a:prstGeom>
          <a:noFill/>
          <a:ln w="9360">
            <a:noFill/>
          </a:ln>
        </p:spPr>
        <p:txBody>
          <a:bodyPr anchor="ctr">
            <a:noAutofit/>
          </a:bodyPr>
          <a:p>
            <a:pPr algn="ctr">
              <a:lnSpc>
                <a:spcPct val="100000"/>
              </a:lnSpc>
              <a:tabLst>
                <a:tab algn="l" pos="0"/>
              </a:tabLst>
            </a:pPr>
            <a:r>
              <a:rPr b="1" lang="en-US" sz="3600" spc="-1" strike="noStrike">
                <a:solidFill>
                  <a:srgbClr val="000000"/>
                </a:solidFill>
                <a:latin typeface="Arial"/>
              </a:rPr>
              <a:t>Figure 10-9  </a:t>
            </a:r>
            <a:r>
              <a:rPr b="0" lang="en-US" sz="3600" spc="-1" strike="noStrike">
                <a:solidFill>
                  <a:srgbClr val="000000"/>
                </a:solidFill>
                <a:latin typeface="Arial"/>
              </a:rPr>
              <a:t>NIACAP Phase 2, Verification</a:t>
            </a:r>
            <a:endParaRPr b="0" lang="en-US" sz="3600" spc="-1" strike="noStrike">
              <a:solidFill>
                <a:srgbClr val="000000"/>
              </a:solidFill>
              <a:latin typeface="Arial"/>
            </a:endParaRPr>
          </a:p>
        </p:txBody>
      </p:sp>
      <p:pic>
        <p:nvPicPr>
          <p:cNvPr id="249" name="Picture 1" descr="&quot;An illustration shows the box labeled as, “Inputs” and the text reads as, “SSAA from Phase 1, Systems Documents, Configuration Control Plans, etc.” The flow diagram below it is labeled as, “Activities.” An arrow from input points to action step box labeled as, “Systems Activities— Integration or Development” points to another action step box labeled as, “Initial Certification Analysis” points to the decision box labeled as, “Pass?” An arrow labeled as, “Life Cycle Activity (1 to n)” points to three boxes labeled as, “Systems Activities— Integration or Development, Initial Certification Analysis and Pass.” The first arrow is labeled as, “Revise”, the second arrow is labeled as, “Reanalyze” and the third arrow is labeled as, “No.” An arrow from the “Pass?” decision box is labeled as “Yes” and points to a decision box labeled as, “Ready for Phase 3?” An arrow from this decision box is labeled as, “No” and points to a circle labeled as, “A.” An arrow pointing downwards from the decision box labeled as, “Yes” points to a box labeled as, “Updated SSAA.” An arrow from the above box points to an action box labeled as, “Phase 3, Validation.” An arrow from “Initial Certification Analysis” points to the text which reads as, “1. System Architecture 2. Software Design 3. Network Connection(s) 4. Integrity of Integrated products 5. Life Cycle Management 6. Prepare Security Requirements Validation Procedures 7. Vulnerability Evaluation.” &quot;"/>
          <p:cNvPicPr/>
          <p:nvPr/>
        </p:nvPicPr>
        <p:blipFill>
          <a:blip r:embed="rId1"/>
          <a:stretch/>
        </p:blipFill>
        <p:spPr>
          <a:xfrm>
            <a:off x="2286000" y="1588680"/>
            <a:ext cx="4873320" cy="3752280"/>
          </a:xfrm>
          <a:prstGeom prst="rect">
            <a:avLst/>
          </a:prstGeom>
          <a:ln w="0">
            <a:noFill/>
          </a:ln>
        </p:spPr>
      </p:pic>
      <p:sp>
        <p:nvSpPr>
          <p:cNvPr id="250" name="Content Placeholder 3"/>
          <p:cNvSpPr txBox="1"/>
          <p:nvPr/>
        </p:nvSpPr>
        <p:spPr>
          <a:xfrm>
            <a:off x="491400" y="5562720"/>
            <a:ext cx="8195040" cy="456840"/>
          </a:xfrm>
          <a:prstGeom prst="rect">
            <a:avLst/>
          </a:prstGeom>
          <a:noFill/>
          <a:ln w="0">
            <a:noFill/>
          </a:ln>
        </p:spPr>
        <p:txBody>
          <a:bodyPr>
            <a:normAutofit/>
          </a:bodyPr>
          <a:p>
            <a:pPr>
              <a:lnSpc>
                <a:spcPct val="100000"/>
              </a:lnSpc>
              <a:spcBef>
                <a:spcPts val="400"/>
              </a:spcBef>
              <a:tabLst>
                <a:tab algn="l" pos="0"/>
              </a:tabLst>
            </a:pPr>
            <a:r>
              <a:rPr b="0" i="1" lang="en-US" sz="2000" spc="-1" strike="noStrike">
                <a:solidFill>
                  <a:srgbClr val="000000"/>
                </a:solidFill>
                <a:latin typeface="Arial"/>
                <a:ea typeface="Verdana"/>
              </a:rPr>
              <a:t>Source: NSTISSI-1000.</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1" name="Title 2"/>
          <p:cNvSpPr txBox="1"/>
          <p:nvPr/>
        </p:nvSpPr>
        <p:spPr>
          <a:xfrm>
            <a:off x="519120" y="123120"/>
            <a:ext cx="8032320" cy="1214640"/>
          </a:xfrm>
          <a:prstGeom prst="rect">
            <a:avLst/>
          </a:prstGeom>
          <a:noFill/>
          <a:ln w="9360">
            <a:noFill/>
          </a:ln>
        </p:spPr>
        <p:txBody>
          <a:bodyPr anchor="ctr">
            <a:noAutofit/>
          </a:bodyPr>
          <a:p>
            <a:pPr algn="ctr">
              <a:lnSpc>
                <a:spcPct val="100000"/>
              </a:lnSpc>
              <a:tabLst>
                <a:tab algn="l" pos="0"/>
              </a:tabLst>
            </a:pPr>
            <a:r>
              <a:rPr b="1" lang="en-US" sz="3600" spc="-1" strike="noStrike">
                <a:solidFill>
                  <a:srgbClr val="000000"/>
                </a:solidFill>
                <a:latin typeface="Arial"/>
              </a:rPr>
              <a:t>Figure 10-10  </a:t>
            </a:r>
            <a:r>
              <a:rPr b="0" lang="en-US" sz="3600" spc="-1" strike="noStrike">
                <a:solidFill>
                  <a:srgbClr val="000000"/>
                </a:solidFill>
                <a:latin typeface="Arial"/>
              </a:rPr>
              <a:t>NIACAP Phase 3, Validation</a:t>
            </a:r>
            <a:endParaRPr b="0" lang="en-US" sz="3600" spc="-1" strike="noStrike">
              <a:solidFill>
                <a:srgbClr val="000000"/>
              </a:solidFill>
              <a:latin typeface="Arial"/>
            </a:endParaRPr>
          </a:p>
        </p:txBody>
      </p:sp>
      <p:pic>
        <p:nvPicPr>
          <p:cNvPr id="252" name="Picture 1" descr="&quot;An illustration shows the box labeled as, “Inputs” and the text reads as, “SSAA from Phase 2,Test Procedures and Site Information.” The flow diagram below it is labeled as, “Activities.” An arrow from input points to action step box labeled as, “Certification Evaluation of Integrated System.” An arrow from this points to a decision box labeled as, “Certify system.” An arrow facing downwards is labeled as, “No” points a circle labeled as, “A.” An arrow from “Certify system” points to action step box labeled as, “Develop Recommendation.” An arrow from “Develop Recommendation” points to a decision box labeled as, “Accreditation Granted?” An arrow from the right of decision box points a circle labeled as, “A.” An arrow facing downwards from the decision box is labeled as, “Yes” and points to “Updated SSAA.” An arrow from this points to “Phase 4, Post Accreditation.” An arrow from “Certification Evaluation of Integrated System” points to the text labeled as, “Task.” The text reads as, “1. Security Test and Evaluation 2. Penetration Testing 3. TEMPEST Evaluation 4. COMSEC Evaluation 5. System Management Analysis 6. Site Evaluation 7. Contingency Plan Evaluation 8. Risk Management Review.”  &#10;&quot;&#10;"/>
          <p:cNvPicPr/>
          <p:nvPr/>
        </p:nvPicPr>
        <p:blipFill>
          <a:blip r:embed="rId1"/>
          <a:stretch/>
        </p:blipFill>
        <p:spPr>
          <a:xfrm>
            <a:off x="1652400" y="1620360"/>
            <a:ext cx="5839200" cy="3912120"/>
          </a:xfrm>
          <a:prstGeom prst="rect">
            <a:avLst/>
          </a:prstGeom>
          <a:ln w="0">
            <a:noFill/>
          </a:ln>
        </p:spPr>
      </p:pic>
      <p:sp>
        <p:nvSpPr>
          <p:cNvPr id="253" name="Content Placeholder 3"/>
          <p:cNvSpPr txBox="1"/>
          <p:nvPr/>
        </p:nvSpPr>
        <p:spPr>
          <a:xfrm>
            <a:off x="491400" y="5609160"/>
            <a:ext cx="8119080" cy="486720"/>
          </a:xfrm>
          <a:prstGeom prst="rect">
            <a:avLst/>
          </a:prstGeom>
          <a:noFill/>
          <a:ln w="0">
            <a:noFill/>
          </a:ln>
        </p:spPr>
        <p:txBody>
          <a:bodyPr>
            <a:normAutofit/>
          </a:bodyPr>
          <a:p>
            <a:pPr>
              <a:lnSpc>
                <a:spcPct val="100000"/>
              </a:lnSpc>
              <a:spcBef>
                <a:spcPts val="400"/>
              </a:spcBef>
              <a:tabLst>
                <a:tab algn="l" pos="0"/>
              </a:tabLst>
            </a:pPr>
            <a:r>
              <a:rPr b="0" i="1" lang="en-US" sz="2000" spc="-1" strike="noStrike">
                <a:solidFill>
                  <a:srgbClr val="000000"/>
                </a:solidFill>
                <a:latin typeface="Arial"/>
                <a:ea typeface="Verdana"/>
              </a:rPr>
              <a:t>Source: NSTISSI-1000.</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54" name="Title 3"/>
          <p:cNvSpPr txBox="1"/>
          <p:nvPr/>
        </p:nvSpPr>
        <p:spPr>
          <a:xfrm>
            <a:off x="654120" y="152280"/>
            <a:ext cx="8032320" cy="1214640"/>
          </a:xfrm>
          <a:prstGeom prst="rect">
            <a:avLst/>
          </a:prstGeom>
          <a:noFill/>
          <a:ln w="9360">
            <a:noFill/>
          </a:ln>
        </p:spPr>
        <p:txBody>
          <a:bodyPr anchor="ctr">
            <a:noAutofit/>
          </a:bodyPr>
          <a:p>
            <a:pPr algn="ctr">
              <a:lnSpc>
                <a:spcPct val="100000"/>
              </a:lnSpc>
              <a:tabLst>
                <a:tab algn="l" pos="0"/>
              </a:tabLst>
            </a:pPr>
            <a:r>
              <a:rPr b="1" lang="en-US" sz="3600" spc="-1" strike="noStrike">
                <a:solidFill>
                  <a:srgbClr val="000000"/>
                </a:solidFill>
                <a:latin typeface="Arial"/>
              </a:rPr>
              <a:t>Figure 10-11  </a:t>
            </a:r>
            <a:r>
              <a:rPr b="0" lang="en-US" sz="3600" spc="-1" strike="noStrike">
                <a:solidFill>
                  <a:srgbClr val="000000"/>
                </a:solidFill>
                <a:latin typeface="Arial"/>
              </a:rPr>
              <a:t>NIACAP Phase 4, Post Accreditation</a:t>
            </a:r>
            <a:endParaRPr b="0" lang="en-US" sz="3600" spc="-1" strike="noStrike">
              <a:solidFill>
                <a:srgbClr val="000000"/>
              </a:solidFill>
              <a:latin typeface="Arial"/>
            </a:endParaRPr>
          </a:p>
        </p:txBody>
      </p:sp>
      <p:pic>
        <p:nvPicPr>
          <p:cNvPr id="255" name="Picture 1" descr="&quot;An illustration shows the box labeled as, “Inputs” and the text reads as, “SSAA from Phase 3, Test Procedures, and Site Information.” The flow diagram below it is labeled as, “Activities.” An arrow from input points to action step box labeled as, “System operations, Security Operations.” An arrow from this points to decision box labeled as, “Validation required?” An arrow labeled as, “No” to the right of decision box points to another decision box labeled as, “Change requested or required?” An arrow labeled as, “No” points from “Change requested or required?” to “System operations, Security Operations.” An arrow labeled as, “Yes” points downwards from “Validation required?” to an action step box labeled as, “Compliance Validation.” An arrow points to an arrow which is in between “Validation required?” and “Change requested or required?” An arrow labeled as, “Yes” facing downwards points from this decision box to a circle labeled as, “A” and an action step box labeled as, “Phase 1, Definition.” An arrow from “System operations, Security Operations” points to the text labeled as, “Task.” The text reads as, “1. SSAA Maintenance2. Physical, Personnel, and Management Control Review 3. TEMPEST Evaluation 4. COMSEC Evaluation 5. Contingency Plan Maintenance 6. Change Management 7. System Security Management 8. Risk Management Review.” An arrow from “Compliance Validation” points to the text labeled as, “Task.” The text reads as, “9. Site and Physical Security Validation 10. Security Procedures Validation 11. System Changes and Related Impact Validation 12. System Architecture and System Interfaces Validation 13. Management Procedures Validation 14. Risk Decisions Validation.”&#10;&quot;&#10;"/>
          <p:cNvPicPr/>
          <p:nvPr/>
        </p:nvPicPr>
        <p:blipFill>
          <a:blip r:embed="rId1"/>
          <a:stretch/>
        </p:blipFill>
        <p:spPr>
          <a:xfrm>
            <a:off x="2148840" y="1600200"/>
            <a:ext cx="4861080" cy="3848400"/>
          </a:xfrm>
          <a:prstGeom prst="rect">
            <a:avLst/>
          </a:prstGeom>
          <a:ln w="0">
            <a:noFill/>
          </a:ln>
        </p:spPr>
      </p:pic>
      <p:sp>
        <p:nvSpPr>
          <p:cNvPr id="256" name="Content Placeholder 2"/>
          <p:cNvSpPr txBox="1"/>
          <p:nvPr/>
        </p:nvSpPr>
        <p:spPr>
          <a:xfrm>
            <a:off x="491400" y="5638680"/>
            <a:ext cx="7890480" cy="380520"/>
          </a:xfrm>
          <a:prstGeom prst="rect">
            <a:avLst/>
          </a:prstGeom>
          <a:noFill/>
          <a:ln w="0">
            <a:noFill/>
          </a:ln>
        </p:spPr>
        <p:txBody>
          <a:bodyPr>
            <a:noAutofit/>
          </a:bodyPr>
          <a:p>
            <a:pPr>
              <a:lnSpc>
                <a:spcPct val="100000"/>
              </a:lnSpc>
              <a:spcBef>
                <a:spcPts val="400"/>
              </a:spcBef>
              <a:tabLst>
                <a:tab algn="l" pos="0"/>
              </a:tabLst>
            </a:pPr>
            <a:r>
              <a:rPr b="0" i="1" lang="en-US" sz="2000" spc="-1" strike="noStrike">
                <a:solidFill>
                  <a:srgbClr val="000000"/>
                </a:solidFill>
                <a:latin typeface="Arial"/>
                <a:ea typeface="Verdana"/>
              </a:rPr>
              <a:t>Source: NSTISSI-1000.</a:t>
            </a:r>
            <a:endParaRPr b="0" lang="en-US" sz="20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7"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ISO 27001/ 27002 Systems Certification and Accreditation</a:t>
            </a:r>
            <a:endParaRPr b="0" lang="en-US" sz="3600" spc="-1" strike="noStrike">
              <a:solidFill>
                <a:srgbClr val="000000"/>
              </a:solidFill>
              <a:latin typeface="Arial"/>
            </a:endParaRPr>
          </a:p>
        </p:txBody>
      </p:sp>
      <p:sp>
        <p:nvSpPr>
          <p:cNvPr id="258" name="Content Placeholder 2"/>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Organizations outside the United States apply these standards.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Standards were originally created to provide a foundation for British certification of information security management systems (ISMSs).</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rPr>
              <a:t> </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481" dur="indefinite" restart="never" nodeType="tmRoot">
          <p:childTnLst>
            <p:seq>
              <p:cTn id="482" dur="indefinite" nodeType="mainSeq">
                <p:childTnLst>
                  <p:par>
                    <p:cTn id="483" fill="hold">
                      <p:stCondLst>
                        <p:cond delay="indefinite"/>
                      </p:stCondLst>
                      <p:childTnLst>
                        <p:par>
                          <p:cTn id="484" fill="hold">
                            <p:stCondLst>
                              <p:cond delay="0"/>
                            </p:stCondLst>
                            <p:childTnLst>
                              <p:par>
                                <p:cTn id="485" nodeType="clickEffect" fill="hold" presetClass="entr" presetID="1">
                                  <p:stCondLst>
                                    <p:cond delay="0"/>
                                  </p:stCondLst>
                                  <p:childTnLst>
                                    <p:set>
                                      <p:cBhvr>
                                        <p:cTn id="486" dur="1" fill="hold">
                                          <p:stCondLst>
                                            <p:cond delay="0"/>
                                          </p:stCondLst>
                                        </p:cTn>
                                        <p:tgtEl>
                                          <p:spTgt spid="258">
                                            <p:txEl>
                                              <p:pRg st="0" end="0"/>
                                            </p:txEl>
                                          </p:spTgt>
                                        </p:tgtEl>
                                        <p:attrNameLst>
                                          <p:attrName>style.visibility</p:attrName>
                                        </p:attrNameLst>
                                      </p:cBhvr>
                                      <p:to>
                                        <p:strVal val="visible"/>
                                      </p:to>
                                    </p:set>
                                  </p:childTnLst>
                                </p:cTn>
                              </p:par>
                            </p:childTnLst>
                          </p:cTn>
                        </p:par>
                      </p:childTnLst>
                    </p:cTn>
                  </p:par>
                  <p:par>
                    <p:cTn id="487" fill="hold">
                      <p:stCondLst>
                        <p:cond delay="indefinite"/>
                      </p:stCondLst>
                      <p:childTnLst>
                        <p:par>
                          <p:cTn id="488" fill="hold">
                            <p:stCondLst>
                              <p:cond delay="0"/>
                            </p:stCondLst>
                            <p:childTnLst>
                              <p:par>
                                <p:cTn id="489" nodeType="clickEffect" fill="hold" presetClass="entr" presetID="1">
                                  <p:stCondLst>
                                    <p:cond delay="0"/>
                                  </p:stCondLst>
                                  <p:childTnLst>
                                    <p:set>
                                      <p:cBhvr>
                                        <p:cTn id="490" dur="1" fill="hold">
                                          <p:stCondLst>
                                            <p:cond delay="0"/>
                                          </p:stCondLst>
                                        </p:cTn>
                                        <p:tgtEl>
                                          <p:spTgt spid="258">
                                            <p:txEl>
                                              <p:pRg st="1" end="1"/>
                                            </p:txEl>
                                          </p:spTgt>
                                        </p:tgtEl>
                                        <p:attrNameLst>
                                          <p:attrName>style.visibility</p:attrName>
                                        </p:attrNameLst>
                                      </p:cBhvr>
                                      <p:to>
                                        <p:strVal val="visible"/>
                                      </p:to>
                                    </p:set>
                                  </p:childTnLst>
                                </p:cTn>
                              </p:par>
                            </p:childTnLst>
                          </p:cTn>
                        </p:par>
                      </p:childTnLst>
                    </p:cTn>
                  </p:par>
                  <p:par>
                    <p:cTn id="491" fill="hold">
                      <p:stCondLst>
                        <p:cond delay="indefinite"/>
                      </p:stCondLst>
                      <p:childTnLst>
                        <p:par>
                          <p:cTn id="492" fill="hold">
                            <p:stCondLst>
                              <p:cond delay="0"/>
                            </p:stCondLst>
                            <p:childTnLst>
                              <p:par>
                                <p:cTn id="493" nodeType="clickEffect" fill="hold" presetClass="entr" presetID="1">
                                  <p:stCondLst>
                                    <p:cond delay="0"/>
                                  </p:stCondLst>
                                  <p:childTnLst>
                                    <p:set>
                                      <p:cBhvr>
                                        <p:cTn id="494" dur="1" fill="hold">
                                          <p:stCondLst>
                                            <p:cond delay="0"/>
                                          </p:stCondLst>
                                        </p:cTn>
                                        <p:tgtEl>
                                          <p:spTgt spid="258">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9" name="Title 4"/>
          <p:cNvSpPr txBox="1"/>
          <p:nvPr/>
        </p:nvSpPr>
        <p:spPr>
          <a:xfrm>
            <a:off x="519120" y="0"/>
            <a:ext cx="8032320" cy="609120"/>
          </a:xfrm>
          <a:prstGeom prst="rect">
            <a:avLst/>
          </a:prstGeom>
          <a:noFill/>
          <a:ln w="9360">
            <a:noFill/>
          </a:ln>
        </p:spPr>
        <p:txBody>
          <a:bodyPr anchor="ctr">
            <a:noAutofit/>
          </a:bodyPr>
          <a:p>
            <a:pPr algn="ctr">
              <a:lnSpc>
                <a:spcPct val="100000"/>
              </a:lnSpc>
              <a:tabLst>
                <a:tab algn="l" pos="0"/>
              </a:tabLst>
            </a:pPr>
            <a:r>
              <a:rPr b="0" lang="en-US" sz="3600" spc="-1" strike="noStrike">
                <a:solidFill>
                  <a:srgbClr val="000000"/>
                </a:solidFill>
                <a:latin typeface="Arial"/>
              </a:rPr>
              <a:t>ISMS certification and accreditation</a:t>
            </a:r>
            <a:endParaRPr b="0" lang="en-US" sz="3600" spc="-1" strike="noStrike">
              <a:solidFill>
                <a:srgbClr val="000000"/>
              </a:solidFill>
              <a:latin typeface="Arial"/>
            </a:endParaRPr>
          </a:p>
        </p:txBody>
      </p:sp>
      <p:pic>
        <p:nvPicPr>
          <p:cNvPr id="260" name="Picture 3" descr="A flow diagram shows three headings labeled as, “Inputs, Processes Deliverables.” An action step box labeled as, “Company decides to implement ISO 27001” is shown below “Processes” points to action step box labeled as, “Management commitment, assign project responsibilities.” An arrow points to a box labeled as, “Boundary of ISMS Framework.” An arrow from “Management commitment, assign project responsibilities” points to action step box labeled as, “Define information security policy.” An arrow points downwards to action step box labeled as, “Define scope of ISMS.” An arrow points downwards to action step box labeled as, “Perform RA for scope of ISMS.” An arrow points downwards to a box labeled as, “Decide how to manage risks identified.” An arrow points downwards to action step box labeled as, “Select objectives and controls to be implemented.” The action step box under Inputs labeled as, “Identify main threats, risks, impacts, and vulnerabilities” points to “Perform RA for scope of ISMS.” The action step box under Inputs labeled as, “Company approach to risk management” points to “Decide how to manage risks identified.” The action step box under Inputs labeled as, “Controls and guidance from ISO 17799 plus controls not in ISO 17799” points to “Select objectives and controls to be implemented.” The action step box under Processes is labeled as, “Define information security policy” points to “Deliver policy document” under Deliverables. The action step box under Processes is labeled as, “Define scope of ISMS” points to “Deliver ISMS scope document” under Deliverables. The action step box under Processes is labeled as, “Perform RA for scope of ISMS” points to “Produce RA document” under Deliverables. The action step box under Processes is labeled as, “Decide how to manage risks identified” points to “Agree to and document accountabilities and responsibilities” under Deliverables. The action step box under Processes is labeled as, “Select objectives and controls to be implemented” points to “Prepare SOA” under Deliverables. An arrow from “Select objectives and controls to be implemented” points to an action step box labeled as, “Implement controls” below the “Boundary of ISMS Framework.” An arrow from this points to an action step box labeled as, “Get ready for and undergo certification.” A label “Yes” is shown below “Get ready for and undergo certification.” An arrow from this points to a decision box labeled as, “Pass?” An arrow labeled as, “No” points to an action step labeled as, “Take corrective action” and an arrow from this points to the arrow which is in between “Implement controls” and “Get ready for and undergo certification.” An arrow to the right of “Pass?” points to an action step labeled as, “Certificate granted.”  &#10;"/>
          <p:cNvPicPr/>
          <p:nvPr/>
        </p:nvPicPr>
        <p:blipFill>
          <a:blip r:embed="rId1"/>
          <a:stretch/>
        </p:blipFill>
        <p:spPr>
          <a:xfrm>
            <a:off x="3276720" y="685800"/>
            <a:ext cx="2813760" cy="4554360"/>
          </a:xfrm>
          <a:prstGeom prst="rect">
            <a:avLst/>
          </a:prstGeom>
          <a:ln w="0">
            <a:noFill/>
          </a:ln>
        </p:spPr>
      </p:pic>
    </p:spTree>
  </p:cSld>
  <mc:AlternateContent>
    <mc:Choice Requires="p14">
      <p:transition spd="slow" p14:dur="2000"/>
    </mc:Choice>
    <mc:Fallback>
      <p:transition spd="slow"/>
    </mc:Fallback>
  </mc:AlternateContent>
  <p:timing>
    <p:tnLst>
      <p:par>
        <p:cTn id="495" dur="indefinite" restart="never" nodeType="tmRoot">
          <p:childTnLst>
            <p:seq>
              <p:cTn id="496" dur="indefinite" nodeType="mainSeq">
                <p:childTnLst>
                  <p:par>
                    <p:cTn id="497" fill="hold">
                      <p:stCondLst>
                        <p:cond delay="indefinite"/>
                      </p:stCondLst>
                      <p:childTnLst>
                        <p:par>
                          <p:cTn id="498" fill="hold">
                            <p:stCondLst>
                              <p:cond delay="0"/>
                            </p:stCondLst>
                            <p:childTnLst>
                              <p:par>
                                <p:cTn id="499" nodeType="clickEffect" fill="hold" presetClass="entr" presetID="1">
                                  <p:stCondLst>
                                    <p:cond delay="0"/>
                                  </p:stCondLst>
                                  <p:childTnLst>
                                    <p:set>
                                      <p:cBhvr>
                                        <p:cTn id="500"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1" name="Title 1"/>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GB" sz="3600" spc="-1" strike="noStrike">
                <a:solidFill>
                  <a:srgbClr val="000000"/>
                </a:solidFill>
                <a:latin typeface="Arial"/>
                <a:ea typeface="Verdana"/>
              </a:rPr>
              <a:t>Next Class</a:t>
            </a:r>
            <a:endParaRPr b="0" lang="en-US" sz="3600" spc="-1" strike="noStrike">
              <a:solidFill>
                <a:srgbClr val="000000"/>
              </a:solidFill>
              <a:latin typeface="Arial"/>
            </a:endParaRPr>
          </a:p>
        </p:txBody>
      </p:sp>
      <p:sp>
        <p:nvSpPr>
          <p:cNvPr id="262" name="Content Placeholder 2"/>
          <p:cNvSpPr txBox="1"/>
          <p:nvPr/>
        </p:nvSpPr>
        <p:spPr>
          <a:xfrm>
            <a:off x="228600" y="1295280"/>
            <a:ext cx="8762760" cy="3962160"/>
          </a:xfrm>
          <a:prstGeom prst="rect">
            <a:avLst/>
          </a:prstGeom>
          <a:noFill/>
          <a:ln w="0">
            <a:noFill/>
          </a:ln>
        </p:spPr>
        <p:txBody>
          <a:bodyPr>
            <a:noAutofit/>
          </a:bodyPr>
          <a:p>
            <a:pPr marL="343080" indent="-342720">
              <a:lnSpc>
                <a:spcPct val="100000"/>
              </a:lnSpc>
              <a:spcBef>
                <a:spcPts val="519"/>
              </a:spcBef>
              <a:buClr>
                <a:srgbClr val="364162"/>
              </a:buClr>
              <a:buFont typeface="Arial"/>
              <a:buChar char="•"/>
            </a:pPr>
            <a:r>
              <a:rPr b="0" lang="en-GB" sz="2600" spc="-1" strike="noStrike">
                <a:solidFill>
                  <a:srgbClr val="000000"/>
                </a:solidFill>
                <a:latin typeface="Arial"/>
                <a:ea typeface="Verdana"/>
              </a:rPr>
              <a:t>Focus on:</a:t>
            </a:r>
            <a:endParaRPr b="0" lang="en-US" sz="2600" spc="-1" strike="noStrike">
              <a:solidFill>
                <a:srgbClr val="000000"/>
              </a:solidFill>
              <a:latin typeface="Arial"/>
            </a:endParaRPr>
          </a:p>
          <a:p>
            <a:pPr lvl="1" marL="743040" indent="-285480">
              <a:lnSpc>
                <a:spcPct val="100000"/>
              </a:lnSpc>
              <a:spcBef>
                <a:spcPts val="479"/>
              </a:spcBef>
              <a:buClr>
                <a:srgbClr val="364162"/>
              </a:buClr>
              <a:buFont typeface="Arial"/>
              <a:buChar char="–"/>
            </a:pPr>
            <a:r>
              <a:rPr b="0" lang="en-US" sz="2400" spc="-1" strike="noStrike">
                <a:solidFill>
                  <a:srgbClr val="000000"/>
                </a:solidFill>
                <a:latin typeface="Arial"/>
                <a:ea typeface="Verdana"/>
              </a:rPr>
              <a:t>Security and Personnel</a:t>
            </a:r>
            <a:r>
              <a:rPr b="0" lang="en-US" sz="2400" spc="-1" strike="noStrike">
                <a:solidFill>
                  <a:srgbClr val="000000"/>
                </a:solidFill>
                <a:latin typeface="Arial"/>
                <a:ea typeface="Verdana"/>
              </a:rPr>
              <a:t> </a:t>
            </a:r>
            <a:endParaRPr b="0" lang="en-US"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501" dur="indefinite" restart="never" nodeType="tmRoot">
          <p:childTnLst>
            <p:seq>
              <p:cTn id="502" dur="indefinite" nodeType="mainSeq">
                <p:childTnLst>
                  <p:par>
                    <p:cTn id="503" fill="hold">
                      <p:stCondLst>
                        <p:cond delay="indefinite"/>
                      </p:stCondLst>
                      <p:childTnLst>
                        <p:par>
                          <p:cTn id="504" fill="hold">
                            <p:stCondLst>
                              <p:cond delay="0"/>
                            </p:stCondLst>
                            <p:childTnLst>
                              <p:par>
                                <p:cTn id="505" nodeType="clickEffect" fill="hold" presetClass="entr" presetID="1">
                                  <p:stCondLst>
                                    <p:cond delay="0"/>
                                  </p:stCondLst>
                                  <p:childTnLst>
                                    <p:set>
                                      <p:cBhvr>
                                        <p:cTn id="506" dur="1" fill="hold">
                                          <p:stCondLst>
                                            <p:cond delay="0"/>
                                          </p:stCondLst>
                                        </p:cTn>
                                        <p:tgtEl>
                                          <p:spTgt spid="262">
                                            <p:txEl>
                                              <p:pRg st="0" end="0"/>
                                            </p:txEl>
                                          </p:spTgt>
                                        </p:tgtEl>
                                        <p:attrNameLst>
                                          <p:attrName>style.visibility</p:attrName>
                                        </p:attrNameLst>
                                      </p:cBhvr>
                                      <p:to>
                                        <p:strVal val="visible"/>
                                      </p:to>
                                    </p:set>
                                  </p:childTnLst>
                                </p:cTn>
                              </p:par>
                            </p:childTnLst>
                          </p:cTn>
                        </p:par>
                      </p:childTnLst>
                    </p:cTn>
                  </p:par>
                  <p:par>
                    <p:cTn id="507" fill="hold">
                      <p:stCondLst>
                        <p:cond delay="indefinite"/>
                      </p:stCondLst>
                      <p:childTnLst>
                        <p:par>
                          <p:cTn id="508" fill="hold">
                            <p:stCondLst>
                              <p:cond delay="0"/>
                            </p:stCondLst>
                            <p:childTnLst>
                              <p:par>
                                <p:cTn id="509" nodeType="clickEffect" fill="hold" presetClass="entr" presetID="1">
                                  <p:stCondLst>
                                    <p:cond delay="0"/>
                                  </p:stCondLst>
                                  <p:childTnLst>
                                    <p:set>
                                      <p:cBhvr>
                                        <p:cTn id="510" dur="1" fill="hold">
                                          <p:stCondLst>
                                            <p:cond delay="0"/>
                                          </p:stCondLst>
                                        </p:cTn>
                                        <p:tgtEl>
                                          <p:spTgt spid="262">
                                            <p:txEl>
                                              <p:pRg st="1" end="1"/>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show="0">
  <p:cSld>
    <p:spTree>
      <p:nvGrpSpPr>
        <p:cNvPr id="1" name=""/>
        <p:cNvGrpSpPr/>
        <p:nvPr/>
      </p:nvGrpSpPr>
      <p:grpSpPr>
        <a:xfrm>
          <a:off x="0" y="0"/>
          <a:ext cx="0" cy="0"/>
          <a:chOff x="0" y="0"/>
          <a:chExt cx="0" cy="0"/>
        </a:xfrm>
      </p:grpSpPr>
      <p:sp>
        <p:nvSpPr>
          <p:cNvPr id="263" name="Title 2"/>
          <p:cNvSpPr txBox="1"/>
          <p:nvPr/>
        </p:nvSpPr>
        <p:spPr>
          <a:xfrm>
            <a:off x="45720" y="27720"/>
            <a:ext cx="9052200" cy="1038600"/>
          </a:xfrm>
          <a:prstGeom prst="rect">
            <a:avLst/>
          </a:prstGeom>
          <a:noFill/>
          <a:ln w="9360">
            <a:noFill/>
          </a:ln>
        </p:spPr>
        <p:txBody>
          <a:bodyPr anchor="ctr">
            <a:noAutofit/>
          </a:bodyPr>
          <a:p>
            <a:pPr algn="ctr">
              <a:lnSpc>
                <a:spcPct val="100000"/>
              </a:lnSpc>
            </a:pPr>
            <a:r>
              <a:rPr b="0" lang="en-US" sz="3600" spc="-1" strike="noStrike">
                <a:solidFill>
                  <a:srgbClr val="000000"/>
                </a:solidFill>
                <a:latin typeface="Arial"/>
                <a:ea typeface="Verdana"/>
              </a:rPr>
              <a:t>Summary</a:t>
            </a:r>
            <a:endParaRPr b="0" lang="en-US" sz="3600" spc="-1" strike="noStrike">
              <a:solidFill>
                <a:srgbClr val="000000"/>
              </a:solidFill>
              <a:latin typeface="Arial"/>
            </a:endParaRPr>
          </a:p>
        </p:txBody>
      </p:sp>
      <p:sp>
        <p:nvSpPr>
          <p:cNvPr id="264" name="Content Placeholder 3"/>
          <p:cNvSpPr txBox="1"/>
          <p:nvPr/>
        </p:nvSpPr>
        <p:spPr>
          <a:xfrm>
            <a:off x="228600" y="1295280"/>
            <a:ext cx="8762760" cy="4830480"/>
          </a:xfrm>
          <a:prstGeom prst="rect">
            <a:avLst/>
          </a:prstGeom>
          <a:noFill/>
          <a:ln w="0">
            <a:noFill/>
          </a:ln>
        </p:spPr>
        <p:txBody>
          <a:bodyPr>
            <a:normAutofit/>
          </a:bodyPr>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Moving from security blueprint to project plan</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Organizational considerations addressed by project plan</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Project manager’s role in the success of an information security project</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Technical strategies and models for implementing project plan</a:t>
            </a:r>
            <a:endParaRPr b="0" lang="en-US" sz="2600" spc="-1" strike="noStrike">
              <a:solidFill>
                <a:srgbClr val="000000"/>
              </a:solidFill>
              <a:latin typeface="Arial"/>
            </a:endParaRPr>
          </a:p>
          <a:p>
            <a:pPr marL="343080" indent="-342720">
              <a:lnSpc>
                <a:spcPct val="100000"/>
              </a:lnSpc>
              <a:spcBef>
                <a:spcPts val="519"/>
              </a:spcBef>
              <a:buClr>
                <a:srgbClr val="364162"/>
              </a:buClr>
              <a:buFont typeface="Arial"/>
              <a:buChar char="•"/>
            </a:pPr>
            <a:r>
              <a:rPr b="0" lang="en-US" sz="2600" spc="-1" strike="noStrike">
                <a:solidFill>
                  <a:srgbClr val="000000"/>
                </a:solidFill>
                <a:latin typeface="Arial"/>
                <a:ea typeface="Verdana"/>
              </a:rPr>
              <a:t>Nontechnical problems that organizations face in times of rapid change</a:t>
            </a:r>
            <a:endParaRPr b="0" lang="en-US" sz="26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65" name="CustomShape 1"/>
          <p:cNvSpPr/>
          <p:nvPr/>
        </p:nvSpPr>
        <p:spPr>
          <a:xfrm>
            <a:off x="45720" y="27720"/>
            <a:ext cx="9051480" cy="1037880"/>
          </a:xfrm>
          <a:prstGeom prst="rect">
            <a:avLst/>
          </a:prstGeom>
          <a:noFill/>
          <a:ln w="9360">
            <a:noFill/>
          </a:ln>
        </p:spPr>
        <p:style>
          <a:lnRef idx="0"/>
          <a:fillRef idx="0"/>
          <a:effectRef idx="0"/>
          <a:fontRef idx="minor"/>
        </p:style>
        <p:txBody>
          <a:bodyPr lIns="90000" rIns="90000" tIns="45000" bIns="45000" anchor="ctr">
            <a:noAutofit/>
          </a:bodyPr>
          <a:p>
            <a:pPr algn="ctr">
              <a:lnSpc>
                <a:spcPct val="100000"/>
              </a:lnSpc>
            </a:pPr>
            <a:r>
              <a:rPr b="0" lang="en-US" sz="3600" spc="-1" strike="noStrike">
                <a:solidFill>
                  <a:srgbClr val="000000"/>
                </a:solidFill>
                <a:latin typeface="Arial"/>
                <a:ea typeface="Verdana"/>
              </a:rPr>
              <a:t>References</a:t>
            </a:r>
            <a:endParaRPr b="0" lang="en-GB" sz="3600" spc="-1" strike="noStrike">
              <a:latin typeface="Arial"/>
            </a:endParaRPr>
          </a:p>
        </p:txBody>
      </p:sp>
      <p:sp>
        <p:nvSpPr>
          <p:cNvPr id="266" name="CustomShape 2_1"/>
          <p:cNvSpPr/>
          <p:nvPr/>
        </p:nvSpPr>
        <p:spPr>
          <a:xfrm>
            <a:off x="228600" y="1295280"/>
            <a:ext cx="8762040" cy="4266000"/>
          </a:xfrm>
          <a:prstGeom prst="rect">
            <a:avLst/>
          </a:prstGeom>
          <a:noFill/>
          <a:ln w="0">
            <a:noFill/>
          </a:ln>
        </p:spPr>
        <p:style>
          <a:lnRef idx="0"/>
          <a:fillRef idx="0"/>
          <a:effectRef idx="0"/>
          <a:fontRef idx="minor"/>
        </p:style>
        <p:txBody>
          <a:bodyPr lIns="90000" rIns="90000" tIns="45000" bIns="45000">
            <a:noAutofit/>
          </a:bodyPr>
          <a:p>
            <a:pPr marL="432000" indent="-32328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ea typeface="DejaVu Sans"/>
              </a:rPr>
              <a:t>Whitman, M.E.,Mattord, H.J., 2018. Principles of Information Security . Cengage Learning 658. </a:t>
            </a:r>
            <a:endParaRPr b="0" lang="en-GB" sz="2600" spc="-1" strike="noStrike">
              <a:latin typeface="Arial"/>
            </a:endParaRPr>
          </a:p>
          <a:p>
            <a:pPr marL="432000" indent="-323280">
              <a:lnSpc>
                <a:spcPct val="100000"/>
              </a:lnSpc>
              <a:spcBef>
                <a:spcPts val="1417"/>
              </a:spcBef>
              <a:buClr>
                <a:srgbClr val="000000"/>
              </a:buClr>
              <a:buSzPct val="45000"/>
              <a:buFont typeface="Wingdings" charset="2"/>
              <a:buChar char=""/>
            </a:pPr>
            <a:r>
              <a:rPr b="0" lang="en-US" sz="2600" spc="-1" strike="noStrike">
                <a:solidFill>
                  <a:srgbClr val="000000"/>
                </a:solidFill>
                <a:latin typeface="Arial"/>
                <a:ea typeface="DejaVu Sans"/>
              </a:rPr>
              <a:t> </a:t>
            </a:r>
            <a:r>
              <a:rPr b="0" lang="en-US" sz="2600" spc="-1" strike="noStrike">
                <a:solidFill>
                  <a:srgbClr val="000000"/>
                </a:solidFill>
                <a:latin typeface="Arial"/>
                <a:ea typeface="DejaVu Sans"/>
              </a:rPr>
              <a:t>Whitman, ME., Mattord H.J., 2011. Readings and Cases in Information Security Law and Ethics. Cengage </a:t>
            </a:r>
            <a:endParaRPr b="0" lang="en-GB" sz="26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5993</TotalTime>
  <Application>LibreOffice/7.1.1.2$Windows_X86_64 LibreOffice_project/fe0b08f4af1bacafe4c7ecc87ce55bb426164676</Application>
  <AppVersion>15.0000</AppVersion>
  <Words>5602</Words>
  <Paragraphs>714</Paragraphs>
  <Company>Course Technology</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2007-02-15T20:50:52Z</dcterms:created>
  <dc:creator>Whitman</dc:creator>
  <dc:description/>
  <dc:language>en-GB</dc:language>
  <cp:lastModifiedBy/>
  <cp:lastPrinted>2010-11-12T17:54:40Z</cp:lastPrinted>
  <dcterms:modified xsi:type="dcterms:W3CDTF">2021-03-29T07:08:18Z</dcterms:modified>
  <cp:revision>360</cp:revision>
  <dc:subject/>
  <dc:title>Chapter 10 Implementing Information Security</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HiddenSlides">
    <vt:i4>25</vt:i4>
  </property>
  <property fmtid="{D5CDD505-2E9C-101B-9397-08002B2CF9AE}" pid="3" name="Notes">
    <vt:i4>38</vt:i4>
  </property>
  <property fmtid="{D5CDD505-2E9C-101B-9397-08002B2CF9AE}" pid="4" name="PresentationFormat">
    <vt:lpwstr>On-screen Show (4:3)</vt:lpwstr>
  </property>
  <property fmtid="{D5CDD505-2E9C-101B-9397-08002B2CF9AE}" pid="5" name="Slides">
    <vt:i4>48</vt:i4>
  </property>
  <property fmtid="{D5CDD505-2E9C-101B-9397-08002B2CF9AE}" pid="6" name="_AdHocReviewCycleID">
    <vt:i4>732539425</vt:i4>
  </property>
  <property fmtid="{D5CDD505-2E9C-101B-9397-08002B2CF9AE}" pid="7" name="_AuthorEmail">
    <vt:lpwstr>maria.garguilo@cengage.com</vt:lpwstr>
  </property>
  <property fmtid="{D5CDD505-2E9C-101B-9397-08002B2CF9AE}" pid="8" name="_AuthorEmailDisplayName">
    <vt:lpwstr>Garguilo, Maria</vt:lpwstr>
  </property>
  <property fmtid="{D5CDD505-2E9C-101B-9397-08002B2CF9AE}" pid="9" name="_EmailSubject">
    <vt:lpwstr>Cengage Branding/Accessibility </vt:lpwstr>
  </property>
  <property fmtid="{D5CDD505-2E9C-101B-9397-08002B2CF9AE}" pid="10" name="_NewReviewCycle">
    <vt:lpwstr/>
  </property>
  <property fmtid="{D5CDD505-2E9C-101B-9397-08002B2CF9AE}" pid="11" name="_PreviousAdHocReviewCycleID">
    <vt:i4>1933890983</vt:i4>
  </property>
</Properties>
</file>