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theme/theme4.xml" ContentType="application/vnd.openxmlformats-officedocument.theme+xml"/>
  <Override PartName="/ppt/slideLayouts/slideLayout1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5" Type="http://schemas.openxmlformats.org/officeDocument/2006/relationships/custom-properties" Target="docProps/custom.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2" r:id="rId5"/>
    <p:sldMasterId id="2147483648" r:id="rId6"/>
    <p:sldMasterId id="2147483750" r:id="rId7"/>
    <p:sldMasterId id="2147484026" r:id="rId8"/>
  </p:sldMasterIdLst>
  <p:notesMasterIdLst>
    <p:notesMasterId r:id="rId36"/>
  </p:notesMasterIdLst>
  <p:sldIdLst>
    <p:sldId id="286" r:id="rId9"/>
    <p:sldId id="261" r:id="rId10"/>
    <p:sldId id="262" r:id="rId11"/>
    <p:sldId id="263" r:id="rId12"/>
    <p:sldId id="256" r:id="rId13"/>
    <p:sldId id="258" r:id="rId14"/>
    <p:sldId id="259" r:id="rId15"/>
    <p:sldId id="260" r:id="rId16"/>
    <p:sldId id="264" r:id="rId17"/>
    <p:sldId id="265" r:id="rId18"/>
    <p:sldId id="266" r:id="rId19"/>
    <p:sldId id="267" r:id="rId20"/>
    <p:sldId id="268" r:id="rId21"/>
    <p:sldId id="269" r:id="rId22"/>
    <p:sldId id="270" r:id="rId23"/>
    <p:sldId id="271" r:id="rId24"/>
    <p:sldId id="272" r:id="rId25"/>
    <p:sldId id="273" r:id="rId26"/>
    <p:sldId id="274" r:id="rId27"/>
    <p:sldId id="275" r:id="rId28"/>
    <p:sldId id="276" r:id="rId29"/>
    <p:sldId id="277" r:id="rId30"/>
    <p:sldId id="278" r:id="rId31"/>
    <p:sldId id="279" r:id="rId32"/>
    <p:sldId id="280" r:id="rId33"/>
    <p:sldId id="284" r:id="rId34"/>
    <p:sldId id="285"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56" d="100"/>
          <a:sy n="56" d="100"/>
        </p:scale>
        <p:origin x="48" y="2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 /><Relationship Id="rId13" Type="http://schemas.openxmlformats.org/officeDocument/2006/relationships/slide" Target="slides/slide5.xml" /><Relationship Id="rId18" Type="http://schemas.openxmlformats.org/officeDocument/2006/relationships/slide" Target="slides/slide10.xml" /><Relationship Id="rId26" Type="http://schemas.openxmlformats.org/officeDocument/2006/relationships/slide" Target="slides/slide18.xml" /><Relationship Id="rId39" Type="http://schemas.openxmlformats.org/officeDocument/2006/relationships/theme" Target="theme/theme1.xml" /><Relationship Id="rId3" Type="http://schemas.openxmlformats.org/officeDocument/2006/relationships/customXml" Target="../customXml/item3.xml" /><Relationship Id="rId21" Type="http://schemas.openxmlformats.org/officeDocument/2006/relationships/slide" Target="slides/slide13.xml" /><Relationship Id="rId34" Type="http://schemas.openxmlformats.org/officeDocument/2006/relationships/slide" Target="slides/slide26.xml" /><Relationship Id="rId7" Type="http://schemas.openxmlformats.org/officeDocument/2006/relationships/slideMaster" Target="slideMasters/slideMaster4.xml" /><Relationship Id="rId12" Type="http://schemas.openxmlformats.org/officeDocument/2006/relationships/slide" Target="slides/slide4.xml" /><Relationship Id="rId17" Type="http://schemas.openxmlformats.org/officeDocument/2006/relationships/slide" Target="slides/slide9.xml" /><Relationship Id="rId25" Type="http://schemas.openxmlformats.org/officeDocument/2006/relationships/slide" Target="slides/slide17.xml" /><Relationship Id="rId33" Type="http://schemas.openxmlformats.org/officeDocument/2006/relationships/slide" Target="slides/slide25.xml" /><Relationship Id="rId38" Type="http://schemas.openxmlformats.org/officeDocument/2006/relationships/viewProps" Target="viewProps.xml" /><Relationship Id="rId2" Type="http://schemas.openxmlformats.org/officeDocument/2006/relationships/customXml" Target="../customXml/item2.xml" /><Relationship Id="rId16" Type="http://schemas.openxmlformats.org/officeDocument/2006/relationships/slide" Target="slides/slide8.xml" /><Relationship Id="rId20" Type="http://schemas.openxmlformats.org/officeDocument/2006/relationships/slide" Target="slides/slide12.xml" /><Relationship Id="rId29" Type="http://schemas.openxmlformats.org/officeDocument/2006/relationships/slide" Target="slides/slide21.xml" /><Relationship Id="rId1" Type="http://schemas.openxmlformats.org/officeDocument/2006/relationships/customXml" Target="../customXml/item1.xml" /><Relationship Id="rId6" Type="http://schemas.openxmlformats.org/officeDocument/2006/relationships/slideMaster" Target="slideMasters/slideMaster3.xml" /><Relationship Id="rId11" Type="http://schemas.openxmlformats.org/officeDocument/2006/relationships/slide" Target="slides/slide3.xml" /><Relationship Id="rId24" Type="http://schemas.openxmlformats.org/officeDocument/2006/relationships/slide" Target="slides/slide16.xml" /><Relationship Id="rId32" Type="http://schemas.openxmlformats.org/officeDocument/2006/relationships/slide" Target="slides/slide24.xml" /><Relationship Id="rId37" Type="http://schemas.openxmlformats.org/officeDocument/2006/relationships/presProps" Target="presProps.xml" /><Relationship Id="rId40" Type="http://schemas.openxmlformats.org/officeDocument/2006/relationships/tableStyles" Target="tableStyles.xml" /><Relationship Id="rId5" Type="http://schemas.openxmlformats.org/officeDocument/2006/relationships/slideMaster" Target="slideMasters/slideMaster2.xml" /><Relationship Id="rId15" Type="http://schemas.openxmlformats.org/officeDocument/2006/relationships/slide" Target="slides/slide7.xml" /><Relationship Id="rId23" Type="http://schemas.openxmlformats.org/officeDocument/2006/relationships/slide" Target="slides/slide15.xml" /><Relationship Id="rId28" Type="http://schemas.openxmlformats.org/officeDocument/2006/relationships/slide" Target="slides/slide20.xml" /><Relationship Id="rId36" Type="http://schemas.openxmlformats.org/officeDocument/2006/relationships/notesMaster" Target="notesMasters/notesMaster1.xml" /><Relationship Id="rId10" Type="http://schemas.openxmlformats.org/officeDocument/2006/relationships/slide" Target="slides/slide2.xml" /><Relationship Id="rId19" Type="http://schemas.openxmlformats.org/officeDocument/2006/relationships/slide" Target="slides/slide11.xml" /><Relationship Id="rId31" Type="http://schemas.openxmlformats.org/officeDocument/2006/relationships/slide" Target="slides/slide23.xml" /><Relationship Id="rId4" Type="http://schemas.openxmlformats.org/officeDocument/2006/relationships/slideMaster" Target="slideMasters/slideMaster1.xml" /><Relationship Id="rId9" Type="http://schemas.openxmlformats.org/officeDocument/2006/relationships/slide" Target="slides/slide1.xml" /><Relationship Id="rId14" Type="http://schemas.openxmlformats.org/officeDocument/2006/relationships/slide" Target="slides/slide6.xml" /><Relationship Id="rId22" Type="http://schemas.openxmlformats.org/officeDocument/2006/relationships/slide" Target="slides/slide14.xml" /><Relationship Id="rId27" Type="http://schemas.openxmlformats.org/officeDocument/2006/relationships/slide" Target="slides/slide19.xml" /><Relationship Id="rId30" Type="http://schemas.openxmlformats.org/officeDocument/2006/relationships/slide" Target="slides/slide22.xml" /><Relationship Id="rId35" Type="http://schemas.openxmlformats.org/officeDocument/2006/relationships/slide" Target="slides/slide27.xml" /></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F2450A9-65E9-4999-AC2A-F3E36967FD35}"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1EDEC523-FD85-4D3E-95AF-00A8D1786506}">
      <dgm:prSet/>
      <dgm:spPr/>
      <dgm:t>
        <a:bodyPr/>
        <a:lstStyle/>
        <a:p>
          <a:r>
            <a:rPr lang="en-GB"/>
            <a:t>Justification::</a:t>
          </a:r>
          <a:endParaRPr lang="en-US"/>
        </a:p>
      </dgm:t>
    </dgm:pt>
    <dgm:pt modelId="{95A1C617-B1BE-434A-AF3E-8DA063BBC2C0}" type="parTrans" cxnId="{762761A4-B36D-4DE6-9C0E-E2F709505138}">
      <dgm:prSet/>
      <dgm:spPr/>
      <dgm:t>
        <a:bodyPr/>
        <a:lstStyle/>
        <a:p>
          <a:endParaRPr lang="en-US"/>
        </a:p>
      </dgm:t>
    </dgm:pt>
    <dgm:pt modelId="{4D18AF2E-4819-4E46-BE2B-73CB74761824}" type="sibTrans" cxnId="{762761A4-B36D-4DE6-9C0E-E2F709505138}">
      <dgm:prSet/>
      <dgm:spPr/>
      <dgm:t>
        <a:bodyPr/>
        <a:lstStyle/>
        <a:p>
          <a:endParaRPr lang="en-US"/>
        </a:p>
      </dgm:t>
    </dgm:pt>
    <dgm:pt modelId="{C19D98EF-4A63-4D21-8359-120719A93695}">
      <dgm:prSet/>
      <dgm:spPr/>
      <dgm:t>
        <a:bodyPr/>
        <a:lstStyle/>
        <a:p>
          <a:r>
            <a:rPr lang="en-GB" dirty="0"/>
            <a:t>According to NICE guideline 2021, cystic fibrosis is the most chronic and life limiting inherited disease in the UK.(Dayasiri et al,2021)</a:t>
          </a:r>
          <a:endParaRPr lang="en-US" dirty="0"/>
        </a:p>
      </dgm:t>
    </dgm:pt>
    <dgm:pt modelId="{DA87A9BC-1D69-416B-BD29-CAD4541B5FD2}" type="sibTrans" cxnId="{07A0BD02-2541-4F49-8882-E2E2EF56EFB3}">
      <dgm:prSet/>
      <dgm:spPr/>
      <dgm:t>
        <a:bodyPr/>
        <a:lstStyle/>
        <a:p>
          <a:endParaRPr lang="en-US"/>
        </a:p>
      </dgm:t>
    </dgm:pt>
    <dgm:pt modelId="{CFC41D7D-C62B-4CCA-BCA7-5CD0F234E1A3}" type="parTrans" cxnId="{07A0BD02-2541-4F49-8882-E2E2EF56EFB3}">
      <dgm:prSet/>
      <dgm:spPr/>
      <dgm:t>
        <a:bodyPr/>
        <a:lstStyle/>
        <a:p>
          <a:endParaRPr lang="en-US"/>
        </a:p>
      </dgm:t>
    </dgm:pt>
    <dgm:pt modelId="{05EF2EFE-0A0E-4CB9-9847-94109D234B32}">
      <dgm:prSet/>
      <dgm:spPr/>
      <dgm:t>
        <a:bodyPr/>
        <a:lstStyle/>
        <a:p>
          <a:r>
            <a:rPr lang="en-GB" dirty="0"/>
            <a:t>The incidence of Cystic fibrosis is estimated  between 1/3000 to 1/6000 in united kingdom.(scotet et al. , 2020)</a:t>
          </a:r>
          <a:endParaRPr lang="en-US" dirty="0"/>
        </a:p>
      </dgm:t>
    </dgm:pt>
    <dgm:pt modelId="{1E9E9E1E-F5A5-4446-BDF8-819A093CB5E6}" type="sibTrans" cxnId="{C1E64C4A-139B-42A8-AED0-97965A312F2B}">
      <dgm:prSet/>
      <dgm:spPr/>
      <dgm:t>
        <a:bodyPr/>
        <a:lstStyle/>
        <a:p>
          <a:endParaRPr lang="en-US"/>
        </a:p>
      </dgm:t>
    </dgm:pt>
    <dgm:pt modelId="{707A4898-E95C-4202-A90F-83F9B132EC00}" type="parTrans" cxnId="{C1E64C4A-139B-42A8-AED0-97965A312F2B}">
      <dgm:prSet/>
      <dgm:spPr/>
      <dgm:t>
        <a:bodyPr/>
        <a:lstStyle/>
        <a:p>
          <a:endParaRPr lang="en-US"/>
        </a:p>
      </dgm:t>
    </dgm:pt>
    <dgm:pt modelId="{1B675CA4-25D1-40F5-8721-46ABF324DBFA}" type="pres">
      <dgm:prSet presAssocID="{DF2450A9-65E9-4999-AC2A-F3E36967FD35}" presName="linear" presStyleCnt="0">
        <dgm:presLayoutVars>
          <dgm:animLvl val="lvl"/>
          <dgm:resizeHandles val="exact"/>
        </dgm:presLayoutVars>
      </dgm:prSet>
      <dgm:spPr/>
    </dgm:pt>
    <dgm:pt modelId="{59172ADD-2740-43EC-9884-6F9AE9C5A6E6}" type="pres">
      <dgm:prSet presAssocID="{1EDEC523-FD85-4D3E-95AF-00A8D1786506}" presName="parentText" presStyleLbl="node1" presStyleIdx="0" presStyleCnt="1">
        <dgm:presLayoutVars>
          <dgm:chMax val="0"/>
          <dgm:bulletEnabled val="1"/>
        </dgm:presLayoutVars>
      </dgm:prSet>
      <dgm:spPr/>
    </dgm:pt>
    <dgm:pt modelId="{F156AB14-6A40-49ED-A621-9C364D4B09AC}" type="pres">
      <dgm:prSet presAssocID="{1EDEC523-FD85-4D3E-95AF-00A8D1786506}" presName="childText" presStyleLbl="revTx" presStyleIdx="0" presStyleCnt="1" custScaleY="115223">
        <dgm:presLayoutVars>
          <dgm:bulletEnabled val="1"/>
        </dgm:presLayoutVars>
      </dgm:prSet>
      <dgm:spPr/>
    </dgm:pt>
  </dgm:ptLst>
  <dgm:cxnLst>
    <dgm:cxn modelId="{07A0BD02-2541-4F49-8882-E2E2EF56EFB3}" srcId="{1EDEC523-FD85-4D3E-95AF-00A8D1786506}" destId="{C19D98EF-4A63-4D21-8359-120719A93695}" srcOrd="0" destOrd="0" parTransId="{CFC41D7D-C62B-4CCA-BCA7-5CD0F234E1A3}" sibTransId="{DA87A9BC-1D69-416B-BD29-CAD4541B5FD2}"/>
    <dgm:cxn modelId="{C136E163-57D8-4514-BD00-F436393599F4}" type="presOf" srcId="{DF2450A9-65E9-4999-AC2A-F3E36967FD35}" destId="{1B675CA4-25D1-40F5-8721-46ABF324DBFA}" srcOrd="0" destOrd="0" presId="urn:microsoft.com/office/officeart/2005/8/layout/vList2"/>
    <dgm:cxn modelId="{6A829F49-4158-40CC-BFDC-106315DF3764}" type="presOf" srcId="{05EF2EFE-0A0E-4CB9-9847-94109D234B32}" destId="{F156AB14-6A40-49ED-A621-9C364D4B09AC}" srcOrd="0" destOrd="1" presId="urn:microsoft.com/office/officeart/2005/8/layout/vList2"/>
    <dgm:cxn modelId="{C1E64C4A-139B-42A8-AED0-97965A312F2B}" srcId="{1EDEC523-FD85-4D3E-95AF-00A8D1786506}" destId="{05EF2EFE-0A0E-4CB9-9847-94109D234B32}" srcOrd="1" destOrd="0" parTransId="{707A4898-E95C-4202-A90F-83F9B132EC00}" sibTransId="{1E9E9E1E-F5A5-4446-BDF8-819A093CB5E6}"/>
    <dgm:cxn modelId="{5D0DFA8D-F574-4D6C-8671-FF6C32F017BA}" type="presOf" srcId="{1EDEC523-FD85-4D3E-95AF-00A8D1786506}" destId="{59172ADD-2740-43EC-9884-6F9AE9C5A6E6}" srcOrd="0" destOrd="0" presId="urn:microsoft.com/office/officeart/2005/8/layout/vList2"/>
    <dgm:cxn modelId="{762761A4-B36D-4DE6-9C0E-E2F709505138}" srcId="{DF2450A9-65E9-4999-AC2A-F3E36967FD35}" destId="{1EDEC523-FD85-4D3E-95AF-00A8D1786506}" srcOrd="0" destOrd="0" parTransId="{95A1C617-B1BE-434A-AF3E-8DA063BBC2C0}" sibTransId="{4D18AF2E-4819-4E46-BE2B-73CB74761824}"/>
    <dgm:cxn modelId="{8A586CFF-00A4-45F7-BB9D-261045166110}" type="presOf" srcId="{C19D98EF-4A63-4D21-8359-120719A93695}" destId="{F156AB14-6A40-49ED-A621-9C364D4B09AC}" srcOrd="0" destOrd="0" presId="urn:microsoft.com/office/officeart/2005/8/layout/vList2"/>
    <dgm:cxn modelId="{0AA82373-E4B2-4CB9-821B-5F9688C2F990}" type="presParOf" srcId="{1B675CA4-25D1-40F5-8721-46ABF324DBFA}" destId="{59172ADD-2740-43EC-9884-6F9AE9C5A6E6}" srcOrd="0" destOrd="0" presId="urn:microsoft.com/office/officeart/2005/8/layout/vList2"/>
    <dgm:cxn modelId="{C99829B7-ED47-41BF-8111-E89B7EF73C3B}" type="presParOf" srcId="{1B675CA4-25D1-40F5-8721-46ABF324DBFA}" destId="{F156AB14-6A40-49ED-A621-9C364D4B09AC}"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74BC6D3-EC46-4500-9ABF-B6F4F1AEDD0E}" type="doc">
      <dgm:prSet loTypeId="urn:microsoft.com/office/officeart/2005/8/layout/vList2" loCatId="list" qsTypeId="urn:microsoft.com/office/officeart/2005/8/quickstyle/simple2" qsCatId="simple" csTypeId="urn:microsoft.com/office/officeart/2005/8/colors/colorful1" csCatId="colorful" phldr="1"/>
      <dgm:spPr/>
      <dgm:t>
        <a:bodyPr/>
        <a:lstStyle/>
        <a:p>
          <a:endParaRPr lang="en-US"/>
        </a:p>
      </dgm:t>
    </dgm:pt>
    <dgm:pt modelId="{B3FB8362-DA31-43C5-8E82-C5A2672B82FA}">
      <dgm:prSet/>
      <dgm:spPr/>
      <dgm:t>
        <a:bodyPr/>
        <a:lstStyle/>
        <a:p>
          <a:r>
            <a:rPr lang="en-US"/>
            <a:t>Why children ?</a:t>
          </a:r>
        </a:p>
      </dgm:t>
    </dgm:pt>
    <dgm:pt modelId="{093B9D71-8930-47D9-8146-A9E4A6AF9C4B}" type="parTrans" cxnId="{5AA9EC66-0E6D-4153-BA70-931B61122766}">
      <dgm:prSet/>
      <dgm:spPr/>
      <dgm:t>
        <a:bodyPr/>
        <a:lstStyle/>
        <a:p>
          <a:endParaRPr lang="en-US"/>
        </a:p>
      </dgm:t>
    </dgm:pt>
    <dgm:pt modelId="{413C77E8-2E3C-4B4D-87A1-E35E94D8FF30}" type="sibTrans" cxnId="{5AA9EC66-0E6D-4153-BA70-931B61122766}">
      <dgm:prSet/>
      <dgm:spPr/>
      <dgm:t>
        <a:bodyPr/>
        <a:lstStyle/>
        <a:p>
          <a:endParaRPr lang="en-US"/>
        </a:p>
      </dgm:t>
    </dgm:pt>
    <dgm:pt modelId="{AE1EE149-875F-497F-AED3-0CDA208E26F9}">
      <dgm:prSet/>
      <dgm:spPr/>
      <dgm:t>
        <a:bodyPr/>
        <a:lstStyle/>
        <a:p>
          <a:r>
            <a:rPr lang="en-US" dirty="0"/>
            <a:t>According to NHS Cystic fibrosis is qualified as a pediatric disease and the symptoms of CF is different from child to child but it gets worse over time.</a:t>
          </a:r>
        </a:p>
      </dgm:t>
    </dgm:pt>
    <dgm:pt modelId="{3C8849FC-2F60-4D3F-8B90-6ED775A5CF5D}" type="parTrans" cxnId="{A90C7493-CBA7-4EA3-AB60-8E4FB0A958A0}">
      <dgm:prSet/>
      <dgm:spPr/>
      <dgm:t>
        <a:bodyPr/>
        <a:lstStyle/>
        <a:p>
          <a:endParaRPr lang="en-US"/>
        </a:p>
      </dgm:t>
    </dgm:pt>
    <dgm:pt modelId="{DB4E5EA1-083E-47A6-8758-BEFB4AA63C17}" type="sibTrans" cxnId="{A90C7493-CBA7-4EA3-AB60-8E4FB0A958A0}">
      <dgm:prSet/>
      <dgm:spPr/>
      <dgm:t>
        <a:bodyPr/>
        <a:lstStyle/>
        <a:p>
          <a:endParaRPr lang="en-US"/>
        </a:p>
      </dgm:t>
    </dgm:pt>
    <dgm:pt modelId="{CC9C8072-337C-406B-9535-6AE20FE733BD}">
      <dgm:prSet/>
      <dgm:spPr/>
      <dgm:t>
        <a:bodyPr/>
        <a:lstStyle/>
        <a:p>
          <a:r>
            <a:rPr lang="en-US"/>
            <a:t>So early diagnosis very crucial as it damage the lungs and digestive system.</a:t>
          </a:r>
        </a:p>
      </dgm:t>
    </dgm:pt>
    <dgm:pt modelId="{DF1D3110-6075-4BEE-B81E-51065BB92349}" type="parTrans" cxnId="{008AA7A1-677D-4F36-AC31-D6503FCD273A}">
      <dgm:prSet/>
      <dgm:spPr/>
      <dgm:t>
        <a:bodyPr/>
        <a:lstStyle/>
        <a:p>
          <a:endParaRPr lang="en-US"/>
        </a:p>
      </dgm:t>
    </dgm:pt>
    <dgm:pt modelId="{2179BA3E-91D1-4B17-A6ED-F8846D723A6E}" type="sibTrans" cxnId="{008AA7A1-677D-4F36-AC31-D6503FCD273A}">
      <dgm:prSet/>
      <dgm:spPr/>
      <dgm:t>
        <a:bodyPr/>
        <a:lstStyle/>
        <a:p>
          <a:endParaRPr lang="en-US"/>
        </a:p>
      </dgm:t>
    </dgm:pt>
    <dgm:pt modelId="{8711C843-C69E-4C28-8059-4C66345457F1}">
      <dgm:prSet/>
      <dgm:spPr/>
      <dgm:t>
        <a:bodyPr/>
        <a:lstStyle/>
        <a:p>
          <a:r>
            <a:rPr lang="en-US"/>
            <a:t>There is various treatments are available under NHS but life expectancy is shortened.</a:t>
          </a:r>
        </a:p>
      </dgm:t>
    </dgm:pt>
    <dgm:pt modelId="{A36FB8E7-6F05-40D3-95D3-E53EA6DE0867}" type="parTrans" cxnId="{678FA4FA-87CF-4B1D-8CA3-933981D04524}">
      <dgm:prSet/>
      <dgm:spPr/>
      <dgm:t>
        <a:bodyPr/>
        <a:lstStyle/>
        <a:p>
          <a:endParaRPr lang="en-US"/>
        </a:p>
      </dgm:t>
    </dgm:pt>
    <dgm:pt modelId="{1EDE3E63-B020-4937-BC52-1CE582694FC9}" type="sibTrans" cxnId="{678FA4FA-87CF-4B1D-8CA3-933981D04524}">
      <dgm:prSet/>
      <dgm:spPr/>
      <dgm:t>
        <a:bodyPr/>
        <a:lstStyle/>
        <a:p>
          <a:endParaRPr lang="en-US"/>
        </a:p>
      </dgm:t>
    </dgm:pt>
    <dgm:pt modelId="{D4D64CD3-6033-4786-A67A-02780907D110}">
      <dgm:prSet/>
      <dgm:spPr/>
      <dgm:t>
        <a:bodyPr/>
        <a:lstStyle/>
        <a:p>
          <a:r>
            <a:rPr lang="en-US"/>
            <a:t>Children with cystic fibrosis has poor lung function due to differences in early diagnosis and treatments.(Schluter et al,2022)</a:t>
          </a:r>
        </a:p>
      </dgm:t>
    </dgm:pt>
    <dgm:pt modelId="{DAC77339-0599-4B8D-AB47-3CACB274344F}" type="parTrans" cxnId="{C93AB56D-20DB-44D9-9FCE-6E62B11E2C92}">
      <dgm:prSet/>
      <dgm:spPr/>
      <dgm:t>
        <a:bodyPr/>
        <a:lstStyle/>
        <a:p>
          <a:endParaRPr lang="en-US"/>
        </a:p>
      </dgm:t>
    </dgm:pt>
    <dgm:pt modelId="{630E922E-3063-4DEC-8E10-A121FC8BEED0}" type="sibTrans" cxnId="{C93AB56D-20DB-44D9-9FCE-6E62B11E2C92}">
      <dgm:prSet/>
      <dgm:spPr/>
      <dgm:t>
        <a:bodyPr/>
        <a:lstStyle/>
        <a:p>
          <a:endParaRPr lang="en-US"/>
        </a:p>
      </dgm:t>
    </dgm:pt>
    <dgm:pt modelId="{F2177981-7224-4D43-B7D5-7F16536980CD}" type="pres">
      <dgm:prSet presAssocID="{E74BC6D3-EC46-4500-9ABF-B6F4F1AEDD0E}" presName="linear" presStyleCnt="0">
        <dgm:presLayoutVars>
          <dgm:animLvl val="lvl"/>
          <dgm:resizeHandles val="exact"/>
        </dgm:presLayoutVars>
      </dgm:prSet>
      <dgm:spPr/>
    </dgm:pt>
    <dgm:pt modelId="{FB79A1E5-1963-4B03-8887-F44C5E587E83}" type="pres">
      <dgm:prSet presAssocID="{B3FB8362-DA31-43C5-8E82-C5A2672B82FA}" presName="parentText" presStyleLbl="node1" presStyleIdx="0" presStyleCnt="1" custLinFactNeighborX="-245" custLinFactNeighborY="301">
        <dgm:presLayoutVars>
          <dgm:chMax val="0"/>
          <dgm:bulletEnabled val="1"/>
        </dgm:presLayoutVars>
      </dgm:prSet>
      <dgm:spPr/>
    </dgm:pt>
    <dgm:pt modelId="{0C2BFC5D-8A6B-48F7-83E3-15F50A9CC027}" type="pres">
      <dgm:prSet presAssocID="{B3FB8362-DA31-43C5-8E82-C5A2672B82FA}" presName="childText" presStyleLbl="revTx" presStyleIdx="0" presStyleCnt="1" custScaleY="121737">
        <dgm:presLayoutVars>
          <dgm:bulletEnabled val="1"/>
        </dgm:presLayoutVars>
      </dgm:prSet>
      <dgm:spPr/>
    </dgm:pt>
  </dgm:ptLst>
  <dgm:cxnLst>
    <dgm:cxn modelId="{7F00F812-0B7A-4810-8CD8-12828A325B4E}" type="presOf" srcId="{E74BC6D3-EC46-4500-9ABF-B6F4F1AEDD0E}" destId="{F2177981-7224-4D43-B7D5-7F16536980CD}" srcOrd="0" destOrd="0" presId="urn:microsoft.com/office/officeart/2005/8/layout/vList2"/>
    <dgm:cxn modelId="{5AA9EC66-0E6D-4153-BA70-931B61122766}" srcId="{E74BC6D3-EC46-4500-9ABF-B6F4F1AEDD0E}" destId="{B3FB8362-DA31-43C5-8E82-C5A2672B82FA}" srcOrd="0" destOrd="0" parTransId="{093B9D71-8930-47D9-8146-A9E4A6AF9C4B}" sibTransId="{413C77E8-2E3C-4B4D-87A1-E35E94D8FF30}"/>
    <dgm:cxn modelId="{C93AB56D-20DB-44D9-9FCE-6E62B11E2C92}" srcId="{B3FB8362-DA31-43C5-8E82-C5A2672B82FA}" destId="{D4D64CD3-6033-4786-A67A-02780907D110}" srcOrd="3" destOrd="0" parTransId="{DAC77339-0599-4B8D-AB47-3CACB274344F}" sibTransId="{630E922E-3063-4DEC-8E10-A121FC8BEED0}"/>
    <dgm:cxn modelId="{7B452F87-9286-4516-8B23-67DB4E58611B}" type="presOf" srcId="{AE1EE149-875F-497F-AED3-0CDA208E26F9}" destId="{0C2BFC5D-8A6B-48F7-83E3-15F50A9CC027}" srcOrd="0" destOrd="0" presId="urn:microsoft.com/office/officeart/2005/8/layout/vList2"/>
    <dgm:cxn modelId="{A90C7493-CBA7-4EA3-AB60-8E4FB0A958A0}" srcId="{B3FB8362-DA31-43C5-8E82-C5A2672B82FA}" destId="{AE1EE149-875F-497F-AED3-0CDA208E26F9}" srcOrd="0" destOrd="0" parTransId="{3C8849FC-2F60-4D3F-8B90-6ED775A5CF5D}" sibTransId="{DB4E5EA1-083E-47A6-8758-BEFB4AA63C17}"/>
    <dgm:cxn modelId="{008AA7A1-677D-4F36-AC31-D6503FCD273A}" srcId="{B3FB8362-DA31-43C5-8E82-C5A2672B82FA}" destId="{CC9C8072-337C-406B-9535-6AE20FE733BD}" srcOrd="1" destOrd="0" parTransId="{DF1D3110-6075-4BEE-B81E-51065BB92349}" sibTransId="{2179BA3E-91D1-4B17-A6ED-F8846D723A6E}"/>
    <dgm:cxn modelId="{79BFF1AC-E3BB-47DD-8DFD-6785D71ACE2B}" type="presOf" srcId="{CC9C8072-337C-406B-9535-6AE20FE733BD}" destId="{0C2BFC5D-8A6B-48F7-83E3-15F50A9CC027}" srcOrd="0" destOrd="1" presId="urn:microsoft.com/office/officeart/2005/8/layout/vList2"/>
    <dgm:cxn modelId="{FA652FB6-EFC5-4165-9D10-869ECC436E9C}" type="presOf" srcId="{B3FB8362-DA31-43C5-8E82-C5A2672B82FA}" destId="{FB79A1E5-1963-4B03-8887-F44C5E587E83}" srcOrd="0" destOrd="0" presId="urn:microsoft.com/office/officeart/2005/8/layout/vList2"/>
    <dgm:cxn modelId="{90E1DBBB-5AD0-4EF8-8328-FF3EB12960CB}" type="presOf" srcId="{8711C843-C69E-4C28-8059-4C66345457F1}" destId="{0C2BFC5D-8A6B-48F7-83E3-15F50A9CC027}" srcOrd="0" destOrd="2" presId="urn:microsoft.com/office/officeart/2005/8/layout/vList2"/>
    <dgm:cxn modelId="{780D9CCC-E915-4056-AF3B-98EF3DF3D66B}" type="presOf" srcId="{D4D64CD3-6033-4786-A67A-02780907D110}" destId="{0C2BFC5D-8A6B-48F7-83E3-15F50A9CC027}" srcOrd="0" destOrd="3" presId="urn:microsoft.com/office/officeart/2005/8/layout/vList2"/>
    <dgm:cxn modelId="{678FA4FA-87CF-4B1D-8CA3-933981D04524}" srcId="{B3FB8362-DA31-43C5-8E82-C5A2672B82FA}" destId="{8711C843-C69E-4C28-8059-4C66345457F1}" srcOrd="2" destOrd="0" parTransId="{A36FB8E7-6F05-40D3-95D3-E53EA6DE0867}" sibTransId="{1EDE3E63-B020-4937-BC52-1CE582694FC9}"/>
    <dgm:cxn modelId="{C9DC145C-E6DF-492A-9921-A2936FE8476B}" type="presParOf" srcId="{F2177981-7224-4D43-B7D5-7F16536980CD}" destId="{FB79A1E5-1963-4B03-8887-F44C5E587E83}" srcOrd="0" destOrd="0" presId="urn:microsoft.com/office/officeart/2005/8/layout/vList2"/>
    <dgm:cxn modelId="{6852DC45-EBEB-457B-9729-15500F2761FC}" type="presParOf" srcId="{F2177981-7224-4D43-B7D5-7F16536980CD}" destId="{0C2BFC5D-8A6B-48F7-83E3-15F50A9CC027}"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172ADD-2740-43EC-9884-6F9AE9C5A6E6}">
      <dsp:nvSpPr>
        <dsp:cNvPr id="0" name=""/>
        <dsp:cNvSpPr/>
      </dsp:nvSpPr>
      <dsp:spPr>
        <a:xfrm>
          <a:off x="0" y="293130"/>
          <a:ext cx="5257798" cy="791505"/>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Justification::</a:t>
          </a:r>
          <a:endParaRPr lang="en-US" sz="3300" kern="1200"/>
        </a:p>
      </dsp:txBody>
      <dsp:txXfrm>
        <a:off x="38638" y="331768"/>
        <a:ext cx="5180522" cy="714229"/>
      </dsp:txXfrm>
    </dsp:sp>
    <dsp:sp modelId="{F156AB14-6A40-49ED-A621-9C364D4B09AC}">
      <dsp:nvSpPr>
        <dsp:cNvPr id="0" name=""/>
        <dsp:cNvSpPr/>
      </dsp:nvSpPr>
      <dsp:spPr>
        <a:xfrm>
          <a:off x="0" y="1084635"/>
          <a:ext cx="5257798" cy="35418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935" tIns="41910" rIns="234696" bIns="41910" numCol="1" spcCol="1270" anchor="t" anchorCtr="0">
          <a:noAutofit/>
        </a:bodyPr>
        <a:lstStyle/>
        <a:p>
          <a:pPr marL="228600" lvl="1" indent="-228600" algn="l" defTabSz="1155700">
            <a:lnSpc>
              <a:spcPct val="90000"/>
            </a:lnSpc>
            <a:spcBef>
              <a:spcPct val="0"/>
            </a:spcBef>
            <a:spcAft>
              <a:spcPct val="20000"/>
            </a:spcAft>
            <a:buChar char="•"/>
          </a:pPr>
          <a:r>
            <a:rPr lang="en-GB" sz="2600" kern="1200" dirty="0"/>
            <a:t>According to NICE guideline 2021, cystic fibrosis is the most chronic and life limiting inherited disease in the UK.(Dayasiri et al,2021)</a:t>
          </a:r>
          <a:endParaRPr lang="en-US" sz="2600" kern="1200" dirty="0"/>
        </a:p>
        <a:p>
          <a:pPr marL="228600" lvl="1" indent="-228600" algn="l" defTabSz="1155700">
            <a:lnSpc>
              <a:spcPct val="90000"/>
            </a:lnSpc>
            <a:spcBef>
              <a:spcPct val="0"/>
            </a:spcBef>
            <a:spcAft>
              <a:spcPct val="20000"/>
            </a:spcAft>
            <a:buChar char="•"/>
          </a:pPr>
          <a:r>
            <a:rPr lang="en-GB" sz="2600" kern="1200" dirty="0"/>
            <a:t>The incidence of Cystic fibrosis is estimated  between 1/3000 to 1/6000 in united kingdom.(scotet et al. , 2020)</a:t>
          </a:r>
          <a:endParaRPr lang="en-US" sz="2600" kern="1200" dirty="0"/>
        </a:p>
      </dsp:txBody>
      <dsp:txXfrm>
        <a:off x="0" y="1084635"/>
        <a:ext cx="5257798" cy="354189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79A1E5-1963-4B03-8887-F44C5E587E83}">
      <dsp:nvSpPr>
        <dsp:cNvPr id="0" name=""/>
        <dsp:cNvSpPr/>
      </dsp:nvSpPr>
      <dsp:spPr>
        <a:xfrm>
          <a:off x="0" y="11212"/>
          <a:ext cx="7526653" cy="575639"/>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Why children ?</a:t>
          </a:r>
        </a:p>
      </dsp:txBody>
      <dsp:txXfrm>
        <a:off x="28100" y="39312"/>
        <a:ext cx="7470453" cy="519439"/>
      </dsp:txXfrm>
    </dsp:sp>
    <dsp:sp modelId="{0C2BFC5D-8A6B-48F7-83E3-15F50A9CC027}">
      <dsp:nvSpPr>
        <dsp:cNvPr id="0" name=""/>
        <dsp:cNvSpPr/>
      </dsp:nvSpPr>
      <dsp:spPr>
        <a:xfrm>
          <a:off x="0" y="578927"/>
          <a:ext cx="7526653" cy="3205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8971" tIns="30480" rIns="170688" bIns="30480" numCol="1" spcCol="1270" anchor="t" anchorCtr="0">
          <a:noAutofit/>
        </a:bodyPr>
        <a:lstStyle/>
        <a:p>
          <a:pPr marL="171450" lvl="1" indent="-171450" algn="l" defTabSz="844550">
            <a:lnSpc>
              <a:spcPct val="90000"/>
            </a:lnSpc>
            <a:spcBef>
              <a:spcPct val="0"/>
            </a:spcBef>
            <a:spcAft>
              <a:spcPct val="20000"/>
            </a:spcAft>
            <a:buChar char="•"/>
          </a:pPr>
          <a:r>
            <a:rPr lang="en-US" sz="1900" kern="1200" dirty="0"/>
            <a:t>According to NHS Cystic fibrosis is qualified as a pediatric disease and the symptoms of CF is different from child to child but it gets worse over time.</a:t>
          </a:r>
        </a:p>
        <a:p>
          <a:pPr marL="171450" lvl="1" indent="-171450" algn="l" defTabSz="844550">
            <a:lnSpc>
              <a:spcPct val="90000"/>
            </a:lnSpc>
            <a:spcBef>
              <a:spcPct val="0"/>
            </a:spcBef>
            <a:spcAft>
              <a:spcPct val="20000"/>
            </a:spcAft>
            <a:buChar char="•"/>
          </a:pPr>
          <a:r>
            <a:rPr lang="en-US" sz="1900" kern="1200"/>
            <a:t>So early diagnosis very crucial as it damage the lungs and digestive system.</a:t>
          </a:r>
        </a:p>
        <a:p>
          <a:pPr marL="171450" lvl="1" indent="-171450" algn="l" defTabSz="844550">
            <a:lnSpc>
              <a:spcPct val="90000"/>
            </a:lnSpc>
            <a:spcBef>
              <a:spcPct val="0"/>
            </a:spcBef>
            <a:spcAft>
              <a:spcPct val="20000"/>
            </a:spcAft>
            <a:buChar char="•"/>
          </a:pPr>
          <a:r>
            <a:rPr lang="en-US" sz="1900" kern="1200"/>
            <a:t>There is various treatments are available under NHS but life expectancy is shortened.</a:t>
          </a:r>
        </a:p>
        <a:p>
          <a:pPr marL="171450" lvl="1" indent="-171450" algn="l" defTabSz="844550">
            <a:lnSpc>
              <a:spcPct val="90000"/>
            </a:lnSpc>
            <a:spcBef>
              <a:spcPct val="0"/>
            </a:spcBef>
            <a:spcAft>
              <a:spcPct val="20000"/>
            </a:spcAft>
            <a:buChar char="•"/>
          </a:pPr>
          <a:r>
            <a:rPr lang="en-US" sz="1900" kern="1200"/>
            <a:t>Children with cystic fibrosis has poor lung function due to differences in early diagnosis and treatments.(Schluter et al,2022)</a:t>
          </a:r>
        </a:p>
      </dsp:txBody>
      <dsp:txXfrm>
        <a:off x="0" y="578927"/>
        <a:ext cx="7526653" cy="320538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258EE14-8132-45E7-A8A1-D793CA1AD54C}" type="datetimeFigureOut">
              <a:rPr lang="en-GB" smtClean="0"/>
              <a:t>13/12/2023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346E155-D692-4C29-939F-1B6D51C00C09}" type="slidenum">
              <a:rPr lang="en-GB" smtClean="0"/>
              <a:t>‹#›</a:t>
            </a:fld>
            <a:endParaRPr lang="en-GB"/>
          </a:p>
        </p:txBody>
      </p:sp>
    </p:spTree>
    <p:extLst>
      <p:ext uri="{BB962C8B-B14F-4D97-AF65-F5344CB8AC3E}">
        <p14:creationId xmlns:p14="http://schemas.microsoft.com/office/powerpoint/2010/main" val="23380104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3A904CC-6D74-46C6-A793-CF295A8B4EDD}" type="slidenum">
              <a:rPr lang="en-US" smtClean="0"/>
              <a:t>2</a:t>
            </a:fld>
            <a:endParaRPr lang="en-US"/>
          </a:p>
        </p:txBody>
      </p:sp>
    </p:spTree>
    <p:extLst>
      <p:ext uri="{BB962C8B-B14F-4D97-AF65-F5344CB8AC3E}">
        <p14:creationId xmlns:p14="http://schemas.microsoft.com/office/powerpoint/2010/main" val="14360348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3A904CC-6D74-46C6-A793-CF295A8B4EDD}" type="slidenum">
              <a:rPr lang="en-US" smtClean="0"/>
              <a:t>3</a:t>
            </a:fld>
            <a:endParaRPr lang="en-US"/>
          </a:p>
        </p:txBody>
      </p:sp>
    </p:spTree>
    <p:extLst>
      <p:ext uri="{BB962C8B-B14F-4D97-AF65-F5344CB8AC3E}">
        <p14:creationId xmlns:p14="http://schemas.microsoft.com/office/powerpoint/2010/main" val="14182464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3A904CC-6D74-46C6-A793-CF295A8B4EDD}" type="slidenum">
              <a:rPr lang="en-US" smtClean="0"/>
              <a:t>4</a:t>
            </a:fld>
            <a:endParaRPr lang="en-US"/>
          </a:p>
        </p:txBody>
      </p:sp>
    </p:spTree>
    <p:extLst>
      <p:ext uri="{BB962C8B-B14F-4D97-AF65-F5344CB8AC3E}">
        <p14:creationId xmlns:p14="http://schemas.microsoft.com/office/powerpoint/2010/main" val="40736728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1000"/>
              </a:spcBef>
              <a:spcAft>
                <a:spcPts val="1000"/>
              </a:spcAft>
            </a:pPr>
            <a:r>
              <a:rPr lang="en-US" sz="1200" b="0" i="0" u="none" strike="noStrike" dirty="0">
                <a:solidFill>
                  <a:srgbClr val="000000"/>
                </a:solidFill>
                <a:effectLst/>
                <a:latin typeface="Times New Roman" panose="02020603050405020304" pitchFamily="18" charset="0"/>
                <a:cs typeface="Times New Roman" panose="02020603050405020304" pitchFamily="18" charset="0"/>
              </a:rPr>
              <a:t>The intention of this study is to shed light on the necessity and benefit of digital health promotion intervention that can help a certain population access proper healthcare support and facilities. </a:t>
            </a:r>
            <a:r>
              <a:rPr lang="en-GB" sz="1200" kern="1200" dirty="0" err="1">
                <a:solidFill>
                  <a:schemeClr val="tx1"/>
                </a:solidFill>
                <a:effectLst/>
                <a:latin typeface="+mn-lt"/>
                <a:ea typeface="+mn-ea"/>
                <a:cs typeface="+mn-cs"/>
              </a:rPr>
              <a:t>Mycafapp</a:t>
            </a:r>
            <a:r>
              <a:rPr lang="en-US" sz="1200" b="0" i="0" u="none" strike="noStrike" dirty="0">
                <a:solidFill>
                  <a:srgbClr val="000000"/>
                </a:solidFill>
                <a:effectLst/>
                <a:latin typeface="Times New Roman" panose="02020603050405020304" pitchFamily="18" charset="0"/>
                <a:cs typeface="Times New Roman" panose="02020603050405020304" pitchFamily="18" charset="0"/>
              </a:rPr>
              <a:t> is the technology and the target population in 6-8 months infants. The aim of this study is to increase collaboration with parents to promote the technology. </a:t>
            </a:r>
            <a:endParaRPr lang="en-US" sz="900" b="0" dirty="0">
              <a:effectLst/>
              <a:latin typeface="Times New Roman" panose="02020603050405020304" pitchFamily="18" charset="0"/>
              <a:cs typeface="Times New Roman" panose="02020603050405020304" pitchFamily="18" charset="0"/>
            </a:endParaRPr>
          </a:p>
          <a:p>
            <a:br>
              <a:rPr lang="en-US" sz="900" dirty="0">
                <a:latin typeface="Times New Roman" panose="02020603050405020304" pitchFamily="18" charset="0"/>
                <a:cs typeface="Times New Roman" panose="02020603050405020304" pitchFamily="18" charset="0"/>
              </a:rPr>
            </a:br>
            <a:endParaRPr lang="en-US" sz="900" dirty="0">
              <a:latin typeface="Times New Roman" panose="02020603050405020304" pitchFamily="18" charset="0"/>
              <a:cs typeface="Times New Roman" panose="02020603050405020304" pitchFamily="18" charset="0"/>
            </a:endParaRPr>
          </a:p>
          <a:p>
            <a:pPr algn="just" rtl="0">
              <a:spcBef>
                <a:spcPts val="0"/>
              </a:spcBef>
              <a:spcAft>
                <a:spcPts val="0"/>
              </a:spcAft>
            </a:pPr>
            <a:endParaRPr lang="en-IN" dirty="0"/>
          </a:p>
        </p:txBody>
      </p:sp>
      <p:sp>
        <p:nvSpPr>
          <p:cNvPr id="4" name="Slide Number Placeholder 3"/>
          <p:cNvSpPr>
            <a:spLocks noGrp="1"/>
          </p:cNvSpPr>
          <p:nvPr>
            <p:ph type="sldNum" sz="quarter" idx="5"/>
          </p:nvPr>
        </p:nvSpPr>
        <p:spPr/>
        <p:txBody>
          <a:bodyPr/>
          <a:lstStyle/>
          <a:p>
            <a:fld id="{D30CB697-B71D-4C93-AE00-EDC90F88D80D}" type="slidenum">
              <a:rPr lang="en-IN" smtClean="0"/>
              <a:t>20</a:t>
            </a:fld>
            <a:endParaRPr lang="en-IN"/>
          </a:p>
        </p:txBody>
      </p:sp>
    </p:spTree>
    <p:extLst>
      <p:ext uri="{BB962C8B-B14F-4D97-AF65-F5344CB8AC3E}">
        <p14:creationId xmlns:p14="http://schemas.microsoft.com/office/powerpoint/2010/main" val="20962077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1000"/>
              </a:spcBef>
              <a:spcAft>
                <a:spcPts val="1000"/>
              </a:spcAft>
              <a:buClrTx/>
              <a:buSzTx/>
              <a:buFontTx/>
              <a:buNone/>
              <a:tabLst/>
              <a:defRPr/>
            </a:pPr>
            <a:r>
              <a:rPr lang="en-US" sz="1200" b="0" i="0" u="none" strike="noStrike" dirty="0" err="1">
                <a:solidFill>
                  <a:srgbClr val="000000"/>
                </a:solidFill>
                <a:effectLst/>
                <a:latin typeface="Times New Roman" panose="02020603050405020304" pitchFamily="18" charset="0"/>
              </a:rPr>
              <a:t>Mycyfap</a:t>
            </a:r>
            <a:r>
              <a:rPr lang="en-US" sz="1200" b="0" i="0" u="none" strike="noStrike" dirty="0">
                <a:solidFill>
                  <a:srgbClr val="000000"/>
                </a:solidFill>
                <a:effectLst/>
                <a:latin typeface="Times New Roman" panose="02020603050405020304" pitchFamily="18" charset="0"/>
              </a:rPr>
              <a:t> can be beneficial in disseminating confidential and crucial information associated with the health and nutrition of infants. It is worth mentioning that </a:t>
            </a:r>
            <a:r>
              <a:rPr lang="en-US" sz="1200" b="0" i="0" u="none" strike="noStrike" dirty="0" err="1">
                <a:solidFill>
                  <a:srgbClr val="000000"/>
                </a:solidFill>
                <a:effectLst/>
                <a:latin typeface="Times New Roman" panose="02020603050405020304" pitchFamily="18" charset="0"/>
              </a:rPr>
              <a:t>organising</a:t>
            </a:r>
            <a:r>
              <a:rPr lang="en-US" sz="1200" b="0" i="0" u="none" strike="noStrike" dirty="0">
                <a:solidFill>
                  <a:srgbClr val="000000"/>
                </a:solidFill>
                <a:effectLst/>
                <a:latin typeface="Times New Roman" panose="02020603050405020304" pitchFamily="18" charset="0"/>
              </a:rPr>
              <a:t> crucial information on the health of a person can help in providing accurate and better access to health treatment. The intervention can foster community engagement when used in conjunction with NTC (Newham Technology Centre) representatives during a community hall. </a:t>
            </a:r>
            <a:r>
              <a:rPr lang="en-GB" sz="1200" kern="1200" dirty="0">
                <a:solidFill>
                  <a:schemeClr val="tx1"/>
                </a:solidFill>
                <a:effectLst/>
                <a:latin typeface="+mn-lt"/>
                <a:ea typeface="+mn-ea"/>
                <a:cs typeface="+mn-cs"/>
              </a:rPr>
              <a:t>The </a:t>
            </a:r>
            <a:r>
              <a:rPr lang="en-GB" sz="1200" kern="1200" dirty="0" err="1">
                <a:solidFill>
                  <a:schemeClr val="tx1"/>
                </a:solidFill>
                <a:effectLst/>
                <a:latin typeface="+mn-lt"/>
                <a:ea typeface="+mn-ea"/>
                <a:cs typeface="+mn-cs"/>
              </a:rPr>
              <a:t>mycyfap</a:t>
            </a:r>
            <a:r>
              <a:rPr lang="en-GB" sz="1200" kern="1200" dirty="0">
                <a:solidFill>
                  <a:schemeClr val="tx1"/>
                </a:solidFill>
                <a:effectLst/>
                <a:latin typeface="+mn-lt"/>
                <a:ea typeface="+mn-ea"/>
                <a:cs typeface="+mn-cs"/>
              </a:rPr>
              <a:t> app, when used by carers, can improve the health and prosperity of 6–8-month-olds. The application disseminates vital information about </a:t>
            </a:r>
            <a:r>
              <a:rPr lang="en-GB" sz="1200" kern="1200" dirty="0" err="1">
                <a:solidFill>
                  <a:schemeClr val="tx1"/>
                </a:solidFill>
                <a:effectLst/>
                <a:latin typeface="+mn-lt"/>
                <a:ea typeface="+mn-ea"/>
                <a:cs typeface="+mn-cs"/>
              </a:rPr>
              <a:t>newborn</a:t>
            </a:r>
            <a:r>
              <a:rPr lang="en-GB" sz="1200" kern="1200" dirty="0">
                <a:solidFill>
                  <a:schemeClr val="tx1"/>
                </a:solidFill>
                <a:effectLst/>
                <a:latin typeface="+mn-lt"/>
                <a:ea typeface="+mn-ea"/>
                <a:cs typeface="+mn-cs"/>
              </a:rPr>
              <a:t> child care, such as nutrition and well-being, at a broad scale. It functions by providing guardians with precise and practical guidance, enabling them to make well-informed decisions regarding the welfare of their infants. When parents use the </a:t>
            </a:r>
            <a:r>
              <a:rPr lang="en-GB" sz="1200" kern="1200" dirty="0" err="1">
                <a:solidFill>
                  <a:schemeClr val="tx1"/>
                </a:solidFill>
                <a:effectLst/>
                <a:latin typeface="+mn-lt"/>
                <a:ea typeface="+mn-ea"/>
                <a:cs typeface="+mn-cs"/>
              </a:rPr>
              <a:t>Mycyfap</a:t>
            </a:r>
            <a:r>
              <a:rPr lang="en-GB" sz="1200" kern="1200" dirty="0">
                <a:solidFill>
                  <a:schemeClr val="tx1"/>
                </a:solidFill>
                <a:effectLst/>
                <a:latin typeface="+mn-lt"/>
                <a:ea typeface="+mn-ea"/>
                <a:cs typeface="+mn-cs"/>
              </a:rPr>
              <a:t> app, the baby's development and well-being are altered. By connecting guardians to essential resources and data for the best </a:t>
            </a:r>
            <a:r>
              <a:rPr lang="en-GB" sz="1200" kern="1200" dirty="0" err="1">
                <a:solidFill>
                  <a:schemeClr val="tx1"/>
                </a:solidFill>
                <a:effectLst/>
                <a:latin typeface="+mn-lt"/>
                <a:ea typeface="+mn-ea"/>
                <a:cs typeface="+mn-cs"/>
              </a:rPr>
              <a:t>newborn</a:t>
            </a:r>
            <a:r>
              <a:rPr lang="en-GB" sz="1200" kern="1200" dirty="0">
                <a:solidFill>
                  <a:schemeClr val="tx1"/>
                </a:solidFill>
                <a:effectLst/>
                <a:latin typeface="+mn-lt"/>
                <a:ea typeface="+mn-ea"/>
                <a:cs typeface="+mn-cs"/>
              </a:rPr>
              <a:t> care, it strengthens its role as a crucial computerised wellbeing advancement intermediary.</a:t>
            </a:r>
          </a:p>
          <a:p>
            <a:pPr algn="just" rtl="0">
              <a:spcBef>
                <a:spcPts val="1000"/>
              </a:spcBef>
              <a:spcAft>
                <a:spcPts val="1000"/>
              </a:spcAft>
            </a:pPr>
            <a:endParaRPr lang="en-US" sz="900" b="0" dirty="0">
              <a:effectLst/>
            </a:endParaRPr>
          </a:p>
          <a:p>
            <a:br>
              <a:rPr lang="en-US" sz="900" dirty="0"/>
            </a:br>
            <a:endParaRPr lang="en-US" sz="900" dirty="0"/>
          </a:p>
          <a:p>
            <a:pPr algn="just" rtl="0">
              <a:spcBef>
                <a:spcPts val="0"/>
              </a:spcBef>
              <a:spcAft>
                <a:spcPts val="0"/>
              </a:spcAft>
            </a:pPr>
            <a:endParaRPr lang="en-IN" dirty="0"/>
          </a:p>
        </p:txBody>
      </p:sp>
      <p:sp>
        <p:nvSpPr>
          <p:cNvPr id="4" name="Slide Number Placeholder 3"/>
          <p:cNvSpPr>
            <a:spLocks noGrp="1"/>
          </p:cNvSpPr>
          <p:nvPr>
            <p:ph type="sldNum" sz="quarter" idx="5"/>
          </p:nvPr>
        </p:nvSpPr>
        <p:spPr/>
        <p:txBody>
          <a:bodyPr/>
          <a:lstStyle/>
          <a:p>
            <a:fld id="{D30CB697-B71D-4C93-AE00-EDC90F88D80D}" type="slidenum">
              <a:rPr lang="en-IN" smtClean="0"/>
              <a:t>21</a:t>
            </a:fld>
            <a:endParaRPr lang="en-IN"/>
          </a:p>
        </p:txBody>
      </p:sp>
    </p:spTree>
    <p:extLst>
      <p:ext uri="{BB962C8B-B14F-4D97-AF65-F5344CB8AC3E}">
        <p14:creationId xmlns:p14="http://schemas.microsoft.com/office/powerpoint/2010/main" val="32992584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Parents of infants can get multiple benefits by using this app. The potential benefit of this app is that parents can be empowered by acquiring knowledge regarding the care planning and procedure of infants. In addition, this app is also helpful in addressing queries and questions of parents. </a:t>
            </a:r>
            <a:r>
              <a:rPr lang="en-GB" sz="1200" kern="1200" dirty="0">
                <a:solidFill>
                  <a:srgbClr val="FF0000"/>
                </a:solidFill>
                <a:effectLst/>
                <a:latin typeface="+mn-lt"/>
                <a:ea typeface="+mn-ea"/>
                <a:cs typeface="+mn-cs"/>
              </a:rPr>
              <a:t>In case of policies, the data on baby wellbeing available on </a:t>
            </a:r>
            <a:r>
              <a:rPr lang="en-GB" sz="1200" kern="1200" dirty="0" err="1">
                <a:solidFill>
                  <a:srgbClr val="FF0000"/>
                </a:solidFill>
                <a:effectLst/>
                <a:latin typeface="+mn-lt"/>
                <a:ea typeface="+mn-ea"/>
                <a:cs typeface="+mn-cs"/>
              </a:rPr>
              <a:t>Mycafapp</a:t>
            </a:r>
            <a:r>
              <a:rPr lang="en-GB" sz="1200" kern="1200" dirty="0">
                <a:solidFill>
                  <a:srgbClr val="FF0000"/>
                </a:solidFill>
                <a:effectLst/>
                <a:latin typeface="+mn-lt"/>
                <a:ea typeface="+mn-ea"/>
                <a:cs typeface="+mn-cs"/>
              </a:rPr>
              <a:t> can shed light on evidence-based policymaking. The continuous experiences of the application can help legislators tailor interventions to the needs of infants ages 6 to 8 months. </a:t>
            </a:r>
            <a:r>
              <a:rPr lang="en-GB" sz="1200" kern="1200" dirty="0" err="1">
                <a:solidFill>
                  <a:srgbClr val="FF0000"/>
                </a:solidFill>
                <a:effectLst/>
                <a:latin typeface="+mn-lt"/>
                <a:ea typeface="+mn-ea"/>
                <a:cs typeface="+mn-cs"/>
              </a:rPr>
              <a:t>Mycafapp's</a:t>
            </a:r>
            <a:r>
              <a:rPr lang="en-GB" sz="1200" kern="1200" dirty="0">
                <a:solidFill>
                  <a:srgbClr val="FF0000"/>
                </a:solidFill>
                <a:effectLst/>
                <a:latin typeface="+mn-lt"/>
                <a:ea typeface="+mn-ea"/>
                <a:cs typeface="+mn-cs"/>
              </a:rPr>
              <a:t> superior correspondence can also help guardians by facilitating the implementation of wellness strategies more effectively. In case of education, </a:t>
            </a:r>
            <a:r>
              <a:rPr lang="en-GB" sz="1200" kern="1200" dirty="0" err="1">
                <a:solidFill>
                  <a:srgbClr val="FF0000"/>
                </a:solidFill>
                <a:effectLst/>
                <a:latin typeface="+mn-lt"/>
                <a:ea typeface="+mn-ea"/>
                <a:cs typeface="+mn-cs"/>
              </a:rPr>
              <a:t>Mycafapp</a:t>
            </a:r>
            <a:r>
              <a:rPr lang="en-GB" sz="1200" kern="1200" dirty="0">
                <a:solidFill>
                  <a:srgbClr val="FF0000"/>
                </a:solidFill>
                <a:effectLst/>
                <a:latin typeface="+mn-lt"/>
                <a:ea typeface="+mn-ea"/>
                <a:cs typeface="+mn-cs"/>
              </a:rPr>
              <a:t> teaches parents about the upbringing, nutrition, and prosperity of </a:t>
            </a:r>
            <a:r>
              <a:rPr lang="en-GB" sz="1200" kern="1200" dirty="0" err="1">
                <a:solidFill>
                  <a:srgbClr val="FF0000"/>
                </a:solidFill>
                <a:effectLst/>
                <a:latin typeface="+mn-lt"/>
                <a:ea typeface="+mn-ea"/>
                <a:cs typeface="+mn-cs"/>
              </a:rPr>
              <a:t>newborns</a:t>
            </a:r>
            <a:r>
              <a:rPr lang="en-GB" sz="1200" kern="1200" dirty="0">
                <a:solidFill>
                  <a:srgbClr val="FF0000"/>
                </a:solidFill>
                <a:effectLst/>
                <a:latin typeface="+mn-lt"/>
                <a:ea typeface="+mn-ea"/>
                <a:cs typeface="+mn-cs"/>
              </a:rPr>
              <a:t>. The application provides crucial information to help guardians make decisions about the wellbeing of their </a:t>
            </a:r>
            <a:r>
              <a:rPr lang="en-GB" sz="1200" kern="1200" dirty="0" err="1">
                <a:solidFill>
                  <a:srgbClr val="FF0000"/>
                </a:solidFill>
                <a:effectLst/>
                <a:latin typeface="+mn-lt"/>
                <a:ea typeface="+mn-ea"/>
                <a:cs typeface="+mn-cs"/>
              </a:rPr>
              <a:t>newborn</a:t>
            </a:r>
            <a:r>
              <a:rPr lang="en-GB" sz="1200" kern="1200" dirty="0">
                <a:solidFill>
                  <a:srgbClr val="FF0000"/>
                </a:solidFill>
                <a:effectLst/>
                <a:latin typeface="+mn-lt"/>
                <a:ea typeface="+mn-ea"/>
                <a:cs typeface="+mn-cs"/>
              </a:rPr>
              <a:t> child. </a:t>
            </a:r>
            <a:r>
              <a:rPr lang="en-GB" sz="1200" kern="1200" dirty="0" err="1">
                <a:solidFill>
                  <a:srgbClr val="FF0000"/>
                </a:solidFill>
                <a:effectLst/>
                <a:latin typeface="+mn-lt"/>
                <a:ea typeface="+mn-ea"/>
                <a:cs typeface="+mn-cs"/>
              </a:rPr>
              <a:t>Mycafapp</a:t>
            </a:r>
            <a:r>
              <a:rPr lang="en-GB" sz="1200" kern="1200" dirty="0">
                <a:solidFill>
                  <a:srgbClr val="FF0000"/>
                </a:solidFill>
                <a:effectLst/>
                <a:latin typeface="+mn-lt"/>
                <a:ea typeface="+mn-ea"/>
                <a:cs typeface="+mn-cs"/>
              </a:rPr>
              <a:t> can be integrated into childcare and nurturing lesson plans to promote digital health tools as part of infant care education. Academic </a:t>
            </a:r>
            <a:r>
              <a:rPr lang="en-GB" sz="1200" kern="1200" dirty="0" err="1">
                <a:solidFill>
                  <a:srgbClr val="FF0000"/>
                </a:solidFill>
                <a:effectLst/>
                <a:latin typeface="+mn-lt"/>
                <a:ea typeface="+mn-ea"/>
                <a:cs typeface="+mn-cs"/>
              </a:rPr>
              <a:t>newborn</a:t>
            </a:r>
            <a:r>
              <a:rPr lang="en-GB" sz="1200" kern="1200" dirty="0">
                <a:solidFill>
                  <a:srgbClr val="FF0000"/>
                </a:solidFill>
                <a:effectLst/>
                <a:latin typeface="+mn-lt"/>
                <a:ea typeface="+mn-ea"/>
                <a:cs typeface="+mn-cs"/>
              </a:rPr>
              <a:t> child welfare pattern analysis can benefit from the </a:t>
            </a:r>
            <a:r>
              <a:rPr lang="en-GB" sz="1200" kern="1200" dirty="0" err="1">
                <a:solidFill>
                  <a:srgbClr val="FF0000"/>
                </a:solidFill>
                <a:effectLst/>
                <a:latin typeface="+mn-lt"/>
                <a:ea typeface="+mn-ea"/>
                <a:cs typeface="+mn-cs"/>
              </a:rPr>
              <a:t>anonymized</a:t>
            </a:r>
            <a:r>
              <a:rPr lang="en-GB" sz="1200" kern="1200" dirty="0">
                <a:solidFill>
                  <a:srgbClr val="FF0000"/>
                </a:solidFill>
                <a:effectLst/>
                <a:latin typeface="+mn-lt"/>
                <a:ea typeface="+mn-ea"/>
                <a:cs typeface="+mn-cs"/>
              </a:rPr>
              <a:t> data provided by </a:t>
            </a:r>
            <a:r>
              <a:rPr lang="en-GB" sz="1200" kern="1200" dirty="0" err="1">
                <a:solidFill>
                  <a:srgbClr val="FF0000"/>
                </a:solidFill>
                <a:effectLst/>
                <a:latin typeface="+mn-lt"/>
                <a:ea typeface="+mn-ea"/>
                <a:cs typeface="+mn-cs"/>
              </a:rPr>
              <a:t>Mycafapp</a:t>
            </a:r>
            <a:r>
              <a:rPr lang="en-GB" sz="1200" kern="1200" dirty="0">
                <a:solidFill>
                  <a:srgbClr val="FF0000"/>
                </a:solidFill>
                <a:effectLst/>
                <a:latin typeface="+mn-lt"/>
                <a:ea typeface="+mn-ea"/>
                <a:cs typeface="+mn-cs"/>
              </a:rPr>
              <a:t> in research. Experts can locate designs in a body of data and focus on paediatric healthcare services. Additionally, the application promotes community-based research, which helps scientists and guardians collaborate to address the concerns of the target population. By collaborating with research foundations, </a:t>
            </a:r>
            <a:r>
              <a:rPr lang="en-GB" sz="1200" kern="1200" dirty="0" err="1">
                <a:solidFill>
                  <a:srgbClr val="FF0000"/>
                </a:solidFill>
                <a:effectLst/>
                <a:latin typeface="+mn-lt"/>
                <a:ea typeface="+mn-ea"/>
                <a:cs typeface="+mn-cs"/>
              </a:rPr>
              <a:t>Mycafapp</a:t>
            </a:r>
            <a:r>
              <a:rPr lang="en-GB" sz="1200" kern="1200" dirty="0">
                <a:solidFill>
                  <a:srgbClr val="FF0000"/>
                </a:solidFill>
                <a:effectLst/>
                <a:latin typeface="+mn-lt"/>
                <a:ea typeface="+mn-ea"/>
                <a:cs typeface="+mn-cs"/>
              </a:rPr>
              <a:t> can be strengthened by evidence-based guidelines for baby care. The application can be used to conduct longitudinal studies that investigate the long-term effects of advanced wellbeing mediations on baby wellbeing outcomes. The application gains momentum when research findings are added, which benefits guardians seeking accurate information about baby care.</a:t>
            </a:r>
          </a:p>
        </p:txBody>
      </p:sp>
      <p:sp>
        <p:nvSpPr>
          <p:cNvPr id="4" name="Slide Number Placeholder 3"/>
          <p:cNvSpPr>
            <a:spLocks noGrp="1"/>
          </p:cNvSpPr>
          <p:nvPr>
            <p:ph type="sldNum" sz="quarter" idx="5"/>
          </p:nvPr>
        </p:nvSpPr>
        <p:spPr/>
        <p:txBody>
          <a:bodyPr/>
          <a:lstStyle/>
          <a:p>
            <a:fld id="{D30CB697-B71D-4C93-AE00-EDC90F88D80D}" type="slidenum">
              <a:rPr lang="en-IN" smtClean="0"/>
              <a:t>22</a:t>
            </a:fld>
            <a:endParaRPr lang="en-IN"/>
          </a:p>
        </p:txBody>
      </p:sp>
    </p:spTree>
    <p:extLst>
      <p:ext uri="{BB962C8B-B14F-4D97-AF65-F5344CB8AC3E}">
        <p14:creationId xmlns:p14="http://schemas.microsoft.com/office/powerpoint/2010/main" val="18693493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1000"/>
              </a:spcBef>
              <a:spcAft>
                <a:spcPts val="1000"/>
              </a:spcAft>
            </a:pPr>
            <a:r>
              <a:rPr lang="en-US" sz="1200" b="1" i="0" u="none" strike="noStrike" dirty="0">
                <a:solidFill>
                  <a:srgbClr val="000000"/>
                </a:solidFill>
                <a:effectLst/>
                <a:latin typeface="Times New Roman" panose="02020603050405020304" pitchFamily="18" charset="0"/>
              </a:rPr>
              <a:t> </a:t>
            </a:r>
            <a:r>
              <a:rPr lang="en-US" sz="1200" b="0" i="0" u="none" strike="noStrike" dirty="0">
                <a:solidFill>
                  <a:srgbClr val="000000"/>
                </a:solidFill>
                <a:effectLst/>
                <a:latin typeface="Times New Roman" panose="02020603050405020304" pitchFamily="18" charset="0"/>
              </a:rPr>
              <a:t>Implementing </a:t>
            </a:r>
            <a:r>
              <a:rPr lang="en-US" sz="1200" b="0" i="0" u="none" strike="noStrike" dirty="0" err="1">
                <a:solidFill>
                  <a:srgbClr val="000000"/>
                </a:solidFill>
                <a:effectLst/>
                <a:latin typeface="Times New Roman" panose="02020603050405020304" pitchFamily="18" charset="0"/>
              </a:rPr>
              <a:t>mycyfap</a:t>
            </a:r>
            <a:r>
              <a:rPr lang="en-US" sz="1200" b="0" i="0" u="none" strike="noStrike" dirty="0">
                <a:solidFill>
                  <a:srgbClr val="000000"/>
                </a:solidFill>
                <a:effectLst/>
                <a:latin typeface="Times New Roman" panose="02020603050405020304" pitchFamily="18" charset="0"/>
              </a:rPr>
              <a:t> can help parents to educate themselves regarding the policies, and procedures of taking care of infants. In addition, this app also provides opportunities to research more to learn more. Collaboration with NTC can help not only raise the intervention's efficacy but also extend knowledge about the technology that can be used to support parents.</a:t>
            </a:r>
            <a:endParaRPr lang="en-US" sz="900" b="0" dirty="0">
              <a:effectLst/>
            </a:endParaRPr>
          </a:p>
          <a:p>
            <a:br>
              <a:rPr lang="en-US" sz="900" dirty="0"/>
            </a:br>
            <a:endParaRPr lang="en-US" sz="900" dirty="0"/>
          </a:p>
          <a:p>
            <a:pPr algn="just" rtl="0">
              <a:spcBef>
                <a:spcPts val="0"/>
              </a:spcBef>
              <a:spcAft>
                <a:spcPts val="0"/>
              </a:spcAft>
            </a:pPr>
            <a:endParaRPr lang="en-IN" dirty="0"/>
          </a:p>
        </p:txBody>
      </p:sp>
      <p:sp>
        <p:nvSpPr>
          <p:cNvPr id="4" name="Slide Number Placeholder 3"/>
          <p:cNvSpPr>
            <a:spLocks noGrp="1"/>
          </p:cNvSpPr>
          <p:nvPr>
            <p:ph type="sldNum" sz="quarter" idx="5"/>
          </p:nvPr>
        </p:nvSpPr>
        <p:spPr/>
        <p:txBody>
          <a:bodyPr/>
          <a:lstStyle/>
          <a:p>
            <a:fld id="{D30CB697-B71D-4C93-AE00-EDC90F88D80D}" type="slidenum">
              <a:rPr lang="en-IN" smtClean="0"/>
              <a:t>23</a:t>
            </a:fld>
            <a:endParaRPr lang="en-IN"/>
          </a:p>
        </p:txBody>
      </p:sp>
    </p:spTree>
    <p:extLst>
      <p:ext uri="{BB962C8B-B14F-4D97-AF65-F5344CB8AC3E}">
        <p14:creationId xmlns:p14="http://schemas.microsoft.com/office/powerpoint/2010/main" val="19184277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1000"/>
              </a:spcBef>
              <a:spcAft>
                <a:spcPts val="1000"/>
              </a:spcAft>
              <a:buClrTx/>
              <a:buSzTx/>
              <a:buFontTx/>
              <a:buNone/>
              <a:tabLst/>
              <a:defRPr/>
            </a:pPr>
            <a:r>
              <a:rPr lang="en-US" sz="1200" b="0" i="0" u="none" strike="noStrike" dirty="0" err="1">
                <a:solidFill>
                  <a:srgbClr val="000000"/>
                </a:solidFill>
                <a:effectLst/>
                <a:latin typeface="Times New Roman" panose="02020603050405020304" pitchFamily="18" charset="0"/>
              </a:rPr>
              <a:t>Mycyfap</a:t>
            </a:r>
            <a:r>
              <a:rPr lang="en-US" sz="1200" b="0" i="0" u="none" strike="noStrike" dirty="0">
                <a:solidFill>
                  <a:srgbClr val="000000"/>
                </a:solidFill>
                <a:effectLst/>
                <a:latin typeface="Times New Roman" panose="02020603050405020304" pitchFamily="18" charset="0"/>
              </a:rPr>
              <a:t> is useful and beneficial for parents to take care of their infants as this app answers questions and queries of parents. In addition, this app guides the procedure of taking care of infants of 6-8 months.  </a:t>
            </a:r>
            <a:r>
              <a:rPr lang="en-GB" sz="1200" kern="1200" dirty="0">
                <a:solidFill>
                  <a:schemeClr val="tx1"/>
                </a:solidFill>
                <a:effectLst/>
                <a:latin typeface="+mn-lt"/>
                <a:ea typeface="+mn-ea"/>
                <a:cs typeface="+mn-cs"/>
              </a:rPr>
              <a:t>Overall, for the 6–8-month target population in Newham, the </a:t>
            </a:r>
            <a:r>
              <a:rPr lang="en-GB" sz="1200" kern="1200" dirty="0" err="1">
                <a:solidFill>
                  <a:schemeClr val="tx1"/>
                </a:solidFill>
                <a:effectLst/>
                <a:latin typeface="+mn-lt"/>
                <a:ea typeface="+mn-ea"/>
                <a:cs typeface="+mn-cs"/>
              </a:rPr>
              <a:t>mycyfap</a:t>
            </a:r>
            <a:r>
              <a:rPr lang="en-GB" sz="1200" kern="1200" dirty="0">
                <a:solidFill>
                  <a:schemeClr val="tx1"/>
                </a:solidFill>
                <a:effectLst/>
                <a:latin typeface="+mn-lt"/>
                <a:ea typeface="+mn-ea"/>
                <a:cs typeface="+mn-cs"/>
              </a:rPr>
              <a:t> advanced wellbeing advancement mediation is a useful tool for attending to </a:t>
            </a:r>
            <a:r>
              <a:rPr lang="en-GB" sz="1200" kern="1200" dirty="0" err="1">
                <a:solidFill>
                  <a:schemeClr val="tx1"/>
                </a:solidFill>
                <a:effectLst/>
                <a:latin typeface="+mn-lt"/>
                <a:ea typeface="+mn-ea"/>
                <a:cs typeface="+mn-cs"/>
              </a:rPr>
              <a:t>newborn</a:t>
            </a:r>
            <a:r>
              <a:rPr lang="en-GB" sz="1200" kern="1200" dirty="0">
                <a:solidFill>
                  <a:schemeClr val="tx1"/>
                </a:solidFill>
                <a:effectLst/>
                <a:latin typeface="+mn-lt"/>
                <a:ea typeface="+mn-ea"/>
                <a:cs typeface="+mn-cs"/>
              </a:rPr>
              <a:t> child sustenance. This invention facilitates carers' access to vital information about the health and nutrition of </a:t>
            </a:r>
            <a:r>
              <a:rPr lang="en-GB" sz="1200" kern="1200" dirty="0" err="1">
                <a:solidFill>
                  <a:schemeClr val="tx1"/>
                </a:solidFill>
                <a:effectLst/>
                <a:latin typeface="+mn-lt"/>
                <a:ea typeface="+mn-ea"/>
                <a:cs typeface="+mn-cs"/>
              </a:rPr>
              <a:t>newborn</a:t>
            </a:r>
            <a:r>
              <a:rPr lang="en-GB" sz="1200" kern="1200" dirty="0">
                <a:solidFill>
                  <a:schemeClr val="tx1"/>
                </a:solidFill>
                <a:effectLst/>
                <a:latin typeface="+mn-lt"/>
                <a:ea typeface="+mn-ea"/>
                <a:cs typeface="+mn-cs"/>
              </a:rPr>
              <a:t> children, enhancing caregiving practices. With the tools and information provided by </a:t>
            </a:r>
            <a:r>
              <a:rPr lang="en-GB" sz="1200" kern="1200" dirty="0" err="1">
                <a:solidFill>
                  <a:schemeClr val="tx1"/>
                </a:solidFill>
                <a:effectLst/>
                <a:latin typeface="+mn-lt"/>
                <a:ea typeface="+mn-ea"/>
                <a:cs typeface="+mn-cs"/>
              </a:rPr>
              <a:t>Mycyfap</a:t>
            </a:r>
            <a:r>
              <a:rPr lang="en-GB" sz="1200" kern="1200" dirty="0">
                <a:solidFill>
                  <a:schemeClr val="tx1"/>
                </a:solidFill>
                <a:effectLst/>
                <a:latin typeface="+mn-lt"/>
                <a:ea typeface="+mn-ea"/>
                <a:cs typeface="+mn-cs"/>
              </a:rPr>
              <a:t>, parents can investigate child care beyond data dispersion. The innovation increases parent-supplier coordinated effort and provides nutrition and well-being data. Collaboration, especially with the Newham Innovation Centre (NTC), advances infant feeding methods, testing, and instruction. Collaboration strengthens and modifies the </a:t>
            </a:r>
            <a:r>
              <a:rPr lang="en-GB" sz="1200" kern="1200" dirty="0" err="1">
                <a:solidFill>
                  <a:schemeClr val="tx1"/>
                </a:solidFill>
                <a:effectLst/>
                <a:latin typeface="+mn-lt"/>
                <a:ea typeface="+mn-ea"/>
                <a:cs typeface="+mn-cs"/>
              </a:rPr>
              <a:t>mycyfap's</a:t>
            </a:r>
            <a:r>
              <a:rPr lang="en-GB" sz="1200" kern="1200" dirty="0">
                <a:solidFill>
                  <a:schemeClr val="tx1"/>
                </a:solidFill>
                <a:effectLst/>
                <a:latin typeface="+mn-lt"/>
                <a:ea typeface="+mn-ea"/>
                <a:cs typeface="+mn-cs"/>
              </a:rPr>
              <a:t> intervention in support of overall health initiatives. Advanced education and restricted cell phone use should be considered. Computerised proficiency studios and community associations should be implemented in order to promote inclusivity. In order to maintain its significance, </a:t>
            </a:r>
            <a:r>
              <a:rPr lang="en-GB" sz="1200" kern="1200" dirty="0" err="1">
                <a:solidFill>
                  <a:schemeClr val="tx1"/>
                </a:solidFill>
                <a:effectLst/>
                <a:latin typeface="+mn-lt"/>
                <a:ea typeface="+mn-ea"/>
                <a:cs typeface="+mn-cs"/>
              </a:rPr>
              <a:t>mycyfap</a:t>
            </a:r>
            <a:r>
              <a:rPr lang="en-GB" sz="1200" kern="1200" dirty="0">
                <a:solidFill>
                  <a:schemeClr val="tx1"/>
                </a:solidFill>
                <a:effectLst/>
                <a:latin typeface="+mn-lt"/>
                <a:ea typeface="+mn-ea"/>
                <a:cs typeface="+mn-cs"/>
              </a:rPr>
              <a:t> needs to expand beyond Newham and focus on its application.</a:t>
            </a:r>
          </a:p>
          <a:p>
            <a:pPr algn="just" rtl="0">
              <a:spcBef>
                <a:spcPts val="1000"/>
              </a:spcBef>
              <a:spcAft>
                <a:spcPts val="1000"/>
              </a:spcAft>
            </a:pPr>
            <a:endParaRPr lang="en-US" sz="900" b="0" dirty="0">
              <a:effectLst/>
            </a:endParaRPr>
          </a:p>
          <a:p>
            <a:br>
              <a:rPr lang="en-US" sz="900" dirty="0"/>
            </a:br>
            <a:endParaRPr lang="en-US" sz="900" dirty="0"/>
          </a:p>
          <a:p>
            <a:pPr algn="just" rtl="0">
              <a:spcBef>
                <a:spcPts val="0"/>
              </a:spcBef>
              <a:spcAft>
                <a:spcPts val="0"/>
              </a:spcAft>
            </a:pPr>
            <a:endParaRPr lang="en-IN" dirty="0"/>
          </a:p>
        </p:txBody>
      </p:sp>
      <p:sp>
        <p:nvSpPr>
          <p:cNvPr id="4" name="Slide Number Placeholder 3"/>
          <p:cNvSpPr>
            <a:spLocks noGrp="1"/>
          </p:cNvSpPr>
          <p:nvPr>
            <p:ph type="sldNum" sz="quarter" idx="5"/>
          </p:nvPr>
        </p:nvSpPr>
        <p:spPr/>
        <p:txBody>
          <a:bodyPr/>
          <a:lstStyle/>
          <a:p>
            <a:fld id="{D30CB697-B71D-4C93-AE00-EDC90F88D80D}" type="slidenum">
              <a:rPr lang="en-IN" smtClean="0"/>
              <a:t>24</a:t>
            </a:fld>
            <a:endParaRPr lang="en-IN"/>
          </a:p>
        </p:txBody>
      </p:sp>
    </p:spTree>
    <p:extLst>
      <p:ext uri="{BB962C8B-B14F-4D97-AF65-F5344CB8AC3E}">
        <p14:creationId xmlns:p14="http://schemas.microsoft.com/office/powerpoint/2010/main" val="36911078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Leaders need to have the capacity to improve the performance of employees and the satisfaction level of customers. Leaders need to be professional enough to manage employees, communicate with them, motivate them, and make decisions based on the situation. Leaders often have to go through competitive pressure, customer pressure, and technological changes. </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D30CB697-B71D-4C93-AE00-EDC90F88D80D}" type="slidenum">
              <a:rPr lang="en-IN" smtClean="0"/>
              <a:t>25</a:t>
            </a:fld>
            <a:endParaRPr lang="en-IN"/>
          </a:p>
        </p:txBody>
      </p:sp>
    </p:spTree>
    <p:extLst>
      <p:ext uri="{BB962C8B-B14F-4D97-AF65-F5344CB8AC3E}">
        <p14:creationId xmlns:p14="http://schemas.microsoft.com/office/powerpoint/2010/main" val="25972605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E612E-293A-A204-CB9B-FEE633827AD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325AA3C-A969-47BA-15B6-73E880F0E00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3F1F085-644F-0297-8A3F-6D5251AEAE3D}"/>
              </a:ext>
            </a:extLst>
          </p:cNvPr>
          <p:cNvSpPr>
            <a:spLocks noGrp="1"/>
          </p:cNvSpPr>
          <p:nvPr>
            <p:ph type="dt" sz="half" idx="10"/>
          </p:nvPr>
        </p:nvSpPr>
        <p:spPr/>
        <p:txBody>
          <a:bodyPr/>
          <a:lstStyle/>
          <a:p>
            <a:fld id="{ECB74F22-390D-4FFA-AA42-FC801F645297}" type="datetimeFigureOut">
              <a:rPr lang="en-GB" smtClean="0"/>
              <a:t>13/12/2023</a:t>
            </a:fld>
            <a:endParaRPr lang="en-GB"/>
          </a:p>
        </p:txBody>
      </p:sp>
      <p:sp>
        <p:nvSpPr>
          <p:cNvPr id="5" name="Footer Placeholder 4">
            <a:extLst>
              <a:ext uri="{FF2B5EF4-FFF2-40B4-BE49-F238E27FC236}">
                <a16:creationId xmlns:a16="http://schemas.microsoft.com/office/drawing/2014/main" id="{EDC765D2-F098-2DF1-F5D3-5A260375F1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0BC8E8-F124-54B3-5713-CC62520D4F88}"/>
              </a:ext>
            </a:extLst>
          </p:cNvPr>
          <p:cNvSpPr>
            <a:spLocks noGrp="1"/>
          </p:cNvSpPr>
          <p:nvPr>
            <p:ph type="sldNum" sz="quarter" idx="12"/>
          </p:nvPr>
        </p:nvSpPr>
        <p:spPr/>
        <p:txBody>
          <a:bodyPr/>
          <a:lstStyle/>
          <a:p>
            <a:fld id="{AF4D223A-9847-4142-9B59-61CEEF45D75F}" type="slidenum">
              <a:rPr lang="en-GB" smtClean="0"/>
              <a:t>‹#›</a:t>
            </a:fld>
            <a:endParaRPr lang="en-GB"/>
          </a:p>
        </p:txBody>
      </p:sp>
    </p:spTree>
    <p:extLst>
      <p:ext uri="{BB962C8B-B14F-4D97-AF65-F5344CB8AC3E}">
        <p14:creationId xmlns:p14="http://schemas.microsoft.com/office/powerpoint/2010/main" val="36186260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40353-D8E7-0C8D-E3D4-E20831158BC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851430B-8840-C7E1-8670-4C419ACAE8C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86FFC31-1214-D9D9-9992-4E9642A2BC68}"/>
              </a:ext>
            </a:extLst>
          </p:cNvPr>
          <p:cNvSpPr>
            <a:spLocks noGrp="1"/>
          </p:cNvSpPr>
          <p:nvPr>
            <p:ph type="dt" sz="half" idx="10"/>
          </p:nvPr>
        </p:nvSpPr>
        <p:spPr/>
        <p:txBody>
          <a:bodyPr/>
          <a:lstStyle/>
          <a:p>
            <a:fld id="{ECB74F22-390D-4FFA-AA42-FC801F645297}" type="datetimeFigureOut">
              <a:rPr lang="en-GB" smtClean="0"/>
              <a:t>13/12/2023</a:t>
            </a:fld>
            <a:endParaRPr lang="en-GB"/>
          </a:p>
        </p:txBody>
      </p:sp>
      <p:sp>
        <p:nvSpPr>
          <p:cNvPr id="5" name="Footer Placeholder 4">
            <a:extLst>
              <a:ext uri="{FF2B5EF4-FFF2-40B4-BE49-F238E27FC236}">
                <a16:creationId xmlns:a16="http://schemas.microsoft.com/office/drawing/2014/main" id="{E31BF1C2-3367-213C-E547-53BD44A6D7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91B195-F6F8-096D-5DFC-59689F2F7602}"/>
              </a:ext>
            </a:extLst>
          </p:cNvPr>
          <p:cNvSpPr>
            <a:spLocks noGrp="1"/>
          </p:cNvSpPr>
          <p:nvPr>
            <p:ph type="sldNum" sz="quarter" idx="12"/>
          </p:nvPr>
        </p:nvSpPr>
        <p:spPr/>
        <p:txBody>
          <a:bodyPr/>
          <a:lstStyle/>
          <a:p>
            <a:fld id="{AF4D223A-9847-4142-9B59-61CEEF45D75F}" type="slidenum">
              <a:rPr lang="en-GB" smtClean="0"/>
              <a:t>‹#›</a:t>
            </a:fld>
            <a:endParaRPr lang="en-GB"/>
          </a:p>
        </p:txBody>
      </p:sp>
    </p:spTree>
    <p:extLst>
      <p:ext uri="{BB962C8B-B14F-4D97-AF65-F5344CB8AC3E}">
        <p14:creationId xmlns:p14="http://schemas.microsoft.com/office/powerpoint/2010/main" val="41309497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065BB-3BAC-012A-7ABD-B4A84ABB99C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83AA41A-87B5-E44F-2982-B01BB94642A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31DFD47-9084-B4DB-48B8-DA738668198B}"/>
              </a:ext>
            </a:extLst>
          </p:cNvPr>
          <p:cNvSpPr>
            <a:spLocks noGrp="1"/>
          </p:cNvSpPr>
          <p:nvPr>
            <p:ph type="dt" sz="half" idx="10"/>
          </p:nvPr>
        </p:nvSpPr>
        <p:spPr/>
        <p:txBody>
          <a:bodyPr/>
          <a:lstStyle/>
          <a:p>
            <a:fld id="{ECB74F22-390D-4FFA-AA42-FC801F645297}" type="datetimeFigureOut">
              <a:rPr lang="en-GB" smtClean="0"/>
              <a:t>13/12/2023</a:t>
            </a:fld>
            <a:endParaRPr lang="en-GB"/>
          </a:p>
        </p:txBody>
      </p:sp>
      <p:sp>
        <p:nvSpPr>
          <p:cNvPr id="5" name="Footer Placeholder 4">
            <a:extLst>
              <a:ext uri="{FF2B5EF4-FFF2-40B4-BE49-F238E27FC236}">
                <a16:creationId xmlns:a16="http://schemas.microsoft.com/office/drawing/2014/main" id="{D9E4A1AD-8E70-D315-E5FA-DD59B1AB5C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B2C708-C261-53C7-9E53-F8DF1CFA4FE9}"/>
              </a:ext>
            </a:extLst>
          </p:cNvPr>
          <p:cNvSpPr>
            <a:spLocks noGrp="1"/>
          </p:cNvSpPr>
          <p:nvPr>
            <p:ph type="sldNum" sz="quarter" idx="12"/>
          </p:nvPr>
        </p:nvSpPr>
        <p:spPr/>
        <p:txBody>
          <a:bodyPr/>
          <a:lstStyle/>
          <a:p>
            <a:fld id="{AF4D223A-9847-4142-9B59-61CEEF45D75F}" type="slidenum">
              <a:rPr lang="en-GB" smtClean="0"/>
              <a:t>‹#›</a:t>
            </a:fld>
            <a:endParaRPr lang="en-GB"/>
          </a:p>
        </p:txBody>
      </p:sp>
    </p:spTree>
    <p:extLst>
      <p:ext uri="{BB962C8B-B14F-4D97-AF65-F5344CB8AC3E}">
        <p14:creationId xmlns:p14="http://schemas.microsoft.com/office/powerpoint/2010/main" val="8114171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B9C71-0420-21CA-D156-937072E8100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7399922-2C61-57B0-D1AB-965687AEF22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7E7499E-179A-4764-99C7-46F1D06B94C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58431EC-6481-E992-A3ED-FB7AE6CE5280}"/>
              </a:ext>
            </a:extLst>
          </p:cNvPr>
          <p:cNvSpPr>
            <a:spLocks noGrp="1"/>
          </p:cNvSpPr>
          <p:nvPr>
            <p:ph type="dt" sz="half" idx="10"/>
          </p:nvPr>
        </p:nvSpPr>
        <p:spPr/>
        <p:txBody>
          <a:bodyPr/>
          <a:lstStyle/>
          <a:p>
            <a:fld id="{ECB74F22-390D-4FFA-AA42-FC801F645297}" type="datetimeFigureOut">
              <a:rPr lang="en-GB" smtClean="0"/>
              <a:t>13/12/2023</a:t>
            </a:fld>
            <a:endParaRPr lang="en-GB"/>
          </a:p>
        </p:txBody>
      </p:sp>
      <p:sp>
        <p:nvSpPr>
          <p:cNvPr id="6" name="Footer Placeholder 5">
            <a:extLst>
              <a:ext uri="{FF2B5EF4-FFF2-40B4-BE49-F238E27FC236}">
                <a16:creationId xmlns:a16="http://schemas.microsoft.com/office/drawing/2014/main" id="{6DC47F5E-6B57-6FA7-C3AA-4FD853CD7B4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BAFC10E-2EF1-7397-78CA-DAB2E204DE73}"/>
              </a:ext>
            </a:extLst>
          </p:cNvPr>
          <p:cNvSpPr>
            <a:spLocks noGrp="1"/>
          </p:cNvSpPr>
          <p:nvPr>
            <p:ph type="sldNum" sz="quarter" idx="12"/>
          </p:nvPr>
        </p:nvSpPr>
        <p:spPr/>
        <p:txBody>
          <a:bodyPr/>
          <a:lstStyle/>
          <a:p>
            <a:fld id="{AF4D223A-9847-4142-9B59-61CEEF45D75F}" type="slidenum">
              <a:rPr lang="en-GB" smtClean="0"/>
              <a:t>‹#›</a:t>
            </a:fld>
            <a:endParaRPr lang="en-GB"/>
          </a:p>
        </p:txBody>
      </p:sp>
    </p:spTree>
    <p:extLst>
      <p:ext uri="{BB962C8B-B14F-4D97-AF65-F5344CB8AC3E}">
        <p14:creationId xmlns:p14="http://schemas.microsoft.com/office/powerpoint/2010/main" val="33882102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AEE2F-03BD-DC4B-AC5D-970CB142B16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E81966C-65FB-AA26-F4D8-D18A194246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F21C0B7-4F77-39F8-A419-A91AF2C1D01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F2C2355-3B77-358E-C187-3E75269C6E4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6343B9F-E13A-8942-CCC5-076793CE305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B2E9BFF-5AB8-3006-4DC9-326DEBCD4C3C}"/>
              </a:ext>
            </a:extLst>
          </p:cNvPr>
          <p:cNvSpPr>
            <a:spLocks noGrp="1"/>
          </p:cNvSpPr>
          <p:nvPr>
            <p:ph type="dt" sz="half" idx="10"/>
          </p:nvPr>
        </p:nvSpPr>
        <p:spPr/>
        <p:txBody>
          <a:bodyPr/>
          <a:lstStyle/>
          <a:p>
            <a:fld id="{ECB74F22-390D-4FFA-AA42-FC801F645297}" type="datetimeFigureOut">
              <a:rPr lang="en-GB" smtClean="0"/>
              <a:t>13/12/2023</a:t>
            </a:fld>
            <a:endParaRPr lang="en-GB"/>
          </a:p>
        </p:txBody>
      </p:sp>
      <p:sp>
        <p:nvSpPr>
          <p:cNvPr id="8" name="Footer Placeholder 7">
            <a:extLst>
              <a:ext uri="{FF2B5EF4-FFF2-40B4-BE49-F238E27FC236}">
                <a16:creationId xmlns:a16="http://schemas.microsoft.com/office/drawing/2014/main" id="{24A4974B-6A42-076D-3D80-ECC212F629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E75D5A8-97E8-5FC0-D997-6A2D28FE64CA}"/>
              </a:ext>
            </a:extLst>
          </p:cNvPr>
          <p:cNvSpPr>
            <a:spLocks noGrp="1"/>
          </p:cNvSpPr>
          <p:nvPr>
            <p:ph type="sldNum" sz="quarter" idx="12"/>
          </p:nvPr>
        </p:nvSpPr>
        <p:spPr/>
        <p:txBody>
          <a:bodyPr/>
          <a:lstStyle/>
          <a:p>
            <a:fld id="{AF4D223A-9847-4142-9B59-61CEEF45D75F}" type="slidenum">
              <a:rPr lang="en-GB" smtClean="0"/>
              <a:t>‹#›</a:t>
            </a:fld>
            <a:endParaRPr lang="en-GB"/>
          </a:p>
        </p:txBody>
      </p:sp>
    </p:spTree>
    <p:extLst>
      <p:ext uri="{BB962C8B-B14F-4D97-AF65-F5344CB8AC3E}">
        <p14:creationId xmlns:p14="http://schemas.microsoft.com/office/powerpoint/2010/main" val="20902606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CA92F-A9C7-E3C0-A11D-52EBE18EAE0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6D61C24-D6E7-C038-A486-5C0DAD7EC4D1}"/>
              </a:ext>
            </a:extLst>
          </p:cNvPr>
          <p:cNvSpPr>
            <a:spLocks noGrp="1"/>
          </p:cNvSpPr>
          <p:nvPr>
            <p:ph type="dt" sz="half" idx="10"/>
          </p:nvPr>
        </p:nvSpPr>
        <p:spPr/>
        <p:txBody>
          <a:bodyPr/>
          <a:lstStyle/>
          <a:p>
            <a:fld id="{ECB74F22-390D-4FFA-AA42-FC801F645297}" type="datetimeFigureOut">
              <a:rPr lang="en-GB" smtClean="0"/>
              <a:t>13/12/2023</a:t>
            </a:fld>
            <a:endParaRPr lang="en-GB"/>
          </a:p>
        </p:txBody>
      </p:sp>
      <p:sp>
        <p:nvSpPr>
          <p:cNvPr id="4" name="Footer Placeholder 3">
            <a:extLst>
              <a:ext uri="{FF2B5EF4-FFF2-40B4-BE49-F238E27FC236}">
                <a16:creationId xmlns:a16="http://schemas.microsoft.com/office/drawing/2014/main" id="{E3E8B355-36A0-FDB8-6DF1-23AD65BC2D1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A97ACCA-AF1F-CCAA-DC97-3D6518C57A63}"/>
              </a:ext>
            </a:extLst>
          </p:cNvPr>
          <p:cNvSpPr>
            <a:spLocks noGrp="1"/>
          </p:cNvSpPr>
          <p:nvPr>
            <p:ph type="sldNum" sz="quarter" idx="12"/>
          </p:nvPr>
        </p:nvSpPr>
        <p:spPr/>
        <p:txBody>
          <a:bodyPr/>
          <a:lstStyle/>
          <a:p>
            <a:fld id="{AF4D223A-9847-4142-9B59-61CEEF45D75F}" type="slidenum">
              <a:rPr lang="en-GB" smtClean="0"/>
              <a:t>‹#›</a:t>
            </a:fld>
            <a:endParaRPr lang="en-GB"/>
          </a:p>
        </p:txBody>
      </p:sp>
    </p:spTree>
    <p:extLst>
      <p:ext uri="{BB962C8B-B14F-4D97-AF65-F5344CB8AC3E}">
        <p14:creationId xmlns:p14="http://schemas.microsoft.com/office/powerpoint/2010/main" val="26627006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0FD9334-8914-4D38-8531-229D03471D83}"/>
              </a:ext>
            </a:extLst>
          </p:cNvPr>
          <p:cNvSpPr>
            <a:spLocks noGrp="1"/>
          </p:cNvSpPr>
          <p:nvPr>
            <p:ph type="dt" sz="half" idx="10"/>
          </p:nvPr>
        </p:nvSpPr>
        <p:spPr/>
        <p:txBody>
          <a:bodyPr/>
          <a:lstStyle/>
          <a:p>
            <a:fld id="{ECB74F22-390D-4FFA-AA42-FC801F645297}" type="datetimeFigureOut">
              <a:rPr lang="en-GB" smtClean="0"/>
              <a:t>13/12/2023</a:t>
            </a:fld>
            <a:endParaRPr lang="en-GB"/>
          </a:p>
        </p:txBody>
      </p:sp>
      <p:sp>
        <p:nvSpPr>
          <p:cNvPr id="3" name="Footer Placeholder 2">
            <a:extLst>
              <a:ext uri="{FF2B5EF4-FFF2-40B4-BE49-F238E27FC236}">
                <a16:creationId xmlns:a16="http://schemas.microsoft.com/office/drawing/2014/main" id="{BAB733D5-3AE5-3C09-4328-B3A157085F7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A7CDE12-2526-AD4C-0FB4-E95E72FB4558}"/>
              </a:ext>
            </a:extLst>
          </p:cNvPr>
          <p:cNvSpPr>
            <a:spLocks noGrp="1"/>
          </p:cNvSpPr>
          <p:nvPr>
            <p:ph type="sldNum" sz="quarter" idx="12"/>
          </p:nvPr>
        </p:nvSpPr>
        <p:spPr/>
        <p:txBody>
          <a:bodyPr/>
          <a:lstStyle/>
          <a:p>
            <a:fld id="{AF4D223A-9847-4142-9B59-61CEEF45D75F}" type="slidenum">
              <a:rPr lang="en-GB" smtClean="0"/>
              <a:t>‹#›</a:t>
            </a:fld>
            <a:endParaRPr lang="en-GB"/>
          </a:p>
        </p:txBody>
      </p:sp>
    </p:spTree>
    <p:extLst>
      <p:ext uri="{BB962C8B-B14F-4D97-AF65-F5344CB8AC3E}">
        <p14:creationId xmlns:p14="http://schemas.microsoft.com/office/powerpoint/2010/main" val="23505399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64B88-4BA8-DEDD-54E5-2C009790722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E6B910A-F16D-E17F-ED09-40818F8E3DF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F598D3B-64F1-38AD-C074-4EF370B33B5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A254145-6AA6-565F-A1FB-671520207DDD}"/>
              </a:ext>
            </a:extLst>
          </p:cNvPr>
          <p:cNvSpPr>
            <a:spLocks noGrp="1"/>
          </p:cNvSpPr>
          <p:nvPr>
            <p:ph type="dt" sz="half" idx="10"/>
          </p:nvPr>
        </p:nvSpPr>
        <p:spPr/>
        <p:txBody>
          <a:bodyPr/>
          <a:lstStyle/>
          <a:p>
            <a:fld id="{ECB74F22-390D-4FFA-AA42-FC801F645297}" type="datetimeFigureOut">
              <a:rPr lang="en-GB" smtClean="0"/>
              <a:t>13/12/2023</a:t>
            </a:fld>
            <a:endParaRPr lang="en-GB"/>
          </a:p>
        </p:txBody>
      </p:sp>
      <p:sp>
        <p:nvSpPr>
          <p:cNvPr id="6" name="Footer Placeholder 5">
            <a:extLst>
              <a:ext uri="{FF2B5EF4-FFF2-40B4-BE49-F238E27FC236}">
                <a16:creationId xmlns:a16="http://schemas.microsoft.com/office/drawing/2014/main" id="{55213B85-085D-9F79-6425-8DAB025A107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2977294-52F2-C30A-B6C6-00F15E3FDDC5}"/>
              </a:ext>
            </a:extLst>
          </p:cNvPr>
          <p:cNvSpPr>
            <a:spLocks noGrp="1"/>
          </p:cNvSpPr>
          <p:nvPr>
            <p:ph type="sldNum" sz="quarter" idx="12"/>
          </p:nvPr>
        </p:nvSpPr>
        <p:spPr/>
        <p:txBody>
          <a:bodyPr/>
          <a:lstStyle/>
          <a:p>
            <a:fld id="{AF4D223A-9847-4142-9B59-61CEEF45D75F}" type="slidenum">
              <a:rPr lang="en-GB" smtClean="0"/>
              <a:t>‹#›</a:t>
            </a:fld>
            <a:endParaRPr lang="en-GB"/>
          </a:p>
        </p:txBody>
      </p:sp>
    </p:spTree>
    <p:extLst>
      <p:ext uri="{BB962C8B-B14F-4D97-AF65-F5344CB8AC3E}">
        <p14:creationId xmlns:p14="http://schemas.microsoft.com/office/powerpoint/2010/main" val="40074061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224CF9-E60F-2EC8-89D1-049863F8440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0C8BFB8-9D13-1696-9D29-BD964EC3F2B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E803EA6-F6EB-9F79-0D1E-A52993137A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439D3A7-93CA-4D54-677E-DC2042C08F66}"/>
              </a:ext>
            </a:extLst>
          </p:cNvPr>
          <p:cNvSpPr>
            <a:spLocks noGrp="1"/>
          </p:cNvSpPr>
          <p:nvPr>
            <p:ph type="dt" sz="half" idx="10"/>
          </p:nvPr>
        </p:nvSpPr>
        <p:spPr/>
        <p:txBody>
          <a:bodyPr/>
          <a:lstStyle/>
          <a:p>
            <a:fld id="{ECB74F22-390D-4FFA-AA42-FC801F645297}" type="datetimeFigureOut">
              <a:rPr lang="en-GB" smtClean="0"/>
              <a:t>13/12/2023</a:t>
            </a:fld>
            <a:endParaRPr lang="en-GB"/>
          </a:p>
        </p:txBody>
      </p:sp>
      <p:sp>
        <p:nvSpPr>
          <p:cNvPr id="6" name="Footer Placeholder 5">
            <a:extLst>
              <a:ext uri="{FF2B5EF4-FFF2-40B4-BE49-F238E27FC236}">
                <a16:creationId xmlns:a16="http://schemas.microsoft.com/office/drawing/2014/main" id="{EDA431ED-8D72-F848-EAC1-F99FDC9BCBE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D2BD6D8-7F60-081B-32A2-27E141F84CFD}"/>
              </a:ext>
            </a:extLst>
          </p:cNvPr>
          <p:cNvSpPr>
            <a:spLocks noGrp="1"/>
          </p:cNvSpPr>
          <p:nvPr>
            <p:ph type="sldNum" sz="quarter" idx="12"/>
          </p:nvPr>
        </p:nvSpPr>
        <p:spPr/>
        <p:txBody>
          <a:bodyPr/>
          <a:lstStyle/>
          <a:p>
            <a:fld id="{AF4D223A-9847-4142-9B59-61CEEF45D75F}" type="slidenum">
              <a:rPr lang="en-GB" smtClean="0"/>
              <a:t>‹#›</a:t>
            </a:fld>
            <a:endParaRPr lang="en-GB"/>
          </a:p>
        </p:txBody>
      </p:sp>
    </p:spTree>
    <p:extLst>
      <p:ext uri="{BB962C8B-B14F-4D97-AF65-F5344CB8AC3E}">
        <p14:creationId xmlns:p14="http://schemas.microsoft.com/office/powerpoint/2010/main" val="14159833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43DF7-8D86-07AA-3F01-74312F965A1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65B39E1-C6FF-14C2-5469-3AF5263BB5C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23B35E-29B1-21B9-D019-DAFD307E263A}"/>
              </a:ext>
            </a:extLst>
          </p:cNvPr>
          <p:cNvSpPr>
            <a:spLocks noGrp="1"/>
          </p:cNvSpPr>
          <p:nvPr>
            <p:ph type="dt" sz="half" idx="10"/>
          </p:nvPr>
        </p:nvSpPr>
        <p:spPr/>
        <p:txBody>
          <a:bodyPr/>
          <a:lstStyle/>
          <a:p>
            <a:fld id="{ECB74F22-390D-4FFA-AA42-FC801F645297}" type="datetimeFigureOut">
              <a:rPr lang="en-GB" smtClean="0"/>
              <a:t>13/12/2023</a:t>
            </a:fld>
            <a:endParaRPr lang="en-GB"/>
          </a:p>
        </p:txBody>
      </p:sp>
      <p:sp>
        <p:nvSpPr>
          <p:cNvPr id="5" name="Footer Placeholder 4">
            <a:extLst>
              <a:ext uri="{FF2B5EF4-FFF2-40B4-BE49-F238E27FC236}">
                <a16:creationId xmlns:a16="http://schemas.microsoft.com/office/drawing/2014/main" id="{25A5385F-C7C2-18D7-ABA1-D61D07028F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AD9C48-ACD8-7AA1-E070-106AE2C9F8B2}"/>
              </a:ext>
            </a:extLst>
          </p:cNvPr>
          <p:cNvSpPr>
            <a:spLocks noGrp="1"/>
          </p:cNvSpPr>
          <p:nvPr>
            <p:ph type="sldNum" sz="quarter" idx="12"/>
          </p:nvPr>
        </p:nvSpPr>
        <p:spPr/>
        <p:txBody>
          <a:bodyPr/>
          <a:lstStyle/>
          <a:p>
            <a:fld id="{AF4D223A-9847-4142-9B59-61CEEF45D75F}" type="slidenum">
              <a:rPr lang="en-GB" smtClean="0"/>
              <a:t>‹#›</a:t>
            </a:fld>
            <a:endParaRPr lang="en-GB"/>
          </a:p>
        </p:txBody>
      </p:sp>
    </p:spTree>
    <p:extLst>
      <p:ext uri="{BB962C8B-B14F-4D97-AF65-F5344CB8AC3E}">
        <p14:creationId xmlns:p14="http://schemas.microsoft.com/office/powerpoint/2010/main" val="35737025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FCE8E17-C7D2-942C-1BF9-BFEE0963593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B9F4A20-5F7E-5797-658E-A9E942A0C1D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FD7C072-4BBC-7CF1-F48C-B046903B9619}"/>
              </a:ext>
            </a:extLst>
          </p:cNvPr>
          <p:cNvSpPr>
            <a:spLocks noGrp="1"/>
          </p:cNvSpPr>
          <p:nvPr>
            <p:ph type="dt" sz="half" idx="10"/>
          </p:nvPr>
        </p:nvSpPr>
        <p:spPr/>
        <p:txBody>
          <a:bodyPr/>
          <a:lstStyle/>
          <a:p>
            <a:fld id="{ECB74F22-390D-4FFA-AA42-FC801F645297}" type="datetimeFigureOut">
              <a:rPr lang="en-GB" smtClean="0"/>
              <a:t>13/12/2023</a:t>
            </a:fld>
            <a:endParaRPr lang="en-GB"/>
          </a:p>
        </p:txBody>
      </p:sp>
      <p:sp>
        <p:nvSpPr>
          <p:cNvPr id="5" name="Footer Placeholder 4">
            <a:extLst>
              <a:ext uri="{FF2B5EF4-FFF2-40B4-BE49-F238E27FC236}">
                <a16:creationId xmlns:a16="http://schemas.microsoft.com/office/drawing/2014/main" id="{111541B9-5EE1-5233-CD5D-E9DCA6A396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43E973-6703-EF45-8988-20B08AE7A642}"/>
              </a:ext>
            </a:extLst>
          </p:cNvPr>
          <p:cNvSpPr>
            <a:spLocks noGrp="1"/>
          </p:cNvSpPr>
          <p:nvPr>
            <p:ph type="sldNum" sz="quarter" idx="12"/>
          </p:nvPr>
        </p:nvSpPr>
        <p:spPr/>
        <p:txBody>
          <a:bodyPr/>
          <a:lstStyle/>
          <a:p>
            <a:fld id="{AF4D223A-9847-4142-9B59-61CEEF45D75F}" type="slidenum">
              <a:rPr lang="en-GB" smtClean="0"/>
              <a:t>‹#›</a:t>
            </a:fld>
            <a:endParaRPr lang="en-GB"/>
          </a:p>
        </p:txBody>
      </p:sp>
    </p:spTree>
    <p:extLst>
      <p:ext uri="{BB962C8B-B14F-4D97-AF65-F5344CB8AC3E}">
        <p14:creationId xmlns:p14="http://schemas.microsoft.com/office/powerpoint/2010/main" val="7318909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936F05-164A-9062-4DBF-FDB8C9B8EA2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2F1CB82-A1A9-BC34-19DB-9BA82181815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BBB3268-7AB6-95D3-1719-355AF0066E1A}"/>
              </a:ext>
            </a:extLst>
          </p:cNvPr>
          <p:cNvSpPr>
            <a:spLocks noGrp="1"/>
          </p:cNvSpPr>
          <p:nvPr>
            <p:ph type="dt" sz="half" idx="10"/>
          </p:nvPr>
        </p:nvSpPr>
        <p:spPr/>
        <p:txBody>
          <a:bodyPr/>
          <a:lstStyle/>
          <a:p>
            <a:fld id="{E4794187-1031-40EB-ADE6-E558E94D07F6}" type="datetimeFigureOut">
              <a:rPr lang="en-US" smtClean="0"/>
              <a:t>12/13/2023</a:t>
            </a:fld>
            <a:endParaRPr lang="en-US"/>
          </a:p>
        </p:txBody>
      </p:sp>
      <p:sp>
        <p:nvSpPr>
          <p:cNvPr id="5" name="Footer Placeholder 4">
            <a:extLst>
              <a:ext uri="{FF2B5EF4-FFF2-40B4-BE49-F238E27FC236}">
                <a16:creationId xmlns:a16="http://schemas.microsoft.com/office/drawing/2014/main" id="{E6182BCC-A497-9D2F-35AE-F216331FDD0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B8A165B-9B76-1616-6769-74F08C42DC5B}"/>
              </a:ext>
            </a:extLst>
          </p:cNvPr>
          <p:cNvSpPr>
            <a:spLocks noGrp="1"/>
          </p:cNvSpPr>
          <p:nvPr>
            <p:ph type="sldNum" sz="quarter" idx="12"/>
          </p:nvPr>
        </p:nvSpPr>
        <p:spPr/>
        <p:txBody>
          <a:bodyPr/>
          <a:lstStyle/>
          <a:p>
            <a:fld id="{518AFCDB-E68D-4534-93CB-7C6431B07AC7}" type="slidenum">
              <a:rPr lang="en-US" smtClean="0"/>
              <a:t>‹#›</a:t>
            </a:fld>
            <a:endParaRPr lang="en-US"/>
          </a:p>
        </p:txBody>
      </p:sp>
    </p:spTree>
    <p:extLst>
      <p:ext uri="{BB962C8B-B14F-4D97-AF65-F5344CB8AC3E}">
        <p14:creationId xmlns:p14="http://schemas.microsoft.com/office/powerpoint/2010/main" val="1266982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D04D2-0BC6-464D-B43E-6B22B7340208}"/>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A744D134-31C3-3723-8EA3-5E9C42784AE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F7A565ED-6492-020F-2C3D-EB6CA165D90A}"/>
              </a:ext>
            </a:extLst>
          </p:cNvPr>
          <p:cNvSpPr>
            <a:spLocks noGrp="1"/>
          </p:cNvSpPr>
          <p:nvPr>
            <p:ph type="dt" sz="half" idx="10"/>
          </p:nvPr>
        </p:nvSpPr>
        <p:spPr/>
        <p:txBody>
          <a:bodyPr/>
          <a:lstStyle/>
          <a:p>
            <a:fld id="{6C4D60DC-FC3E-41D0-8183-C3D3BBDAE78D}" type="datetimeFigureOut">
              <a:rPr lang="en-IN" smtClean="0"/>
              <a:t>13-12-2023</a:t>
            </a:fld>
            <a:endParaRPr lang="en-IN"/>
          </a:p>
        </p:txBody>
      </p:sp>
      <p:sp>
        <p:nvSpPr>
          <p:cNvPr id="5" name="Footer Placeholder 4">
            <a:extLst>
              <a:ext uri="{FF2B5EF4-FFF2-40B4-BE49-F238E27FC236}">
                <a16:creationId xmlns:a16="http://schemas.microsoft.com/office/drawing/2014/main" id="{B4799098-5137-7B33-7B1E-204D9E5DF328}"/>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71DE15F0-2129-DAE2-5EAB-27F427458DE6}"/>
              </a:ext>
            </a:extLst>
          </p:cNvPr>
          <p:cNvSpPr>
            <a:spLocks noGrp="1"/>
          </p:cNvSpPr>
          <p:nvPr>
            <p:ph type="sldNum" sz="quarter" idx="12"/>
          </p:nvPr>
        </p:nvSpPr>
        <p:spPr/>
        <p:txBody>
          <a:bodyPr/>
          <a:lstStyle/>
          <a:p>
            <a:fld id="{AF750B0A-CCBE-48A9-BFA0-8447042B6E3B}" type="slidenum">
              <a:rPr lang="en-IN" smtClean="0"/>
              <a:t>‹#›</a:t>
            </a:fld>
            <a:endParaRPr lang="en-IN"/>
          </a:p>
        </p:txBody>
      </p:sp>
    </p:spTree>
    <p:extLst>
      <p:ext uri="{BB962C8B-B14F-4D97-AF65-F5344CB8AC3E}">
        <p14:creationId xmlns:p14="http://schemas.microsoft.com/office/powerpoint/2010/main" val="23084331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B619B2-4C83-B561-F0F6-8C23201F07A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A524BEFD-F1C5-C713-3B33-5DFF551F0D3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B0328FF4-9F4B-1B88-4CF1-06AAEEA18B7D}"/>
              </a:ext>
            </a:extLst>
          </p:cNvPr>
          <p:cNvSpPr>
            <a:spLocks noGrp="1"/>
          </p:cNvSpPr>
          <p:nvPr>
            <p:ph type="dt" sz="half" idx="10"/>
          </p:nvPr>
        </p:nvSpPr>
        <p:spPr/>
        <p:txBody>
          <a:bodyPr/>
          <a:lstStyle/>
          <a:p>
            <a:fld id="{6C4D60DC-FC3E-41D0-8183-C3D3BBDAE78D}" type="datetimeFigureOut">
              <a:rPr lang="en-IN" smtClean="0"/>
              <a:t>13-12-2023</a:t>
            </a:fld>
            <a:endParaRPr lang="en-IN"/>
          </a:p>
        </p:txBody>
      </p:sp>
      <p:sp>
        <p:nvSpPr>
          <p:cNvPr id="5" name="Footer Placeholder 4">
            <a:extLst>
              <a:ext uri="{FF2B5EF4-FFF2-40B4-BE49-F238E27FC236}">
                <a16:creationId xmlns:a16="http://schemas.microsoft.com/office/drawing/2014/main" id="{78AAFC17-10C8-323B-C189-B06601ADFCA4}"/>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A4316BAB-A29B-0507-B1AD-A884CF3B7FB3}"/>
              </a:ext>
            </a:extLst>
          </p:cNvPr>
          <p:cNvSpPr>
            <a:spLocks noGrp="1"/>
          </p:cNvSpPr>
          <p:nvPr>
            <p:ph type="sldNum" sz="quarter" idx="12"/>
          </p:nvPr>
        </p:nvSpPr>
        <p:spPr/>
        <p:txBody>
          <a:bodyPr/>
          <a:lstStyle/>
          <a:p>
            <a:fld id="{AF750B0A-CCBE-48A9-BFA0-8447042B6E3B}" type="slidenum">
              <a:rPr lang="en-IN" smtClean="0"/>
              <a:t>‹#›</a:t>
            </a:fld>
            <a:endParaRPr lang="en-IN"/>
          </a:p>
        </p:txBody>
      </p:sp>
    </p:spTree>
    <p:extLst>
      <p:ext uri="{BB962C8B-B14F-4D97-AF65-F5344CB8AC3E}">
        <p14:creationId xmlns:p14="http://schemas.microsoft.com/office/powerpoint/2010/main" val="12034440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9BC50ABE-94CB-417E-AF89-8AFB1F3CB9B6}" type="datetimeFigureOut">
              <a:rPr lang="en-GB" smtClean="0"/>
              <a:t>13/12/2023</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A60D95FF-3E7A-42D1-B2EC-81682BBB7BE2}" type="slidenum">
              <a:rPr lang="en-GB" smtClean="0"/>
              <a:t>‹#›</a:t>
            </a:fld>
            <a:endParaRPr lang="en-GB"/>
          </a:p>
        </p:txBody>
      </p:sp>
    </p:spTree>
    <p:extLst>
      <p:ext uri="{BB962C8B-B14F-4D97-AF65-F5344CB8AC3E}">
        <p14:creationId xmlns:p14="http://schemas.microsoft.com/office/powerpoint/2010/main" val="31792723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54F3468-DC37-4B6A-8A60-337EEB820C0D}" type="datetimeFigureOut">
              <a:rPr lang="en-IN" smtClean="0"/>
              <a:t>13-12-2023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84621BA-6E8C-4AFC-B446-F13009B7A760}" type="slidenum">
              <a:rPr lang="en-IN" smtClean="0"/>
              <a:t>‹#›</a:t>
            </a:fld>
            <a:endParaRPr lang="en-IN"/>
          </a:p>
        </p:txBody>
      </p:sp>
    </p:spTree>
    <p:extLst>
      <p:ext uri="{BB962C8B-B14F-4D97-AF65-F5344CB8AC3E}">
        <p14:creationId xmlns:p14="http://schemas.microsoft.com/office/powerpoint/2010/main" val="41183983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 /><Relationship Id="rId1" Type="http://schemas.openxmlformats.org/officeDocument/2006/relationships/slideLayout" Target="../slideLayouts/slideLayout12.xml" /></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 /><Relationship Id="rId2" Type="http://schemas.openxmlformats.org/officeDocument/2006/relationships/slideLayout" Target="../slideLayouts/slideLayout14.xml" /><Relationship Id="rId1" Type="http://schemas.openxmlformats.org/officeDocument/2006/relationships/slideLayout" Target="../slideLayouts/slideLayout13.xml" /></Relationships>
</file>

<file path=ppt/slideMasters/_rels/slideMaster4.xml.rels><?xml version="1.0" encoding="UTF-8" standalone="yes"?>
<Relationships xmlns="http://schemas.openxmlformats.org/package/2006/relationships"><Relationship Id="rId2" Type="http://schemas.openxmlformats.org/officeDocument/2006/relationships/theme" Target="../theme/theme4.xml" /><Relationship Id="rId1" Type="http://schemas.openxmlformats.org/officeDocument/2006/relationships/slideLayout" Target="../slideLayouts/slideLayout15.xml" /></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theme" Target="../theme/theme5.xml" /><Relationship Id="rId1" Type="http://schemas.openxmlformats.org/officeDocument/2006/relationships/slideLayout" Target="../slideLayouts/slideLayout16.xml" /><Relationship Id="rId4" Type="http://schemas.openxmlformats.org/officeDocument/2006/relationships/image" Target="../media/image4.png"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EFD5C2D-0F1B-A0F2-E912-D95E0469487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E5CF7CE-FD87-5839-A4A4-28F05EF061B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55A682-C53F-C614-8472-3E16D5C54A1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B74F22-390D-4FFA-AA42-FC801F645297}" type="datetimeFigureOut">
              <a:rPr lang="en-GB" smtClean="0"/>
              <a:t>13/12/2023</a:t>
            </a:fld>
            <a:endParaRPr lang="en-GB"/>
          </a:p>
        </p:txBody>
      </p:sp>
      <p:sp>
        <p:nvSpPr>
          <p:cNvPr id="5" name="Footer Placeholder 4">
            <a:extLst>
              <a:ext uri="{FF2B5EF4-FFF2-40B4-BE49-F238E27FC236}">
                <a16:creationId xmlns:a16="http://schemas.microsoft.com/office/drawing/2014/main" id="{30FA3DE1-7569-A1A9-01F1-E9381A433DC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930F2C2-BE75-7302-302B-5F87EEB4D20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F4D223A-9847-4142-9B59-61CEEF45D75F}" type="slidenum">
              <a:rPr lang="en-GB" smtClean="0"/>
              <a:t>‹#›</a:t>
            </a:fld>
            <a:endParaRPr lang="en-GB"/>
          </a:p>
        </p:txBody>
      </p:sp>
    </p:spTree>
    <p:extLst>
      <p:ext uri="{BB962C8B-B14F-4D97-AF65-F5344CB8AC3E}">
        <p14:creationId xmlns:p14="http://schemas.microsoft.com/office/powerpoint/2010/main" val="670723448"/>
      </p:ext>
    </p:extLst>
  </p:cSld>
  <p:clrMap bg1="lt1" tx1="dk1" bg2="lt2" tx2="dk2" accent1="accent1" accent2="accent2" accent3="accent3" accent4="accent4" accent5="accent5" accent6="accent6" hlink="hlink" folHlink="folHlink"/>
  <p:sldLayoutIdLst>
    <p:sldLayoutId id="2147483663" r:id="rId1"/>
    <p:sldLayoutId id="2147483661"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54E0249-168E-22E4-63FC-57D84FA9E34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0F9283AB-91FF-F0C1-1D7D-5BA79609318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DB542D-83D0-F716-E75B-38D4D057449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4794187-1031-40EB-ADE6-E558E94D07F6}" type="datetimeFigureOut">
              <a:rPr lang="en-US" smtClean="0"/>
              <a:t>12/13/2023</a:t>
            </a:fld>
            <a:endParaRPr lang="en-US"/>
          </a:p>
        </p:txBody>
      </p:sp>
      <p:sp>
        <p:nvSpPr>
          <p:cNvPr id="5" name="Footer Placeholder 4">
            <a:extLst>
              <a:ext uri="{FF2B5EF4-FFF2-40B4-BE49-F238E27FC236}">
                <a16:creationId xmlns:a16="http://schemas.microsoft.com/office/drawing/2014/main" id="{A33D1903-20D6-5B8E-2DDE-2809BCDA6F0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146598B-DCD1-A11F-A040-93B79D47B96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AFCDB-E68D-4534-93CB-7C6431B07AC7}" type="slidenum">
              <a:rPr lang="en-US" smtClean="0"/>
              <a:t>‹#›</a:t>
            </a:fld>
            <a:endParaRPr lang="en-US"/>
          </a:p>
        </p:txBody>
      </p:sp>
    </p:spTree>
    <p:extLst>
      <p:ext uri="{BB962C8B-B14F-4D97-AF65-F5344CB8AC3E}">
        <p14:creationId xmlns:p14="http://schemas.microsoft.com/office/powerpoint/2010/main" val="3113820180"/>
      </p:ext>
    </p:extLst>
  </p:cSld>
  <p:clrMap bg1="lt1" tx1="dk1" bg2="lt2" tx2="dk2" accent1="accent1" accent2="accent2" accent3="accent3" accent4="accent4" accent5="accent5" accent6="accent6" hlink="hlink" folHlink="folHlink"/>
  <p:sldLayoutIdLst>
    <p:sldLayoutId id="214748366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C4EFFA-6B7B-7204-B835-9C0E8C89407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3908B857-2548-42BF-5C04-21D49996A8E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FE1CA569-B254-73F7-EDCA-6C331AB3118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C4D60DC-FC3E-41D0-8183-C3D3BBDAE78D}" type="datetimeFigureOut">
              <a:rPr lang="en-IN" smtClean="0"/>
              <a:t>13-12-2023</a:t>
            </a:fld>
            <a:endParaRPr lang="en-IN"/>
          </a:p>
        </p:txBody>
      </p:sp>
      <p:sp>
        <p:nvSpPr>
          <p:cNvPr id="5" name="Footer Placeholder 4">
            <a:extLst>
              <a:ext uri="{FF2B5EF4-FFF2-40B4-BE49-F238E27FC236}">
                <a16:creationId xmlns:a16="http://schemas.microsoft.com/office/drawing/2014/main" id="{EF41EE6C-9ED8-0589-947F-E4E06B2AEE6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0654CF68-4237-2956-7866-78486BA3964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F750B0A-CCBE-48A9-BFA0-8447042B6E3B}" type="slidenum">
              <a:rPr lang="en-IN" smtClean="0"/>
              <a:t>‹#›</a:t>
            </a:fld>
            <a:endParaRPr lang="en-IN"/>
          </a:p>
        </p:txBody>
      </p:sp>
    </p:spTree>
    <p:extLst>
      <p:ext uri="{BB962C8B-B14F-4D97-AF65-F5344CB8AC3E}">
        <p14:creationId xmlns:p14="http://schemas.microsoft.com/office/powerpoint/2010/main" val="3176499516"/>
      </p:ext>
    </p:extLst>
  </p:cSld>
  <p:clrMap bg1="lt1" tx1="dk1" bg2="lt2" tx2="dk2" accent1="accent1" accent2="accent2" accent3="accent3" accent4="accent4" accent5="accent5" accent6="accent6" hlink="hlink" folHlink="folHlink"/>
  <p:sldLayoutIdLst>
    <p:sldLayoutId id="2147483650" r:id="rId1"/>
    <p:sldLayoutId id="2147483649"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9BC50ABE-94CB-417E-AF89-8AFB1F3CB9B6}" type="datetimeFigureOut">
              <a:rPr lang="en-GB" smtClean="0"/>
              <a:t>13/12/2023</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A60D95FF-3E7A-42D1-B2EC-81682BBB7BE2}"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67642094"/>
      </p:ext>
    </p:extLst>
  </p:cSld>
  <p:clrMap bg1="lt1" tx1="dk1" bg2="lt2" tx2="dk2" accent1="accent1" accent2="accent2" accent3="accent3" accent4="accent4" accent5="accent5" accent6="accent6" hlink="hlink" folHlink="folHlink"/>
  <p:sldLayoutIdLst>
    <p:sldLayoutId id="2147483757" r:id="rId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54F3468-DC37-4B6A-8A60-337EEB820C0D}" type="datetimeFigureOut">
              <a:rPr lang="en-IN" smtClean="0"/>
              <a:t>13-12-2023</a:t>
            </a:fld>
            <a:endParaRPr lang="en-IN"/>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IN"/>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84621BA-6E8C-4AFC-B446-F13009B7A760}" type="slidenum">
              <a:rPr lang="en-IN" smtClean="0"/>
              <a:t>‹#›</a:t>
            </a:fld>
            <a:endParaRPr lang="en-IN"/>
          </a:p>
        </p:txBody>
      </p:sp>
    </p:spTree>
    <p:extLst>
      <p:ext uri="{BB962C8B-B14F-4D97-AF65-F5344CB8AC3E}">
        <p14:creationId xmlns:p14="http://schemas.microsoft.com/office/powerpoint/2010/main" val="1091319641"/>
      </p:ext>
    </p:extLst>
  </p:cSld>
  <p:clrMap bg1="lt1" tx1="dk1" bg2="lt2" tx2="dk2" accent1="accent1" accent2="accent2" accent3="accent3" accent4="accent4" accent5="accent5" accent6="accent6" hlink="hlink" folHlink="folHlink"/>
  <p:sldLayoutIdLst>
    <p:sldLayoutId id="2147484030" r:id="rId1"/>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3.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notesSlide" Target="../notesSlides/notesSlide2.xml" /><Relationship Id="rId1" Type="http://schemas.openxmlformats.org/officeDocument/2006/relationships/slideLayout" Target="../slideLayouts/slideLayout12.xml" /><Relationship Id="rId4" Type="http://schemas.openxmlformats.org/officeDocument/2006/relationships/image" Target="../media/image7.jpeg" /></Relationships>
</file>

<file path=ppt/slides/_rels/slide4.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3.xml" /><Relationship Id="rId1" Type="http://schemas.openxmlformats.org/officeDocument/2006/relationships/slideLayout" Target="../slideLayouts/slideLayout12.xml" /><Relationship Id="rId4" Type="http://schemas.openxmlformats.org/officeDocument/2006/relationships/image" Target="../media/image9.jpeg" /></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image" Target="../media/image10.jpeg" /><Relationship Id="rId1" Type="http://schemas.openxmlformats.org/officeDocument/2006/relationships/slideLayout" Target="../slideLayouts/slideLayout1.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image" Target="../media/image11.jpeg" /><Relationship Id="rId1" Type="http://schemas.openxmlformats.org/officeDocument/2006/relationships/slideLayout" Target="../slideLayouts/slideLayout7.xml" /><Relationship Id="rId6" Type="http://schemas.openxmlformats.org/officeDocument/2006/relationships/diagramColors" Target="../diagrams/colors2.xml" /><Relationship Id="rId5" Type="http://schemas.openxmlformats.org/officeDocument/2006/relationships/diagramQuickStyle" Target="../diagrams/quickStyle2.xml" /><Relationship Id="rId4" Type="http://schemas.openxmlformats.org/officeDocument/2006/relationships/diagramLayout" Target="../diagrams/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8.xml.rels><?xml version="1.0" encoding="UTF-8" standalone="yes"?>
<Relationships xmlns="http://schemas.openxmlformats.org/package/2006/relationships"><Relationship Id="rId2" Type="http://schemas.openxmlformats.org/officeDocument/2006/relationships/image" Target="../media/image12.jpeg" /><Relationship Id="rId1" Type="http://schemas.openxmlformats.org/officeDocument/2006/relationships/slideLayout" Target="../slideLayouts/slideLayout7.xml" /></Relationships>
</file>

<file path=ppt/slides/_rels/slide9.xml.rels><?xml version="1.0" encoding="UTF-8" standalone="yes"?>
<Relationships xmlns="http://schemas.openxmlformats.org/package/2006/relationships"><Relationship Id="rId2" Type="http://schemas.openxmlformats.org/officeDocument/2006/relationships/image" Target="../media/image13.png" /><Relationship Id="rId1" Type="http://schemas.openxmlformats.org/officeDocument/2006/relationships/slideLayout" Target="../slideLayouts/slideLayout14.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 /></Relationships>
</file>

<file path=ppt/slides/_rels/slide11.xml.rels><?xml version="1.0" encoding="UTF-8" standalone="yes"?>
<Relationships xmlns="http://schemas.openxmlformats.org/package/2006/relationships"><Relationship Id="rId2" Type="http://schemas.openxmlformats.org/officeDocument/2006/relationships/image" Target="../media/image14.png" /><Relationship Id="rId1" Type="http://schemas.openxmlformats.org/officeDocument/2006/relationships/slideLayout" Target="../slideLayouts/slideLayout14.xml" /></Relationships>
</file>

<file path=ppt/slides/_rels/slide12.xml.rels><?xml version="1.0" encoding="UTF-8" standalone="yes"?>
<Relationships xmlns="http://schemas.openxmlformats.org/package/2006/relationships"><Relationship Id="rId2" Type="http://schemas.openxmlformats.org/officeDocument/2006/relationships/image" Target="../media/image15.png" /><Relationship Id="rId1" Type="http://schemas.openxmlformats.org/officeDocument/2006/relationships/slideLayout" Target="../slideLayouts/slideLayout13.xml" /></Relationships>
</file>

<file path=ppt/slides/_rels/slide13.xml.rels><?xml version="1.0" encoding="UTF-8" standalone="yes"?>
<Relationships xmlns="http://schemas.openxmlformats.org/package/2006/relationships"><Relationship Id="rId2" Type="http://schemas.openxmlformats.org/officeDocument/2006/relationships/image" Target="../media/image16.png" /><Relationship Id="rId1" Type="http://schemas.openxmlformats.org/officeDocument/2006/relationships/slideLayout" Target="../slideLayouts/slideLayout15.xml" /></Relationships>
</file>

<file path=ppt/slides/_rels/slide14.xml.rels><?xml version="1.0" encoding="UTF-8" standalone="yes"?>
<Relationships xmlns="http://schemas.openxmlformats.org/package/2006/relationships"><Relationship Id="rId2" Type="http://schemas.openxmlformats.org/officeDocument/2006/relationships/image" Target="../media/image17.jpg" /><Relationship Id="rId1" Type="http://schemas.openxmlformats.org/officeDocument/2006/relationships/slideLayout" Target="../slideLayouts/slideLayout15.xml" /></Relationships>
</file>

<file path=ppt/slides/_rels/slide15.xml.rels><?xml version="1.0" encoding="UTF-8" standalone="yes"?>
<Relationships xmlns="http://schemas.openxmlformats.org/package/2006/relationships"><Relationship Id="rId2" Type="http://schemas.openxmlformats.org/officeDocument/2006/relationships/image" Target="../media/image18.jpg" /><Relationship Id="rId1" Type="http://schemas.openxmlformats.org/officeDocument/2006/relationships/slideLayout" Target="../slideLayouts/slideLayout15.xml" /></Relationships>
</file>

<file path=ppt/slides/_rels/slide16.xml.rels><?xml version="1.0" encoding="UTF-8" standalone="yes"?>
<Relationships xmlns="http://schemas.openxmlformats.org/package/2006/relationships"><Relationship Id="rId3" Type="http://schemas.openxmlformats.org/officeDocument/2006/relationships/image" Target="../media/image19.jpg" /><Relationship Id="rId2" Type="http://schemas.openxmlformats.org/officeDocument/2006/relationships/hyperlink" Target="https://journals.sagepub.com/doi/full/10.1177/20552076221102255#con7" TargetMode="External" /><Relationship Id="rId1" Type="http://schemas.openxmlformats.org/officeDocument/2006/relationships/slideLayout" Target="../slideLayouts/slideLayout15.xml" /></Relationships>
</file>

<file path=ppt/slides/_rels/slide17.xml.rels><?xml version="1.0" encoding="UTF-8" standalone="yes"?>
<Relationships xmlns="http://schemas.openxmlformats.org/package/2006/relationships"><Relationship Id="rId2" Type="http://schemas.openxmlformats.org/officeDocument/2006/relationships/image" Target="../media/image20.jpg" /><Relationship Id="rId1" Type="http://schemas.openxmlformats.org/officeDocument/2006/relationships/slideLayout" Target="../slideLayouts/slideLayout15.xml" /></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5.xml" /></Relationships>
</file>

<file path=ppt/slides/_rels/slide19.xml.rels><?xml version="1.0" encoding="UTF-8" standalone="yes"?>
<Relationships xmlns="http://schemas.openxmlformats.org/package/2006/relationships"><Relationship Id="rId3" Type="http://schemas.openxmlformats.org/officeDocument/2006/relationships/image" Target="../media/image21.png" /><Relationship Id="rId2" Type="http://schemas.openxmlformats.org/officeDocument/2006/relationships/hyperlink" Target="https://journals.sagepub.com/doi/10.1177/20552076221102255#con2" TargetMode="External" /><Relationship Id="rId1" Type="http://schemas.openxmlformats.org/officeDocument/2006/relationships/slideLayout" Target="../slideLayouts/slideLayout15.xml" /></Relationships>
</file>

<file path=ppt/slides/_rels/slide20.xml.rels><?xml version="1.0" encoding="UTF-8" standalone="yes"?>
<Relationships xmlns="http://schemas.openxmlformats.org/package/2006/relationships"><Relationship Id="rId3" Type="http://schemas.openxmlformats.org/officeDocument/2006/relationships/image" Target="../media/image22.jpeg" /><Relationship Id="rId2" Type="http://schemas.openxmlformats.org/officeDocument/2006/relationships/notesSlide" Target="../notesSlides/notesSlide4.xml" /><Relationship Id="rId1" Type="http://schemas.openxmlformats.org/officeDocument/2006/relationships/slideLayout" Target="../slideLayouts/slideLayout16.xml" /></Relationships>
</file>

<file path=ppt/slides/_rels/slide21.xml.rels><?xml version="1.0" encoding="UTF-8" standalone="yes"?>
<Relationships xmlns="http://schemas.openxmlformats.org/package/2006/relationships"><Relationship Id="rId3" Type="http://schemas.openxmlformats.org/officeDocument/2006/relationships/image" Target="../media/image23.jpeg" /><Relationship Id="rId2" Type="http://schemas.openxmlformats.org/officeDocument/2006/relationships/notesSlide" Target="../notesSlides/notesSlide5.xml" /><Relationship Id="rId1" Type="http://schemas.openxmlformats.org/officeDocument/2006/relationships/slideLayout" Target="../slideLayouts/slideLayout16.xml" /></Relationships>
</file>

<file path=ppt/slides/_rels/slide22.xml.rels><?xml version="1.0" encoding="UTF-8" standalone="yes"?>
<Relationships xmlns="http://schemas.openxmlformats.org/package/2006/relationships"><Relationship Id="rId3" Type="http://schemas.openxmlformats.org/officeDocument/2006/relationships/image" Target="../media/image24.png" /><Relationship Id="rId2" Type="http://schemas.openxmlformats.org/officeDocument/2006/relationships/notesSlide" Target="../notesSlides/notesSlide6.xml" /><Relationship Id="rId1" Type="http://schemas.openxmlformats.org/officeDocument/2006/relationships/slideLayout" Target="../slideLayouts/slideLayout16.xml" /></Relationships>
</file>

<file path=ppt/slides/_rels/slide23.xml.rels><?xml version="1.0" encoding="UTF-8" standalone="yes"?>
<Relationships xmlns="http://schemas.openxmlformats.org/package/2006/relationships"><Relationship Id="rId3" Type="http://schemas.openxmlformats.org/officeDocument/2006/relationships/image" Target="../media/image25.png" /><Relationship Id="rId2" Type="http://schemas.openxmlformats.org/officeDocument/2006/relationships/notesSlide" Target="../notesSlides/notesSlide7.xml" /><Relationship Id="rId1" Type="http://schemas.openxmlformats.org/officeDocument/2006/relationships/slideLayout" Target="../slideLayouts/slideLayout16.xml" /></Relationships>
</file>

<file path=ppt/slides/_rels/slide24.xml.rels><?xml version="1.0" encoding="UTF-8" standalone="yes"?>
<Relationships xmlns="http://schemas.openxmlformats.org/package/2006/relationships"><Relationship Id="rId3" Type="http://schemas.openxmlformats.org/officeDocument/2006/relationships/image" Target="../media/image26.jpeg" /><Relationship Id="rId2" Type="http://schemas.openxmlformats.org/officeDocument/2006/relationships/notesSlide" Target="../notesSlides/notesSlide8.xml" /><Relationship Id="rId1" Type="http://schemas.openxmlformats.org/officeDocument/2006/relationships/slideLayout" Target="../slideLayouts/slideLayout16.xml" /></Relationships>
</file>

<file path=ppt/slides/_rels/slide25.xml.rels><?xml version="1.0" encoding="UTF-8" standalone="yes"?>
<Relationships xmlns="http://schemas.openxmlformats.org/package/2006/relationships"><Relationship Id="rId3" Type="http://schemas.openxmlformats.org/officeDocument/2006/relationships/image" Target="../media/image27.png" /><Relationship Id="rId2" Type="http://schemas.openxmlformats.org/officeDocument/2006/relationships/notesSlide" Target="../notesSlides/notesSlide9.xml" /><Relationship Id="rId1" Type="http://schemas.openxmlformats.org/officeDocument/2006/relationships/slideLayout" Target="../slideLayouts/slideLayout16.xml" /></Relationships>
</file>

<file path=ppt/slides/_rels/slide26.xml.rels><?xml version="1.0" encoding="UTF-8" standalone="yes"?>
<Relationships xmlns="http://schemas.openxmlformats.org/package/2006/relationships"><Relationship Id="rId3" Type="http://schemas.openxmlformats.org/officeDocument/2006/relationships/hyperlink" Target="https://link.springer.com/book/10.1007/978-3-319-09798-5" TargetMode="External" /><Relationship Id="rId7" Type="http://schemas.openxmlformats.org/officeDocument/2006/relationships/hyperlink" Target="https://www.phoenixchildrens.org/files/inline-files/AAP%20Developmental%20Screening%20and%20Surveillance%20Policy%20Statement%202020_0.pdf" TargetMode="External" /><Relationship Id="rId2" Type="http://schemas.openxmlformats.org/officeDocument/2006/relationships/hyperlink" Target="https://link.springer.com/chapter/10.1007/978-3-319-09798-5_4" TargetMode="External" /><Relationship Id="rId1" Type="http://schemas.openxmlformats.org/officeDocument/2006/relationships/slideLayout" Target="../slideLayouts/slideLayout13.xml" /><Relationship Id="rId6" Type="http://schemas.openxmlformats.org/officeDocument/2006/relationships/hyperlink" Target="https://onlinelibrary.wiley.com/doi/pdf/10.1111/hex.13092" TargetMode="External" /><Relationship Id="rId5" Type="http://schemas.openxmlformats.org/officeDocument/2006/relationships/hyperlink" Target="https://doi.org/10.1177/20552076221102255" TargetMode="External" /><Relationship Id="rId4" Type="http://schemas.openxmlformats.org/officeDocument/2006/relationships/hyperlink" Target="https://doi.org/10.3389/fdgth.2020.536203" TargetMode="External" /></Relationships>
</file>

<file path=ppt/slides/_rels/slide27.xml.rels><?xml version="1.0" encoding="UTF-8" standalone="yes"?>
<Relationships xmlns="http://schemas.openxmlformats.org/package/2006/relationships"><Relationship Id="rId2" Type="http://schemas.openxmlformats.org/officeDocument/2006/relationships/hyperlink" Target="https://link.springer.com/chapter/10.1007/978-3-662-66872-6_12" TargetMode="External" /><Relationship Id="rId1" Type="http://schemas.openxmlformats.org/officeDocument/2006/relationships/slideLayout" Target="../slideLayouts/slideLayout14.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1D7D2DE-89A0-9A08-7C79-68C00EF145A0}"/>
              </a:ext>
            </a:extLst>
          </p:cNvPr>
          <p:cNvSpPr txBox="1"/>
          <p:nvPr/>
        </p:nvSpPr>
        <p:spPr>
          <a:xfrm>
            <a:off x="80010" y="205740"/>
            <a:ext cx="11967210" cy="6494085"/>
          </a:xfrm>
          <a:prstGeom prst="rect">
            <a:avLst/>
          </a:prstGeom>
          <a:noFill/>
        </p:spPr>
        <p:txBody>
          <a:bodyPr wrap="square" rtlCol="0">
            <a:spAutoFit/>
          </a:bodyPr>
          <a:lstStyle/>
          <a:p>
            <a:r>
              <a:rPr lang="en-GB" sz="3200" dirty="0"/>
              <a:t>Programme: MSc Public health and social care in practice</a:t>
            </a:r>
          </a:p>
          <a:p>
            <a:r>
              <a:rPr lang="en-GB" sz="3200" dirty="0"/>
              <a:t>Module:population health and digital health promotion</a:t>
            </a:r>
          </a:p>
          <a:p>
            <a:r>
              <a:rPr lang="en-GB" sz="3200" dirty="0"/>
              <a:t>Module health code:LCHS7007</a:t>
            </a:r>
          </a:p>
          <a:p>
            <a:r>
              <a:rPr lang="en-GB" sz="3200" dirty="0"/>
              <a:t>Lecturer: Dr Diola </a:t>
            </a:r>
            <a:r>
              <a:rPr lang="en-GB" sz="3200" dirty="0" err="1"/>
              <a:t>Bijlhout</a:t>
            </a:r>
            <a:endParaRPr lang="en-GB" sz="3200" dirty="0"/>
          </a:p>
          <a:p>
            <a:r>
              <a:rPr lang="en-GB" sz="3200" dirty="0"/>
              <a:t>TOPIC: cystic fibrosis and nutritional </a:t>
            </a:r>
            <a:r>
              <a:rPr lang="en-GB" sz="3200" dirty="0" err="1"/>
              <a:t>hea</a:t>
            </a:r>
            <a:endParaRPr lang="en-GB" sz="3200" dirty="0"/>
          </a:p>
          <a:p>
            <a:endParaRPr lang="en-GB" sz="3200" dirty="0"/>
          </a:p>
          <a:p>
            <a:r>
              <a:rPr lang="en-GB" sz="3200" dirty="0"/>
              <a:t>Student name:</a:t>
            </a:r>
          </a:p>
          <a:p>
            <a:r>
              <a:rPr lang="en-GB" sz="3200" dirty="0"/>
              <a:t>Priyanka </a:t>
            </a:r>
            <a:r>
              <a:rPr lang="en-GB" sz="3200" dirty="0" err="1"/>
              <a:t>Dhirajlal</a:t>
            </a:r>
            <a:r>
              <a:rPr lang="en-GB" sz="3200" dirty="0"/>
              <a:t> Vora (2237360)</a:t>
            </a:r>
          </a:p>
          <a:p>
            <a:r>
              <a:rPr lang="en-GB" sz="3200" dirty="0"/>
              <a:t>Siva Prasanth Dandamudi (2242089)</a:t>
            </a:r>
          </a:p>
          <a:p>
            <a:r>
              <a:rPr lang="en-GB" sz="3200" dirty="0"/>
              <a:t>Masumi Sureshbhai </a:t>
            </a:r>
            <a:r>
              <a:rPr lang="en-GB" sz="3200" dirty="0" err="1"/>
              <a:t>Tandel</a:t>
            </a:r>
            <a:r>
              <a:rPr lang="en-GB" sz="3200" dirty="0"/>
              <a:t> (2243074)</a:t>
            </a:r>
          </a:p>
          <a:p>
            <a:r>
              <a:rPr lang="en-GB" sz="3200" dirty="0"/>
              <a:t>Hardeep Kaur(2236243)</a:t>
            </a:r>
          </a:p>
          <a:p>
            <a:r>
              <a:rPr lang="en-GB" sz="3200" dirty="0"/>
              <a:t>Ayushi Patel (2232773)</a:t>
            </a:r>
          </a:p>
          <a:p>
            <a:r>
              <a:rPr lang="en-GB" sz="3200" dirty="0"/>
              <a:t>                           </a:t>
            </a:r>
          </a:p>
        </p:txBody>
      </p:sp>
    </p:spTree>
    <p:extLst>
      <p:ext uri="{BB962C8B-B14F-4D97-AF65-F5344CB8AC3E}">
        <p14:creationId xmlns:p14="http://schemas.microsoft.com/office/powerpoint/2010/main" val="31633086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030F4E-B54D-831F-5960-BD21A5DA68B9}"/>
              </a:ext>
            </a:extLst>
          </p:cNvPr>
          <p:cNvSpPr>
            <a:spLocks noGrp="1"/>
          </p:cNvSpPr>
          <p:nvPr>
            <p:ph type="ctrTitle"/>
          </p:nvPr>
        </p:nvSpPr>
        <p:spPr>
          <a:xfrm>
            <a:off x="0" y="65882"/>
            <a:ext cx="9032240" cy="1717039"/>
          </a:xfrm>
        </p:spPr>
        <p:txBody>
          <a:bodyPr>
            <a:normAutofit/>
          </a:bodyPr>
          <a:lstStyle/>
          <a:p>
            <a:pPr algn="l"/>
            <a:r>
              <a:rPr lang="en-US" sz="4000" b="1" kern="100" dirty="0">
                <a:latin typeface="Times New Roman" panose="02020603050405020304" pitchFamily="18" charset="0"/>
                <a:ea typeface="DengXian" panose="02010600030101010101" pitchFamily="2" charset="-122"/>
                <a:cs typeface="Times New Roman" panose="02020603050405020304" pitchFamily="18" charset="0"/>
              </a:rPr>
              <a:t>“</a:t>
            </a:r>
            <a:r>
              <a:rPr lang="en-US" sz="4000" b="1" kern="100" dirty="0">
                <a:effectLst/>
                <a:latin typeface="Times New Roman" panose="02020603050405020304" pitchFamily="18" charset="0"/>
                <a:ea typeface="DengXian" panose="02010600030101010101" pitchFamily="2" charset="-122"/>
                <a:cs typeface="Times New Roman" panose="02020603050405020304" pitchFamily="18" charset="0"/>
              </a:rPr>
              <a:t>Tiny Bites, Mighty Growth</a:t>
            </a:r>
            <a:r>
              <a:rPr lang="en-US" sz="4000" b="1" kern="100" dirty="0">
                <a:latin typeface="Times New Roman" panose="02020603050405020304" pitchFamily="18" charset="0"/>
                <a:ea typeface="DengXian" panose="02010600030101010101" pitchFamily="2" charset="-122"/>
                <a:cs typeface="Times New Roman" panose="02020603050405020304" pitchFamily="18" charset="0"/>
              </a:rPr>
              <a:t>”</a:t>
            </a:r>
            <a:r>
              <a:rPr lang="en-US" sz="4000" b="1" kern="100" dirty="0">
                <a:effectLst/>
                <a:latin typeface="Times New Roman" panose="02020603050405020304" pitchFamily="18" charset="0"/>
                <a:ea typeface="DengXian" panose="02010600030101010101" pitchFamily="2" charset="-122"/>
                <a:cs typeface="Times New Roman" panose="02020603050405020304" pitchFamily="18" charset="0"/>
              </a:rPr>
              <a:t> </a:t>
            </a:r>
            <a:br>
              <a:rPr lang="en-US" sz="4000" b="1" kern="100" dirty="0">
                <a:effectLst/>
                <a:latin typeface="Times New Roman" panose="02020603050405020304" pitchFamily="18" charset="0"/>
                <a:ea typeface="DengXian" panose="02010600030101010101" pitchFamily="2" charset="-122"/>
                <a:cs typeface="Times New Roman" panose="02020603050405020304" pitchFamily="18" charset="0"/>
              </a:rPr>
            </a:br>
            <a:r>
              <a:rPr lang="en-US" sz="2700" b="1" kern="100" dirty="0">
                <a:latin typeface="Times New Roman" panose="02020603050405020304" pitchFamily="18" charset="0"/>
                <a:ea typeface="DengXian" panose="02010600030101010101" pitchFamily="2" charset="-122"/>
                <a:cs typeface="Times New Roman" panose="02020603050405020304" pitchFamily="18" charset="0"/>
              </a:rPr>
              <a:t>M</a:t>
            </a:r>
            <a:r>
              <a:rPr lang="en-US" sz="2700" b="1" kern="100" dirty="0">
                <a:effectLst/>
                <a:latin typeface="Times New Roman" panose="02020603050405020304" pitchFamily="18" charset="0"/>
                <a:ea typeface="DengXian" panose="02010600030101010101" pitchFamily="2" charset="-122"/>
                <a:cs typeface="Times New Roman" panose="02020603050405020304" pitchFamily="18" charset="0"/>
              </a:rPr>
              <a:t>aking our next generation healthy through Data Analytics  </a:t>
            </a:r>
            <a:br>
              <a:rPr lang="en-US" sz="2700" b="1" kern="100" dirty="0">
                <a:effectLst/>
                <a:latin typeface="Times New Roman" panose="02020603050405020304" pitchFamily="18" charset="0"/>
                <a:ea typeface="DengXian" panose="02010600030101010101" pitchFamily="2" charset="-122"/>
                <a:cs typeface="Times New Roman" panose="02020603050405020304" pitchFamily="18" charset="0"/>
              </a:rPr>
            </a:br>
            <a:endParaRPr lang="en-US" sz="2700" b="1" dirty="0"/>
          </a:p>
        </p:txBody>
      </p:sp>
      <p:sp>
        <p:nvSpPr>
          <p:cNvPr id="3" name="Subtitle 2">
            <a:extLst>
              <a:ext uri="{FF2B5EF4-FFF2-40B4-BE49-F238E27FC236}">
                <a16:creationId xmlns:a16="http://schemas.microsoft.com/office/drawing/2014/main" id="{C13AC0F6-B5E7-1154-C6A0-F6CF2FEBBA84}"/>
              </a:ext>
            </a:extLst>
          </p:cNvPr>
          <p:cNvSpPr>
            <a:spLocks noGrp="1"/>
          </p:cNvSpPr>
          <p:nvPr>
            <p:ph type="subTitle" idx="1"/>
          </p:nvPr>
        </p:nvSpPr>
        <p:spPr>
          <a:xfrm>
            <a:off x="0" y="5674677"/>
            <a:ext cx="12192000" cy="827722"/>
          </a:xfrm>
        </p:spPr>
        <p:txBody>
          <a:bodyPr>
            <a:normAutofit fontScale="25000" lnSpcReduction="20000"/>
          </a:bodyPr>
          <a:lstStyle/>
          <a:p>
            <a:r>
              <a:rPr lang="en-US" sz="7400" b="1" kern="100" dirty="0">
                <a:effectLst/>
                <a:latin typeface="Times New Roman" panose="02020603050405020304" pitchFamily="18" charset="0"/>
                <a:ea typeface="DengXian" panose="02010600030101010101" pitchFamily="2" charset="-122"/>
                <a:cs typeface="Times New Roman" panose="02020603050405020304" pitchFamily="18" charset="0"/>
              </a:rPr>
              <a:t>“Nourishing Infants with the Health-Promoting Dietary Intervention”</a:t>
            </a:r>
            <a:br>
              <a:rPr lang="en-US" sz="7400" b="1" kern="100" dirty="0">
                <a:effectLst/>
                <a:latin typeface="Calibri" panose="020F0502020204030204" pitchFamily="34" charset="0"/>
                <a:ea typeface="DengXian" panose="02010600030101010101" pitchFamily="2" charset="-122"/>
                <a:cs typeface="Times New Roman" panose="02020603050405020304" pitchFamily="18" charset="0"/>
              </a:rPr>
            </a:br>
            <a:endParaRPr lang="en-US" sz="7400" b="1" dirty="0">
              <a:latin typeface="Times New Roman" panose="02020603050405020304" pitchFamily="18" charset="0"/>
              <a:cs typeface="Times New Roman" panose="02020603050405020304" pitchFamily="18" charset="0"/>
            </a:endParaRPr>
          </a:p>
          <a:p>
            <a:r>
              <a:rPr lang="en-US" sz="7200" dirty="0">
                <a:latin typeface="Times New Roman" panose="02020603050405020304" pitchFamily="18" charset="0"/>
                <a:cs typeface="Times New Roman" panose="02020603050405020304" pitchFamily="18" charset="0"/>
              </a:rPr>
              <a:t>Place: Community hall center, Newham </a:t>
            </a:r>
          </a:p>
        </p:txBody>
      </p:sp>
      <p:pic>
        <p:nvPicPr>
          <p:cNvPr id="1026" name="Picture 2">
            <a:extLst>
              <a:ext uri="{FF2B5EF4-FFF2-40B4-BE49-F238E27FC236}">
                <a16:creationId xmlns:a16="http://schemas.microsoft.com/office/drawing/2014/main" id="{178A2B3B-0B35-425A-8CD9-62F0BB1DE3C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905000"/>
            <a:ext cx="12192000" cy="3048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7F17604-A4A7-C4A4-A5CD-151641C82962}"/>
              </a:ext>
            </a:extLst>
          </p:cNvPr>
          <p:cNvSpPr txBox="1"/>
          <p:nvPr/>
        </p:nvSpPr>
        <p:spPr>
          <a:xfrm>
            <a:off x="772160" y="5120640"/>
            <a:ext cx="10678160" cy="276999"/>
          </a:xfrm>
          <a:prstGeom prst="rect">
            <a:avLst/>
          </a:prstGeom>
          <a:noFill/>
        </p:spPr>
        <p:txBody>
          <a:bodyPr wrap="square" rtlCol="0">
            <a:spAutoFit/>
          </a:bodyPr>
          <a:lstStyle/>
          <a:p>
            <a:pPr algn="ctr"/>
            <a:r>
              <a:rPr lang="en-US" sz="1200" dirty="0">
                <a:latin typeface="Times New Roman" panose="02020603050405020304" pitchFamily="18" charset="0"/>
                <a:cs typeface="Times New Roman" panose="02020603050405020304" pitchFamily="18" charset="0"/>
              </a:rPr>
              <a:t>Source: https://cbpp-pcpe.phac-aspc.gc.ca/interventions/</a:t>
            </a:r>
          </a:p>
        </p:txBody>
      </p:sp>
    </p:spTree>
    <p:extLst>
      <p:ext uri="{BB962C8B-B14F-4D97-AF65-F5344CB8AC3E}">
        <p14:creationId xmlns:p14="http://schemas.microsoft.com/office/powerpoint/2010/main" val="1155046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696C46-618D-FD31-6A97-9D97597BE588}"/>
              </a:ext>
            </a:extLst>
          </p:cNvPr>
          <p:cNvSpPr>
            <a:spLocks noGrp="1"/>
          </p:cNvSpPr>
          <p:nvPr>
            <p:ph type="title"/>
          </p:nvPr>
        </p:nvSpPr>
        <p:spPr>
          <a:xfrm>
            <a:off x="101600" y="1215459"/>
            <a:ext cx="11805920" cy="1283901"/>
          </a:xfrm>
        </p:spPr>
        <p:txBody>
          <a:bodyPr>
            <a:normAutofit fontScale="90000"/>
          </a:bodyPr>
          <a:lstStyle/>
          <a:p>
            <a:pPr>
              <a:lnSpc>
                <a:spcPct val="150000"/>
              </a:lnSpc>
            </a:pPr>
            <a:r>
              <a:rPr lang="en-US" sz="1400" dirty="0">
                <a:latin typeface="Times New Roman" panose="02020603050405020304" pitchFamily="18" charset="0"/>
                <a:cs typeface="Times New Roman" panose="02020603050405020304" pitchFamily="18" charset="0"/>
              </a:rPr>
              <a:t>Aim is to change </a:t>
            </a:r>
            <a:r>
              <a:rPr lang="en-US" sz="1400" dirty="0" err="1">
                <a:latin typeface="Times New Roman" panose="02020603050405020304" pitchFamily="18" charset="0"/>
                <a:cs typeface="Times New Roman" panose="02020603050405020304" pitchFamily="18" charset="0"/>
              </a:rPr>
              <a:t>mycap</a:t>
            </a:r>
            <a:r>
              <a:rPr lang="en-US" sz="1400" dirty="0">
                <a:latin typeface="Times New Roman" panose="02020603050405020304" pitchFamily="18" charset="0"/>
                <a:cs typeface="Times New Roman" panose="02020603050405020304" pitchFamily="18" charset="0"/>
              </a:rPr>
              <a:t> app for providing information about nutritional and dietary values to self manage and provide information about symptoms and treatment control of Cystic Fibrosis in new generation (0-5 years children) </a:t>
            </a:r>
            <a:br>
              <a:rPr lang="en-US" sz="1400" dirty="0">
                <a:latin typeface="Times New Roman" panose="02020603050405020304" pitchFamily="18" charset="0"/>
                <a:cs typeface="Times New Roman" panose="02020603050405020304" pitchFamily="18" charset="0"/>
              </a:rPr>
            </a:br>
            <a:r>
              <a:rPr lang="en-US" sz="1400" dirty="0">
                <a:latin typeface="Times New Roman" panose="02020603050405020304" pitchFamily="18" charset="0"/>
                <a:cs typeface="Times New Roman" panose="02020603050405020304" pitchFamily="18" charset="0"/>
              </a:rPr>
              <a:t>The program is focused to collaborate with the parents to share an effective dietary plan to their children who are suffering from cystic fibrosis. During this program we are going to collect data from the parents about their children through a survey mobile application. This intervention will be held in the Newham community center hall and the participants will be parents and NCT workers </a:t>
            </a:r>
            <a:br>
              <a:rPr lang="en-US" sz="1400" kern="100" dirty="0">
                <a:effectLst/>
                <a:latin typeface="Times New Roman" panose="02020603050405020304" pitchFamily="18" charset="0"/>
                <a:ea typeface="DengXian" panose="02010600030101010101" pitchFamily="2" charset="-122"/>
                <a:cs typeface="Times New Roman" panose="02020603050405020304" pitchFamily="18" charset="0"/>
              </a:rPr>
            </a:br>
            <a:endParaRPr lang="en-US" sz="14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70518C7-6117-0363-6381-D6222749560A}"/>
              </a:ext>
            </a:extLst>
          </p:cNvPr>
          <p:cNvSpPr>
            <a:spLocks noGrp="1"/>
          </p:cNvSpPr>
          <p:nvPr>
            <p:ph idx="1"/>
          </p:nvPr>
        </p:nvSpPr>
        <p:spPr>
          <a:xfrm>
            <a:off x="101600" y="2499360"/>
            <a:ext cx="6614160" cy="2021852"/>
          </a:xfrm>
        </p:spPr>
        <p:txBody>
          <a:bodyPr>
            <a:normAutofit/>
          </a:bodyPr>
          <a:lstStyle/>
          <a:p>
            <a:pPr marL="0" indent="0" algn="just">
              <a:lnSpc>
                <a:spcPct val="150000"/>
              </a:lnSpc>
              <a:buNone/>
            </a:pPr>
            <a:r>
              <a:rPr lang="en-US" sz="1400" kern="100" dirty="0">
                <a:effectLst/>
                <a:latin typeface="Times New Roman" panose="02020603050405020304" pitchFamily="18" charset="0"/>
                <a:ea typeface="DengXian" panose="02010600030101010101" pitchFamily="2" charset="-122"/>
                <a:cs typeface="Times New Roman" panose="02020603050405020304" pitchFamily="18" charset="0"/>
              </a:rPr>
              <a:t>Individuals with cystic fibrosis (CF) can benefit from a customized diet plan that addresses the complex nutritional issues related to this inherited illness (Bell et al., 2020). Therefore, the dietary recommendation will be based on their age, stage and their daily absorption of nutrients.</a:t>
            </a:r>
            <a:endParaRPr lang="en-US" sz="1400" kern="1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gn="just">
              <a:lnSpc>
                <a:spcPct val="150000"/>
              </a:lnSpc>
              <a:buNone/>
            </a:pPr>
            <a:endParaRPr lang="en-US" sz="1400" dirty="0"/>
          </a:p>
        </p:txBody>
      </p:sp>
      <p:sp>
        <p:nvSpPr>
          <p:cNvPr id="4" name="TextBox 3">
            <a:extLst>
              <a:ext uri="{FF2B5EF4-FFF2-40B4-BE49-F238E27FC236}">
                <a16:creationId xmlns:a16="http://schemas.microsoft.com/office/drawing/2014/main" id="{BFEDFAFE-31C0-AA5F-F292-42F316176AA5}"/>
              </a:ext>
            </a:extLst>
          </p:cNvPr>
          <p:cNvSpPr txBox="1"/>
          <p:nvPr/>
        </p:nvSpPr>
        <p:spPr>
          <a:xfrm>
            <a:off x="6248400" y="4683148"/>
            <a:ext cx="5943600" cy="2321085"/>
          </a:xfrm>
          <a:prstGeom prst="rect">
            <a:avLst/>
          </a:prstGeom>
          <a:noFill/>
        </p:spPr>
        <p:txBody>
          <a:bodyPr wrap="square" rtlCol="0">
            <a:spAutoFit/>
          </a:bodyPr>
          <a:lstStyle/>
          <a:p>
            <a:pPr algn="just">
              <a:lnSpc>
                <a:spcPct val="150000"/>
              </a:lnSpc>
            </a:pPr>
            <a:r>
              <a:rPr lang="en-US" sz="1400" kern="100" dirty="0">
                <a:effectLst/>
                <a:latin typeface="Times New Roman" panose="02020603050405020304" pitchFamily="18" charset="0"/>
                <a:ea typeface="DengXian" panose="02010600030101010101" pitchFamily="2" charset="-122"/>
                <a:cs typeface="Times New Roman" panose="02020603050405020304" pitchFamily="18" charset="0"/>
              </a:rPr>
              <a:t>A continuous change on dietary plan will be their based on the parents’ responses about their Childrens’ health to make them healthy and to make a healthy society. In addition to meeting a person's unique nutritional demands, a personalized diet plan that includes continuing nutrition counseling improves quality of life by encouraging a comprehensive and long-term approach to health management in the context of cystic fibrosis (McDonald et al., 2020).</a:t>
            </a:r>
            <a:endParaRPr lang="en-US" sz="1400" kern="100" dirty="0">
              <a:effectLst/>
              <a:latin typeface="Calibri" panose="020F0502020204030204" pitchFamily="34" charset="0"/>
              <a:ea typeface="DengXian" panose="02010600030101010101" pitchFamily="2" charset="-122"/>
              <a:cs typeface="Times New Roman" panose="02020603050405020304" pitchFamily="18" charset="0"/>
            </a:endParaRPr>
          </a:p>
          <a:p>
            <a:pPr algn="just">
              <a:lnSpc>
                <a:spcPct val="150000"/>
              </a:lnSpc>
            </a:pPr>
            <a:endParaRPr lang="en-US" sz="1400" dirty="0"/>
          </a:p>
        </p:txBody>
      </p:sp>
      <p:pic>
        <p:nvPicPr>
          <p:cNvPr id="2050" name="Picture 2">
            <a:extLst>
              <a:ext uri="{FF2B5EF4-FFF2-40B4-BE49-F238E27FC236}">
                <a16:creationId xmlns:a16="http://schemas.microsoft.com/office/drawing/2014/main" id="{44B615C9-BDC6-F94C-87BB-4080A982D2E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783261"/>
            <a:ext cx="6096000" cy="2526099"/>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pic>
        <p:nvPicPr>
          <p:cNvPr id="2052" name="Picture 4">
            <a:extLst>
              <a:ext uri="{FF2B5EF4-FFF2-40B4-BE49-F238E27FC236}">
                <a16:creationId xmlns:a16="http://schemas.microsoft.com/office/drawing/2014/main" id="{C829DDBA-BD68-7A21-2608-3737E2AB430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15760" y="2106239"/>
            <a:ext cx="5374640" cy="2120322"/>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B94EC11-0D03-B0C4-4C70-3A10F585F521}"/>
              </a:ext>
            </a:extLst>
          </p:cNvPr>
          <p:cNvSpPr txBox="1"/>
          <p:nvPr/>
        </p:nvSpPr>
        <p:spPr>
          <a:xfrm>
            <a:off x="0" y="345637"/>
            <a:ext cx="12192000" cy="707886"/>
          </a:xfrm>
          <a:prstGeom prst="rect">
            <a:avLst/>
          </a:prstGeom>
          <a:noFill/>
        </p:spPr>
        <p:txBody>
          <a:bodyPr wrap="square" rtlCol="0">
            <a:spAutoFit/>
          </a:bodyPr>
          <a:lstStyle/>
          <a:p>
            <a:r>
              <a:rPr lang="en-US" sz="4000" b="1" dirty="0">
                <a:latin typeface="Times New Roman" panose="02020603050405020304" pitchFamily="18" charset="0"/>
                <a:cs typeface="Times New Roman" panose="02020603050405020304" pitchFamily="18" charset="0"/>
              </a:rPr>
              <a:t>Aim And Activities of the Intervention  </a:t>
            </a:r>
          </a:p>
        </p:txBody>
      </p:sp>
      <p:sp>
        <p:nvSpPr>
          <p:cNvPr id="6" name="TextBox 5">
            <a:extLst>
              <a:ext uri="{FF2B5EF4-FFF2-40B4-BE49-F238E27FC236}">
                <a16:creationId xmlns:a16="http://schemas.microsoft.com/office/drawing/2014/main" id="{D2B43210-0ECD-B13A-9483-F6CFF2888164}"/>
              </a:ext>
            </a:extLst>
          </p:cNvPr>
          <p:cNvSpPr txBox="1"/>
          <p:nvPr/>
        </p:nvSpPr>
        <p:spPr>
          <a:xfrm>
            <a:off x="274320" y="6228080"/>
            <a:ext cx="5598160" cy="261610"/>
          </a:xfrm>
          <a:prstGeom prst="rect">
            <a:avLst/>
          </a:prstGeom>
          <a:noFill/>
        </p:spPr>
        <p:txBody>
          <a:bodyPr wrap="square" rtlCol="0">
            <a:spAutoFit/>
          </a:bodyPr>
          <a:lstStyle/>
          <a:p>
            <a:r>
              <a:rPr lang="en-US" sz="1100" dirty="0">
                <a:latin typeface="Times New Roman" panose="02020603050405020304" pitchFamily="18" charset="0"/>
                <a:cs typeface="Times New Roman" panose="02020603050405020304" pitchFamily="18" charset="0"/>
              </a:rPr>
              <a:t>Source: https://www.healthline.com/health/cystic-fibrosis/cystic-fibrosis-symptoms-in-babies</a:t>
            </a:r>
          </a:p>
        </p:txBody>
      </p:sp>
      <p:sp>
        <p:nvSpPr>
          <p:cNvPr id="7" name="TextBox 6">
            <a:extLst>
              <a:ext uri="{FF2B5EF4-FFF2-40B4-BE49-F238E27FC236}">
                <a16:creationId xmlns:a16="http://schemas.microsoft.com/office/drawing/2014/main" id="{FC943C06-4E6B-92F1-3EBE-767F2F6D4227}"/>
              </a:ext>
            </a:extLst>
          </p:cNvPr>
          <p:cNvSpPr txBox="1"/>
          <p:nvPr/>
        </p:nvSpPr>
        <p:spPr>
          <a:xfrm>
            <a:off x="6248400" y="4226561"/>
            <a:ext cx="5943600" cy="253916"/>
          </a:xfrm>
          <a:prstGeom prst="rect">
            <a:avLst/>
          </a:prstGeom>
          <a:noFill/>
        </p:spPr>
        <p:txBody>
          <a:bodyPr wrap="square" rtlCol="0">
            <a:spAutoFit/>
          </a:bodyPr>
          <a:lstStyle/>
          <a:p>
            <a:r>
              <a:rPr lang="en-US" sz="1050" dirty="0">
                <a:latin typeface="Times New Roman" panose="02020603050405020304" pitchFamily="18" charset="0"/>
                <a:cs typeface="Times New Roman" panose="02020603050405020304" pitchFamily="18" charset="0"/>
              </a:rPr>
              <a:t>Source: https://news.yale.edu/2022/12/13/driver-cystic-fibrosis-lung-inflammation-yields-target-treatment</a:t>
            </a:r>
          </a:p>
        </p:txBody>
      </p:sp>
    </p:spTree>
    <p:extLst>
      <p:ext uri="{BB962C8B-B14F-4D97-AF65-F5344CB8AC3E}">
        <p14:creationId xmlns:p14="http://schemas.microsoft.com/office/powerpoint/2010/main" val="26076692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D83A063-049C-8B3F-74FD-647C81647DE2}"/>
              </a:ext>
            </a:extLst>
          </p:cNvPr>
          <p:cNvSpPr>
            <a:spLocks noGrp="1"/>
          </p:cNvSpPr>
          <p:nvPr>
            <p:ph idx="1"/>
          </p:nvPr>
        </p:nvSpPr>
        <p:spPr>
          <a:xfrm>
            <a:off x="21281" y="1354078"/>
            <a:ext cx="12192000" cy="1341120"/>
          </a:xfrm>
        </p:spPr>
        <p:txBody>
          <a:bodyPr>
            <a:normAutofit/>
          </a:bodyPr>
          <a:lstStyle/>
          <a:p>
            <a:pPr marL="0" marR="0" indent="0" algn="ctr">
              <a:lnSpc>
                <a:spcPct val="200000"/>
              </a:lnSpc>
              <a:spcBef>
                <a:spcPts val="0"/>
              </a:spcBef>
              <a:spcAft>
                <a:spcPts val="800"/>
              </a:spcAft>
              <a:buNone/>
            </a:pPr>
            <a:r>
              <a:rPr lang="en-US" sz="1400" b="1" kern="100" dirty="0">
                <a:effectLst/>
                <a:latin typeface="Times New Roman" panose="02020603050405020304" pitchFamily="18" charset="0"/>
                <a:ea typeface="DengXian" panose="02010600030101010101" pitchFamily="2" charset="-122"/>
                <a:cs typeface="Times New Roman" panose="02020603050405020304" pitchFamily="18" charset="0"/>
              </a:rPr>
              <a:t>“My Cap”</a:t>
            </a:r>
            <a:r>
              <a:rPr lang="en-US" sz="1400" kern="100" dirty="0">
                <a:effectLst/>
                <a:latin typeface="Times New Roman" panose="02020603050405020304" pitchFamily="18" charset="0"/>
                <a:ea typeface="DengXian" panose="02010600030101010101" pitchFamily="2" charset="-122"/>
                <a:cs typeface="Times New Roman" panose="02020603050405020304" pitchFamily="18" charset="0"/>
              </a:rPr>
              <a:t>, it is a mobile application through which the survey will be conducted among the parents during this program to  collect data regarding the health conditions of the children suffering from cystic fibrosis </a:t>
            </a:r>
            <a:endParaRPr lang="en-US" sz="1400" kern="1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200000"/>
              </a:lnSpc>
              <a:buNone/>
            </a:pPr>
            <a:endParaRPr lang="en-US" sz="1400" dirty="0"/>
          </a:p>
        </p:txBody>
      </p:sp>
      <p:sp>
        <p:nvSpPr>
          <p:cNvPr id="4" name="TextBox 3">
            <a:extLst>
              <a:ext uri="{FF2B5EF4-FFF2-40B4-BE49-F238E27FC236}">
                <a16:creationId xmlns:a16="http://schemas.microsoft.com/office/drawing/2014/main" id="{71D142C1-B457-D4C7-73CD-5E1B14AABAC1}"/>
              </a:ext>
            </a:extLst>
          </p:cNvPr>
          <p:cNvSpPr txBox="1"/>
          <p:nvPr/>
        </p:nvSpPr>
        <p:spPr>
          <a:xfrm>
            <a:off x="5619441" y="2777141"/>
            <a:ext cx="6593840" cy="1755545"/>
          </a:xfrm>
          <a:prstGeom prst="rect">
            <a:avLst/>
          </a:prstGeom>
          <a:noFill/>
        </p:spPr>
        <p:txBody>
          <a:bodyPr wrap="square" rtlCol="0">
            <a:spAutoFit/>
          </a:bodyPr>
          <a:lstStyle/>
          <a:p>
            <a:pPr>
              <a:lnSpc>
                <a:spcPct val="200000"/>
              </a:lnSpc>
            </a:pPr>
            <a:r>
              <a:rPr lang="en-US" sz="1400" kern="100" dirty="0">
                <a:effectLst/>
                <a:latin typeface="Times New Roman" panose="02020603050405020304" pitchFamily="18" charset="0"/>
                <a:ea typeface="DengXian" panose="02010600030101010101" pitchFamily="2" charset="-122"/>
                <a:cs typeface="Times New Roman" panose="02020603050405020304" pitchFamily="18" charset="0"/>
              </a:rPr>
              <a:t>Through this mobile application we will collect our required data to form an effective dietary plan for the children. At the very beginning of this program the mobile application will be installed the participants device and that will consist our survey questions. </a:t>
            </a:r>
            <a:endParaRPr lang="en-US" sz="1400" kern="1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200000"/>
              </a:lnSpc>
            </a:pPr>
            <a:endParaRPr lang="en-US" sz="1400" dirty="0"/>
          </a:p>
        </p:txBody>
      </p:sp>
      <p:sp>
        <p:nvSpPr>
          <p:cNvPr id="5" name="TextBox 4">
            <a:extLst>
              <a:ext uri="{FF2B5EF4-FFF2-40B4-BE49-F238E27FC236}">
                <a16:creationId xmlns:a16="http://schemas.microsoft.com/office/drawing/2014/main" id="{A204A8EF-B96B-886C-2C99-CF649E62C74A}"/>
              </a:ext>
            </a:extLst>
          </p:cNvPr>
          <p:cNvSpPr txBox="1"/>
          <p:nvPr/>
        </p:nvSpPr>
        <p:spPr>
          <a:xfrm>
            <a:off x="233680" y="4696572"/>
            <a:ext cx="6441440" cy="2186432"/>
          </a:xfrm>
          <a:prstGeom prst="rect">
            <a:avLst/>
          </a:prstGeom>
          <a:noFill/>
        </p:spPr>
        <p:txBody>
          <a:bodyPr wrap="square" rtlCol="0">
            <a:spAutoFit/>
          </a:bodyPr>
          <a:lstStyle/>
          <a:p>
            <a:pPr>
              <a:lnSpc>
                <a:spcPct val="200000"/>
              </a:lnSpc>
            </a:pPr>
            <a:r>
              <a:rPr lang="en-US" sz="1400" kern="100" dirty="0">
                <a:effectLst/>
                <a:latin typeface="Times New Roman" panose="02020603050405020304" pitchFamily="18" charset="0"/>
                <a:ea typeface="DengXian" panose="02010600030101010101" pitchFamily="2" charset="-122"/>
                <a:cs typeface="Times New Roman" panose="02020603050405020304" pitchFamily="18" charset="0"/>
              </a:rPr>
              <a:t>As it is a digital technology to collect data from the participants therefore it will avoid the geographical barriers and the risks regarding the human error (Brynjolfsson and Collis, 2019). The process of Realtime data collection also will help us to access and analyses the collect data in a very short period. </a:t>
            </a:r>
            <a:endParaRPr lang="en-US" sz="1400" kern="1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200000"/>
              </a:lnSpc>
            </a:pPr>
            <a:endParaRPr lang="en-US" sz="1400" dirty="0"/>
          </a:p>
        </p:txBody>
      </p:sp>
      <p:pic>
        <p:nvPicPr>
          <p:cNvPr id="3074" name="Picture 2">
            <a:extLst>
              <a:ext uri="{FF2B5EF4-FFF2-40B4-BE49-F238E27FC236}">
                <a16:creationId xmlns:a16="http://schemas.microsoft.com/office/drawing/2014/main" id="{E240C0AD-698E-35AF-2F3A-D89D15BDA8B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160" y="2184400"/>
            <a:ext cx="5637840" cy="248920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a:extLst>
              <a:ext uri="{FF2B5EF4-FFF2-40B4-BE49-F238E27FC236}">
                <a16:creationId xmlns:a16="http://schemas.microsoft.com/office/drawing/2014/main" id="{06FA0D94-37F0-0AFC-B6A2-C4FF974934F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14481" y="4044861"/>
            <a:ext cx="5637840" cy="2489199"/>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5631C481-686E-EAC8-1D9E-5892B31E0632}"/>
              </a:ext>
            </a:extLst>
          </p:cNvPr>
          <p:cNvSpPr txBox="1"/>
          <p:nvPr/>
        </p:nvSpPr>
        <p:spPr>
          <a:xfrm>
            <a:off x="233680" y="486057"/>
            <a:ext cx="11755120" cy="707886"/>
          </a:xfrm>
          <a:prstGeom prst="rect">
            <a:avLst/>
          </a:prstGeom>
          <a:noFill/>
        </p:spPr>
        <p:txBody>
          <a:bodyPr wrap="square" rtlCol="0">
            <a:spAutoFit/>
          </a:bodyPr>
          <a:lstStyle/>
          <a:p>
            <a:r>
              <a:rPr lang="en-US" sz="4000" b="1" dirty="0">
                <a:latin typeface="Times New Roman" panose="02020603050405020304" pitchFamily="18" charset="0"/>
                <a:cs typeface="Times New Roman" panose="02020603050405020304" pitchFamily="18" charset="0"/>
              </a:rPr>
              <a:t>Digital Health Technology For The Intervention</a:t>
            </a:r>
          </a:p>
        </p:txBody>
      </p:sp>
      <p:sp>
        <p:nvSpPr>
          <p:cNvPr id="6" name="TextBox 5">
            <a:extLst>
              <a:ext uri="{FF2B5EF4-FFF2-40B4-BE49-F238E27FC236}">
                <a16:creationId xmlns:a16="http://schemas.microsoft.com/office/drawing/2014/main" id="{473D3762-9BDF-AA22-9C9A-3CD82EB99CFE}"/>
              </a:ext>
            </a:extLst>
          </p:cNvPr>
          <p:cNvSpPr txBox="1"/>
          <p:nvPr/>
        </p:nvSpPr>
        <p:spPr>
          <a:xfrm>
            <a:off x="4653280" y="6545400"/>
            <a:ext cx="7792720" cy="253916"/>
          </a:xfrm>
          <a:prstGeom prst="rect">
            <a:avLst/>
          </a:prstGeom>
          <a:noFill/>
        </p:spPr>
        <p:txBody>
          <a:bodyPr wrap="square" rtlCol="0">
            <a:spAutoFit/>
          </a:bodyPr>
          <a:lstStyle/>
          <a:p>
            <a:pPr algn="ctr"/>
            <a:r>
              <a:rPr lang="en-US" sz="1050" dirty="0">
                <a:latin typeface="Times New Roman" panose="02020603050405020304" pitchFamily="18" charset="0"/>
                <a:cs typeface="Times New Roman" panose="02020603050405020304" pitchFamily="18" charset="0"/>
              </a:rPr>
              <a:t>Source: https://www.the-scientist.com/news-opinion/lung-on-a-chip-the-future-of-personalized-cystic-fibrosis-drug-development-69985</a:t>
            </a:r>
          </a:p>
        </p:txBody>
      </p:sp>
      <p:sp>
        <p:nvSpPr>
          <p:cNvPr id="7" name="TextBox 6">
            <a:extLst>
              <a:ext uri="{FF2B5EF4-FFF2-40B4-BE49-F238E27FC236}">
                <a16:creationId xmlns:a16="http://schemas.microsoft.com/office/drawing/2014/main" id="{5AF287C3-044A-AD64-672B-14000F5D25E4}"/>
              </a:ext>
            </a:extLst>
          </p:cNvPr>
          <p:cNvSpPr txBox="1"/>
          <p:nvPr/>
        </p:nvSpPr>
        <p:spPr>
          <a:xfrm>
            <a:off x="233680" y="4532686"/>
            <a:ext cx="5130800" cy="276999"/>
          </a:xfrm>
          <a:prstGeom prst="rect">
            <a:avLst/>
          </a:prstGeom>
          <a:noFill/>
        </p:spPr>
        <p:txBody>
          <a:bodyPr wrap="square" rtlCol="0">
            <a:spAutoFit/>
          </a:bodyPr>
          <a:lstStyle/>
          <a:p>
            <a:pPr algn="ctr"/>
            <a:r>
              <a:rPr lang="en-US" sz="1200" dirty="0">
                <a:latin typeface="Times New Roman" panose="02020603050405020304" pitchFamily="18" charset="0"/>
                <a:cs typeface="Times New Roman" panose="02020603050405020304" pitchFamily="18" charset="0"/>
              </a:rPr>
              <a:t>Source: https://projectmycap.org/</a:t>
            </a:r>
          </a:p>
        </p:txBody>
      </p:sp>
    </p:spTree>
    <p:extLst>
      <p:ext uri="{BB962C8B-B14F-4D97-AF65-F5344CB8AC3E}">
        <p14:creationId xmlns:p14="http://schemas.microsoft.com/office/powerpoint/2010/main" val="25638499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person holding a baby&#10;&#10;Description automatically generated">
            <a:extLst>
              <a:ext uri="{FF2B5EF4-FFF2-40B4-BE49-F238E27FC236}">
                <a16:creationId xmlns:a16="http://schemas.microsoft.com/office/drawing/2014/main" id="{70327129-419A-B257-5F8F-FBBA8C6D290B}"/>
              </a:ext>
            </a:extLst>
          </p:cNvPr>
          <p:cNvPicPr>
            <a:picLocks noChangeAspect="1"/>
          </p:cNvPicPr>
          <p:nvPr/>
        </p:nvPicPr>
        <p:blipFill rotWithShape="1">
          <a:blip r:embed="rId2">
            <a:extLst>
              <a:ext uri="{28A0092B-C50C-407E-A947-70E740481C1C}">
                <a14:useLocalDpi xmlns:a14="http://schemas.microsoft.com/office/drawing/2010/main" val="0"/>
              </a:ext>
            </a:extLst>
          </a:blip>
          <a:srcRect l="14696" r="1" b="1"/>
          <a:stretch/>
        </p:blipFill>
        <p:spPr>
          <a:xfrm>
            <a:off x="0" y="10"/>
            <a:ext cx="9669642" cy="6857990"/>
          </a:xfrm>
          <a:prstGeom prst="rect">
            <a:avLst/>
          </a:prstGeom>
        </p:spPr>
      </p:pic>
      <p:sp>
        <p:nvSpPr>
          <p:cNvPr id="29" name="Rectangle 2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7" name="TextBox 3">
            <a:extLst>
              <a:ext uri="{FF2B5EF4-FFF2-40B4-BE49-F238E27FC236}">
                <a16:creationId xmlns:a16="http://schemas.microsoft.com/office/drawing/2014/main" id="{BCF1F8D7-7B9A-A519-5105-5D31DF791D49}"/>
              </a:ext>
            </a:extLst>
          </p:cNvPr>
          <p:cNvGraphicFramePr/>
          <p:nvPr>
            <p:extLst>
              <p:ext uri="{D42A27DB-BD31-4B8C-83A1-F6EECF244321}">
                <p14:modId xmlns:p14="http://schemas.microsoft.com/office/powerpoint/2010/main" val="1254202058"/>
              </p:ext>
            </p:extLst>
          </p:nvPr>
        </p:nvGraphicFramePr>
        <p:xfrm>
          <a:off x="6096000" y="1257300"/>
          <a:ext cx="5257799" cy="49196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6A34F710-DD50-0FD9-E4EF-7AB29143783B}"/>
              </a:ext>
            </a:extLst>
          </p:cNvPr>
          <p:cNvSpPr txBox="1"/>
          <p:nvPr/>
        </p:nvSpPr>
        <p:spPr>
          <a:xfrm>
            <a:off x="1080673" y="6176963"/>
            <a:ext cx="3415127" cy="369332"/>
          </a:xfrm>
          <a:prstGeom prst="rect">
            <a:avLst/>
          </a:prstGeom>
          <a:noFill/>
        </p:spPr>
        <p:txBody>
          <a:bodyPr wrap="square" rtlCol="0">
            <a:spAutoFit/>
          </a:bodyPr>
          <a:lstStyle/>
          <a:p>
            <a:r>
              <a:rPr lang="en-GB" dirty="0"/>
              <a:t>Source:(Cystic fibrosis foundation)</a:t>
            </a:r>
          </a:p>
        </p:txBody>
      </p:sp>
    </p:spTree>
    <p:extLst>
      <p:ext uri="{BB962C8B-B14F-4D97-AF65-F5344CB8AC3E}">
        <p14:creationId xmlns:p14="http://schemas.microsoft.com/office/powerpoint/2010/main" val="23087211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9" name="Group 38">
            <a:extLst>
              <a:ext uri="{FF2B5EF4-FFF2-40B4-BE49-F238E27FC236}">
                <a16:creationId xmlns:a16="http://schemas.microsoft.com/office/drawing/2014/main" id="{723C66ED-DBBF-12CA-7F5E-813E0E7D03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7622"/>
            <a:ext cx="12192000" cy="6894986"/>
            <a:chOff x="0" y="-7622"/>
            <a:chExt cx="12192000" cy="6894986"/>
          </a:xfrm>
        </p:grpSpPr>
        <p:sp>
          <p:nvSpPr>
            <p:cNvPr id="40" name="Rectangle 39">
              <a:extLst>
                <a:ext uri="{FF2B5EF4-FFF2-40B4-BE49-F238E27FC236}">
                  <a16:creationId xmlns:a16="http://schemas.microsoft.com/office/drawing/2014/main" id="{E3002B52-2669-1ED7-2E0F-0627FC31DF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7621"/>
              <a:ext cx="12192000" cy="6887364"/>
            </a:xfrm>
            <a:prstGeom prst="rect">
              <a:avLst/>
            </a:prstGeom>
            <a:gradFill>
              <a:gsLst>
                <a:gs pos="8000">
                  <a:schemeClr val="accent5"/>
                </a:gs>
                <a:gs pos="100000">
                  <a:schemeClr val="accent2"/>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Rectangle 40">
              <a:extLst>
                <a:ext uri="{FF2B5EF4-FFF2-40B4-BE49-F238E27FC236}">
                  <a16:creationId xmlns:a16="http://schemas.microsoft.com/office/drawing/2014/main" id="{82E9EC0D-91EA-9D35-F655-335C580AB3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9" y="0"/>
              <a:ext cx="8216919" cy="6887364"/>
            </a:xfrm>
            <a:prstGeom prst="rect">
              <a:avLst/>
            </a:prstGeom>
            <a:gradFill flip="none" rotWithShape="1">
              <a:gsLst>
                <a:gs pos="0">
                  <a:schemeClr val="accent5">
                    <a:lumMod val="75000"/>
                    <a:alpha val="79000"/>
                  </a:schemeClr>
                </a:gs>
                <a:gs pos="40000">
                  <a:schemeClr val="accent5">
                    <a:lumMod val="60000"/>
                    <a:lumOff val="40000"/>
                    <a:alpha val="0"/>
                  </a:schemeClr>
                </a:gs>
              </a:gsLst>
              <a:lin ang="19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7770627C-B480-1145-72DC-5B59DBE04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39978" y="-7622"/>
              <a:ext cx="8451623" cy="6887367"/>
            </a:xfrm>
            <a:prstGeom prst="rect">
              <a:avLst/>
            </a:prstGeom>
            <a:gradFill>
              <a:gsLst>
                <a:gs pos="0">
                  <a:schemeClr val="accent5">
                    <a:lumMod val="75000"/>
                    <a:alpha val="67000"/>
                  </a:schemeClr>
                </a:gs>
                <a:gs pos="60000">
                  <a:schemeClr val="accent5">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E9F81D39-93D1-019C-74DC-4710F53346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9127281" y="7060"/>
              <a:ext cx="3064320" cy="6872683"/>
            </a:xfrm>
            <a:prstGeom prst="rect">
              <a:avLst/>
            </a:prstGeom>
            <a:gradFill flip="none" rotWithShape="1">
              <a:gsLst>
                <a:gs pos="0">
                  <a:schemeClr val="accent2">
                    <a:alpha val="58000"/>
                  </a:schemeClr>
                </a:gs>
                <a:gs pos="41000">
                  <a:schemeClr val="accent2">
                    <a:alpha val="0"/>
                  </a:schemeClr>
                </a:gs>
              </a:gsLst>
              <a:lin ang="1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pic>
        <p:nvPicPr>
          <p:cNvPr id="3" name="Picture 2" descr="A baby with a tube attached to it&#10;&#10;Description automatically generated">
            <a:extLst>
              <a:ext uri="{FF2B5EF4-FFF2-40B4-BE49-F238E27FC236}">
                <a16:creationId xmlns:a16="http://schemas.microsoft.com/office/drawing/2014/main" id="{1D84EF78-D396-732E-3219-EF07CEA478C2}"/>
              </a:ext>
            </a:extLst>
          </p:cNvPr>
          <p:cNvPicPr>
            <a:picLocks noChangeAspect="1"/>
          </p:cNvPicPr>
          <p:nvPr/>
        </p:nvPicPr>
        <p:blipFill rotWithShape="1">
          <a:blip r:embed="rId2">
            <a:alphaModFix amt="59000"/>
            <a:extLst>
              <a:ext uri="{28A0092B-C50C-407E-A947-70E740481C1C}">
                <a14:useLocalDpi xmlns:a14="http://schemas.microsoft.com/office/drawing/2010/main" val="0"/>
              </a:ext>
            </a:extLst>
          </a:blip>
          <a:srcRect l="427" r="2" b="2"/>
          <a:stretch/>
        </p:blipFill>
        <p:spPr>
          <a:xfrm>
            <a:off x="20" y="-7624"/>
            <a:ext cx="12191981" cy="6887365"/>
          </a:xfrm>
          <a:prstGeom prst="rect">
            <a:avLst/>
          </a:prstGeom>
        </p:spPr>
      </p:pic>
      <p:graphicFrame>
        <p:nvGraphicFramePr>
          <p:cNvPr id="17" name="TextBox 1">
            <a:extLst>
              <a:ext uri="{FF2B5EF4-FFF2-40B4-BE49-F238E27FC236}">
                <a16:creationId xmlns:a16="http://schemas.microsoft.com/office/drawing/2014/main" id="{76207888-DE17-D79E-2AE4-BCAF2F925F2C}"/>
              </a:ext>
            </a:extLst>
          </p:cNvPr>
          <p:cNvGraphicFramePr/>
          <p:nvPr>
            <p:extLst>
              <p:ext uri="{D42A27DB-BD31-4B8C-83A1-F6EECF244321}">
                <p14:modId xmlns:p14="http://schemas.microsoft.com/office/powerpoint/2010/main" val="2016028050"/>
              </p:ext>
            </p:extLst>
          </p:nvPr>
        </p:nvGraphicFramePr>
        <p:xfrm>
          <a:off x="690665" y="374827"/>
          <a:ext cx="7526653" cy="37875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BD549EAA-123C-86E2-ABB4-3AC499B57334}"/>
              </a:ext>
            </a:extLst>
          </p:cNvPr>
          <p:cNvSpPr txBox="1"/>
          <p:nvPr/>
        </p:nvSpPr>
        <p:spPr>
          <a:xfrm>
            <a:off x="5772150" y="5772150"/>
            <a:ext cx="6184747" cy="369332"/>
          </a:xfrm>
          <a:prstGeom prst="rect">
            <a:avLst/>
          </a:prstGeom>
          <a:noFill/>
        </p:spPr>
        <p:txBody>
          <a:bodyPr wrap="square" rtlCol="0">
            <a:spAutoFit/>
          </a:bodyPr>
          <a:lstStyle/>
          <a:p>
            <a:r>
              <a:rPr lang="en-GB" dirty="0"/>
              <a:t>Source:(The Oklahoman) a child with cystic fibrosis</a:t>
            </a:r>
          </a:p>
        </p:txBody>
      </p:sp>
    </p:spTree>
    <p:extLst>
      <p:ext uri="{BB962C8B-B14F-4D97-AF65-F5344CB8AC3E}">
        <p14:creationId xmlns:p14="http://schemas.microsoft.com/office/powerpoint/2010/main" val="8135707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Arc 1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TextBox 1">
            <a:extLst>
              <a:ext uri="{FF2B5EF4-FFF2-40B4-BE49-F238E27FC236}">
                <a16:creationId xmlns:a16="http://schemas.microsoft.com/office/drawing/2014/main" id="{378AB2CE-47F3-D4C6-97AB-228291FB0F5A}"/>
              </a:ext>
            </a:extLst>
          </p:cNvPr>
          <p:cNvSpPr txBox="1"/>
          <p:nvPr/>
        </p:nvSpPr>
        <p:spPr>
          <a:xfrm>
            <a:off x="736600" y="1253331"/>
            <a:ext cx="10515600" cy="4351338"/>
          </a:xfrm>
          <a:prstGeom prst="rect">
            <a:avLst/>
          </a:prstGeom>
        </p:spPr>
        <p:txBody>
          <a:bodyPr vert="horz" lIns="91440" tIns="45720" rIns="91440" bIns="45720" rtlCol="0">
            <a:normAutofit/>
          </a:bodyPr>
          <a:lstStyle/>
          <a:p>
            <a:pPr>
              <a:lnSpc>
                <a:spcPct val="90000"/>
              </a:lnSpc>
              <a:spcAft>
                <a:spcPts val="600"/>
              </a:spcAft>
            </a:pPr>
            <a:r>
              <a:rPr lang="en-US" sz="3200" b="1" dirty="0"/>
              <a:t>Consequences of not addressing the concern:</a:t>
            </a:r>
          </a:p>
          <a:p>
            <a:pPr marL="457200" indent="-228600">
              <a:lnSpc>
                <a:spcPct val="90000"/>
              </a:lnSpc>
              <a:spcAft>
                <a:spcPts val="600"/>
              </a:spcAft>
              <a:buFont typeface="Arial" panose="020B0604020202020204" pitchFamily="34" charset="0"/>
              <a:buChar char="•"/>
            </a:pPr>
            <a:r>
              <a:rPr lang="en-US" sz="2800" dirty="0"/>
              <a:t>Approximately 90%  of patient with CF have exocrine pancreatic insufficiency and consequent malabsorption and this malabsorption leads to risk of chronic infection and malnutrition.(Solomon et al,2016)</a:t>
            </a:r>
          </a:p>
          <a:p>
            <a:pPr marL="457200" indent="-228600">
              <a:lnSpc>
                <a:spcPct val="90000"/>
              </a:lnSpc>
              <a:spcAft>
                <a:spcPts val="600"/>
              </a:spcAft>
              <a:buFont typeface="Arial" panose="020B0604020202020204" pitchFamily="34" charset="0"/>
              <a:buChar char="•"/>
            </a:pPr>
            <a:r>
              <a:rPr lang="en-US" sz="2800" dirty="0"/>
              <a:t>Due to malabsorption , patients with cystic fibrosis are more tend to growth failure which affects their life expectancy.(Zani et al,2023)</a:t>
            </a:r>
          </a:p>
          <a:p>
            <a:pPr marL="457200" indent="-228600">
              <a:lnSpc>
                <a:spcPct val="90000"/>
              </a:lnSpc>
              <a:spcAft>
                <a:spcPts val="600"/>
              </a:spcAft>
              <a:buFont typeface="Arial" panose="020B0604020202020204" pitchFamily="34" charset="0"/>
              <a:buChar char="•"/>
            </a:pPr>
            <a:r>
              <a:rPr lang="en-US" sz="2800" dirty="0"/>
              <a:t>Nutritional status and survival rate of CF patient is usually parallel that influence the consequences of pulmonary infection.(</a:t>
            </a:r>
            <a:r>
              <a:rPr lang="en-US" sz="2800" dirty="0" err="1"/>
              <a:t>Elborn</a:t>
            </a:r>
            <a:r>
              <a:rPr lang="en-US" sz="2800" dirty="0"/>
              <a:t> and Bell,1996)</a:t>
            </a:r>
          </a:p>
        </p:txBody>
      </p:sp>
    </p:spTree>
    <p:extLst>
      <p:ext uri="{BB962C8B-B14F-4D97-AF65-F5344CB8AC3E}">
        <p14:creationId xmlns:p14="http://schemas.microsoft.com/office/powerpoint/2010/main" val="14085887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baby being fed by a spoon&#10;&#10;Description automatically generated">
            <a:extLst>
              <a:ext uri="{FF2B5EF4-FFF2-40B4-BE49-F238E27FC236}">
                <a16:creationId xmlns:a16="http://schemas.microsoft.com/office/drawing/2014/main" id="{42C49A81-D63F-C837-2585-840617C58DCA}"/>
              </a:ext>
            </a:extLst>
          </p:cNvPr>
          <p:cNvPicPr>
            <a:picLocks noChangeAspect="1"/>
          </p:cNvPicPr>
          <p:nvPr/>
        </p:nvPicPr>
        <p:blipFill rotWithShape="1">
          <a:blip r:embed="rId2">
            <a:extLst>
              <a:ext uri="{28A0092B-C50C-407E-A947-70E740481C1C}">
                <a14:useLocalDpi xmlns:a14="http://schemas.microsoft.com/office/drawing/2010/main" val="0"/>
              </a:ext>
            </a:extLst>
          </a:blip>
          <a:srcRect t="2718" b="2718"/>
          <a:stretch/>
        </p:blipFill>
        <p:spPr>
          <a:xfrm>
            <a:off x="1" y="10"/>
            <a:ext cx="9669642" cy="6857990"/>
          </a:xfrm>
          <a:prstGeom prst="rect">
            <a:avLst/>
          </a:prstGeom>
        </p:spPr>
      </p:pic>
      <p:sp>
        <p:nvSpPr>
          <p:cNvPr id="26" name="Rectangle 2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FF809A26-C853-22C7-208B-A748275AC3B9}"/>
              </a:ext>
            </a:extLst>
          </p:cNvPr>
          <p:cNvSpPr txBox="1"/>
          <p:nvPr/>
        </p:nvSpPr>
        <p:spPr>
          <a:xfrm>
            <a:off x="5364480" y="274320"/>
            <a:ext cx="5989319" cy="6370320"/>
          </a:xfrm>
          <a:prstGeom prst="rect">
            <a:avLst/>
          </a:prstGeom>
        </p:spPr>
        <p:txBody>
          <a:bodyPr vert="horz" lIns="91440" tIns="45720" rIns="91440" bIns="45720" rtlCol="0">
            <a:normAutofit fontScale="92500" lnSpcReduction="20000"/>
          </a:bodyPr>
          <a:lstStyle/>
          <a:p>
            <a:pPr indent="-228600">
              <a:lnSpc>
                <a:spcPct val="90000"/>
              </a:lnSpc>
              <a:spcAft>
                <a:spcPts val="600"/>
              </a:spcAft>
              <a:buFont typeface="Arial" panose="020B0604020202020204" pitchFamily="34" charset="0"/>
              <a:buChar char="•"/>
            </a:pPr>
            <a:r>
              <a:rPr lang="en-US" sz="1900" b="1" dirty="0"/>
              <a:t>Nourishing infants with the health-promoting dietary intervention:</a:t>
            </a:r>
          </a:p>
          <a:p>
            <a:pPr marL="285750" indent="-228600">
              <a:lnSpc>
                <a:spcPct val="90000"/>
              </a:lnSpc>
              <a:spcAft>
                <a:spcPts val="600"/>
              </a:spcAft>
              <a:buFont typeface="Arial" panose="020B0604020202020204" pitchFamily="34" charset="0"/>
              <a:buChar char="•"/>
            </a:pPr>
            <a:r>
              <a:rPr lang="en-US" sz="1600" b="1" dirty="0"/>
              <a:t>MyCYFAPP</a:t>
            </a:r>
            <a:r>
              <a:rPr lang="en-US" sz="1600" dirty="0"/>
              <a:t> </a:t>
            </a:r>
            <a:r>
              <a:rPr lang="en-US" sz="1900" dirty="0"/>
              <a:t>self-management app is a project with the aimed of self-management of enzyme replacement therapy in Cystic fibrosis in the European country.</a:t>
            </a:r>
          </a:p>
          <a:p>
            <a:pPr marL="285750" indent="-228600">
              <a:lnSpc>
                <a:spcPct val="90000"/>
              </a:lnSpc>
              <a:spcAft>
                <a:spcPts val="600"/>
              </a:spcAft>
              <a:buFont typeface="Arial" panose="020B0604020202020204" pitchFamily="34" charset="0"/>
              <a:buChar char="•"/>
            </a:pPr>
            <a:r>
              <a:rPr lang="en-US" sz="1900" dirty="0"/>
              <a:t>Our intervention is to add nutritional record in this existing application.</a:t>
            </a:r>
          </a:p>
          <a:p>
            <a:pPr indent="-228600">
              <a:lnSpc>
                <a:spcPct val="90000"/>
              </a:lnSpc>
              <a:spcAft>
                <a:spcPts val="600"/>
              </a:spcAft>
              <a:buFont typeface="Arial" panose="020B0604020202020204" pitchFamily="34" charset="0"/>
              <a:buChar char="•"/>
            </a:pPr>
            <a:endParaRPr lang="en-US" sz="1600" dirty="0"/>
          </a:p>
          <a:p>
            <a:pPr indent="-228600">
              <a:lnSpc>
                <a:spcPct val="90000"/>
              </a:lnSpc>
              <a:spcAft>
                <a:spcPts val="600"/>
              </a:spcAft>
              <a:buFont typeface="Arial" panose="020B0604020202020204" pitchFamily="34" charset="0"/>
              <a:buChar char="•"/>
            </a:pPr>
            <a:r>
              <a:rPr lang="en-US" sz="1900" b="1" dirty="0"/>
              <a:t>Reasons:</a:t>
            </a:r>
          </a:p>
          <a:p>
            <a:pPr marL="285750" indent="-228600">
              <a:lnSpc>
                <a:spcPct val="90000"/>
              </a:lnSpc>
              <a:spcAft>
                <a:spcPts val="600"/>
              </a:spcAft>
              <a:buFont typeface="Arial" panose="020B0604020202020204" pitchFamily="34" charset="0"/>
              <a:buChar char="•"/>
            </a:pPr>
            <a:r>
              <a:rPr lang="en-US" sz="1900" dirty="0"/>
              <a:t>Adequate nutrition is an essential component of management of cystic fibrosis as it is directly associated with survival rate and pulmonary status.(Dodge and Turck,2006)</a:t>
            </a:r>
          </a:p>
          <a:p>
            <a:pPr marL="285750" indent="-228600">
              <a:lnSpc>
                <a:spcPct val="90000"/>
              </a:lnSpc>
              <a:spcAft>
                <a:spcPts val="600"/>
              </a:spcAft>
              <a:buFont typeface="Arial" panose="020B0604020202020204" pitchFamily="34" charset="0"/>
              <a:buChar char="•"/>
            </a:pPr>
            <a:r>
              <a:rPr lang="en-US" sz="1900" dirty="0"/>
              <a:t>As soon as feasible upon diagnosis, the nutrition support goal in CF care should be initiated. Because it will affect the growth stages and puberty development in children.(Zani et al,2023)</a:t>
            </a:r>
          </a:p>
          <a:p>
            <a:pPr marL="285750" indent="-228600">
              <a:lnSpc>
                <a:spcPct val="90000"/>
              </a:lnSpc>
              <a:spcAft>
                <a:spcPts val="600"/>
              </a:spcAft>
              <a:buFont typeface="Arial" panose="020B0604020202020204" pitchFamily="34" charset="0"/>
              <a:buChar char="•"/>
            </a:pPr>
            <a:r>
              <a:rPr lang="en-US" sz="1900" dirty="0"/>
              <a:t>The positive effect of proper nutritional supplements, there will be improvement in weight gain and BMI,both in children and adults.</a:t>
            </a:r>
          </a:p>
          <a:p>
            <a:pPr marL="285750" indent="-228600">
              <a:lnSpc>
                <a:spcPct val="90000"/>
              </a:lnSpc>
              <a:spcAft>
                <a:spcPts val="600"/>
              </a:spcAft>
              <a:buFont typeface="Arial" panose="020B0604020202020204" pitchFamily="34" charset="0"/>
              <a:buChar char="•"/>
            </a:pPr>
            <a:r>
              <a:rPr lang="en-US" sz="1900" dirty="0"/>
              <a:t>protein balance in cystic fibrosis patient is an important to prevent muscle loss and in improving clinical outcome.(Engelen et al,2014)</a:t>
            </a:r>
          </a:p>
          <a:p>
            <a:pPr marL="285750" indent="-228600">
              <a:lnSpc>
                <a:spcPct val="90000"/>
              </a:lnSpc>
              <a:spcAft>
                <a:spcPts val="600"/>
              </a:spcAft>
              <a:buFont typeface="Arial" panose="020B0604020202020204" pitchFamily="34" charset="0"/>
              <a:buChar char="•"/>
            </a:pPr>
            <a:r>
              <a:rPr lang="en-US" sz="1900" dirty="0"/>
              <a:t>It is necessary to determine the ideal protein intake for clinically stable cystic fibrosis patients as well as those who recovering from an acute exacerbation.</a:t>
            </a:r>
          </a:p>
          <a:p>
            <a:pPr indent="-228600">
              <a:lnSpc>
                <a:spcPct val="90000"/>
              </a:lnSpc>
              <a:spcAft>
                <a:spcPts val="600"/>
              </a:spcAft>
              <a:buFont typeface="Arial" panose="020B0604020202020204" pitchFamily="34" charset="0"/>
              <a:buChar char="•"/>
            </a:pPr>
            <a:endParaRPr lang="en-US" sz="800" dirty="0"/>
          </a:p>
        </p:txBody>
      </p:sp>
      <p:sp>
        <p:nvSpPr>
          <p:cNvPr id="5" name="TextBox 4">
            <a:extLst>
              <a:ext uri="{FF2B5EF4-FFF2-40B4-BE49-F238E27FC236}">
                <a16:creationId xmlns:a16="http://schemas.microsoft.com/office/drawing/2014/main" id="{7EC8C50C-D194-3A0C-4686-5ACA3051BFDE}"/>
              </a:ext>
            </a:extLst>
          </p:cNvPr>
          <p:cNvSpPr txBox="1"/>
          <p:nvPr/>
        </p:nvSpPr>
        <p:spPr>
          <a:xfrm>
            <a:off x="0" y="6381988"/>
            <a:ext cx="5685221" cy="369332"/>
          </a:xfrm>
          <a:prstGeom prst="rect">
            <a:avLst/>
          </a:prstGeom>
          <a:noFill/>
        </p:spPr>
        <p:txBody>
          <a:bodyPr wrap="square" rtlCol="0">
            <a:spAutoFit/>
          </a:bodyPr>
          <a:lstStyle/>
          <a:p>
            <a:r>
              <a:rPr lang="en-GB" dirty="0"/>
              <a:t>Source:CFChef(cystic fibrosis diet information for infants)</a:t>
            </a:r>
          </a:p>
        </p:txBody>
      </p:sp>
    </p:spTree>
    <p:extLst>
      <p:ext uri="{BB962C8B-B14F-4D97-AF65-F5344CB8AC3E}">
        <p14:creationId xmlns:p14="http://schemas.microsoft.com/office/powerpoint/2010/main" val="5048086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3ACE9A-85D6-619E-074E-EDF6D3613ACC}"/>
              </a:ext>
            </a:extLst>
          </p:cNvPr>
          <p:cNvSpPr>
            <a:spLocks noGrp="1"/>
          </p:cNvSpPr>
          <p:nvPr>
            <p:ph type="ctrTitle"/>
          </p:nvPr>
        </p:nvSpPr>
        <p:spPr>
          <a:xfrm>
            <a:off x="1524000" y="819377"/>
            <a:ext cx="9144000" cy="771751"/>
          </a:xfrm>
        </p:spPr>
        <p:txBody>
          <a:bodyPr>
            <a:normAutofit fontScale="90000"/>
          </a:bodyPr>
          <a:lstStyle/>
          <a:p>
            <a:r>
              <a:rPr lang="en-US" sz="4400" b="1" dirty="0">
                <a:solidFill>
                  <a:srgbClr val="C00000"/>
                </a:solidFill>
                <a:latin typeface="Arial" panose="020B0604020202020204" pitchFamily="34" charset="0"/>
                <a:cs typeface="Arial" panose="020B0604020202020204" pitchFamily="34" charset="0"/>
              </a:rPr>
              <a:t>PLANNING AND APPLICATION</a:t>
            </a:r>
            <a:br>
              <a:rPr lang="en-US" sz="4400" b="1" dirty="0">
                <a:solidFill>
                  <a:srgbClr val="C00000"/>
                </a:solidFill>
                <a:latin typeface="Arial" panose="020B0604020202020204" pitchFamily="34" charset="0"/>
                <a:cs typeface="Arial" panose="020B0604020202020204" pitchFamily="34" charset="0"/>
              </a:rPr>
            </a:br>
            <a:r>
              <a:rPr lang="en-US" sz="1800" b="1" kern="1200" dirty="0">
                <a:solidFill>
                  <a:srgbClr val="000000"/>
                </a:solidFill>
                <a:effectLst/>
                <a:latin typeface="Calibri" panose="020F0502020204030204" pitchFamily="34" charset="0"/>
                <a:ea typeface="Calibri" panose="020F0502020204030204" pitchFamily="34" charset="0"/>
                <a:cs typeface="Raavi" panose="020B0502040204020203" pitchFamily="34" charset="0"/>
              </a:rPr>
              <a:t>The </a:t>
            </a:r>
            <a:r>
              <a:rPr lang="en-GB" sz="1800" b="1" kern="1200" dirty="0">
                <a:solidFill>
                  <a:srgbClr val="000000"/>
                </a:solidFill>
                <a:effectLst/>
                <a:latin typeface="Calibri" panose="020F0502020204030204" pitchFamily="34" charset="0"/>
                <a:ea typeface="Calibri" panose="020F0502020204030204" pitchFamily="34" charset="0"/>
                <a:cs typeface="Raavi" panose="020B0502040204020203" pitchFamily="34" charset="0"/>
              </a:rPr>
              <a:t>PRECEDE-PROCEED Model- (Green and </a:t>
            </a:r>
            <a:r>
              <a:rPr lang="en-GB" sz="1800" b="1" kern="1200" dirty="0" err="1">
                <a:solidFill>
                  <a:srgbClr val="000000"/>
                </a:solidFill>
                <a:effectLst/>
                <a:latin typeface="Calibri" panose="020F0502020204030204" pitchFamily="34" charset="0"/>
                <a:ea typeface="Calibri" panose="020F0502020204030204" pitchFamily="34" charset="0"/>
                <a:cs typeface="Raavi" panose="020B0502040204020203" pitchFamily="34" charset="0"/>
              </a:rPr>
              <a:t>Kreuter</a:t>
            </a:r>
            <a:r>
              <a:rPr lang="en-GB" sz="1800" b="1" kern="1200" dirty="0">
                <a:solidFill>
                  <a:srgbClr val="000000"/>
                </a:solidFill>
                <a:effectLst/>
                <a:latin typeface="Calibri" panose="020F0502020204030204" pitchFamily="34" charset="0"/>
                <a:ea typeface="Calibri" panose="020F0502020204030204" pitchFamily="34" charset="0"/>
                <a:cs typeface="Raavi" panose="020B0502040204020203" pitchFamily="34" charset="0"/>
              </a:rPr>
              <a:t>, 1999)  </a:t>
            </a:r>
            <a:br>
              <a:rPr lang="en-IN" sz="1800" kern="100" dirty="0">
                <a:effectLst/>
                <a:latin typeface="Calibri" panose="020F0502020204030204" pitchFamily="34" charset="0"/>
                <a:ea typeface="Calibri" panose="020F0502020204030204" pitchFamily="34" charset="0"/>
                <a:cs typeface="Raavi" panose="020B0502040204020203" pitchFamily="34" charset="0"/>
              </a:rPr>
            </a:br>
            <a:endParaRPr lang="en-IN" sz="4400" b="1" dirty="0">
              <a:solidFill>
                <a:srgbClr val="C00000"/>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4AB6F4D3-7CE6-8D18-9D7F-B8ACCD49610F}"/>
              </a:ext>
            </a:extLst>
          </p:cNvPr>
          <p:cNvSpPr>
            <a:spLocks noGrp="1"/>
          </p:cNvSpPr>
          <p:nvPr>
            <p:ph type="subTitle" idx="1"/>
          </p:nvPr>
        </p:nvSpPr>
        <p:spPr>
          <a:xfrm>
            <a:off x="345234" y="1408922"/>
            <a:ext cx="6923313" cy="5019870"/>
          </a:xfrm>
          <a:solidFill>
            <a:schemeClr val="accent4">
              <a:lumMod val="20000"/>
              <a:lumOff val="80000"/>
            </a:schemeClr>
          </a:solidFill>
        </p:spPr>
        <p:txBody>
          <a:bodyPr>
            <a:normAutofit/>
          </a:bodyPr>
          <a:lstStyle/>
          <a:p>
            <a:pPr indent="457200">
              <a:lnSpc>
                <a:spcPct val="150000"/>
              </a:lnSpc>
              <a:spcBef>
                <a:spcPts val="0"/>
              </a:spcBef>
              <a:spcAft>
                <a:spcPts val="800"/>
              </a:spcAft>
            </a:pPr>
            <a:r>
              <a:rPr lang="en-IN" sz="1800" kern="100" dirty="0">
                <a:solidFill>
                  <a:schemeClr val="accent5">
                    <a:lumMod val="75000"/>
                  </a:schemeClr>
                </a:solidFill>
                <a:effectLst/>
                <a:latin typeface="Arial" panose="020B0604020202020204" pitchFamily="34" charset="0"/>
                <a:ea typeface="Calibri" panose="020F0502020204030204" pitchFamily="34" charset="0"/>
                <a:cs typeface="Arial" panose="020B0604020202020204" pitchFamily="34" charset="0"/>
              </a:rPr>
              <a:t>Phase 1- Social assessment</a:t>
            </a:r>
          </a:p>
          <a:p>
            <a:pPr marL="285750" marR="0" indent="-285750" algn="l">
              <a:lnSpc>
                <a:spcPct val="150000"/>
              </a:lnSpc>
              <a:spcBef>
                <a:spcPts val="0"/>
              </a:spcBef>
              <a:spcAft>
                <a:spcPts val="800"/>
              </a:spcAft>
              <a:buFont typeface="Arial" panose="020B0604020202020204" pitchFamily="34" charset="0"/>
              <a:buChar char="•"/>
            </a:pPr>
            <a:r>
              <a:rPr lang="en-IN" sz="1800" kern="100" dirty="0">
                <a:effectLst/>
                <a:latin typeface="Arial" panose="020B0604020202020204" pitchFamily="34" charset="0"/>
                <a:ea typeface="Calibri" panose="020F0502020204030204" pitchFamily="34" charset="0"/>
                <a:cs typeface="Arial" panose="020B0604020202020204" pitchFamily="34" charset="0"/>
              </a:rPr>
              <a:t>Analy</a:t>
            </a:r>
            <a:r>
              <a:rPr lang="en-IN" sz="1800" kern="100" dirty="0">
                <a:latin typeface="Arial" panose="020B0604020202020204" pitchFamily="34" charset="0"/>
                <a:ea typeface="Calibri" panose="020F0502020204030204" pitchFamily="34" charset="0"/>
                <a:cs typeface="Arial" panose="020B0604020202020204" pitchFamily="34" charset="0"/>
              </a:rPr>
              <a:t>s</a:t>
            </a:r>
            <a:r>
              <a:rPr lang="en-IN" sz="1800" kern="100" dirty="0">
                <a:effectLst/>
                <a:latin typeface="Arial" panose="020B0604020202020204" pitchFamily="34" charset="0"/>
                <a:ea typeface="Calibri" panose="020F0502020204030204" pitchFamily="34" charset="0"/>
                <a:cs typeface="Arial" panose="020B0604020202020204" pitchFamily="34" charset="0"/>
              </a:rPr>
              <a:t>ing parent’s perception and attitudes about illness</a:t>
            </a:r>
          </a:p>
          <a:p>
            <a:pPr marL="285750" marR="0" lvl="0" indent="-285750" algn="l">
              <a:lnSpc>
                <a:spcPct val="150000"/>
              </a:lnSpc>
              <a:spcBef>
                <a:spcPts val="0"/>
              </a:spcBef>
              <a:spcAft>
                <a:spcPts val="0"/>
              </a:spcAft>
              <a:buFont typeface="Arial" panose="020B0604020202020204" pitchFamily="34" charset="0"/>
              <a:buChar char="•"/>
            </a:pPr>
            <a:r>
              <a:rPr lang="en-IN" sz="1800" kern="100" dirty="0">
                <a:effectLst/>
                <a:latin typeface="Arial" panose="020B0604020202020204" pitchFamily="34" charset="0"/>
                <a:ea typeface="Calibri" panose="020F0502020204030204" pitchFamily="34" charset="0"/>
                <a:cs typeface="Arial" panose="020B0604020202020204" pitchFamily="34" charset="0"/>
              </a:rPr>
              <a:t>Get information on the parent's social background and any potential obstacles to campaign participation.</a:t>
            </a:r>
          </a:p>
          <a:p>
            <a:pPr marL="285750" indent="-285750" algn="l">
              <a:lnSpc>
                <a:spcPct val="150000"/>
              </a:lnSpc>
              <a:spcBef>
                <a:spcPts val="0"/>
              </a:spcBef>
              <a:buFont typeface="Arial" panose="020B0604020202020204" pitchFamily="34" charset="0"/>
              <a:buChar char="•"/>
            </a:pPr>
            <a:r>
              <a:rPr lang="en-IN" sz="1800" kern="100" dirty="0">
                <a:effectLst/>
                <a:latin typeface="Arial" panose="020B0604020202020204" pitchFamily="34" charset="0"/>
                <a:ea typeface="Calibri" panose="020F0502020204030204" pitchFamily="34" charset="0"/>
                <a:cs typeface="Arial" panose="020B0604020202020204" pitchFamily="34" charset="0"/>
              </a:rPr>
              <a:t> Assess how well-informed they are about the support networks and resources that are accessible.</a:t>
            </a:r>
          </a:p>
          <a:p>
            <a:pPr marL="285750" marR="0" lvl="0" indent="-285750" algn="l">
              <a:lnSpc>
                <a:spcPct val="150000"/>
              </a:lnSpc>
              <a:spcBef>
                <a:spcPts val="0"/>
              </a:spcBef>
              <a:spcAft>
                <a:spcPts val="0"/>
              </a:spcAft>
              <a:buFont typeface="Arial" panose="020B0604020202020204" pitchFamily="34" charset="0"/>
              <a:buChar char="•"/>
            </a:pPr>
            <a:r>
              <a:rPr lang="en-IN" sz="1800" kern="100" dirty="0">
                <a:effectLst/>
                <a:latin typeface="Arial" panose="020B0604020202020204" pitchFamily="34" charset="0"/>
                <a:ea typeface="Calibri" panose="020F0502020204030204" pitchFamily="34" charset="0"/>
                <a:cs typeface="Arial" panose="020B0604020202020204" pitchFamily="34" charset="0"/>
              </a:rPr>
              <a:t> Listing the current support networks and organizations available to parents of children with cystic fibrosis (</a:t>
            </a:r>
            <a:r>
              <a:rPr lang="en-IN" sz="1800" kern="100" dirty="0" err="1">
                <a:effectLst/>
                <a:latin typeface="Arial" panose="020B0604020202020204" pitchFamily="34" charset="0"/>
                <a:ea typeface="Calibri" panose="020F0502020204030204" pitchFamily="34" charset="0"/>
                <a:cs typeface="Arial" panose="020B0604020202020204" pitchFamily="34" charset="0"/>
              </a:rPr>
              <a:t>Hymovich</a:t>
            </a:r>
            <a:r>
              <a:rPr lang="en-IN" sz="1800" kern="100" dirty="0">
                <a:effectLst/>
                <a:latin typeface="Arial" panose="020B0604020202020204" pitchFamily="34" charset="0"/>
                <a:ea typeface="Calibri" panose="020F0502020204030204" pitchFamily="34" charset="0"/>
                <a:cs typeface="Arial" panose="020B0604020202020204" pitchFamily="34" charset="0"/>
              </a:rPr>
              <a:t> and Baker,2015).</a:t>
            </a:r>
          </a:p>
          <a:p>
            <a:pPr marL="285750" marR="0" lvl="0" indent="-285750" algn="l">
              <a:lnSpc>
                <a:spcPct val="150000"/>
              </a:lnSpc>
              <a:spcBef>
                <a:spcPts val="0"/>
              </a:spcBef>
              <a:spcAft>
                <a:spcPts val="800"/>
              </a:spcAft>
              <a:buFont typeface="Arial" panose="020B0604020202020204" pitchFamily="34" charset="0"/>
              <a:buChar char="•"/>
            </a:pPr>
            <a:r>
              <a:rPr lang="en-IN" sz="1800" kern="100" dirty="0">
                <a:effectLst/>
                <a:latin typeface="Arial" panose="020B0604020202020204" pitchFamily="34" charset="0"/>
                <a:ea typeface="Calibri" panose="020F0502020204030204" pitchFamily="34" charset="0"/>
                <a:cs typeface="Arial" panose="020B0604020202020204" pitchFamily="34" charset="0"/>
              </a:rPr>
              <a:t>Finding </a:t>
            </a:r>
            <a:r>
              <a:rPr lang="en-IN" sz="1800" kern="100" dirty="0">
                <a:latin typeface="Arial" panose="020B0604020202020204" pitchFamily="34" charset="0"/>
                <a:ea typeface="Calibri" panose="020F0502020204030204" pitchFamily="34" charset="0"/>
                <a:cs typeface="Arial" panose="020B0604020202020204" pitchFamily="34" charset="0"/>
              </a:rPr>
              <a:t>out </a:t>
            </a:r>
            <a:r>
              <a:rPr lang="en-IN" sz="1800" kern="100" dirty="0">
                <a:effectLst/>
                <a:latin typeface="Arial" panose="020B0604020202020204" pitchFamily="34" charset="0"/>
                <a:ea typeface="Calibri" panose="020F0502020204030204" pitchFamily="34" charset="0"/>
                <a:cs typeface="Arial" panose="020B0604020202020204" pitchFamily="34" charset="0"/>
              </a:rPr>
              <a:t>Motivations &amp; Incentives to encourages parents to participate in campaigns and using </a:t>
            </a:r>
            <a:r>
              <a:rPr lang="en-IN" sz="1800" kern="100" dirty="0" err="1">
                <a:effectLst/>
                <a:latin typeface="Arial" panose="020B0604020202020204" pitchFamily="34" charset="0"/>
                <a:ea typeface="Calibri" panose="020F0502020204030204" pitchFamily="34" charset="0"/>
                <a:cs typeface="Arial" panose="020B0604020202020204" pitchFamily="34" charset="0"/>
              </a:rPr>
              <a:t>MyCyFAPP</a:t>
            </a:r>
            <a:r>
              <a:rPr lang="en-IN" sz="1800" kern="100" dirty="0">
                <a:effectLst/>
                <a:latin typeface="Arial" panose="020B0604020202020204" pitchFamily="34" charset="0"/>
                <a:ea typeface="Calibri" panose="020F0502020204030204" pitchFamily="34" charset="0"/>
                <a:cs typeface="Arial" panose="020B0604020202020204" pitchFamily="34" charset="0"/>
              </a:rPr>
              <a:t> app.</a:t>
            </a:r>
          </a:p>
          <a:p>
            <a:endParaRPr lang="en-IN" dirty="0"/>
          </a:p>
        </p:txBody>
      </p:sp>
      <p:pic>
        <p:nvPicPr>
          <p:cNvPr id="4" name="Picture 3">
            <a:extLst>
              <a:ext uri="{FF2B5EF4-FFF2-40B4-BE49-F238E27FC236}">
                <a16:creationId xmlns:a16="http://schemas.microsoft.com/office/drawing/2014/main" id="{113D0E8C-F5E9-60CB-0C65-EAE26E82933A}"/>
              </a:ext>
            </a:extLst>
          </p:cNvPr>
          <p:cNvPicPr>
            <a:picLocks noChangeAspect="1"/>
          </p:cNvPicPr>
          <p:nvPr/>
        </p:nvPicPr>
        <p:blipFill>
          <a:blip r:embed="rId2"/>
          <a:stretch>
            <a:fillRect/>
          </a:stretch>
        </p:blipFill>
        <p:spPr>
          <a:xfrm>
            <a:off x="8235917" y="2062065"/>
            <a:ext cx="2886075" cy="2028242"/>
          </a:xfrm>
          <a:prstGeom prst="rect">
            <a:avLst/>
          </a:prstGeom>
        </p:spPr>
      </p:pic>
      <p:sp>
        <p:nvSpPr>
          <p:cNvPr id="6" name="TextBox 5">
            <a:extLst>
              <a:ext uri="{FF2B5EF4-FFF2-40B4-BE49-F238E27FC236}">
                <a16:creationId xmlns:a16="http://schemas.microsoft.com/office/drawing/2014/main" id="{51832FD1-536E-6E0D-3522-BD33556446D1}"/>
              </a:ext>
            </a:extLst>
          </p:cNvPr>
          <p:cNvSpPr txBox="1"/>
          <p:nvPr/>
        </p:nvSpPr>
        <p:spPr>
          <a:xfrm>
            <a:off x="7393733" y="4090307"/>
            <a:ext cx="4798267" cy="253916"/>
          </a:xfrm>
          <a:prstGeom prst="rect">
            <a:avLst/>
          </a:prstGeom>
          <a:noFill/>
        </p:spPr>
        <p:txBody>
          <a:bodyPr wrap="square">
            <a:spAutoFit/>
          </a:bodyPr>
          <a:lstStyle/>
          <a:p>
            <a:r>
              <a:rPr lang="en-US" sz="1050" dirty="0">
                <a:latin typeface="Arial" panose="020B0604020202020204" pitchFamily="34" charset="0"/>
                <a:cs typeface="Arial" panose="020B0604020202020204" pitchFamily="34" charset="0"/>
              </a:rPr>
              <a:t>                                 Source –Cleveland Clinic-cystic fibrosis management</a:t>
            </a:r>
            <a:endParaRPr lang="en-IN" sz="105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010768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3607F77-48D3-4066-7460-D82ADD9D3273}"/>
              </a:ext>
            </a:extLst>
          </p:cNvPr>
          <p:cNvSpPr>
            <a:spLocks noGrp="1"/>
          </p:cNvSpPr>
          <p:nvPr>
            <p:ph type="subTitle" idx="1"/>
          </p:nvPr>
        </p:nvSpPr>
        <p:spPr>
          <a:xfrm>
            <a:off x="197887" y="98360"/>
            <a:ext cx="3767623" cy="5619744"/>
          </a:xfrm>
          <a:solidFill>
            <a:schemeClr val="accent4">
              <a:lumMod val="20000"/>
              <a:lumOff val="80000"/>
            </a:schemeClr>
          </a:solidFill>
        </p:spPr>
        <p:txBody>
          <a:bodyPr>
            <a:normAutofit lnSpcReduction="10000"/>
          </a:bodyPr>
          <a:lstStyle/>
          <a:p>
            <a:pPr marL="914400" marR="0" algn="l">
              <a:lnSpc>
                <a:spcPct val="107000"/>
              </a:lnSpc>
              <a:spcBef>
                <a:spcPts val="0"/>
              </a:spcBef>
              <a:spcAft>
                <a:spcPts val="0"/>
              </a:spcAft>
            </a:pPr>
            <a:r>
              <a:rPr lang="en-IN" sz="1800" kern="100" dirty="0">
                <a:solidFill>
                  <a:schemeClr val="accent5">
                    <a:lumMod val="75000"/>
                  </a:schemeClr>
                </a:solidFill>
                <a:effectLst/>
                <a:latin typeface="Arial" panose="020B0604020202020204" pitchFamily="34" charset="0"/>
                <a:ea typeface="Calibri" panose="020F0502020204030204" pitchFamily="34" charset="0"/>
                <a:cs typeface="Arial" panose="020B0604020202020204" pitchFamily="34" charset="0"/>
              </a:rPr>
              <a:t>Phase 2-Epidemiological assessment</a:t>
            </a:r>
          </a:p>
          <a:p>
            <a:pPr marL="342900" marR="0" lvl="0" indent="-342900" algn="l">
              <a:lnSpc>
                <a:spcPct val="150000"/>
              </a:lnSpc>
              <a:spcBef>
                <a:spcPts val="0"/>
              </a:spcBef>
              <a:spcAft>
                <a:spcPts val="0"/>
              </a:spcAft>
              <a:buFont typeface="Symbol" panose="05050102010706020507" pitchFamily="18" charset="2"/>
              <a:buChar char=""/>
            </a:pPr>
            <a:r>
              <a:rPr lang="en-IN" sz="1800" kern="100" dirty="0">
                <a:effectLst/>
                <a:latin typeface="Arial" panose="020B0604020202020204" pitchFamily="34" charset="0"/>
                <a:ea typeface="Calibri" panose="020F0502020204030204" pitchFamily="34" charset="0"/>
                <a:cs typeface="Arial" panose="020B0604020202020204" pitchFamily="34" charset="0"/>
              </a:rPr>
              <a:t>Collecting information about prevalence and incidence to determine urgency.</a:t>
            </a:r>
          </a:p>
          <a:p>
            <a:pPr marL="342900" marR="0" lvl="0" indent="-342900" algn="l">
              <a:lnSpc>
                <a:spcPct val="150000"/>
              </a:lnSpc>
              <a:spcBef>
                <a:spcPts val="0"/>
              </a:spcBef>
              <a:spcAft>
                <a:spcPts val="0"/>
              </a:spcAft>
              <a:buFont typeface="Symbol" panose="05050102010706020507" pitchFamily="18" charset="2"/>
              <a:buChar char=""/>
            </a:pPr>
            <a:r>
              <a:rPr lang="en-IN" sz="1800" kern="100" dirty="0">
                <a:effectLst/>
                <a:latin typeface="Arial" panose="020B0604020202020204" pitchFamily="34" charset="0"/>
                <a:ea typeface="Calibri" panose="020F0502020204030204" pitchFamily="34" charset="0"/>
                <a:cs typeface="Arial" panose="020B0604020202020204" pitchFamily="34" charset="0"/>
              </a:rPr>
              <a:t>Evaluations of the health outcomes of cystic fibrosis on afflicted children, hospitalization rates and the strain on parents and caregivers are crucial.</a:t>
            </a:r>
          </a:p>
          <a:p>
            <a:pPr marL="342900" marR="0" lvl="0" indent="-342900" algn="l">
              <a:lnSpc>
                <a:spcPct val="150000"/>
              </a:lnSpc>
              <a:spcBef>
                <a:spcPts val="0"/>
              </a:spcBef>
              <a:spcAft>
                <a:spcPts val="800"/>
              </a:spcAft>
              <a:buFont typeface="Symbol" panose="05050102010706020507" pitchFamily="18" charset="2"/>
              <a:buChar char=""/>
            </a:pPr>
            <a:r>
              <a:rPr lang="en-IN" sz="1800" kern="100" dirty="0">
                <a:effectLst/>
                <a:latin typeface="Arial" panose="020B0604020202020204" pitchFamily="34" charset="0"/>
                <a:ea typeface="Calibri" panose="020F0502020204030204" pitchFamily="34" charset="0"/>
                <a:cs typeface="Arial" panose="020B0604020202020204" pitchFamily="34" charset="0"/>
              </a:rPr>
              <a:t> Determine and assess the risks connected to children acquiring cystic fibrosis (Sanders </a:t>
            </a:r>
            <a:r>
              <a:rPr lang="en-IN" sz="1800" kern="100" dirty="0">
                <a:latin typeface="Arial" panose="020B0604020202020204" pitchFamily="34" charset="0"/>
                <a:ea typeface="Calibri" panose="020F0502020204030204" pitchFamily="34" charset="0"/>
                <a:cs typeface="Arial" panose="020B0604020202020204" pitchFamily="34" charset="0"/>
              </a:rPr>
              <a:t>et al.,2014)</a:t>
            </a:r>
            <a:r>
              <a:rPr lang="en-IN" sz="1800" kern="100" dirty="0">
                <a:effectLst/>
                <a:latin typeface="Arial" panose="020B0604020202020204" pitchFamily="34" charset="0"/>
                <a:ea typeface="Calibri" panose="020F0502020204030204" pitchFamily="34" charset="0"/>
                <a:cs typeface="Arial" panose="020B0604020202020204" pitchFamily="34" charset="0"/>
              </a:rPr>
              <a:t>.</a:t>
            </a:r>
          </a:p>
          <a:p>
            <a:pPr algn="l"/>
            <a:endParaRPr lang="en-IN" dirty="0"/>
          </a:p>
        </p:txBody>
      </p:sp>
      <p:sp>
        <p:nvSpPr>
          <p:cNvPr id="5" name="TextBox 4">
            <a:extLst>
              <a:ext uri="{FF2B5EF4-FFF2-40B4-BE49-F238E27FC236}">
                <a16:creationId xmlns:a16="http://schemas.microsoft.com/office/drawing/2014/main" id="{D20357F3-9EAC-193D-BEE4-1703061F36AA}"/>
              </a:ext>
            </a:extLst>
          </p:cNvPr>
          <p:cNvSpPr txBox="1"/>
          <p:nvPr/>
        </p:nvSpPr>
        <p:spPr>
          <a:xfrm>
            <a:off x="4183321" y="683742"/>
            <a:ext cx="4143375" cy="6035242"/>
          </a:xfrm>
          <a:prstGeom prst="rect">
            <a:avLst/>
          </a:prstGeom>
          <a:solidFill>
            <a:schemeClr val="accent4">
              <a:lumMod val="20000"/>
              <a:lumOff val="80000"/>
            </a:schemeClr>
          </a:solidFill>
        </p:spPr>
        <p:txBody>
          <a:bodyPr wrap="square">
            <a:spAutoFit/>
          </a:bodyPr>
          <a:lstStyle/>
          <a:p>
            <a:pPr marL="914400" marR="0">
              <a:lnSpc>
                <a:spcPct val="107000"/>
              </a:lnSpc>
              <a:spcBef>
                <a:spcPts val="0"/>
              </a:spcBef>
              <a:spcAft>
                <a:spcPts val="0"/>
              </a:spcAft>
            </a:pPr>
            <a:r>
              <a:rPr lang="en-IN" kern="100" dirty="0">
                <a:solidFill>
                  <a:schemeClr val="accent5">
                    <a:lumMod val="75000"/>
                  </a:schemeClr>
                </a:solidFill>
                <a:effectLst/>
                <a:latin typeface="Arial" panose="020B0604020202020204" pitchFamily="34" charset="0"/>
                <a:ea typeface="Calibri" panose="020F0502020204030204" pitchFamily="34" charset="0"/>
                <a:cs typeface="Arial" panose="020B0604020202020204" pitchFamily="34" charset="0"/>
              </a:rPr>
              <a:t>Phase 3- Educational and ecological assessment</a:t>
            </a:r>
          </a:p>
          <a:p>
            <a:pPr marL="342900" marR="0" lvl="0" indent="-342900">
              <a:lnSpc>
                <a:spcPct val="150000"/>
              </a:lnSpc>
              <a:spcBef>
                <a:spcPts val="0"/>
              </a:spcBef>
              <a:spcAft>
                <a:spcPts val="0"/>
              </a:spcAft>
              <a:buFont typeface="Symbol" panose="05050102010706020507" pitchFamily="18" charset="2"/>
              <a:buChar char=""/>
            </a:pPr>
            <a:r>
              <a:rPr lang="en-IN" sz="1800" kern="100" dirty="0">
                <a:effectLst/>
                <a:latin typeface="Arial" panose="020B0604020202020204" pitchFamily="34" charset="0"/>
                <a:ea typeface="Calibri" panose="020F0502020204030204" pitchFamily="34" charset="0"/>
                <a:cs typeface="Arial" panose="020B0604020202020204" pitchFamily="34" charset="0"/>
              </a:rPr>
              <a:t>Determining the parents' misconceptions and information gaps about cystic fibrosis (Modi and Quitter,2006) .</a:t>
            </a:r>
          </a:p>
          <a:p>
            <a:pPr marL="342900" marR="0" lvl="0" indent="-342900">
              <a:lnSpc>
                <a:spcPct val="150000"/>
              </a:lnSpc>
              <a:spcBef>
                <a:spcPts val="0"/>
              </a:spcBef>
              <a:spcAft>
                <a:spcPts val="0"/>
              </a:spcAft>
              <a:buFont typeface="Symbol" panose="05050102010706020507" pitchFamily="18" charset="2"/>
              <a:buChar char=""/>
            </a:pPr>
            <a:r>
              <a:rPr lang="en-IN" sz="1800" kern="100" dirty="0">
                <a:effectLst/>
                <a:latin typeface="Arial" panose="020B0604020202020204" pitchFamily="34" charset="0"/>
                <a:ea typeface="Calibri" panose="020F0502020204030204" pitchFamily="34" charset="0"/>
                <a:cs typeface="Arial" panose="020B0604020202020204" pitchFamily="34" charset="0"/>
              </a:rPr>
              <a:t>Plan a campaign to inform parents on the value of providing a healthy diet to overcome complications</a:t>
            </a:r>
            <a:r>
              <a:rPr lang="en-IN" kern="100" dirty="0">
                <a:latin typeface="Arial" panose="020B0604020202020204" pitchFamily="34" charset="0"/>
                <a:ea typeface="Calibri" panose="020F0502020204030204" pitchFamily="34" charset="0"/>
                <a:cs typeface="Arial" panose="020B0604020202020204" pitchFamily="34" charset="0"/>
              </a:rPr>
              <a:t>.</a:t>
            </a:r>
            <a:endParaRPr lang="en-IN" sz="1800" kern="100" dirty="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nSpc>
                <a:spcPct val="150000"/>
              </a:lnSpc>
              <a:spcBef>
                <a:spcPts val="0"/>
              </a:spcBef>
              <a:spcAft>
                <a:spcPts val="0"/>
              </a:spcAft>
              <a:buFont typeface="Symbol" panose="05050102010706020507" pitchFamily="18" charset="2"/>
              <a:buChar char=""/>
            </a:pPr>
            <a:r>
              <a:rPr lang="en-IN" sz="1800" kern="100" dirty="0">
                <a:effectLst/>
                <a:latin typeface="Arial" panose="020B0604020202020204" pitchFamily="34" charset="0"/>
                <a:ea typeface="Calibri" panose="020F0502020204030204" pitchFamily="34" charset="0"/>
                <a:cs typeface="Arial" panose="020B0604020202020204" pitchFamily="34" charset="0"/>
              </a:rPr>
              <a:t>Collaborate along with medical professionals and organisations to give parents accurate and reliable information.</a:t>
            </a:r>
          </a:p>
          <a:p>
            <a:pPr marL="342900" marR="0" lvl="0" indent="-342900">
              <a:lnSpc>
                <a:spcPct val="150000"/>
              </a:lnSpc>
              <a:spcBef>
                <a:spcPts val="0"/>
              </a:spcBef>
              <a:spcAft>
                <a:spcPts val="800"/>
              </a:spcAft>
              <a:buFont typeface="Symbol" panose="05050102010706020507" pitchFamily="18" charset="2"/>
              <a:buChar char=""/>
            </a:pPr>
            <a:r>
              <a:rPr lang="en-IN" sz="1800" kern="100" dirty="0">
                <a:effectLst/>
                <a:latin typeface="Arial" panose="020B0604020202020204" pitchFamily="34" charset="0"/>
                <a:ea typeface="Calibri" panose="020F0502020204030204" pitchFamily="34" charset="0"/>
                <a:cs typeface="Arial" panose="020B0604020202020204" pitchFamily="34" charset="0"/>
              </a:rPr>
              <a:t>Establish an online platform or online forum like </a:t>
            </a:r>
            <a:r>
              <a:rPr lang="en-IN" sz="1800" kern="100" dirty="0" err="1">
                <a:effectLst/>
                <a:latin typeface="Arial" panose="020B0604020202020204" pitchFamily="34" charset="0"/>
                <a:ea typeface="Calibri" panose="020F0502020204030204" pitchFamily="34" charset="0"/>
                <a:cs typeface="Arial" panose="020B0604020202020204" pitchFamily="34" charset="0"/>
              </a:rPr>
              <a:t>MyCyFAPP</a:t>
            </a:r>
            <a:r>
              <a:rPr lang="en-IN" sz="1800" kern="100" dirty="0">
                <a:effectLst/>
                <a:latin typeface="Arial" panose="020B0604020202020204" pitchFamily="34" charset="0"/>
                <a:ea typeface="Calibri" panose="020F0502020204030204" pitchFamily="34" charset="0"/>
                <a:cs typeface="Arial" panose="020B0604020202020204" pitchFamily="34" charset="0"/>
              </a:rPr>
              <a:t>.</a:t>
            </a:r>
          </a:p>
        </p:txBody>
      </p:sp>
      <p:sp>
        <p:nvSpPr>
          <p:cNvPr id="7" name="TextBox 6">
            <a:extLst>
              <a:ext uri="{FF2B5EF4-FFF2-40B4-BE49-F238E27FC236}">
                <a16:creationId xmlns:a16="http://schemas.microsoft.com/office/drawing/2014/main" id="{C827CEDC-5FA9-B1AC-1410-82490A1ED8A5}"/>
              </a:ext>
            </a:extLst>
          </p:cNvPr>
          <p:cNvSpPr txBox="1"/>
          <p:nvPr/>
        </p:nvSpPr>
        <p:spPr>
          <a:xfrm>
            <a:off x="8425543" y="98360"/>
            <a:ext cx="3652156" cy="6212470"/>
          </a:xfrm>
          <a:prstGeom prst="rect">
            <a:avLst/>
          </a:prstGeom>
          <a:solidFill>
            <a:schemeClr val="accent4">
              <a:lumMod val="20000"/>
              <a:lumOff val="80000"/>
            </a:schemeClr>
          </a:solidFill>
        </p:spPr>
        <p:txBody>
          <a:bodyPr wrap="square">
            <a:spAutoFit/>
          </a:bodyPr>
          <a:lstStyle/>
          <a:p>
            <a:pPr marL="914400" marR="0">
              <a:lnSpc>
                <a:spcPct val="107000"/>
              </a:lnSpc>
              <a:spcBef>
                <a:spcPts val="0"/>
              </a:spcBef>
              <a:spcAft>
                <a:spcPts val="0"/>
              </a:spcAft>
            </a:pPr>
            <a:r>
              <a:rPr lang="en-IN" kern="100" dirty="0">
                <a:solidFill>
                  <a:schemeClr val="accent5">
                    <a:lumMod val="75000"/>
                  </a:schemeClr>
                </a:solidFill>
                <a:effectLst/>
                <a:latin typeface="Arial" panose="020B0604020202020204" pitchFamily="34" charset="0"/>
                <a:ea typeface="Calibri" panose="020F0502020204030204" pitchFamily="34" charset="0"/>
                <a:cs typeface="Arial" panose="020B0604020202020204" pitchFamily="34" charset="0"/>
              </a:rPr>
              <a:t>Phase 4- Administrative and Policy Assessment and Intervention Alignment</a:t>
            </a:r>
          </a:p>
          <a:p>
            <a:pPr marL="342900" marR="0" lvl="0" indent="-342900">
              <a:lnSpc>
                <a:spcPct val="150000"/>
              </a:lnSpc>
              <a:spcBef>
                <a:spcPts val="0"/>
              </a:spcBef>
              <a:spcAft>
                <a:spcPts val="0"/>
              </a:spcAft>
              <a:buFont typeface="Symbol" panose="05050102010706020507" pitchFamily="18" charset="2"/>
              <a:buChar char=""/>
            </a:pPr>
            <a:r>
              <a:rPr lang="en-IN" sz="1800" kern="100" dirty="0">
                <a:effectLst/>
                <a:latin typeface="Arial" panose="020B0604020202020204" pitchFamily="34" charset="0"/>
                <a:ea typeface="Calibri" panose="020F0502020204030204" pitchFamily="34" charset="0"/>
                <a:cs typeface="Arial" panose="020B0604020202020204" pitchFamily="34" charset="0"/>
              </a:rPr>
              <a:t>Examine the existing cystic fibrosis campaign administrative practices and procedures.</a:t>
            </a:r>
          </a:p>
          <a:p>
            <a:pPr marL="342900" marR="0" lvl="0" indent="-342900">
              <a:lnSpc>
                <a:spcPct val="150000"/>
              </a:lnSpc>
              <a:spcBef>
                <a:spcPts val="0"/>
              </a:spcBef>
              <a:spcAft>
                <a:spcPts val="0"/>
              </a:spcAft>
              <a:buFont typeface="Symbol" panose="05050102010706020507" pitchFamily="18" charset="2"/>
              <a:buChar char=""/>
            </a:pPr>
            <a:r>
              <a:rPr lang="en-IN" sz="1800" kern="100" dirty="0">
                <a:effectLst/>
                <a:latin typeface="Arial" panose="020B0604020202020204" pitchFamily="34" charset="0"/>
                <a:ea typeface="Calibri" panose="020F0502020204030204" pitchFamily="34" charset="0"/>
                <a:cs typeface="Arial" panose="020B0604020202020204" pitchFamily="34" charset="0"/>
              </a:rPr>
              <a:t>Analyse the existing policies and regulations related to cystic fibrosis (Smyth et al.,2014)</a:t>
            </a:r>
          </a:p>
          <a:p>
            <a:pPr marL="342900" marR="0" lvl="0" indent="-342900">
              <a:lnSpc>
                <a:spcPct val="150000"/>
              </a:lnSpc>
              <a:spcBef>
                <a:spcPts val="0"/>
              </a:spcBef>
              <a:spcAft>
                <a:spcPts val="800"/>
              </a:spcAft>
              <a:buFont typeface="Symbol" panose="05050102010706020507" pitchFamily="18" charset="2"/>
              <a:buChar char=""/>
            </a:pPr>
            <a:r>
              <a:rPr lang="en-IN" sz="1800" kern="100" dirty="0">
                <a:effectLst/>
                <a:latin typeface="Arial" panose="020B0604020202020204" pitchFamily="34" charset="0"/>
                <a:ea typeface="Calibri" panose="020F0502020204030204" pitchFamily="34" charset="0"/>
                <a:cs typeface="Arial" panose="020B0604020202020204" pitchFamily="34" charset="0"/>
              </a:rPr>
              <a:t>Provide systems for tracking and assessing parents' awareness, and actions related to cystic fibrosis.</a:t>
            </a:r>
          </a:p>
        </p:txBody>
      </p:sp>
    </p:spTree>
    <p:extLst>
      <p:ext uri="{BB962C8B-B14F-4D97-AF65-F5344CB8AC3E}">
        <p14:creationId xmlns:p14="http://schemas.microsoft.com/office/powerpoint/2010/main" val="27127598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63140262-8E34-84E6-1838-C895717A78F6}"/>
              </a:ext>
            </a:extLst>
          </p:cNvPr>
          <p:cNvSpPr>
            <a:spLocks noGrp="1"/>
          </p:cNvSpPr>
          <p:nvPr>
            <p:ph type="subTitle" idx="1"/>
          </p:nvPr>
        </p:nvSpPr>
        <p:spPr>
          <a:xfrm>
            <a:off x="-857250" y="66674"/>
            <a:ext cx="5076825" cy="6791326"/>
          </a:xfrm>
          <a:solidFill>
            <a:schemeClr val="accent4">
              <a:lumMod val="20000"/>
              <a:lumOff val="80000"/>
            </a:schemeClr>
          </a:solidFill>
        </p:spPr>
        <p:txBody>
          <a:bodyPr>
            <a:noAutofit/>
          </a:bodyPr>
          <a:lstStyle/>
          <a:p>
            <a:pPr marL="914400" marR="0" algn="l">
              <a:lnSpc>
                <a:spcPct val="150000"/>
              </a:lnSpc>
              <a:spcBef>
                <a:spcPts val="0"/>
              </a:spcBef>
              <a:spcAft>
                <a:spcPts val="0"/>
              </a:spcAft>
            </a:pPr>
            <a:r>
              <a:rPr lang="en-IN" sz="1800" kern="100" dirty="0">
                <a:solidFill>
                  <a:schemeClr val="accent5">
                    <a:lumMod val="75000"/>
                  </a:schemeClr>
                </a:solidFill>
                <a:effectLst/>
                <a:latin typeface="Arial" panose="020B0604020202020204" pitchFamily="34" charset="0"/>
                <a:ea typeface="Calibri" panose="020F0502020204030204" pitchFamily="34" charset="0"/>
                <a:cs typeface="Arial" panose="020B0604020202020204" pitchFamily="34" charset="0"/>
              </a:rPr>
              <a:t>Phase 5- Implementation</a:t>
            </a:r>
          </a:p>
          <a:p>
            <a:pPr marL="1200150" marR="0" indent="-285750" algn="l">
              <a:lnSpc>
                <a:spcPct val="150000"/>
              </a:lnSpc>
              <a:spcBef>
                <a:spcPts val="0"/>
              </a:spcBef>
              <a:spcAft>
                <a:spcPts val="0"/>
              </a:spcAft>
              <a:buFont typeface="Arial" panose="020B0604020202020204" pitchFamily="34" charset="0"/>
              <a:buChar char="•"/>
            </a:pPr>
            <a:r>
              <a:rPr lang="en-IN" sz="1800" kern="100" dirty="0">
                <a:effectLst/>
                <a:latin typeface="Arial" panose="020B0604020202020204" pitchFamily="34" charset="0"/>
                <a:ea typeface="Calibri" panose="020F0502020204030204" pitchFamily="34" charset="0"/>
                <a:cs typeface="Arial" panose="020B0604020202020204" pitchFamily="34" charset="0"/>
              </a:rPr>
              <a:t>  Establish clear objectives for the cystic fibrosis campaign beforehand. </a:t>
            </a:r>
          </a:p>
          <a:p>
            <a:pPr marL="1200150" marR="0" indent="-285750" algn="l">
              <a:lnSpc>
                <a:spcPct val="150000"/>
              </a:lnSpc>
              <a:spcBef>
                <a:spcPts val="0"/>
              </a:spcBef>
              <a:spcAft>
                <a:spcPts val="0"/>
              </a:spcAft>
              <a:buFont typeface="Arial" panose="020B0604020202020204" pitchFamily="34" charset="0"/>
              <a:buChar char="•"/>
            </a:pPr>
            <a:r>
              <a:rPr lang="en-IN" sz="1800" kern="100" dirty="0">
                <a:effectLst/>
                <a:latin typeface="Arial" panose="020B0604020202020204" pitchFamily="34" charset="0"/>
                <a:ea typeface="Calibri" panose="020F0502020204030204" pitchFamily="34" charset="0"/>
                <a:cs typeface="Arial" panose="020B0604020202020204" pitchFamily="34" charset="0"/>
              </a:rPr>
              <a:t>Organize campaigns where parents can interact with specialists and can learn about app.</a:t>
            </a:r>
          </a:p>
          <a:p>
            <a:pPr marL="1200150" marR="0" indent="-285750" algn="l">
              <a:lnSpc>
                <a:spcPct val="150000"/>
              </a:lnSpc>
              <a:spcBef>
                <a:spcPts val="0"/>
              </a:spcBef>
              <a:spcAft>
                <a:spcPts val="0"/>
              </a:spcAft>
              <a:buFont typeface="Arial" panose="020B0604020202020204" pitchFamily="34" charset="0"/>
              <a:buChar char="•"/>
            </a:pPr>
            <a:r>
              <a:rPr lang="en-IN" sz="1800" kern="100" dirty="0">
                <a:effectLst/>
                <a:latin typeface="Arial" panose="020B0604020202020204" pitchFamily="34" charset="0"/>
                <a:ea typeface="Calibri" panose="020F0502020204030204" pitchFamily="34" charset="0"/>
                <a:cs typeface="Arial" panose="020B0604020202020204" pitchFamily="34" charset="0"/>
              </a:rPr>
              <a:t>Seek partnerships with other local or national organizations (like NCT,CFT)  that support individuals with cystic fibrosis.</a:t>
            </a:r>
          </a:p>
          <a:p>
            <a:pPr marL="1200150" marR="0" indent="-285750" algn="l">
              <a:lnSpc>
                <a:spcPct val="150000"/>
              </a:lnSpc>
              <a:spcBef>
                <a:spcPts val="0"/>
              </a:spcBef>
              <a:spcAft>
                <a:spcPts val="0"/>
              </a:spcAft>
              <a:buFont typeface="Arial" panose="020B0604020202020204" pitchFamily="34" charset="0"/>
              <a:buChar char="•"/>
            </a:pPr>
            <a:r>
              <a:rPr lang="en-IN" sz="1800" kern="100" dirty="0">
                <a:effectLst/>
                <a:latin typeface="Arial" panose="020B0604020202020204" pitchFamily="34" charset="0"/>
                <a:ea typeface="Calibri" panose="020F0502020204030204" pitchFamily="34" charset="0"/>
                <a:cs typeface="Arial" panose="020B0604020202020204" pitchFamily="34" charset="0"/>
              </a:rPr>
              <a:t>Develop a specific app(</a:t>
            </a:r>
            <a:r>
              <a:rPr lang="en-IN" sz="1800" kern="100" dirty="0" err="1">
                <a:effectLst/>
                <a:latin typeface="Arial" panose="020B0604020202020204" pitchFamily="34" charset="0"/>
                <a:ea typeface="Calibri" panose="020F0502020204030204" pitchFamily="34" charset="0"/>
                <a:cs typeface="Arial" panose="020B0604020202020204" pitchFamily="34" charset="0"/>
              </a:rPr>
              <a:t>MyCyFAPP</a:t>
            </a:r>
            <a:r>
              <a:rPr lang="en-IN" sz="1800" kern="100" dirty="0">
                <a:effectLst/>
                <a:latin typeface="Arial" panose="020B0604020202020204" pitchFamily="34" charset="0"/>
                <a:ea typeface="Calibri" panose="020F0502020204030204" pitchFamily="34" charset="0"/>
                <a:cs typeface="Arial" panose="020B0604020202020204" pitchFamily="34" charset="0"/>
              </a:rPr>
              <a:t>) to act as a parent's information and resource centre.</a:t>
            </a:r>
          </a:p>
          <a:p>
            <a:pPr marL="1200150" marR="0" indent="-285750" algn="l">
              <a:lnSpc>
                <a:spcPct val="150000"/>
              </a:lnSpc>
              <a:spcBef>
                <a:spcPts val="0"/>
              </a:spcBef>
              <a:spcAft>
                <a:spcPts val="0"/>
              </a:spcAft>
              <a:buFont typeface="Arial" panose="020B0604020202020204" pitchFamily="34" charset="0"/>
              <a:buChar char="•"/>
            </a:pPr>
            <a:r>
              <a:rPr lang="en-IN" sz="1800" kern="100" dirty="0">
                <a:effectLst/>
                <a:latin typeface="Arial" panose="020B0604020202020204" pitchFamily="34" charset="0"/>
                <a:ea typeface="Calibri" panose="020F0502020204030204" pitchFamily="34" charset="0"/>
                <a:cs typeface="Arial" panose="020B0604020202020204" pitchFamily="34" charset="0"/>
              </a:rPr>
              <a:t>Measure and assess campaign success</a:t>
            </a:r>
            <a:endParaRPr lang="en-IN" sz="18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03E10F0C-1454-18C5-6F96-D9DB4CDA5706}"/>
              </a:ext>
            </a:extLst>
          </p:cNvPr>
          <p:cNvSpPr txBox="1"/>
          <p:nvPr/>
        </p:nvSpPr>
        <p:spPr>
          <a:xfrm>
            <a:off x="4595813" y="183111"/>
            <a:ext cx="7491412" cy="3763979"/>
          </a:xfrm>
          <a:prstGeom prst="rect">
            <a:avLst/>
          </a:prstGeom>
          <a:solidFill>
            <a:schemeClr val="accent4">
              <a:lumMod val="20000"/>
              <a:lumOff val="80000"/>
            </a:schemeClr>
          </a:solidFill>
        </p:spPr>
        <p:txBody>
          <a:bodyPr wrap="square">
            <a:spAutoFit/>
          </a:bodyPr>
          <a:lstStyle/>
          <a:p>
            <a:pPr marL="914400" marR="0">
              <a:lnSpc>
                <a:spcPct val="107000"/>
              </a:lnSpc>
              <a:spcBef>
                <a:spcPts val="0"/>
              </a:spcBef>
              <a:spcAft>
                <a:spcPts val="0"/>
              </a:spcAft>
            </a:pPr>
            <a:r>
              <a:rPr lang="en-IN" sz="1800" kern="100" dirty="0">
                <a:solidFill>
                  <a:schemeClr val="accent5">
                    <a:lumMod val="75000"/>
                  </a:schemeClr>
                </a:solidFill>
                <a:effectLst/>
                <a:latin typeface="Arial" panose="020B0604020202020204" pitchFamily="34" charset="0"/>
                <a:ea typeface="Calibri" panose="020F0502020204030204" pitchFamily="34" charset="0"/>
                <a:cs typeface="Arial" panose="020B0604020202020204" pitchFamily="34" charset="0"/>
              </a:rPr>
              <a:t>Phase 6- Process Evaluation</a:t>
            </a:r>
          </a:p>
          <a:p>
            <a:pPr marL="342900" marR="0" lvl="0" indent="-342900">
              <a:lnSpc>
                <a:spcPct val="150000"/>
              </a:lnSpc>
              <a:spcBef>
                <a:spcPts val="0"/>
              </a:spcBef>
              <a:spcAft>
                <a:spcPts val="0"/>
              </a:spcAft>
              <a:buFont typeface="Symbol" panose="05050102010706020507" pitchFamily="18" charset="2"/>
              <a:buChar char=""/>
            </a:pPr>
            <a:r>
              <a:rPr lang="en-IN" kern="100" dirty="0">
                <a:latin typeface="Arial" panose="020B0604020202020204" pitchFamily="34" charset="0"/>
                <a:ea typeface="Calibri" panose="020F0502020204030204" pitchFamily="34" charset="0"/>
                <a:cs typeface="Arial" panose="020B0604020202020204" pitchFamily="34" charset="0"/>
              </a:rPr>
              <a:t>Track </a:t>
            </a:r>
            <a:r>
              <a:rPr lang="en-IN" sz="1800" kern="100" dirty="0">
                <a:effectLst/>
                <a:latin typeface="Arial" panose="020B0604020202020204" pitchFamily="34" charset="0"/>
                <a:ea typeface="Calibri" panose="020F0502020204030204" pitchFamily="34" charset="0"/>
                <a:cs typeface="Arial" panose="020B0604020202020204" pitchFamily="34" charset="0"/>
              </a:rPr>
              <a:t> parents' degree of active participation and involvement in campaign-related activities.</a:t>
            </a:r>
          </a:p>
          <a:p>
            <a:pPr marL="342900" marR="0" lvl="0" indent="-342900">
              <a:lnSpc>
                <a:spcPct val="150000"/>
              </a:lnSpc>
              <a:spcBef>
                <a:spcPts val="0"/>
              </a:spcBef>
              <a:spcAft>
                <a:spcPts val="0"/>
              </a:spcAft>
              <a:buFont typeface="Symbol" panose="05050102010706020507" pitchFamily="18" charset="2"/>
              <a:buChar char=""/>
            </a:pPr>
            <a:r>
              <a:rPr lang="en-IN" sz="1800" kern="100" dirty="0">
                <a:effectLst/>
                <a:latin typeface="Arial" panose="020B0604020202020204" pitchFamily="34" charset="0"/>
                <a:ea typeface="Calibri" panose="020F0502020204030204" pitchFamily="34" charset="0"/>
                <a:cs typeface="Arial" panose="020B0604020202020204" pitchFamily="34" charset="0"/>
              </a:rPr>
              <a:t>Compare parents' pre- and post-campaign knowledge of cystic fibrosis.</a:t>
            </a:r>
          </a:p>
          <a:p>
            <a:pPr marL="342900" marR="0" lvl="0" indent="-342900">
              <a:lnSpc>
                <a:spcPct val="150000"/>
              </a:lnSpc>
              <a:spcBef>
                <a:spcPts val="0"/>
              </a:spcBef>
              <a:spcAft>
                <a:spcPts val="0"/>
              </a:spcAft>
              <a:buFont typeface="Symbol" panose="05050102010706020507" pitchFamily="18" charset="2"/>
              <a:buChar char=""/>
            </a:pPr>
            <a:r>
              <a:rPr lang="en-IN" sz="1800" kern="100" dirty="0">
                <a:effectLst/>
                <a:latin typeface="Arial" panose="020B0604020202020204" pitchFamily="34" charset="0"/>
                <a:ea typeface="Calibri" panose="020F0502020204030204" pitchFamily="34" charset="0"/>
                <a:cs typeface="Arial" panose="020B0604020202020204" pitchFamily="34" charset="0"/>
              </a:rPr>
              <a:t>Evaluate parental satisfaction  with the campaign's resources, events, and content.</a:t>
            </a:r>
          </a:p>
          <a:p>
            <a:pPr marL="342900" marR="0" lvl="0" indent="-342900">
              <a:lnSpc>
                <a:spcPct val="150000"/>
              </a:lnSpc>
              <a:spcBef>
                <a:spcPts val="0"/>
              </a:spcBef>
              <a:spcAft>
                <a:spcPts val="800"/>
              </a:spcAft>
              <a:buFont typeface="Symbol" panose="05050102010706020507" pitchFamily="18" charset="2"/>
              <a:buChar char=""/>
            </a:pPr>
            <a:r>
              <a:rPr lang="en-IN" sz="1800" kern="100" dirty="0">
                <a:effectLst/>
                <a:latin typeface="Arial" panose="020B0604020202020204" pitchFamily="34" charset="0"/>
                <a:ea typeface="Calibri" panose="020F0502020204030204" pitchFamily="34" charset="0"/>
                <a:cs typeface="Arial" panose="020B0604020202020204" pitchFamily="34" charset="0"/>
              </a:rPr>
              <a:t> Identify any noticeable changes in parents' behaviour.</a:t>
            </a:r>
          </a:p>
          <a:p>
            <a:pPr marL="342900" marR="0" lvl="0" indent="-342900">
              <a:lnSpc>
                <a:spcPct val="150000"/>
              </a:lnSpc>
              <a:spcBef>
                <a:spcPts val="0"/>
              </a:spcBef>
              <a:spcAft>
                <a:spcPts val="800"/>
              </a:spcAft>
              <a:buFont typeface="Symbol" panose="05050102010706020507" pitchFamily="18" charset="2"/>
              <a:buChar char=""/>
            </a:pPr>
            <a:r>
              <a:rPr lang="en-IN" kern="100" dirty="0">
                <a:latin typeface="Arial" panose="020B0604020202020204" pitchFamily="34" charset="0"/>
                <a:ea typeface="Calibri" panose="020F0502020204030204" pitchFamily="34" charset="0"/>
                <a:cs typeface="Arial" panose="020B0604020202020204" pitchFamily="34" charset="0"/>
              </a:rPr>
              <a:t>Monitoring child’s health after implication of nutritional diet</a:t>
            </a:r>
            <a:endParaRPr lang="en-IN" sz="1800" kern="100" dirty="0">
              <a:effectLst/>
              <a:latin typeface="Arial" panose="020B0604020202020204" pitchFamily="34" charset="0"/>
              <a:ea typeface="Calibri" panose="020F050202020403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768D3B2B-ECAD-49ED-E54C-FB91D7604C75}"/>
              </a:ext>
            </a:extLst>
          </p:cNvPr>
          <p:cNvPicPr>
            <a:picLocks noChangeAspect="1"/>
          </p:cNvPicPr>
          <p:nvPr/>
        </p:nvPicPr>
        <p:blipFill>
          <a:blip r:embed="rId2"/>
          <a:stretch>
            <a:fillRect/>
          </a:stretch>
        </p:blipFill>
        <p:spPr>
          <a:xfrm>
            <a:off x="5981699" y="3962400"/>
            <a:ext cx="4124325" cy="1943100"/>
          </a:xfrm>
          <a:prstGeom prst="rect">
            <a:avLst/>
          </a:prstGeom>
        </p:spPr>
      </p:pic>
      <p:sp>
        <p:nvSpPr>
          <p:cNvPr id="8" name="TextBox 7">
            <a:extLst>
              <a:ext uri="{FF2B5EF4-FFF2-40B4-BE49-F238E27FC236}">
                <a16:creationId xmlns:a16="http://schemas.microsoft.com/office/drawing/2014/main" id="{0D0FAF0D-05EA-16F2-AF74-5038AE9F9E52}"/>
              </a:ext>
            </a:extLst>
          </p:cNvPr>
          <p:cNvSpPr txBox="1"/>
          <p:nvPr/>
        </p:nvSpPr>
        <p:spPr>
          <a:xfrm>
            <a:off x="5079207" y="6008013"/>
            <a:ext cx="6524624" cy="253916"/>
          </a:xfrm>
          <a:prstGeom prst="rect">
            <a:avLst/>
          </a:prstGeom>
          <a:noFill/>
        </p:spPr>
        <p:txBody>
          <a:bodyPr wrap="square">
            <a:spAutoFit/>
          </a:bodyPr>
          <a:lstStyle/>
          <a:p>
            <a:r>
              <a:rPr lang="en-US" sz="1050" dirty="0">
                <a:latin typeface="Arial" panose="020B0604020202020204" pitchFamily="34" charset="0"/>
                <a:cs typeface="Arial" panose="020B0604020202020204" pitchFamily="34" charset="0"/>
              </a:rPr>
              <a:t>                                                                                                Source-Steady Health- Diagnosis </a:t>
            </a:r>
            <a:endParaRPr lang="en-IN" sz="105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538046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9EAE022-6591-04E5-F618-3B6A7B5356DC}"/>
              </a:ext>
            </a:extLst>
          </p:cNvPr>
          <p:cNvSpPr>
            <a:spLocks noGrp="1"/>
          </p:cNvSpPr>
          <p:nvPr>
            <p:ph idx="1"/>
          </p:nvPr>
        </p:nvSpPr>
        <p:spPr>
          <a:xfrm>
            <a:off x="295275" y="1228725"/>
            <a:ext cx="5162550" cy="4181475"/>
          </a:xfrm>
          <a:solidFill>
            <a:schemeClr val="accent4">
              <a:lumMod val="20000"/>
              <a:lumOff val="80000"/>
            </a:schemeClr>
          </a:solidFill>
        </p:spPr>
        <p:txBody>
          <a:bodyPr/>
          <a:lstStyle/>
          <a:p>
            <a:pPr marL="685800" marR="0" indent="0">
              <a:lnSpc>
                <a:spcPct val="107000"/>
              </a:lnSpc>
              <a:spcBef>
                <a:spcPts val="0"/>
              </a:spcBef>
              <a:spcAft>
                <a:spcPts val="0"/>
              </a:spcAft>
              <a:buNone/>
            </a:pPr>
            <a:r>
              <a:rPr lang="en-IN" sz="1800" kern="100" dirty="0">
                <a:solidFill>
                  <a:schemeClr val="accent5">
                    <a:lumMod val="75000"/>
                  </a:schemeClr>
                </a:solidFill>
                <a:effectLst/>
                <a:latin typeface="Arial" panose="020B0604020202020204" pitchFamily="34" charset="0"/>
                <a:ea typeface="Calibri" panose="020F0502020204030204" pitchFamily="34" charset="0"/>
                <a:cs typeface="Arial" panose="020B0604020202020204" pitchFamily="34" charset="0"/>
              </a:rPr>
              <a:t>Phase 7- Impact evaluation</a:t>
            </a:r>
          </a:p>
          <a:p>
            <a:pPr>
              <a:lnSpc>
                <a:spcPct val="150000"/>
              </a:lnSpc>
              <a:spcBef>
                <a:spcPts val="0"/>
              </a:spcBef>
            </a:pPr>
            <a:r>
              <a:rPr lang="en-IN" sz="1800" kern="100" dirty="0">
                <a:effectLst/>
                <a:latin typeface="Calibri" panose="020F0502020204030204" pitchFamily="34" charset="0"/>
                <a:ea typeface="Calibri" panose="020F0502020204030204" pitchFamily="34" charset="0"/>
                <a:cs typeface="Raavi" panose="020B0502040204020203" pitchFamily="34" charset="0"/>
              </a:rPr>
              <a:t> </a:t>
            </a:r>
            <a:r>
              <a:rPr lang="en-IN" sz="1800" kern="100" dirty="0">
                <a:effectLst/>
                <a:latin typeface="Arial" panose="020B0604020202020204" pitchFamily="34" charset="0"/>
                <a:ea typeface="Calibri" panose="020F0502020204030204" pitchFamily="34" charset="0"/>
                <a:cs typeface="Arial" panose="020B0604020202020204" pitchFamily="34" charset="0"/>
              </a:rPr>
              <a:t>Determine whether the program was successful in raising parents' knowledge for a healthy diet  for improving cystic fibrosis.</a:t>
            </a:r>
          </a:p>
          <a:p>
            <a:pPr>
              <a:lnSpc>
                <a:spcPct val="150000"/>
              </a:lnSpc>
              <a:spcBef>
                <a:spcPts val="0"/>
              </a:spcBef>
              <a:spcAft>
                <a:spcPts val="800"/>
              </a:spcAft>
            </a:pPr>
            <a:r>
              <a:rPr lang="en-IN" sz="1800" kern="100" dirty="0">
                <a:effectLst/>
                <a:latin typeface="Arial" panose="020B0604020202020204" pitchFamily="34" charset="0"/>
                <a:ea typeface="Calibri" panose="020F0502020204030204" pitchFamily="34" charset="0"/>
                <a:cs typeface="Arial" panose="020B0604020202020204" pitchFamily="34" charset="0"/>
              </a:rPr>
              <a:t>Assess if the campaign resulted in beneficial behavioural changes in parents, such as </a:t>
            </a:r>
            <a:r>
              <a:rPr lang="en-IN" sz="1800" kern="100" dirty="0">
                <a:latin typeface="Arial" panose="020B0604020202020204" pitchFamily="34" charset="0"/>
                <a:ea typeface="Calibri" panose="020F0502020204030204" pitchFamily="34" charset="0"/>
                <a:cs typeface="Arial" panose="020B0604020202020204" pitchFamily="34" charset="0"/>
              </a:rPr>
              <a:t>prioritising diet for controlling.</a:t>
            </a:r>
          </a:p>
          <a:p>
            <a:pPr>
              <a:lnSpc>
                <a:spcPct val="150000"/>
              </a:lnSpc>
              <a:spcBef>
                <a:spcPts val="0"/>
              </a:spcBef>
              <a:spcAft>
                <a:spcPts val="800"/>
              </a:spcAft>
            </a:pPr>
            <a:r>
              <a:rPr lang="en-IN" sz="1800" dirty="0">
                <a:effectLst/>
                <a:latin typeface="Arial" panose="020B0604020202020204" pitchFamily="34" charset="0"/>
                <a:ea typeface="Calibri" panose="020F0502020204030204" pitchFamily="34" charset="0"/>
                <a:cs typeface="Arial" panose="020B0604020202020204" pitchFamily="34" charset="0"/>
              </a:rPr>
              <a:t> Get parents' opinions about how well the campaign met their requirements as parents of children with cystic fibrosis.</a:t>
            </a:r>
            <a:endParaRPr lang="en-IN"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ADED48BF-6640-A475-28AC-67B7A965C802}"/>
              </a:ext>
            </a:extLst>
          </p:cNvPr>
          <p:cNvSpPr txBox="1"/>
          <p:nvPr/>
        </p:nvSpPr>
        <p:spPr>
          <a:xfrm>
            <a:off x="6010275" y="409575"/>
            <a:ext cx="6096000" cy="2252604"/>
          </a:xfrm>
          <a:prstGeom prst="rect">
            <a:avLst/>
          </a:prstGeom>
          <a:solidFill>
            <a:schemeClr val="accent4">
              <a:lumMod val="20000"/>
              <a:lumOff val="80000"/>
            </a:schemeClr>
          </a:solidFill>
        </p:spPr>
        <p:txBody>
          <a:bodyPr wrap="square">
            <a:spAutoFit/>
          </a:bodyPr>
          <a:lstStyle/>
          <a:p>
            <a:pPr marL="914400" marR="0">
              <a:lnSpc>
                <a:spcPct val="107000"/>
              </a:lnSpc>
              <a:spcBef>
                <a:spcPts val="0"/>
              </a:spcBef>
              <a:spcAft>
                <a:spcPts val="0"/>
              </a:spcAft>
            </a:pPr>
            <a:r>
              <a:rPr lang="en-IN" sz="2000" kern="100" dirty="0">
                <a:solidFill>
                  <a:schemeClr val="accent5">
                    <a:lumMod val="75000"/>
                  </a:schemeClr>
                </a:solidFill>
                <a:effectLst/>
                <a:latin typeface="Calibri" panose="020F0502020204030204" pitchFamily="34" charset="0"/>
                <a:ea typeface="Calibri" panose="020F0502020204030204" pitchFamily="34" charset="0"/>
                <a:cs typeface="Raavi" panose="020B0502040204020203" pitchFamily="34" charset="0"/>
              </a:rPr>
              <a:t>Phase 8 – Outcome evaluation</a:t>
            </a:r>
            <a:endParaRPr lang="en-IN" sz="1800" kern="100" dirty="0">
              <a:solidFill>
                <a:schemeClr val="accent5">
                  <a:lumMod val="75000"/>
                </a:schemeClr>
              </a:solidFill>
              <a:effectLst/>
              <a:latin typeface="Calibri" panose="020F0502020204030204" pitchFamily="34" charset="0"/>
              <a:ea typeface="Calibri" panose="020F0502020204030204" pitchFamily="34" charset="0"/>
              <a:cs typeface="Raavi" panose="020B0502040204020203" pitchFamily="34" charset="0"/>
            </a:endParaRPr>
          </a:p>
          <a:p>
            <a:pPr marL="342900" marR="0" lvl="0" indent="-342900">
              <a:lnSpc>
                <a:spcPct val="107000"/>
              </a:lnSpc>
              <a:spcBef>
                <a:spcPts val="0"/>
              </a:spcBef>
              <a:spcAft>
                <a:spcPts val="0"/>
              </a:spcAft>
              <a:buFont typeface="Symbol" panose="05050102010706020507" pitchFamily="18" charset="2"/>
              <a:buChar char=""/>
            </a:pPr>
            <a:r>
              <a:rPr lang="en-IN" sz="2000" kern="100" dirty="0">
                <a:effectLst/>
                <a:latin typeface="Calibri" panose="020F0502020204030204" pitchFamily="34" charset="0"/>
                <a:ea typeface="Calibri" panose="020F0502020204030204" pitchFamily="34" charset="0"/>
                <a:cs typeface="Raavi" panose="020B0502040204020203" pitchFamily="34" charset="0"/>
              </a:rPr>
              <a:t>Behaviour modification in the way parents manage their child's cystic fibrosis (Marshall et al,2009) .</a:t>
            </a:r>
            <a:endParaRPr lang="en-IN" sz="1800" kern="100" dirty="0">
              <a:effectLst/>
              <a:latin typeface="Calibri" panose="020F0502020204030204" pitchFamily="34" charset="0"/>
              <a:ea typeface="Calibri" panose="020F0502020204030204" pitchFamily="34" charset="0"/>
              <a:cs typeface="Raavi" panose="020B0502040204020203" pitchFamily="34" charset="0"/>
            </a:endParaRPr>
          </a:p>
          <a:p>
            <a:pPr marL="342900" marR="0" lvl="0" indent="-342900">
              <a:lnSpc>
                <a:spcPct val="107000"/>
              </a:lnSpc>
              <a:spcBef>
                <a:spcPts val="0"/>
              </a:spcBef>
              <a:spcAft>
                <a:spcPts val="0"/>
              </a:spcAft>
              <a:buFont typeface="Symbol" panose="05050102010706020507" pitchFamily="18" charset="2"/>
              <a:buChar char=""/>
            </a:pPr>
            <a:r>
              <a:rPr lang="en-IN" kern="100" dirty="0">
                <a:latin typeface="Calibri" panose="020F0502020204030204" pitchFamily="34" charset="0"/>
                <a:ea typeface="Calibri" panose="020F0502020204030204" pitchFamily="34" charset="0"/>
                <a:cs typeface="Raavi" panose="020B0502040204020203" pitchFamily="34" charset="0"/>
              </a:rPr>
              <a:t>More p</a:t>
            </a:r>
            <a:r>
              <a:rPr lang="en-IN" sz="1800" kern="100" dirty="0">
                <a:effectLst/>
                <a:latin typeface="Calibri" panose="020F0502020204030204" pitchFamily="34" charset="0"/>
                <a:ea typeface="Calibri" panose="020F0502020204030204" pitchFamily="34" charset="0"/>
                <a:cs typeface="Raavi" panose="020B0502040204020203" pitchFamily="34" charset="0"/>
              </a:rPr>
              <a:t>articipation and engagement of parents on app.</a:t>
            </a:r>
          </a:p>
          <a:p>
            <a:pPr marL="342900" marR="0" lvl="0" indent="-342900">
              <a:lnSpc>
                <a:spcPct val="107000"/>
              </a:lnSpc>
              <a:spcBef>
                <a:spcPts val="0"/>
              </a:spcBef>
              <a:spcAft>
                <a:spcPts val="0"/>
              </a:spcAft>
              <a:buFont typeface="Symbol" panose="05050102010706020507" pitchFamily="18" charset="2"/>
              <a:buChar char=""/>
            </a:pPr>
            <a:r>
              <a:rPr lang="en-IN" sz="1800" kern="100" dirty="0">
                <a:effectLst/>
                <a:latin typeface="Calibri" panose="020F0502020204030204" pitchFamily="34" charset="0"/>
                <a:ea typeface="Calibri" panose="020F0502020204030204" pitchFamily="34" charset="0"/>
                <a:cs typeface="Raavi" panose="020B0502040204020203" pitchFamily="34" charset="0"/>
              </a:rPr>
              <a:t>Positive health outcomes by nutritional diet in Childrens suffering from cystic fibrosis.</a:t>
            </a:r>
          </a:p>
          <a:p>
            <a:pPr marL="342900" marR="0" lvl="0" indent="-342900">
              <a:lnSpc>
                <a:spcPct val="107000"/>
              </a:lnSpc>
              <a:spcBef>
                <a:spcPts val="0"/>
              </a:spcBef>
              <a:spcAft>
                <a:spcPts val="0"/>
              </a:spcAft>
              <a:buFont typeface="Symbol" panose="05050102010706020507" pitchFamily="18" charset="2"/>
              <a:buChar char=""/>
            </a:pPr>
            <a:r>
              <a:rPr lang="en-IN" sz="1800" kern="100" dirty="0">
                <a:effectLst/>
                <a:latin typeface="Calibri" panose="020F0502020204030204" pitchFamily="34" charset="0"/>
                <a:ea typeface="Calibri" panose="020F0502020204030204" pitchFamily="34" charset="0"/>
                <a:cs typeface="Raavi" panose="020B0502040204020203" pitchFamily="34" charset="0"/>
              </a:rPr>
              <a:t>Evaluate how long-lasting app marketing resulted .</a:t>
            </a:r>
          </a:p>
        </p:txBody>
      </p:sp>
      <p:pic>
        <p:nvPicPr>
          <p:cNvPr id="6" name="Picture 5">
            <a:extLst>
              <a:ext uri="{FF2B5EF4-FFF2-40B4-BE49-F238E27FC236}">
                <a16:creationId xmlns:a16="http://schemas.microsoft.com/office/drawing/2014/main" id="{A88D6804-AA5F-93EF-5800-0312D180F553}"/>
              </a:ext>
            </a:extLst>
          </p:cNvPr>
          <p:cNvPicPr>
            <a:picLocks noChangeAspect="1"/>
          </p:cNvPicPr>
          <p:nvPr/>
        </p:nvPicPr>
        <p:blipFill>
          <a:blip r:embed="rId2"/>
          <a:stretch>
            <a:fillRect/>
          </a:stretch>
        </p:blipFill>
        <p:spPr>
          <a:xfrm>
            <a:off x="6419850" y="3319462"/>
            <a:ext cx="4295775" cy="2252604"/>
          </a:xfrm>
          <a:prstGeom prst="rect">
            <a:avLst/>
          </a:prstGeom>
        </p:spPr>
      </p:pic>
      <p:sp>
        <p:nvSpPr>
          <p:cNvPr id="8" name="TextBox 7">
            <a:extLst>
              <a:ext uri="{FF2B5EF4-FFF2-40B4-BE49-F238E27FC236}">
                <a16:creationId xmlns:a16="http://schemas.microsoft.com/office/drawing/2014/main" id="{D8FD782A-78D4-D388-AAE7-C50728C577D4}"/>
              </a:ext>
            </a:extLst>
          </p:cNvPr>
          <p:cNvSpPr txBox="1"/>
          <p:nvPr/>
        </p:nvSpPr>
        <p:spPr>
          <a:xfrm>
            <a:off x="5810251" y="5572066"/>
            <a:ext cx="6096000" cy="253916"/>
          </a:xfrm>
          <a:prstGeom prst="rect">
            <a:avLst/>
          </a:prstGeom>
          <a:noFill/>
        </p:spPr>
        <p:txBody>
          <a:bodyPr wrap="square">
            <a:spAutoFit/>
          </a:bodyPr>
          <a:lstStyle/>
          <a:p>
            <a:r>
              <a:rPr lang="en-US" sz="1050" dirty="0"/>
              <a:t>                                                                   </a:t>
            </a:r>
            <a:r>
              <a:rPr lang="en-US" sz="1050" dirty="0">
                <a:latin typeface="Arial" panose="020B0604020202020204" pitchFamily="34" charset="0"/>
                <a:cs typeface="Arial" panose="020B0604020202020204" pitchFamily="34" charset="0"/>
              </a:rPr>
              <a:t>Source – </a:t>
            </a:r>
            <a:r>
              <a:rPr lang="en-US" sz="1050" dirty="0" err="1">
                <a:latin typeface="Arial" panose="020B0604020202020204" pitchFamily="34" charset="0"/>
                <a:cs typeface="Arial" panose="020B0604020202020204" pitchFamily="34" charset="0"/>
              </a:rPr>
              <a:t>Babygaga</a:t>
            </a:r>
            <a:r>
              <a:rPr lang="en-US" sz="1050" dirty="0">
                <a:latin typeface="Arial" panose="020B0604020202020204" pitchFamily="34" charset="0"/>
                <a:cs typeface="Arial" panose="020B0604020202020204" pitchFamily="34" charset="0"/>
              </a:rPr>
              <a:t>-Cystic Fibrosis Management</a:t>
            </a:r>
            <a:endParaRPr lang="en-IN" sz="105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912629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C178995-675D-48B5-D2CC-996D105554DF}"/>
              </a:ext>
            </a:extLst>
          </p:cNvPr>
          <p:cNvSpPr txBox="1"/>
          <p:nvPr/>
        </p:nvSpPr>
        <p:spPr>
          <a:xfrm>
            <a:off x="849085" y="1091681"/>
            <a:ext cx="9831356" cy="815608"/>
          </a:xfrm>
          <a:prstGeom prst="rect">
            <a:avLst/>
          </a:prstGeom>
          <a:noFill/>
        </p:spPr>
        <p:txBody>
          <a:bodyPr wrap="square" rtlCol="0">
            <a:spAutoFit/>
          </a:bodyPr>
          <a:lstStyle/>
          <a:p>
            <a:pPr>
              <a:lnSpc>
                <a:spcPct val="150000"/>
              </a:lnSpc>
            </a:pPr>
            <a:endParaRPr lang="en-US" dirty="0">
              <a:latin typeface="Arial" panose="020B0604020202020204" pitchFamily="34" charset="0"/>
              <a:cs typeface="Arial" panose="020B0604020202020204" pitchFamily="34" charset="0"/>
            </a:endParaRPr>
          </a:p>
          <a:p>
            <a:endParaRPr lang="en-GB" sz="2000" dirty="0"/>
          </a:p>
        </p:txBody>
      </p:sp>
      <p:sp>
        <p:nvSpPr>
          <p:cNvPr id="7" name="TextBox 6">
            <a:extLst>
              <a:ext uri="{FF2B5EF4-FFF2-40B4-BE49-F238E27FC236}">
                <a16:creationId xmlns:a16="http://schemas.microsoft.com/office/drawing/2014/main" id="{953D345A-2543-854C-3BDE-86B520339965}"/>
              </a:ext>
            </a:extLst>
          </p:cNvPr>
          <p:cNvSpPr txBox="1"/>
          <p:nvPr/>
        </p:nvSpPr>
        <p:spPr>
          <a:xfrm>
            <a:off x="1511559" y="422267"/>
            <a:ext cx="8630817" cy="1077218"/>
          </a:xfrm>
          <a:prstGeom prst="rect">
            <a:avLst/>
          </a:prstGeom>
          <a:noFill/>
        </p:spPr>
        <p:txBody>
          <a:bodyPr wrap="square" rtlCol="0">
            <a:spAutoFit/>
          </a:bodyPr>
          <a:lstStyle/>
          <a:p>
            <a:r>
              <a:rPr lang="en-US" sz="3200" b="1" i="1" u="sng" dirty="0">
                <a:cs typeface="Arial" panose="020B0604020202020204" pitchFamily="34" charset="0"/>
              </a:rPr>
              <a:t>Potential Stakeholders In Digital Health Promoting dietary Intervention For CF In Children</a:t>
            </a:r>
            <a:endParaRPr lang="en-GB" sz="3200" b="1" i="1" u="sng" dirty="0"/>
          </a:p>
        </p:txBody>
      </p:sp>
      <p:sp>
        <p:nvSpPr>
          <p:cNvPr id="8" name="TextBox 7">
            <a:extLst>
              <a:ext uri="{FF2B5EF4-FFF2-40B4-BE49-F238E27FC236}">
                <a16:creationId xmlns:a16="http://schemas.microsoft.com/office/drawing/2014/main" id="{0D75F573-5553-9C97-739C-D1C77DBB7461}"/>
              </a:ext>
            </a:extLst>
          </p:cNvPr>
          <p:cNvSpPr txBox="1"/>
          <p:nvPr/>
        </p:nvSpPr>
        <p:spPr>
          <a:xfrm>
            <a:off x="1067966" y="1687013"/>
            <a:ext cx="6344817" cy="5582747"/>
          </a:xfrm>
          <a:prstGeom prst="rect">
            <a:avLst/>
          </a:prstGeom>
          <a:noFill/>
        </p:spPr>
        <p:txBody>
          <a:bodyPr wrap="square" rtlCol="0">
            <a:spAutoFit/>
          </a:bodyPr>
          <a:lstStyle/>
          <a:p>
            <a:pPr>
              <a:lnSpc>
                <a:spcPct val="150000"/>
              </a:lnSpc>
            </a:pPr>
            <a:r>
              <a:rPr lang="en-US" sz="2000" dirty="0"/>
              <a:t>There are some of the stakeholders that can contribute to promote this </a:t>
            </a:r>
            <a:r>
              <a:rPr lang="en-US" sz="2000" dirty="0" err="1"/>
              <a:t>MyCyFapp</a:t>
            </a:r>
            <a:r>
              <a:rPr lang="en-US" sz="2000" dirty="0"/>
              <a:t> to help monitoring CF in children.</a:t>
            </a:r>
          </a:p>
          <a:p>
            <a:pPr>
              <a:lnSpc>
                <a:spcPct val="150000"/>
              </a:lnSpc>
            </a:pPr>
            <a:r>
              <a:rPr lang="en-GB" sz="2000" dirty="0"/>
              <a:t>That includes,</a:t>
            </a:r>
          </a:p>
          <a:p>
            <a:pPr>
              <a:lnSpc>
                <a:spcPct val="150000"/>
              </a:lnSpc>
            </a:pPr>
            <a:endParaRPr lang="en-GB" sz="2000" dirty="0"/>
          </a:p>
          <a:p>
            <a:pPr marL="285750" indent="-285750">
              <a:lnSpc>
                <a:spcPct val="150000"/>
              </a:lnSpc>
              <a:buFont typeface="Arial" panose="020B0604020202020204" pitchFamily="34" charset="0"/>
              <a:buChar char="•"/>
            </a:pPr>
            <a:r>
              <a:rPr lang="en-GB" sz="2000" dirty="0"/>
              <a:t>Health care service providers – GP, clinicians, Dietician , Nutritionist, Health care organizations such as NHS England, Pharmacies.</a:t>
            </a:r>
          </a:p>
          <a:p>
            <a:pPr marL="285750" indent="-285750">
              <a:lnSpc>
                <a:spcPct val="150000"/>
              </a:lnSpc>
              <a:buFont typeface="Arial" panose="020B0604020202020204" pitchFamily="34" charset="0"/>
              <a:buChar char="•"/>
            </a:pPr>
            <a:r>
              <a:rPr lang="en-US" sz="2000" dirty="0"/>
              <a:t>Association or related organizations: Cystic Fibrosis Trust launched Funded project CLIMB-CF for monitoring CF in children that can associate in this </a:t>
            </a:r>
            <a:r>
              <a:rPr lang="en-US" sz="2000" dirty="0" err="1"/>
              <a:t>programme</a:t>
            </a:r>
            <a:r>
              <a:rPr lang="en-US" sz="2000" dirty="0"/>
              <a:t>. </a:t>
            </a:r>
          </a:p>
          <a:p>
            <a:pPr marL="285750" indent="-285750">
              <a:lnSpc>
                <a:spcPct val="150000"/>
              </a:lnSpc>
              <a:buFont typeface="Arial" panose="020B0604020202020204" pitchFamily="34" charset="0"/>
              <a:buChar char="•"/>
            </a:pPr>
            <a:endParaRPr lang="en-GB" sz="2000" dirty="0"/>
          </a:p>
          <a:p>
            <a:pPr marL="285750" indent="-285750">
              <a:lnSpc>
                <a:spcPct val="150000"/>
              </a:lnSpc>
              <a:buFont typeface="Arial" panose="020B0604020202020204" pitchFamily="34" charset="0"/>
              <a:buChar char="•"/>
            </a:pPr>
            <a:endParaRPr lang="en-GB" sz="2000" dirty="0"/>
          </a:p>
        </p:txBody>
      </p:sp>
      <p:pic>
        <p:nvPicPr>
          <p:cNvPr id="4" name="Picture 3" descr="A child with a mask on&#10;&#10;Description automatically generated">
            <a:extLst>
              <a:ext uri="{FF2B5EF4-FFF2-40B4-BE49-F238E27FC236}">
                <a16:creationId xmlns:a16="http://schemas.microsoft.com/office/drawing/2014/main" id="{54CCEDBF-FACA-5D4E-1948-206189FE17F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98339" y="2258674"/>
            <a:ext cx="4204098" cy="2768237"/>
          </a:xfrm>
          <a:prstGeom prst="rect">
            <a:avLst/>
          </a:prstGeom>
        </p:spPr>
      </p:pic>
      <p:sp>
        <p:nvSpPr>
          <p:cNvPr id="5" name="TextBox 4">
            <a:extLst>
              <a:ext uri="{FF2B5EF4-FFF2-40B4-BE49-F238E27FC236}">
                <a16:creationId xmlns:a16="http://schemas.microsoft.com/office/drawing/2014/main" id="{9F10A967-94A2-4A12-1CE4-947893ED38F1}"/>
              </a:ext>
            </a:extLst>
          </p:cNvPr>
          <p:cNvSpPr txBox="1"/>
          <p:nvPr/>
        </p:nvSpPr>
        <p:spPr>
          <a:xfrm>
            <a:off x="8601673" y="5126399"/>
            <a:ext cx="3248025" cy="338554"/>
          </a:xfrm>
          <a:prstGeom prst="rect">
            <a:avLst/>
          </a:prstGeom>
          <a:noFill/>
        </p:spPr>
        <p:txBody>
          <a:bodyPr wrap="square" rtlCol="0">
            <a:spAutoFit/>
          </a:bodyPr>
          <a:lstStyle/>
          <a:p>
            <a:r>
              <a:rPr lang="en-US" sz="1600" dirty="0"/>
              <a:t>Source: Cleveland Clinic</a:t>
            </a:r>
            <a:endParaRPr lang="en-GB" sz="1600" dirty="0"/>
          </a:p>
        </p:txBody>
      </p:sp>
    </p:spTree>
    <p:extLst>
      <p:ext uri="{BB962C8B-B14F-4D97-AF65-F5344CB8AC3E}">
        <p14:creationId xmlns:p14="http://schemas.microsoft.com/office/powerpoint/2010/main" val="10951441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32700C0-7EFF-39B5-D1FF-955D96A930D2}"/>
              </a:ext>
            </a:extLst>
          </p:cNvPr>
          <p:cNvSpPr txBox="1"/>
          <p:nvPr/>
        </p:nvSpPr>
        <p:spPr>
          <a:xfrm>
            <a:off x="612709" y="944983"/>
            <a:ext cx="6915007" cy="5864682"/>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dirty="0"/>
              <a:t>Health technologies providers ( Digital health start ups, medical device industry)</a:t>
            </a:r>
          </a:p>
          <a:p>
            <a:pPr marL="285750" indent="-285750">
              <a:lnSpc>
                <a:spcPct val="150000"/>
              </a:lnSpc>
              <a:buFont typeface="Arial" panose="020B0604020202020204" pitchFamily="34" charset="0"/>
              <a:buChar char="•"/>
            </a:pPr>
            <a:r>
              <a:rPr lang="en-US" dirty="0"/>
              <a:t>Government contributes by funding , software sustainability.</a:t>
            </a:r>
          </a:p>
          <a:p>
            <a:pPr marL="285750" indent="-285750">
              <a:lnSpc>
                <a:spcPct val="150000"/>
              </a:lnSpc>
              <a:buFont typeface="Arial" panose="020B0604020202020204" pitchFamily="34" charset="0"/>
              <a:buChar char="•"/>
            </a:pPr>
            <a:r>
              <a:rPr lang="en-US" dirty="0"/>
              <a:t>Academic Institution: such as Imperial college London already runs a project CLIMB-CF by their </a:t>
            </a:r>
            <a:r>
              <a:rPr lang="en-GB" b="0" i="0" dirty="0">
                <a:effectLst/>
              </a:rPr>
              <a:t>Professor Jane Davies and Dr Claire Edmondson(Cystic Fibrosis Trust, 2023)</a:t>
            </a:r>
          </a:p>
          <a:p>
            <a:pPr marL="285750" indent="-285750">
              <a:lnSpc>
                <a:spcPct val="150000"/>
              </a:lnSpc>
              <a:buFont typeface="Arial" panose="020B0604020202020204" pitchFamily="34" charset="0"/>
              <a:buChar char="•"/>
            </a:pPr>
            <a:r>
              <a:rPr lang="en-US" dirty="0"/>
              <a:t>The key stakeholders in the creation of a digital health technology are: the technology team, which consists of technologists, designers, and developers; person end-users, or those who are the intended clients or recipients of a digital health tool; and proprietors, such as startup founders, patent holders, and owners of intellectual property. (</a:t>
            </a:r>
            <a:r>
              <a:rPr lang="en-GB" b="0" i="0" dirty="0">
                <a:effectLst/>
              </a:rPr>
              <a:t>Katharine Lawrence, 2022)</a:t>
            </a:r>
          </a:p>
          <a:p>
            <a:pPr marL="285750" indent="-285750">
              <a:lnSpc>
                <a:spcPct val="150000"/>
              </a:lnSpc>
              <a:buFont typeface="Arial" panose="020B0604020202020204" pitchFamily="34" charset="0"/>
              <a:buChar char="•"/>
            </a:pPr>
            <a:endParaRPr lang="en-US" dirty="0"/>
          </a:p>
          <a:p>
            <a:pPr marL="285750" indent="-285750">
              <a:lnSpc>
                <a:spcPct val="150000"/>
              </a:lnSpc>
              <a:buFont typeface="Arial" panose="020B0604020202020204" pitchFamily="34" charset="0"/>
              <a:buChar char="•"/>
            </a:pPr>
            <a:endParaRPr lang="en-GB" dirty="0"/>
          </a:p>
        </p:txBody>
      </p:sp>
      <p:pic>
        <p:nvPicPr>
          <p:cNvPr id="4" name="Picture 3" descr="A hand holding a phone&#10;&#10;Description automatically generated">
            <a:extLst>
              <a:ext uri="{FF2B5EF4-FFF2-40B4-BE49-F238E27FC236}">
                <a16:creationId xmlns:a16="http://schemas.microsoft.com/office/drawing/2014/main" id="{817828CD-8913-AD50-4E45-E31E2522EDD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43578" y="1276351"/>
            <a:ext cx="3935713" cy="317182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7" name="TextBox 6">
            <a:extLst>
              <a:ext uri="{FF2B5EF4-FFF2-40B4-BE49-F238E27FC236}">
                <a16:creationId xmlns:a16="http://schemas.microsoft.com/office/drawing/2014/main" id="{B2E33CA2-1BE9-2426-488D-851E784B86CE}"/>
              </a:ext>
            </a:extLst>
          </p:cNvPr>
          <p:cNvSpPr txBox="1"/>
          <p:nvPr/>
        </p:nvSpPr>
        <p:spPr>
          <a:xfrm>
            <a:off x="8252406" y="4663559"/>
            <a:ext cx="2920419" cy="369332"/>
          </a:xfrm>
          <a:prstGeom prst="rect">
            <a:avLst/>
          </a:prstGeom>
          <a:noFill/>
        </p:spPr>
        <p:txBody>
          <a:bodyPr wrap="square" rtlCol="0">
            <a:spAutoFit/>
          </a:bodyPr>
          <a:lstStyle/>
          <a:p>
            <a:r>
              <a:rPr lang="en-US" dirty="0"/>
              <a:t> Source: </a:t>
            </a:r>
            <a:r>
              <a:rPr lang="en-US" dirty="0" err="1"/>
              <a:t>Mentech</a:t>
            </a:r>
            <a:r>
              <a:rPr lang="en-US" dirty="0"/>
              <a:t> Innovation</a:t>
            </a:r>
            <a:endParaRPr lang="en-GB" dirty="0"/>
          </a:p>
        </p:txBody>
      </p:sp>
    </p:spTree>
    <p:extLst>
      <p:ext uri="{BB962C8B-B14F-4D97-AF65-F5344CB8AC3E}">
        <p14:creationId xmlns:p14="http://schemas.microsoft.com/office/powerpoint/2010/main" val="38600893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19C7CB2-7673-BF6B-BB23-883997D99F55}"/>
              </a:ext>
            </a:extLst>
          </p:cNvPr>
          <p:cNvSpPr txBox="1"/>
          <p:nvPr/>
        </p:nvSpPr>
        <p:spPr>
          <a:xfrm>
            <a:off x="5757962" y="1518946"/>
            <a:ext cx="5959343" cy="4156522"/>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sz="2000" dirty="0"/>
              <a:t>Experts in medical informatics and IT can helps to develop and making changes m-Health application. </a:t>
            </a:r>
          </a:p>
          <a:p>
            <a:pPr marL="285750" indent="-285750">
              <a:lnSpc>
                <a:spcPct val="150000"/>
              </a:lnSpc>
              <a:buFont typeface="Arial" panose="020B0604020202020204" pitchFamily="34" charset="0"/>
              <a:buChar char="•"/>
            </a:pPr>
            <a:r>
              <a:rPr lang="en-US" sz="2000" dirty="0"/>
              <a:t>Finally, the broader healthcare system is a significant stakeholder in digital health as it shapes particular applications of these technologies (such as AI in radiology practices) and can help or impede the successful, widespread uptake and utilization of these tools. (</a:t>
            </a:r>
            <a:r>
              <a:rPr lang="en-GB" sz="2000" b="0" i="0" dirty="0">
                <a:effectLst/>
              </a:rPr>
              <a:t>Lancet Digit Health. 2021)</a:t>
            </a:r>
          </a:p>
          <a:p>
            <a:pPr marL="285750" indent="-285750">
              <a:lnSpc>
                <a:spcPct val="150000"/>
              </a:lnSpc>
              <a:buFont typeface="Arial" panose="020B0604020202020204" pitchFamily="34" charset="0"/>
              <a:buChar char="•"/>
            </a:pPr>
            <a:endParaRPr lang="en-GB" dirty="0"/>
          </a:p>
        </p:txBody>
      </p:sp>
      <p:pic>
        <p:nvPicPr>
          <p:cNvPr id="5" name="Picture 4" descr="A close-up of a doctor's hand holding a tablet&#10;&#10;Description automatically generated">
            <a:extLst>
              <a:ext uri="{FF2B5EF4-FFF2-40B4-BE49-F238E27FC236}">
                <a16:creationId xmlns:a16="http://schemas.microsoft.com/office/drawing/2014/main" id="{892767C4-A32D-DA4B-91C6-4D9A8A26F53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4695" y="1740026"/>
            <a:ext cx="4687203" cy="3336799"/>
          </a:xfrm>
          <a:prstGeom prst="rect">
            <a:avLst/>
          </a:prstGeom>
        </p:spPr>
      </p:pic>
      <p:sp>
        <p:nvSpPr>
          <p:cNvPr id="6" name="TextBox 5">
            <a:extLst>
              <a:ext uri="{FF2B5EF4-FFF2-40B4-BE49-F238E27FC236}">
                <a16:creationId xmlns:a16="http://schemas.microsoft.com/office/drawing/2014/main" id="{86B1FFDE-1391-9E4E-0EAB-BC77164529CA}"/>
              </a:ext>
            </a:extLst>
          </p:cNvPr>
          <p:cNvSpPr txBox="1"/>
          <p:nvPr/>
        </p:nvSpPr>
        <p:spPr>
          <a:xfrm>
            <a:off x="811372" y="5223133"/>
            <a:ext cx="4255149" cy="523220"/>
          </a:xfrm>
          <a:prstGeom prst="rect">
            <a:avLst/>
          </a:prstGeom>
          <a:noFill/>
        </p:spPr>
        <p:txBody>
          <a:bodyPr wrap="square" rtlCol="0">
            <a:spAutoFit/>
          </a:bodyPr>
          <a:lstStyle/>
          <a:p>
            <a:r>
              <a:rPr lang="en-GB" sz="1400" b="0" i="0" dirty="0">
                <a:solidFill>
                  <a:srgbClr val="333333"/>
                </a:solidFill>
                <a:effectLst/>
                <a:latin typeface="Inter"/>
              </a:rPr>
              <a:t>Source: UMBC Information Systems Department</a:t>
            </a:r>
          </a:p>
          <a:p>
            <a:endParaRPr lang="en-GB" sz="1400" dirty="0"/>
          </a:p>
        </p:txBody>
      </p:sp>
      <p:sp>
        <p:nvSpPr>
          <p:cNvPr id="7" name="TextBox 6">
            <a:extLst>
              <a:ext uri="{FF2B5EF4-FFF2-40B4-BE49-F238E27FC236}">
                <a16:creationId xmlns:a16="http://schemas.microsoft.com/office/drawing/2014/main" id="{5040000F-78AF-EC5B-8142-9EA19C86F17E}"/>
              </a:ext>
            </a:extLst>
          </p:cNvPr>
          <p:cNvSpPr txBox="1"/>
          <p:nvPr/>
        </p:nvSpPr>
        <p:spPr>
          <a:xfrm>
            <a:off x="1161271" y="514350"/>
            <a:ext cx="3905250" cy="523220"/>
          </a:xfrm>
          <a:prstGeom prst="rect">
            <a:avLst/>
          </a:prstGeom>
          <a:noFill/>
        </p:spPr>
        <p:txBody>
          <a:bodyPr wrap="square" rtlCol="0">
            <a:spAutoFit/>
          </a:bodyPr>
          <a:lstStyle/>
          <a:p>
            <a:r>
              <a:rPr lang="en-US" sz="2800" b="1" i="1" u="sng" dirty="0">
                <a:latin typeface="Arial" panose="020B0604020202020204" pitchFamily="34" charset="0"/>
                <a:cs typeface="Arial" panose="020B0604020202020204" pitchFamily="34" charset="0"/>
              </a:rPr>
              <a:t>CONTD..</a:t>
            </a:r>
            <a:endParaRPr lang="en-GB" sz="2800" b="1" i="1" u="sn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733585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A658C12-3881-C6FB-AEF7-E29252D59379}"/>
              </a:ext>
            </a:extLst>
          </p:cNvPr>
          <p:cNvSpPr txBox="1"/>
          <p:nvPr/>
        </p:nvSpPr>
        <p:spPr>
          <a:xfrm>
            <a:off x="1741132" y="196989"/>
            <a:ext cx="9629190" cy="707886"/>
          </a:xfrm>
          <a:prstGeom prst="rect">
            <a:avLst/>
          </a:prstGeom>
          <a:noFill/>
        </p:spPr>
        <p:txBody>
          <a:bodyPr wrap="square" rtlCol="0">
            <a:spAutoFit/>
          </a:bodyPr>
          <a:lstStyle/>
          <a:p>
            <a:r>
              <a:rPr lang="en-US" sz="4000" b="1" i="1" u="sng" dirty="0">
                <a:latin typeface="Arial" panose="020B0604020202020204" pitchFamily="34" charset="0"/>
                <a:cs typeface="Arial" panose="020B0604020202020204" pitchFamily="34" charset="0"/>
              </a:rPr>
              <a:t>Potential Barriers</a:t>
            </a:r>
            <a:endParaRPr lang="en-GB" sz="4000" b="1" i="1" u="sng"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D10C0104-BBCC-1C25-8E25-62A8FDA0347C}"/>
              </a:ext>
            </a:extLst>
          </p:cNvPr>
          <p:cNvSpPr txBox="1"/>
          <p:nvPr/>
        </p:nvSpPr>
        <p:spPr>
          <a:xfrm>
            <a:off x="195554" y="1452542"/>
            <a:ext cx="7005346" cy="4500583"/>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sz="2000" dirty="0">
                <a:cs typeface="Arial" panose="020B0604020202020204" pitchFamily="34" charset="0"/>
              </a:rPr>
              <a:t>Creating and executing digital public health interventions  necessitates using tried-and-true methods to get beyond a variety of barriers that come with incorporating digital technology into public health. (</a:t>
            </a:r>
            <a:r>
              <a:rPr lang="en-GB" sz="2000" b="0" i="0" u="sng" strike="noStrike" dirty="0">
                <a:effectLst/>
                <a:cs typeface="Arial" panose="020B0604020202020204" pitchFamily="34" charset="0"/>
                <a:hlinkClick r:id="rId2">
                  <a:extLst>
                    <a:ext uri="{A12FA001-AC4F-418D-AE19-62706E023703}">
                      <ahyp:hlinkClr xmlns:ahyp="http://schemas.microsoft.com/office/drawing/2018/hyperlinkcolor" val="tx"/>
                    </a:ext>
                  </a:extLst>
                </a:hlinkClick>
              </a:rPr>
              <a:t>Gilbert</a:t>
            </a:r>
            <a:r>
              <a:rPr lang="en-GB" sz="2000" b="0" i="0" u="sng" strike="noStrike" dirty="0">
                <a:effectLst/>
                <a:cs typeface="Arial" panose="020B0604020202020204" pitchFamily="34" charset="0"/>
              </a:rPr>
              <a:t> et al, 2022)</a:t>
            </a:r>
            <a:endParaRPr lang="en-US" sz="2000" dirty="0">
              <a:cs typeface="Arial" panose="020B0604020202020204" pitchFamily="34" charset="0"/>
            </a:endParaRPr>
          </a:p>
          <a:p>
            <a:pPr marL="285750" indent="-285750">
              <a:lnSpc>
                <a:spcPct val="150000"/>
              </a:lnSpc>
              <a:buFont typeface="Arial" panose="020B0604020202020204" pitchFamily="34" charset="0"/>
              <a:buChar char="•"/>
            </a:pPr>
            <a:r>
              <a:rPr lang="en-US" sz="2000" dirty="0">
                <a:cs typeface="Arial" panose="020B0604020202020204" pitchFamily="34" charset="0"/>
              </a:rPr>
              <a:t>There are some barriers that affect the effectivity of this digital health promotion intervention of </a:t>
            </a:r>
            <a:r>
              <a:rPr lang="en-US" sz="2000" dirty="0" err="1">
                <a:cs typeface="Arial" panose="020B0604020202020204" pitchFamily="34" charset="0"/>
              </a:rPr>
              <a:t>MyCFApp</a:t>
            </a:r>
            <a:r>
              <a:rPr lang="en-US" sz="2000" dirty="0">
                <a:cs typeface="Arial" panose="020B0604020202020204" pitchFamily="34" charset="0"/>
              </a:rPr>
              <a:t>.</a:t>
            </a:r>
          </a:p>
          <a:p>
            <a:pPr marL="342900" indent="-342900">
              <a:lnSpc>
                <a:spcPct val="150000"/>
              </a:lnSpc>
              <a:buFont typeface="Arial" panose="020B0604020202020204" pitchFamily="34" charset="0"/>
              <a:buChar char="•"/>
            </a:pPr>
            <a:r>
              <a:rPr lang="en-US" sz="2000" i="0" u="sng" dirty="0">
                <a:effectLst/>
                <a:cs typeface="Arial" panose="020B0604020202020204" pitchFamily="34" charset="0"/>
              </a:rPr>
              <a:t>Health equity  </a:t>
            </a:r>
            <a:r>
              <a:rPr lang="en-US" sz="2000" i="0" dirty="0">
                <a:effectLst/>
                <a:cs typeface="Arial" panose="020B0604020202020204" pitchFamily="34" charset="0"/>
              </a:rPr>
              <a:t>- disparities in the availability of digital technology (</a:t>
            </a:r>
            <a:r>
              <a:rPr lang="en-GB" sz="2000" i="0" dirty="0">
                <a:effectLst/>
                <a:cs typeface="Arial" panose="020B0604020202020204" pitchFamily="34" charset="0"/>
              </a:rPr>
              <a:t> </a:t>
            </a:r>
            <a:r>
              <a:rPr lang="en-GB" sz="2000" i="0" dirty="0" err="1">
                <a:effectLst/>
                <a:cs typeface="Arial" panose="020B0604020202020204" pitchFamily="34" charset="0"/>
              </a:rPr>
              <a:t>Katapally</a:t>
            </a:r>
            <a:r>
              <a:rPr lang="en-GB" sz="2000" i="0" dirty="0">
                <a:effectLst/>
                <a:cs typeface="Arial" panose="020B0604020202020204" pitchFamily="34" charset="0"/>
              </a:rPr>
              <a:t> et al, 2020)</a:t>
            </a:r>
            <a:r>
              <a:rPr lang="en-US" sz="2000" i="0" dirty="0">
                <a:effectLst/>
                <a:cs typeface="Arial" panose="020B0604020202020204" pitchFamily="34" charset="0"/>
              </a:rPr>
              <a:t> and disparities in the knowledge of digital health (</a:t>
            </a:r>
            <a:r>
              <a:rPr lang="en-GB" sz="2000" i="0" dirty="0">
                <a:effectLst/>
                <a:cs typeface="Arial" panose="020B0604020202020204" pitchFamily="34" charset="0"/>
              </a:rPr>
              <a:t>Lupton,2012)</a:t>
            </a:r>
          </a:p>
          <a:p>
            <a:pPr marL="285750" indent="-285750">
              <a:buFont typeface="Arial" panose="020B0604020202020204" pitchFamily="34" charset="0"/>
              <a:buChar char="•"/>
            </a:pPr>
            <a:endParaRPr lang="en-GB" dirty="0"/>
          </a:p>
        </p:txBody>
      </p:sp>
      <p:pic>
        <p:nvPicPr>
          <p:cNvPr id="10" name="Picture 9" descr="A child with a mask in his mouth&#10;&#10;Description automatically generated">
            <a:extLst>
              <a:ext uri="{FF2B5EF4-FFF2-40B4-BE49-F238E27FC236}">
                <a16:creationId xmlns:a16="http://schemas.microsoft.com/office/drawing/2014/main" id="{E421B6B6-A058-90E2-AA62-12659DB0524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00950" y="1828801"/>
            <a:ext cx="4029076" cy="2966954"/>
          </a:xfrm>
          <a:prstGeom prst="rect">
            <a:avLst/>
          </a:prstGeom>
        </p:spPr>
      </p:pic>
      <p:sp>
        <p:nvSpPr>
          <p:cNvPr id="11" name="TextBox 10">
            <a:extLst>
              <a:ext uri="{FF2B5EF4-FFF2-40B4-BE49-F238E27FC236}">
                <a16:creationId xmlns:a16="http://schemas.microsoft.com/office/drawing/2014/main" id="{971C990E-592E-1EFA-8E77-94B8369E05DB}"/>
              </a:ext>
            </a:extLst>
          </p:cNvPr>
          <p:cNvSpPr txBox="1"/>
          <p:nvPr/>
        </p:nvSpPr>
        <p:spPr>
          <a:xfrm>
            <a:off x="8641704" y="4795755"/>
            <a:ext cx="2988322" cy="307777"/>
          </a:xfrm>
          <a:prstGeom prst="rect">
            <a:avLst/>
          </a:prstGeom>
          <a:noFill/>
        </p:spPr>
        <p:txBody>
          <a:bodyPr wrap="square" rtlCol="0">
            <a:spAutoFit/>
          </a:bodyPr>
          <a:lstStyle/>
          <a:p>
            <a:r>
              <a:rPr lang="en-US" sz="1400" dirty="0"/>
              <a:t>Source: </a:t>
            </a:r>
            <a:r>
              <a:rPr lang="en-US" sz="1400" dirty="0" err="1"/>
              <a:t>Sanjivanee</a:t>
            </a:r>
            <a:r>
              <a:rPr lang="en-US" sz="1400" dirty="0"/>
              <a:t> Clinic</a:t>
            </a:r>
            <a:endParaRPr lang="en-GB" sz="1400" dirty="0"/>
          </a:p>
        </p:txBody>
      </p:sp>
    </p:spTree>
    <p:extLst>
      <p:ext uri="{BB962C8B-B14F-4D97-AF65-F5344CB8AC3E}">
        <p14:creationId xmlns:p14="http://schemas.microsoft.com/office/powerpoint/2010/main" val="27199429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2767035-4913-E193-39C1-5FB2C20EACBD}"/>
              </a:ext>
            </a:extLst>
          </p:cNvPr>
          <p:cNvSpPr txBox="1"/>
          <p:nvPr/>
        </p:nvSpPr>
        <p:spPr>
          <a:xfrm>
            <a:off x="635725" y="632359"/>
            <a:ext cx="6614161" cy="6140142"/>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b="0" i="1" dirty="0">
                <a:effectLst/>
              </a:rPr>
              <a:t> </a:t>
            </a:r>
            <a:r>
              <a:rPr lang="en-US" sz="2000" i="0" u="sng" dirty="0">
                <a:effectLst/>
              </a:rPr>
              <a:t>Resource and economic interest barrier</a:t>
            </a:r>
            <a:r>
              <a:rPr lang="en-US" sz="2000" i="0" dirty="0">
                <a:effectLst/>
              </a:rPr>
              <a:t>s: lack of economic investments and Having trouble defining precise cost-benefit calculations and accountability plans</a:t>
            </a:r>
          </a:p>
          <a:p>
            <a:pPr marL="285750" indent="-285750">
              <a:lnSpc>
                <a:spcPct val="150000"/>
              </a:lnSpc>
              <a:buFont typeface="Arial" panose="020B0604020202020204" pitchFamily="34" charset="0"/>
              <a:buChar char="•"/>
            </a:pPr>
            <a:r>
              <a:rPr lang="en-GB" sz="2000" b="0" i="1" u="sng" dirty="0">
                <a:effectLst/>
              </a:rPr>
              <a:t>Interoperability</a:t>
            </a:r>
            <a:r>
              <a:rPr lang="en-GB" sz="2000" b="0" i="0" dirty="0">
                <a:effectLst/>
              </a:rPr>
              <a:t> : I</a:t>
            </a:r>
            <a:r>
              <a:rPr lang="en-US" sz="2000" b="0" i="0" dirty="0" err="1">
                <a:effectLst/>
              </a:rPr>
              <a:t>neffective</a:t>
            </a:r>
            <a:r>
              <a:rPr lang="en-US" sz="2000" b="0" i="0" dirty="0">
                <a:effectLst/>
              </a:rPr>
              <a:t> communication between parents and professionals. This can have a detrimental effect on children outcomes by making it more difficult for healthcare practitioners to obtain and collaborate with patient data.</a:t>
            </a:r>
          </a:p>
          <a:p>
            <a:pPr marL="285750" indent="-285750">
              <a:lnSpc>
                <a:spcPct val="150000"/>
              </a:lnSpc>
              <a:buFont typeface="Arial" panose="020B0604020202020204" pitchFamily="34" charset="0"/>
              <a:buChar char="•"/>
            </a:pPr>
            <a:r>
              <a:rPr lang="en-GB" sz="2000" b="0" i="1" u="sng" dirty="0">
                <a:effectLst/>
              </a:rPr>
              <a:t>Public awareness</a:t>
            </a:r>
            <a:r>
              <a:rPr lang="en-US" sz="2000" dirty="0"/>
              <a:t>: Because so many people and healthcare providers are resistant to modify and aren't entirely aware of the advantages of Digital health intervention. (</a:t>
            </a:r>
            <a:r>
              <a:rPr lang="en-GB" sz="2000" b="0" i="0" dirty="0">
                <a:effectLst/>
              </a:rPr>
              <a:t>Cummins et al, 2020)</a:t>
            </a:r>
          </a:p>
          <a:p>
            <a:pPr>
              <a:lnSpc>
                <a:spcPct val="150000"/>
              </a:lnSpc>
            </a:pPr>
            <a:endParaRPr lang="en-US" dirty="0"/>
          </a:p>
          <a:p>
            <a:endParaRPr lang="en-GB" b="0" i="0" dirty="0">
              <a:effectLst/>
            </a:endParaRPr>
          </a:p>
          <a:p>
            <a:endParaRPr lang="en-GB" dirty="0"/>
          </a:p>
        </p:txBody>
      </p:sp>
      <p:pic>
        <p:nvPicPr>
          <p:cNvPr id="6" name="Picture 5" descr="A hand holding a phone and a computer&#10;&#10;Description automatically generated">
            <a:extLst>
              <a:ext uri="{FF2B5EF4-FFF2-40B4-BE49-F238E27FC236}">
                <a16:creationId xmlns:a16="http://schemas.microsoft.com/office/drawing/2014/main" id="{38EF3406-5EB6-A1C5-D4AB-7B830D4A9B5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23110" y="1455575"/>
            <a:ext cx="4150256" cy="3318052"/>
          </a:xfrm>
          <a:prstGeom prst="rect">
            <a:avLst/>
          </a:prstGeom>
        </p:spPr>
      </p:pic>
      <p:sp>
        <p:nvSpPr>
          <p:cNvPr id="3" name="TextBox 2">
            <a:extLst>
              <a:ext uri="{FF2B5EF4-FFF2-40B4-BE49-F238E27FC236}">
                <a16:creationId xmlns:a16="http://schemas.microsoft.com/office/drawing/2014/main" id="{68414BE1-5385-FDD3-FDF5-B2727353134E}"/>
              </a:ext>
            </a:extLst>
          </p:cNvPr>
          <p:cNvSpPr txBox="1"/>
          <p:nvPr/>
        </p:nvSpPr>
        <p:spPr>
          <a:xfrm>
            <a:off x="8733454" y="4884642"/>
            <a:ext cx="3265714" cy="307777"/>
          </a:xfrm>
          <a:prstGeom prst="rect">
            <a:avLst/>
          </a:prstGeom>
          <a:noFill/>
        </p:spPr>
        <p:txBody>
          <a:bodyPr wrap="square" rtlCol="0">
            <a:spAutoFit/>
          </a:bodyPr>
          <a:lstStyle/>
          <a:p>
            <a:r>
              <a:rPr lang="en-US" sz="1400" dirty="0"/>
              <a:t>    Source: Angie Care</a:t>
            </a:r>
            <a:endParaRPr lang="en-GB" sz="1400" dirty="0"/>
          </a:p>
        </p:txBody>
      </p:sp>
    </p:spTree>
    <p:extLst>
      <p:ext uri="{BB962C8B-B14F-4D97-AF65-F5344CB8AC3E}">
        <p14:creationId xmlns:p14="http://schemas.microsoft.com/office/powerpoint/2010/main" val="5724899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30B5FE6-C031-6335-4D13-5F04A1B6E986}"/>
              </a:ext>
            </a:extLst>
          </p:cNvPr>
          <p:cNvSpPr txBox="1"/>
          <p:nvPr/>
        </p:nvSpPr>
        <p:spPr>
          <a:xfrm>
            <a:off x="1221144" y="94543"/>
            <a:ext cx="8590384" cy="830997"/>
          </a:xfrm>
          <a:prstGeom prst="rect">
            <a:avLst/>
          </a:prstGeom>
          <a:noFill/>
        </p:spPr>
        <p:txBody>
          <a:bodyPr wrap="square" rtlCol="0">
            <a:spAutoFit/>
          </a:bodyPr>
          <a:lstStyle/>
          <a:p>
            <a:r>
              <a:rPr lang="en" sz="4800" b="1" i="1" u="sng" dirty="0">
                <a:latin typeface="Times New Roman"/>
                <a:cs typeface="Times New Roman"/>
              </a:rPr>
              <a:t>Ethical issues</a:t>
            </a:r>
            <a:endParaRPr lang="en-GB" sz="4800" b="1" i="1" u="sng" dirty="0"/>
          </a:p>
        </p:txBody>
      </p:sp>
      <p:sp>
        <p:nvSpPr>
          <p:cNvPr id="4" name="TextBox 3">
            <a:extLst>
              <a:ext uri="{FF2B5EF4-FFF2-40B4-BE49-F238E27FC236}">
                <a16:creationId xmlns:a16="http://schemas.microsoft.com/office/drawing/2014/main" id="{E520C8EC-A2BE-A909-8090-39395BA8D8F8}"/>
              </a:ext>
            </a:extLst>
          </p:cNvPr>
          <p:cNvSpPr txBox="1"/>
          <p:nvPr/>
        </p:nvSpPr>
        <p:spPr>
          <a:xfrm>
            <a:off x="390525" y="1858803"/>
            <a:ext cx="11801475" cy="3831818"/>
          </a:xfrm>
          <a:prstGeom prst="rect">
            <a:avLst/>
          </a:prstGeom>
          <a:noFill/>
        </p:spPr>
        <p:txBody>
          <a:bodyPr wrap="square" rtlCol="0">
            <a:spAutoFit/>
          </a:bodyPr>
          <a:lstStyle/>
          <a:p>
            <a:r>
              <a:rPr lang="en-US" dirty="0"/>
              <a:t>         Successful implementation of this </a:t>
            </a:r>
            <a:r>
              <a:rPr lang="en-US" dirty="0" err="1"/>
              <a:t>proggramme</a:t>
            </a:r>
            <a:r>
              <a:rPr lang="en-US" dirty="0"/>
              <a:t> may face some ethical issues.</a:t>
            </a:r>
          </a:p>
          <a:p>
            <a:pPr marL="285750" indent="-285750">
              <a:buFont typeface="Arial" panose="020B0604020202020204" pitchFamily="34" charset="0"/>
              <a:buChar char="•"/>
            </a:pPr>
            <a:endParaRPr lang="en-US" dirty="0"/>
          </a:p>
          <a:p>
            <a:pPr marL="285750" indent="-285750">
              <a:lnSpc>
                <a:spcPct val="150000"/>
              </a:lnSpc>
              <a:buFont typeface="Arial" panose="020B0604020202020204" pitchFamily="34" charset="0"/>
              <a:buChar char="•"/>
            </a:pPr>
            <a:r>
              <a:rPr lang="en-US" b="0" i="1" dirty="0">
                <a:effectLst/>
                <a:latin typeface="Merriweather" panose="00000500000000000000" pitchFamily="2" charset="0"/>
              </a:rPr>
              <a:t> </a:t>
            </a:r>
            <a:r>
              <a:rPr lang="en-US" b="0" i="1" dirty="0">
                <a:effectLst/>
              </a:rPr>
              <a:t>Privacy, security and ethical concerns:</a:t>
            </a:r>
            <a:r>
              <a:rPr lang="en-US" dirty="0"/>
              <a:t> Patient data, including personal information, is being gathered as mobile health apps and linked health systems continue to expand. For example, security and privacy are important issues in digital health since sensitive health data is a target for hackers. (</a:t>
            </a:r>
            <a:r>
              <a:rPr lang="en-GB" b="0" i="0" dirty="0">
                <a:solidFill>
                  <a:srgbClr val="222222"/>
                </a:solidFill>
                <a:effectLst/>
                <a:latin typeface="Merriweather Sans" pitchFamily="2" charset="0"/>
              </a:rPr>
              <a:t> </a:t>
            </a:r>
            <a:r>
              <a:rPr lang="en-GB" b="0" i="0" dirty="0">
                <a:effectLst/>
              </a:rPr>
              <a:t>Schuller,2020) </a:t>
            </a:r>
            <a:endParaRPr lang="en-US" dirty="0"/>
          </a:p>
          <a:p>
            <a:pPr marL="285750" indent="-285750">
              <a:lnSpc>
                <a:spcPct val="150000"/>
              </a:lnSpc>
              <a:buFont typeface="Arial" panose="020B0604020202020204" pitchFamily="34" charset="0"/>
              <a:buChar char="•"/>
            </a:pPr>
            <a:r>
              <a:rPr lang="en-US" dirty="0"/>
              <a:t>Inconsistent data encryption standards, particularly between jurisdictions, and different ethical and legal traditions can be identify in data security as a major obstacle. (</a:t>
            </a:r>
            <a:r>
              <a:rPr lang="en-US" dirty="0" err="1"/>
              <a:t>Ihoghosa</a:t>
            </a:r>
            <a:r>
              <a:rPr lang="en-US" dirty="0"/>
              <a:t> et al,2022)</a:t>
            </a:r>
          </a:p>
          <a:p>
            <a:pPr marL="285750" indent="-285750">
              <a:lnSpc>
                <a:spcPct val="150000"/>
              </a:lnSpc>
              <a:buFont typeface="Arial" panose="020B0604020202020204" pitchFamily="34" charset="0"/>
              <a:buChar char="•"/>
            </a:pPr>
            <a:r>
              <a:rPr lang="en-US" dirty="0"/>
              <a:t>In the United Kingdom, healthcare products, which encompass software as a  medical device (</a:t>
            </a:r>
            <a:r>
              <a:rPr lang="en-US" dirty="0" err="1"/>
              <a:t>SaMD</a:t>
            </a:r>
            <a:r>
              <a:rPr lang="en-US" dirty="0"/>
              <a:t>), are subject to the UK Medical Device Regulations 2002 (MDR 2002), in their modified form.  (ICLG.com)</a:t>
            </a:r>
          </a:p>
          <a:p>
            <a:endParaRPr lang="en-GB" dirty="0"/>
          </a:p>
        </p:txBody>
      </p:sp>
    </p:spTree>
    <p:extLst>
      <p:ext uri="{BB962C8B-B14F-4D97-AF65-F5344CB8AC3E}">
        <p14:creationId xmlns:p14="http://schemas.microsoft.com/office/powerpoint/2010/main" val="4963782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63DD44D-CCC0-6ACF-1C42-82BB44D8F255}"/>
              </a:ext>
            </a:extLst>
          </p:cNvPr>
          <p:cNvSpPr txBox="1"/>
          <p:nvPr/>
        </p:nvSpPr>
        <p:spPr>
          <a:xfrm>
            <a:off x="143263" y="1021577"/>
            <a:ext cx="7699894" cy="6046271"/>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sz="2000" dirty="0"/>
              <a:t>Important legal considerations include concerns like permission, cyber security, data protection, ownership, transparency, discrimination, and equitable distribution.(Ioana et al,2014)</a:t>
            </a:r>
          </a:p>
          <a:p>
            <a:pPr marL="285750" indent="-285750">
              <a:lnSpc>
                <a:spcPct val="150000"/>
              </a:lnSpc>
              <a:buFont typeface="Arial" panose="020B0604020202020204" pitchFamily="34" charset="0"/>
              <a:buChar char="•"/>
            </a:pPr>
            <a:r>
              <a:rPr lang="en-US" sz="2000" dirty="0"/>
              <a:t>The principles of the EU General Data Protection Regulation (GDPR) and Data Protection Act 2018 (DPA 2018), which transposes the Law Enforcement Directive into UK law and implements some of the GDPR's provisions, must be followed while using and collecting patient’s personal health data. ( GOV.UK )</a:t>
            </a:r>
          </a:p>
          <a:p>
            <a:pPr marL="285750" indent="-285750">
              <a:lnSpc>
                <a:spcPct val="150000"/>
              </a:lnSpc>
              <a:buFont typeface="Arial" panose="020B0604020202020204" pitchFamily="34" charset="0"/>
              <a:buChar char="•"/>
            </a:pPr>
            <a:r>
              <a:rPr lang="en-US" sz="2000" dirty="0"/>
              <a:t>Concerns regarding the (mis)appropriation of data outside allowed uses, such as for commercial and research objectives, as well as the danger of unauthorized access to data might be raised.(</a:t>
            </a:r>
            <a:r>
              <a:rPr lang="en-GB" b="0" i="0" u="sng" strike="noStrike" dirty="0">
                <a:effectLst/>
                <a:hlinkClick r:id="rId2">
                  <a:extLst>
                    <a:ext uri="{A12FA001-AC4F-418D-AE19-62706E023703}">
                      <ahyp:hlinkClr xmlns:ahyp="http://schemas.microsoft.com/office/drawing/2018/hyperlinkcolor" val="tx"/>
                    </a:ext>
                  </a:extLst>
                </a:hlinkClick>
              </a:rPr>
              <a:t>Oralia</a:t>
            </a:r>
            <a:r>
              <a:rPr lang="en-GB" u="sng" dirty="0"/>
              <a:t> et al, 2022)</a:t>
            </a:r>
            <a:endParaRPr lang="en-US" dirty="0"/>
          </a:p>
          <a:p>
            <a:pPr>
              <a:lnSpc>
                <a:spcPct val="150000"/>
              </a:lnSpc>
            </a:pPr>
            <a:r>
              <a:rPr lang="en-US" sz="2000" dirty="0"/>
              <a:t> </a:t>
            </a:r>
            <a:endParaRPr lang="en-GB" sz="2000" dirty="0"/>
          </a:p>
        </p:txBody>
      </p:sp>
      <p:sp>
        <p:nvSpPr>
          <p:cNvPr id="3" name="TextBox 2">
            <a:extLst>
              <a:ext uri="{FF2B5EF4-FFF2-40B4-BE49-F238E27FC236}">
                <a16:creationId xmlns:a16="http://schemas.microsoft.com/office/drawing/2014/main" id="{5C7F03AE-D763-A7D8-FE4A-B5474427C1A7}"/>
              </a:ext>
            </a:extLst>
          </p:cNvPr>
          <p:cNvSpPr txBox="1"/>
          <p:nvPr/>
        </p:nvSpPr>
        <p:spPr>
          <a:xfrm>
            <a:off x="1539745" y="0"/>
            <a:ext cx="9366379" cy="769441"/>
          </a:xfrm>
          <a:prstGeom prst="rect">
            <a:avLst/>
          </a:prstGeom>
          <a:noFill/>
        </p:spPr>
        <p:txBody>
          <a:bodyPr wrap="square" rtlCol="0">
            <a:spAutoFit/>
          </a:bodyPr>
          <a:lstStyle/>
          <a:p>
            <a:pPr algn="ctr"/>
            <a:r>
              <a:rPr lang="en" sz="4400" b="1" i="1" u="sng" dirty="0">
                <a:latin typeface="Times New Roman"/>
                <a:cs typeface="Times New Roman"/>
              </a:rPr>
              <a:t>Legal issues</a:t>
            </a:r>
            <a:endParaRPr lang="en-GB" sz="4400" dirty="0"/>
          </a:p>
        </p:txBody>
      </p:sp>
      <p:pic>
        <p:nvPicPr>
          <p:cNvPr id="9" name="Picture 8" descr="A stethoscope and gavel on a table&#10;&#10;Description automatically generated">
            <a:extLst>
              <a:ext uri="{FF2B5EF4-FFF2-40B4-BE49-F238E27FC236}">
                <a16:creationId xmlns:a16="http://schemas.microsoft.com/office/drawing/2014/main" id="{FCD495FB-B8A9-D399-BAA7-2F7E36D79CF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43157" y="3098185"/>
            <a:ext cx="4170368" cy="2346440"/>
          </a:xfrm>
          <a:prstGeom prst="rect">
            <a:avLst/>
          </a:prstGeom>
        </p:spPr>
      </p:pic>
      <p:sp>
        <p:nvSpPr>
          <p:cNvPr id="10" name="TextBox 9">
            <a:extLst>
              <a:ext uri="{FF2B5EF4-FFF2-40B4-BE49-F238E27FC236}">
                <a16:creationId xmlns:a16="http://schemas.microsoft.com/office/drawing/2014/main" id="{160F9351-BD01-B51F-3D4D-FD612D5D9434}"/>
              </a:ext>
            </a:extLst>
          </p:cNvPr>
          <p:cNvSpPr txBox="1"/>
          <p:nvPr/>
        </p:nvSpPr>
        <p:spPr>
          <a:xfrm>
            <a:off x="8582025" y="5463675"/>
            <a:ext cx="2800350" cy="338554"/>
          </a:xfrm>
          <a:prstGeom prst="rect">
            <a:avLst/>
          </a:prstGeom>
          <a:noFill/>
        </p:spPr>
        <p:txBody>
          <a:bodyPr wrap="square" rtlCol="0">
            <a:spAutoFit/>
          </a:bodyPr>
          <a:lstStyle/>
          <a:p>
            <a:r>
              <a:rPr lang="en-US" sz="1600" dirty="0"/>
              <a:t>(Source: Richards et al, 2019)</a:t>
            </a:r>
            <a:endParaRPr lang="en-GB" sz="1600" dirty="0"/>
          </a:p>
        </p:txBody>
      </p:sp>
    </p:spTree>
    <p:extLst>
      <p:ext uri="{BB962C8B-B14F-4D97-AF65-F5344CB8AC3E}">
        <p14:creationId xmlns:p14="http://schemas.microsoft.com/office/powerpoint/2010/main" val="7258593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3721644-F4F3-B616-85F3-1F30FE7CB7F4}"/>
              </a:ext>
            </a:extLst>
          </p:cNvPr>
          <p:cNvSpPr>
            <a:spLocks noGrp="1"/>
          </p:cNvSpPr>
          <p:nvPr>
            <p:ph type="title"/>
          </p:nvPr>
        </p:nvSpPr>
        <p:spPr/>
        <p:txBody>
          <a:bodyPr>
            <a:normAutofit/>
          </a:bodyPr>
          <a:lstStyle/>
          <a:p>
            <a:pPr algn="ctr"/>
            <a:r>
              <a:rPr lang="en-US" sz="5400" b="1" dirty="0"/>
              <a:t>Overview</a:t>
            </a:r>
            <a:endParaRPr lang="en-IN" sz="5400" b="1" dirty="0"/>
          </a:p>
        </p:txBody>
      </p:sp>
      <p:sp>
        <p:nvSpPr>
          <p:cNvPr id="8" name="Content Placeholder 7">
            <a:extLst>
              <a:ext uri="{FF2B5EF4-FFF2-40B4-BE49-F238E27FC236}">
                <a16:creationId xmlns:a16="http://schemas.microsoft.com/office/drawing/2014/main" id="{0E892067-D559-0941-7E5C-56F6BD618EE0}"/>
              </a:ext>
            </a:extLst>
          </p:cNvPr>
          <p:cNvSpPr>
            <a:spLocks noGrp="1"/>
          </p:cNvSpPr>
          <p:nvPr>
            <p:ph sz="half" idx="1"/>
          </p:nvPr>
        </p:nvSpPr>
        <p:spPr/>
        <p:txBody>
          <a:bodyPr>
            <a:normAutofit/>
          </a:bodyPr>
          <a:lstStyle/>
          <a:p>
            <a:pPr algn="just" rtl="0" fontAlgn="base">
              <a:spcBef>
                <a:spcPts val="1000"/>
              </a:spcBef>
              <a:spcAft>
                <a:spcPts val="0"/>
              </a:spcAft>
              <a:buFont typeface="Arial" panose="020B0604020202020204" pitchFamily="34" charset="0"/>
              <a:buChar char="•"/>
            </a:pPr>
            <a:r>
              <a:rPr lang="en-US" sz="2000" b="0" i="0" u="none" strike="noStrike" dirty="0">
                <a:solidFill>
                  <a:srgbClr val="000000"/>
                </a:solidFill>
                <a:effectLst/>
                <a:latin typeface="+mj-lt"/>
              </a:rPr>
              <a:t>This study intends to highlight the potential benefits that can be gained by digital health promotion intervention </a:t>
            </a:r>
          </a:p>
          <a:p>
            <a:pPr algn="just" rtl="0" fontAlgn="base">
              <a:spcBef>
                <a:spcPts val="0"/>
              </a:spcBef>
              <a:spcAft>
                <a:spcPts val="1000"/>
              </a:spcAft>
              <a:buFont typeface="Arial" panose="020B0604020202020204" pitchFamily="34" charset="0"/>
              <a:buChar char="•"/>
            </a:pPr>
            <a:r>
              <a:rPr lang="en-US" sz="2000" b="0" i="0" u="none" strike="noStrike" dirty="0">
                <a:solidFill>
                  <a:srgbClr val="000000"/>
                </a:solidFill>
                <a:effectLst/>
                <a:latin typeface="+mj-lt"/>
              </a:rPr>
              <a:t>The selected population of this promotion is </a:t>
            </a:r>
            <a:r>
              <a:rPr lang="en-US" sz="2000" dirty="0">
                <a:solidFill>
                  <a:srgbClr val="000000"/>
                </a:solidFill>
                <a:latin typeface="+mj-lt"/>
              </a:rPr>
              <a:t>0-6</a:t>
            </a:r>
            <a:r>
              <a:rPr lang="en-US" sz="2000" b="0" i="0" u="none" strike="noStrike" dirty="0">
                <a:solidFill>
                  <a:srgbClr val="000000"/>
                </a:solidFill>
                <a:effectLst/>
                <a:latin typeface="+mj-lt"/>
              </a:rPr>
              <a:t> months infants and the location is Newham</a:t>
            </a:r>
          </a:p>
          <a:p>
            <a:pPr algn="just" fontAlgn="base">
              <a:spcBef>
                <a:spcPts val="1000"/>
              </a:spcBef>
              <a:spcAft>
                <a:spcPts val="0"/>
              </a:spcAft>
              <a:buFont typeface="Arial" panose="020B0604020202020204" pitchFamily="34" charset="0"/>
              <a:buChar char="•"/>
            </a:pPr>
            <a:r>
              <a:rPr lang="en-US" sz="2000" b="0" i="0" u="none" strike="noStrike" dirty="0">
                <a:solidFill>
                  <a:srgbClr val="000000"/>
                </a:solidFill>
                <a:effectLst/>
                <a:latin typeface="+mj-lt"/>
              </a:rPr>
              <a:t>The selected application for promotion is </a:t>
            </a:r>
            <a:r>
              <a:rPr lang="en-GB" sz="2000" dirty="0"/>
              <a:t> </a:t>
            </a:r>
            <a:r>
              <a:rPr lang="en-GB" sz="2000" dirty="0" err="1"/>
              <a:t>Mycafapp</a:t>
            </a:r>
            <a:endParaRPr lang="en-IN" sz="2000" dirty="0"/>
          </a:p>
        </p:txBody>
      </p:sp>
      <p:sp>
        <p:nvSpPr>
          <p:cNvPr id="4" name="AutoShape 2" descr="7-Eleven Logo and sign, new logo meaning and history, PNG, SV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Rectangle: Rounded Corners 9">
            <a:extLst>
              <a:ext uri="{FF2B5EF4-FFF2-40B4-BE49-F238E27FC236}">
                <a16:creationId xmlns:a16="http://schemas.microsoft.com/office/drawing/2014/main" id="{65B9CE12-8120-EC7E-C78A-34BD3ABCF481}"/>
              </a:ext>
            </a:extLst>
          </p:cNvPr>
          <p:cNvSpPr/>
          <p:nvPr/>
        </p:nvSpPr>
        <p:spPr>
          <a:xfrm>
            <a:off x="6172200" y="6206490"/>
            <a:ext cx="5657850" cy="342898"/>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sz="800" dirty="0">
                <a:latin typeface="Times New Roman" panose="02020603050405020304" pitchFamily="18" charset="0"/>
                <a:cs typeface="Times New Roman" panose="02020603050405020304" pitchFamily="18" charset="0"/>
              </a:rPr>
              <a:t>Source: https://www.britannica.com/topic/The-Fourth-Industrial-Revolution-2119734</a:t>
            </a:r>
          </a:p>
        </p:txBody>
      </p:sp>
      <p:pic>
        <p:nvPicPr>
          <p:cNvPr id="3" name="Content Placeholder 2" descr="Frontiers | Optimizing Healthcare Through Digital Health and Wellness  Solutions to Meet the Needs of Patients With Chronic Disease During the  COVID-19 Era">
            <a:extLst>
              <a:ext uri="{FF2B5EF4-FFF2-40B4-BE49-F238E27FC236}">
                <a16:creationId xmlns:a16="http://schemas.microsoft.com/office/drawing/2014/main" id="{EFD8DB12-DC81-CC1B-FE85-177474BCA3AD}"/>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644045" y="2560638"/>
            <a:ext cx="3793410" cy="330993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48265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3721644-F4F3-B616-85F3-1F30FE7CB7F4}"/>
              </a:ext>
            </a:extLst>
          </p:cNvPr>
          <p:cNvSpPr>
            <a:spLocks noGrp="1"/>
          </p:cNvSpPr>
          <p:nvPr>
            <p:ph type="title"/>
          </p:nvPr>
        </p:nvSpPr>
        <p:spPr>
          <a:xfrm>
            <a:off x="685800" y="764373"/>
            <a:ext cx="10820400" cy="1293028"/>
          </a:xfrm>
        </p:spPr>
        <p:txBody>
          <a:bodyPr>
            <a:noAutofit/>
          </a:bodyPr>
          <a:lstStyle/>
          <a:p>
            <a:pPr algn="ctr"/>
            <a:r>
              <a:rPr lang="en-US" sz="3200" b="1" i="0" u="none" strike="noStrike" dirty="0">
                <a:solidFill>
                  <a:srgbClr val="000000"/>
                </a:solidFill>
                <a:effectLst/>
                <a:latin typeface="Times New Roman" panose="02020603050405020304" pitchFamily="18" charset="0"/>
                <a:cs typeface="Times New Roman" panose="02020603050405020304" pitchFamily="18" charset="0"/>
              </a:rPr>
              <a:t>Potential benefit of selected digital health promotion intervention for the target group</a:t>
            </a:r>
            <a:endParaRPr lang="en-IN" sz="32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CF85BEF-1141-F4B0-DF44-9EE65C99BCCF}"/>
              </a:ext>
            </a:extLst>
          </p:cNvPr>
          <p:cNvSpPr>
            <a:spLocks noGrp="1"/>
          </p:cNvSpPr>
          <p:nvPr>
            <p:ph sz="half" idx="2"/>
          </p:nvPr>
        </p:nvSpPr>
        <p:spPr/>
        <p:txBody>
          <a:bodyPr>
            <a:normAutofit fontScale="92500" lnSpcReduction="10000"/>
          </a:bodyPr>
          <a:lstStyle/>
          <a:p>
            <a:pPr marL="457200" algn="just" fontAlgn="base">
              <a:spcBef>
                <a:spcPts val="1000"/>
              </a:spcBef>
              <a:spcAft>
                <a:spcPts val="0"/>
              </a:spcAft>
              <a:buFont typeface="Arial" panose="020B0604020202020204" pitchFamily="34" charset="0"/>
              <a:buChar char="•"/>
            </a:pPr>
            <a:r>
              <a:rPr lang="en-US" sz="2400" b="0" i="0" u="none" strike="noStrike" dirty="0">
                <a:solidFill>
                  <a:srgbClr val="000000"/>
                </a:solidFill>
                <a:effectLst/>
                <a:latin typeface="+mj-lt"/>
              </a:rPr>
              <a:t>The primary benefit of </a:t>
            </a:r>
            <a:r>
              <a:rPr lang="en-GB" dirty="0" err="1"/>
              <a:t>Mycafapp</a:t>
            </a:r>
            <a:r>
              <a:rPr lang="en-US" sz="2400" b="0" i="0" u="none" strike="noStrike" dirty="0">
                <a:solidFill>
                  <a:srgbClr val="000000"/>
                </a:solidFill>
                <a:effectLst/>
                <a:latin typeface="+mj-lt"/>
              </a:rPr>
              <a:t> is to bring positive changes for the health and well-being of 0-6 months infants </a:t>
            </a:r>
          </a:p>
          <a:p>
            <a:pPr marL="457200" algn="just" rtl="0" fontAlgn="base">
              <a:spcBef>
                <a:spcPts val="0"/>
              </a:spcBef>
              <a:spcAft>
                <a:spcPts val="0"/>
              </a:spcAft>
              <a:buFont typeface="Arial" panose="020B0604020202020204" pitchFamily="34" charset="0"/>
              <a:buChar char="•"/>
            </a:pPr>
            <a:r>
              <a:rPr lang="en-US" sz="2400" b="0" i="0" u="none" strike="noStrike" dirty="0">
                <a:solidFill>
                  <a:srgbClr val="000000"/>
                </a:solidFill>
                <a:effectLst/>
                <a:latin typeface="+mj-lt"/>
              </a:rPr>
              <a:t>This app can be beneficial in disseminating information regarding the health, nutrition</a:t>
            </a:r>
          </a:p>
          <a:p>
            <a:pPr marL="457200" algn="just" rtl="0" fontAlgn="base">
              <a:spcBef>
                <a:spcPts val="0"/>
              </a:spcBef>
              <a:spcAft>
                <a:spcPts val="1000"/>
              </a:spcAft>
              <a:buFont typeface="Arial" panose="020B0604020202020204" pitchFamily="34" charset="0"/>
              <a:buChar char="•"/>
            </a:pPr>
            <a:r>
              <a:rPr lang="en-US" sz="2400" b="0" i="0" u="none" strike="noStrike" dirty="0">
                <a:solidFill>
                  <a:srgbClr val="000000"/>
                </a:solidFill>
                <a:effectLst/>
                <a:latin typeface="+mj-lt"/>
              </a:rPr>
              <a:t>Accurate information on the health of infants is mandatory to access proper treatment (Lipkin </a:t>
            </a:r>
            <a:r>
              <a:rPr lang="en-US" sz="2400" b="0" i="1" u="none" strike="noStrike" dirty="0">
                <a:solidFill>
                  <a:srgbClr val="000000"/>
                </a:solidFill>
                <a:effectLst/>
                <a:latin typeface="+mj-lt"/>
              </a:rPr>
              <a:t>et al. </a:t>
            </a:r>
            <a:r>
              <a:rPr lang="en-US" sz="2400" b="0" i="0" u="none" strike="noStrike" dirty="0">
                <a:solidFill>
                  <a:srgbClr val="000000"/>
                </a:solidFill>
                <a:effectLst/>
                <a:latin typeface="+mj-lt"/>
              </a:rPr>
              <a:t>2020)</a:t>
            </a:r>
          </a:p>
          <a:p>
            <a:endParaRPr lang="en-IN" dirty="0">
              <a:latin typeface="+mj-lt"/>
            </a:endParaRPr>
          </a:p>
          <a:p>
            <a:pPr>
              <a:lnSpc>
                <a:spcPct val="150000"/>
              </a:lnSpc>
            </a:pPr>
            <a:endParaRPr lang="en-IN" dirty="0"/>
          </a:p>
        </p:txBody>
      </p:sp>
      <p:sp>
        <p:nvSpPr>
          <p:cNvPr id="4" name="AutoShape 2" descr="7-Eleven Logo and sign, new logo meaning and history, PNG, SV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Rectangle: Rounded Corners 9">
            <a:extLst>
              <a:ext uri="{FF2B5EF4-FFF2-40B4-BE49-F238E27FC236}">
                <a16:creationId xmlns:a16="http://schemas.microsoft.com/office/drawing/2014/main" id="{65B9CE12-8120-EC7E-C78A-34BD3ABCF481}"/>
              </a:ext>
            </a:extLst>
          </p:cNvPr>
          <p:cNvSpPr/>
          <p:nvPr/>
        </p:nvSpPr>
        <p:spPr>
          <a:xfrm>
            <a:off x="6172200" y="6206490"/>
            <a:ext cx="5657850" cy="342898"/>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sz="800" dirty="0">
                <a:latin typeface="Times New Roman" panose="02020603050405020304" pitchFamily="18" charset="0"/>
                <a:cs typeface="Times New Roman" panose="02020603050405020304" pitchFamily="18" charset="0"/>
              </a:rPr>
              <a:t>Source: https://www.britannica.com/topic/The-Fourth-Industrial-Revolution-2119734</a:t>
            </a:r>
          </a:p>
        </p:txBody>
      </p:sp>
      <p:pic>
        <p:nvPicPr>
          <p:cNvPr id="6" name="Picture 2" descr="Pediatrics Subsection | Newborn nursing, Pediatric nursing, Neonatal nurse">
            <a:extLst>
              <a:ext uri="{FF2B5EF4-FFF2-40B4-BE49-F238E27FC236}">
                <a16:creationId xmlns:a16="http://schemas.microsoft.com/office/drawing/2014/main" id="{378B1CCF-D97F-4FD3-8D02-96AA730B3040}"/>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2431697" y="2560638"/>
            <a:ext cx="2451805" cy="330993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51914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98C94B-F04B-FDE1-AB81-27448F6BC330}"/>
              </a:ext>
            </a:extLst>
          </p:cNvPr>
          <p:cNvSpPr>
            <a:spLocks noGrp="1"/>
          </p:cNvSpPr>
          <p:nvPr>
            <p:ph type="title"/>
          </p:nvPr>
        </p:nvSpPr>
        <p:spPr/>
        <p:txBody>
          <a:bodyPr>
            <a:normAutofit/>
          </a:bodyPr>
          <a:lstStyle/>
          <a:p>
            <a:pPr algn="ctr"/>
            <a:r>
              <a:rPr lang="en-IN" sz="4800" b="1" i="0" u="none" strike="noStrike" dirty="0">
                <a:solidFill>
                  <a:srgbClr val="000000"/>
                </a:solidFill>
                <a:effectLst/>
                <a:latin typeface="+mj-lt"/>
              </a:rPr>
              <a:t>(Contd.)</a:t>
            </a:r>
            <a:endParaRPr lang="en-IN" sz="4800" dirty="0"/>
          </a:p>
        </p:txBody>
      </p:sp>
      <p:sp>
        <p:nvSpPr>
          <p:cNvPr id="6" name="Content Placeholder 5">
            <a:extLst>
              <a:ext uri="{FF2B5EF4-FFF2-40B4-BE49-F238E27FC236}">
                <a16:creationId xmlns:a16="http://schemas.microsoft.com/office/drawing/2014/main" id="{55BD8213-AB1F-850E-22E8-762588246ED4}"/>
              </a:ext>
            </a:extLst>
          </p:cNvPr>
          <p:cNvSpPr>
            <a:spLocks noGrp="1"/>
          </p:cNvSpPr>
          <p:nvPr>
            <p:ph sz="half" idx="1"/>
          </p:nvPr>
        </p:nvSpPr>
        <p:spPr/>
        <p:txBody>
          <a:bodyPr>
            <a:normAutofit fontScale="77500" lnSpcReduction="20000"/>
          </a:bodyPr>
          <a:lstStyle/>
          <a:p>
            <a:pPr marL="457200" algn="just" rtl="0" fontAlgn="base">
              <a:spcBef>
                <a:spcPts val="1000"/>
              </a:spcBef>
              <a:spcAft>
                <a:spcPts val="0"/>
              </a:spcAft>
              <a:buFont typeface="Arial" panose="020B0604020202020204" pitchFamily="34" charset="0"/>
              <a:buChar char="•"/>
            </a:pPr>
            <a:r>
              <a:rPr lang="en-US" sz="2400" b="0" i="0" u="none" strike="noStrike" dirty="0">
                <a:solidFill>
                  <a:srgbClr val="000000"/>
                </a:solidFill>
                <a:effectLst/>
                <a:latin typeface="+mj-lt"/>
              </a:rPr>
              <a:t>A potential benefit of </a:t>
            </a:r>
            <a:r>
              <a:rPr lang="en-US" sz="2400" b="0" i="0" u="none" strike="noStrike" dirty="0" err="1">
                <a:solidFill>
                  <a:srgbClr val="000000"/>
                </a:solidFill>
                <a:effectLst/>
                <a:latin typeface="+mj-lt"/>
              </a:rPr>
              <a:t>Mycyfapp</a:t>
            </a:r>
            <a:r>
              <a:rPr lang="en-US" sz="2400" b="0" i="0" u="none" strike="noStrike" dirty="0">
                <a:solidFill>
                  <a:srgbClr val="000000"/>
                </a:solidFill>
                <a:effectLst/>
                <a:latin typeface="+mj-lt"/>
              </a:rPr>
              <a:t> is to maximize the knowledge of parents of infants </a:t>
            </a:r>
          </a:p>
          <a:p>
            <a:pPr marL="457200" lvl="0" algn="just" fontAlgn="base">
              <a:spcBef>
                <a:spcPts val="0"/>
              </a:spcBef>
              <a:spcAft>
                <a:spcPts val="0"/>
              </a:spcAft>
              <a:buFont typeface="Arial" panose="020B0604020202020204" pitchFamily="34" charset="0"/>
              <a:buChar char="•"/>
            </a:pPr>
            <a:r>
              <a:rPr lang="en-US" sz="2400" b="0" i="0" u="none" strike="noStrike" dirty="0">
                <a:solidFill>
                  <a:srgbClr val="000000"/>
                </a:solidFill>
                <a:effectLst/>
                <a:latin typeface="+mj-lt"/>
              </a:rPr>
              <a:t>The collaborative meetings can deliver practical assistance by answering questions and addressing the queries of parents </a:t>
            </a:r>
            <a:r>
              <a:rPr lang="en-GB" dirty="0"/>
              <a:t>(</a:t>
            </a:r>
            <a:r>
              <a:rPr lang="en-GB" dirty="0" err="1"/>
              <a:t>Gumapac</a:t>
            </a:r>
            <a:r>
              <a:rPr lang="en-GB" dirty="0"/>
              <a:t> et al., 2021)</a:t>
            </a:r>
            <a:endParaRPr lang="en-US" sz="2400" b="0" i="0" u="none" strike="noStrike" dirty="0">
              <a:solidFill>
                <a:srgbClr val="000000"/>
              </a:solidFill>
              <a:effectLst/>
              <a:latin typeface="+mj-lt"/>
            </a:endParaRPr>
          </a:p>
          <a:p>
            <a:pPr marL="457200" algn="just" rtl="0" fontAlgn="base">
              <a:spcBef>
                <a:spcPts val="0"/>
              </a:spcBef>
              <a:spcAft>
                <a:spcPts val="1000"/>
              </a:spcAft>
              <a:buFont typeface="Arial" panose="020B0604020202020204" pitchFamily="34" charset="0"/>
              <a:buChar char="•"/>
            </a:pPr>
            <a:r>
              <a:rPr lang="en-US" sz="2400" b="0" i="0" u="none" strike="noStrike" dirty="0">
                <a:solidFill>
                  <a:srgbClr val="000000"/>
                </a:solidFill>
                <a:effectLst/>
                <a:latin typeface="+mj-lt"/>
              </a:rPr>
              <a:t>This app also has the intention to provide care guiding to parents of infants to empower them</a:t>
            </a:r>
          </a:p>
          <a:p>
            <a:pPr marL="457200" lvl="0" algn="just" fontAlgn="base">
              <a:spcBef>
                <a:spcPts val="0"/>
              </a:spcBef>
              <a:spcAft>
                <a:spcPts val="1000"/>
              </a:spcAft>
              <a:buFont typeface="Arial" panose="020B0604020202020204" pitchFamily="34" charset="0"/>
              <a:buChar char="•"/>
            </a:pPr>
            <a:r>
              <a:rPr lang="en-GB" dirty="0" err="1"/>
              <a:t>Mycafapp</a:t>
            </a:r>
            <a:r>
              <a:rPr lang="en-GB" dirty="0"/>
              <a:t> is intended to contribute several benefits to policies, education and research</a:t>
            </a:r>
            <a:endParaRPr lang="en-US" sz="2400" b="0" i="0" u="none" strike="noStrike" dirty="0">
              <a:solidFill>
                <a:srgbClr val="000000"/>
              </a:solidFill>
              <a:effectLst/>
              <a:latin typeface="+mj-lt"/>
            </a:endParaRPr>
          </a:p>
          <a:p>
            <a:pPr>
              <a:lnSpc>
                <a:spcPct val="150000"/>
              </a:lnSpc>
            </a:pPr>
            <a:endParaRPr lang="en-IN" dirty="0"/>
          </a:p>
        </p:txBody>
      </p:sp>
      <p:sp>
        <p:nvSpPr>
          <p:cNvPr id="4" name="AutoShape 2" descr="7-Eleven Logo and sign, new logo meaning and history, PNG, SV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Rectangle: Rounded Corners 9">
            <a:extLst>
              <a:ext uri="{FF2B5EF4-FFF2-40B4-BE49-F238E27FC236}">
                <a16:creationId xmlns:a16="http://schemas.microsoft.com/office/drawing/2014/main" id="{65B9CE12-8120-EC7E-C78A-34BD3ABCF481}"/>
              </a:ext>
            </a:extLst>
          </p:cNvPr>
          <p:cNvSpPr/>
          <p:nvPr/>
        </p:nvSpPr>
        <p:spPr>
          <a:xfrm>
            <a:off x="6172200" y="6206490"/>
            <a:ext cx="5657850" cy="342898"/>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sz="800" dirty="0">
                <a:latin typeface="Times New Roman" panose="02020603050405020304" pitchFamily="18" charset="0"/>
                <a:cs typeface="Times New Roman" panose="02020603050405020304" pitchFamily="18" charset="0"/>
              </a:rPr>
              <a:t>Source: https://www.britannica.com/topic/The-Fourth-Industrial-Revolution-2119734</a:t>
            </a:r>
          </a:p>
        </p:txBody>
      </p:sp>
      <p:pic>
        <p:nvPicPr>
          <p:cNvPr id="8" name="Picture 4" descr="Your 6-Month-Old Baby: Milestones &amp; Development">
            <a:extLst>
              <a:ext uri="{FF2B5EF4-FFF2-40B4-BE49-F238E27FC236}">
                <a16:creationId xmlns:a16="http://schemas.microsoft.com/office/drawing/2014/main" id="{E18A2445-42C4-62C1-9F5D-D4A180C52336}"/>
              </a:ext>
            </a:extLst>
          </p:cNvPr>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rcRect/>
          <a:stretch>
            <a:fillRect/>
          </a:stretch>
        </p:blipFill>
        <p:spPr bwMode="auto">
          <a:xfrm>
            <a:off x="6181725" y="2642923"/>
            <a:ext cx="4718050" cy="31453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4344258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3721644-F4F3-B616-85F3-1F30FE7CB7F4}"/>
              </a:ext>
            </a:extLst>
          </p:cNvPr>
          <p:cNvSpPr>
            <a:spLocks noGrp="1"/>
          </p:cNvSpPr>
          <p:nvPr>
            <p:ph type="title"/>
          </p:nvPr>
        </p:nvSpPr>
        <p:spPr/>
        <p:txBody>
          <a:bodyPr>
            <a:noAutofit/>
          </a:bodyPr>
          <a:lstStyle/>
          <a:p>
            <a:pPr algn="ctr" rtl="0">
              <a:spcBef>
                <a:spcPts val="0"/>
              </a:spcBef>
              <a:spcAft>
                <a:spcPts val="0"/>
              </a:spcAft>
            </a:pPr>
            <a:r>
              <a:rPr lang="en-US" sz="3200" b="1" i="0" u="none" strike="noStrike" dirty="0">
                <a:solidFill>
                  <a:srgbClr val="000000"/>
                </a:solidFill>
                <a:effectLst/>
                <a:latin typeface="Times New Roman" panose="02020603050405020304" pitchFamily="18" charset="0"/>
                <a:cs typeface="Times New Roman" panose="02020603050405020304" pitchFamily="18" charset="0"/>
              </a:rPr>
              <a:t> Implications of digital health promotion interventions</a:t>
            </a:r>
            <a:endParaRPr lang="en-IN" sz="32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CF85BEF-1141-F4B0-DF44-9EE65C99BCCF}"/>
              </a:ext>
            </a:extLst>
          </p:cNvPr>
          <p:cNvSpPr>
            <a:spLocks noGrp="1"/>
          </p:cNvSpPr>
          <p:nvPr>
            <p:ph sz="half" idx="2"/>
          </p:nvPr>
        </p:nvSpPr>
        <p:spPr/>
        <p:txBody>
          <a:bodyPr>
            <a:normAutofit lnSpcReduction="10000"/>
          </a:bodyPr>
          <a:lstStyle/>
          <a:p>
            <a:pPr algn="just" rtl="0" fontAlgn="base">
              <a:spcBef>
                <a:spcPts val="1000"/>
              </a:spcBef>
              <a:spcAft>
                <a:spcPts val="0"/>
              </a:spcAft>
              <a:buFont typeface="Arial" panose="020B0604020202020204" pitchFamily="34" charset="0"/>
              <a:buChar char="•"/>
            </a:pPr>
            <a:r>
              <a:rPr lang="en-US" sz="2400" b="0" i="0" u="none" strike="noStrike" dirty="0">
                <a:solidFill>
                  <a:srgbClr val="000000"/>
                </a:solidFill>
                <a:effectLst/>
                <a:latin typeface="+mj-lt"/>
              </a:rPr>
              <a:t>The success of </a:t>
            </a:r>
            <a:r>
              <a:rPr lang="en-US" sz="2400" b="0" i="0" u="none" strike="noStrike" dirty="0" err="1">
                <a:solidFill>
                  <a:srgbClr val="000000"/>
                </a:solidFill>
                <a:effectLst/>
                <a:latin typeface="+mj-lt"/>
              </a:rPr>
              <a:t>mycyfapp</a:t>
            </a:r>
            <a:r>
              <a:rPr lang="en-US" sz="2400" b="0" i="0" u="none" strike="noStrike" dirty="0">
                <a:solidFill>
                  <a:srgbClr val="000000"/>
                </a:solidFill>
                <a:effectLst/>
                <a:latin typeface="+mj-lt"/>
              </a:rPr>
              <a:t> indicates educating parents of infants</a:t>
            </a:r>
          </a:p>
          <a:p>
            <a:pPr algn="just" rtl="0" fontAlgn="base">
              <a:spcBef>
                <a:spcPts val="0"/>
              </a:spcBef>
              <a:spcAft>
                <a:spcPts val="0"/>
              </a:spcAft>
              <a:buFont typeface="Arial" panose="020B0604020202020204" pitchFamily="34" charset="0"/>
              <a:buChar char="•"/>
            </a:pPr>
            <a:r>
              <a:rPr lang="en-US" sz="2400" b="0" i="0" u="none" strike="noStrike" dirty="0">
                <a:solidFill>
                  <a:srgbClr val="000000"/>
                </a:solidFill>
                <a:effectLst/>
                <a:latin typeface="+mj-lt"/>
              </a:rPr>
              <a:t>Parents need to have complete knowledge while taking care of infants (Page </a:t>
            </a:r>
            <a:r>
              <a:rPr lang="en-US" sz="2400" b="0" i="1" u="none" strike="noStrike" dirty="0">
                <a:solidFill>
                  <a:srgbClr val="000000"/>
                </a:solidFill>
                <a:effectLst/>
                <a:latin typeface="+mj-lt"/>
              </a:rPr>
              <a:t>et al. </a:t>
            </a:r>
            <a:r>
              <a:rPr lang="en-US" sz="2400" b="0" i="0" u="none" strike="noStrike" dirty="0">
                <a:solidFill>
                  <a:srgbClr val="000000"/>
                </a:solidFill>
                <a:effectLst/>
                <a:latin typeface="+mj-lt"/>
              </a:rPr>
              <a:t>2020)</a:t>
            </a:r>
          </a:p>
          <a:p>
            <a:pPr algn="just" rtl="0" fontAlgn="base">
              <a:spcBef>
                <a:spcPts val="0"/>
              </a:spcBef>
              <a:spcAft>
                <a:spcPts val="1000"/>
              </a:spcAft>
              <a:buFont typeface="Arial" panose="020B0604020202020204" pitchFamily="34" charset="0"/>
              <a:buChar char="•"/>
            </a:pPr>
            <a:r>
              <a:rPr lang="en-US" sz="2400" b="0" i="0" u="none" strike="noStrike" dirty="0">
                <a:solidFill>
                  <a:srgbClr val="000000"/>
                </a:solidFill>
                <a:effectLst/>
                <a:latin typeface="+mj-lt"/>
              </a:rPr>
              <a:t>The collective effort with NTC can help contribute broader understanding of policies, research, and education</a:t>
            </a:r>
          </a:p>
          <a:p>
            <a:pPr>
              <a:lnSpc>
                <a:spcPct val="150000"/>
              </a:lnSpc>
            </a:pPr>
            <a:endParaRPr lang="en-IN" dirty="0"/>
          </a:p>
        </p:txBody>
      </p:sp>
      <p:sp>
        <p:nvSpPr>
          <p:cNvPr id="4" name="AutoShape 2" descr="7-Eleven Logo and sign, new logo meaning and history, PNG, SV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Rectangle: Rounded Corners 9">
            <a:extLst>
              <a:ext uri="{FF2B5EF4-FFF2-40B4-BE49-F238E27FC236}">
                <a16:creationId xmlns:a16="http://schemas.microsoft.com/office/drawing/2014/main" id="{65B9CE12-8120-EC7E-C78A-34BD3ABCF481}"/>
              </a:ext>
            </a:extLst>
          </p:cNvPr>
          <p:cNvSpPr/>
          <p:nvPr/>
        </p:nvSpPr>
        <p:spPr>
          <a:xfrm>
            <a:off x="6172200" y="6206490"/>
            <a:ext cx="5657850" cy="342898"/>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sz="800" dirty="0">
                <a:latin typeface="Times New Roman" panose="02020603050405020304" pitchFamily="18" charset="0"/>
                <a:cs typeface="Times New Roman" panose="02020603050405020304" pitchFamily="18" charset="0"/>
              </a:rPr>
              <a:t>Source: https://www.britannica.com/topic/The-Fourth-Industrial-Revolution-2119734</a:t>
            </a:r>
          </a:p>
        </p:txBody>
      </p:sp>
      <p:pic>
        <p:nvPicPr>
          <p:cNvPr id="6" name="Picture 4" descr="What is digital health? 5 Application areas telcos should focus on">
            <a:extLst>
              <a:ext uri="{FF2B5EF4-FFF2-40B4-BE49-F238E27FC236}">
                <a16:creationId xmlns:a16="http://schemas.microsoft.com/office/drawing/2014/main" id="{2B6EA11A-B4EA-ECB9-1AA7-CF4FC5040972}"/>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1298575" y="2644459"/>
            <a:ext cx="4718050" cy="31422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831473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3721644-F4F3-B616-85F3-1F30FE7CB7F4}"/>
              </a:ext>
            </a:extLst>
          </p:cNvPr>
          <p:cNvSpPr>
            <a:spLocks noGrp="1"/>
          </p:cNvSpPr>
          <p:nvPr>
            <p:ph type="title"/>
          </p:nvPr>
        </p:nvSpPr>
        <p:spPr/>
        <p:txBody>
          <a:bodyPr>
            <a:normAutofit/>
          </a:bodyPr>
          <a:lstStyle/>
          <a:p>
            <a:pPr algn="ctr" rtl="0">
              <a:spcBef>
                <a:spcPts val="0"/>
              </a:spcBef>
              <a:spcAft>
                <a:spcPts val="0"/>
              </a:spcAft>
            </a:pPr>
            <a:r>
              <a:rPr lang="en-IN" sz="3200" b="1" i="0" u="none" strike="noStrike" dirty="0">
                <a:solidFill>
                  <a:srgbClr val="000000"/>
                </a:solidFill>
                <a:effectLst/>
                <a:latin typeface="Times New Roman" panose="02020603050405020304" pitchFamily="18" charset="0"/>
                <a:cs typeface="Times New Roman" panose="02020603050405020304" pitchFamily="18" charset="0"/>
              </a:rPr>
              <a:t>Conclusion </a:t>
            </a:r>
            <a:endParaRPr lang="en-IN" sz="3200" dirty="0">
              <a:latin typeface="Times New Roman" panose="02020603050405020304" pitchFamily="18" charset="0"/>
              <a:cs typeface="Times New Roman" panose="02020603050405020304" pitchFamily="18" charset="0"/>
            </a:endParaRPr>
          </a:p>
        </p:txBody>
      </p:sp>
      <p:sp>
        <p:nvSpPr>
          <p:cNvPr id="8" name="Content Placeholder 7">
            <a:extLst>
              <a:ext uri="{FF2B5EF4-FFF2-40B4-BE49-F238E27FC236}">
                <a16:creationId xmlns:a16="http://schemas.microsoft.com/office/drawing/2014/main" id="{0E892067-D559-0941-7E5C-56F6BD618EE0}"/>
              </a:ext>
            </a:extLst>
          </p:cNvPr>
          <p:cNvSpPr>
            <a:spLocks noGrp="1"/>
          </p:cNvSpPr>
          <p:nvPr>
            <p:ph sz="half" idx="1"/>
          </p:nvPr>
        </p:nvSpPr>
        <p:spPr/>
        <p:txBody>
          <a:bodyPr>
            <a:normAutofit/>
          </a:bodyPr>
          <a:lstStyle/>
          <a:p>
            <a:pPr algn="just"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Change management includes group change, individual change, and system change </a:t>
            </a:r>
            <a:r>
              <a:rPr lang="en-GB" sz="1800" dirty="0" err="1"/>
              <a:t>newborn</a:t>
            </a:r>
            <a:r>
              <a:rPr lang="en-GB" sz="1800" dirty="0"/>
              <a:t> of </a:t>
            </a:r>
            <a:r>
              <a:rPr lang="en-US" sz="1800" dirty="0"/>
              <a:t>0-6</a:t>
            </a:r>
            <a:r>
              <a:rPr lang="en-GB" sz="1800" dirty="0"/>
              <a:t> months infants</a:t>
            </a:r>
            <a:endParaRPr lang="en-US" sz="1800" b="0" i="0" u="none" strike="noStrike" dirty="0">
              <a:solidFill>
                <a:srgbClr val="000000"/>
              </a:solidFill>
              <a:effectLst/>
              <a:latin typeface="Times New Roman" panose="02020603050405020304" pitchFamily="18" charset="0"/>
            </a:endParaRPr>
          </a:p>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Transformational leaders have the capacity to develop relevant vision (</a:t>
            </a:r>
            <a:r>
              <a:rPr lang="en-US" sz="1800" b="0" i="0" u="none" strike="noStrike" dirty="0" err="1">
                <a:solidFill>
                  <a:srgbClr val="000000"/>
                </a:solidFill>
                <a:effectLst/>
                <a:latin typeface="Times New Roman" panose="02020603050405020304" pitchFamily="18" charset="0"/>
              </a:rPr>
              <a:t>Maisyura</a:t>
            </a:r>
            <a:r>
              <a:rPr lang="en-US" sz="1800" b="0" i="0" u="none" strike="noStrike" dirty="0">
                <a:solidFill>
                  <a:srgbClr val="000000"/>
                </a:solidFill>
                <a:effectLst/>
                <a:latin typeface="Times New Roman" panose="02020603050405020304" pitchFamily="18" charset="0"/>
              </a:rPr>
              <a:t> </a:t>
            </a:r>
            <a:r>
              <a:rPr lang="en-US" sz="1800" b="0" i="1" u="none" strike="noStrike" dirty="0">
                <a:solidFill>
                  <a:srgbClr val="000000"/>
                </a:solidFill>
                <a:effectLst/>
                <a:latin typeface="Times New Roman" panose="02020603050405020304" pitchFamily="18" charset="0"/>
              </a:rPr>
              <a:t>et al. </a:t>
            </a:r>
            <a:r>
              <a:rPr lang="en-US" sz="1800" b="0" i="0" u="none" strike="noStrike" dirty="0">
                <a:solidFill>
                  <a:srgbClr val="000000"/>
                </a:solidFill>
                <a:effectLst/>
                <a:latin typeface="Times New Roman" panose="02020603050405020304" pitchFamily="18" charset="0"/>
              </a:rPr>
              <a:t>2020)</a:t>
            </a:r>
          </a:p>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Servant leadership style is also essential in dealing with the change management process</a:t>
            </a:r>
          </a:p>
          <a:p>
            <a:pPr>
              <a:lnSpc>
                <a:spcPct val="150000"/>
              </a:lnSpc>
            </a:pPr>
            <a:endParaRPr lang="en-IN" sz="2000" dirty="0"/>
          </a:p>
        </p:txBody>
      </p:sp>
      <p:sp>
        <p:nvSpPr>
          <p:cNvPr id="4" name="AutoShape 2" descr="7-Eleven Logo and sign, new logo meaning and history, PNG, SV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Rectangle: Rounded Corners 9">
            <a:extLst>
              <a:ext uri="{FF2B5EF4-FFF2-40B4-BE49-F238E27FC236}">
                <a16:creationId xmlns:a16="http://schemas.microsoft.com/office/drawing/2014/main" id="{65B9CE12-8120-EC7E-C78A-34BD3ABCF481}"/>
              </a:ext>
            </a:extLst>
          </p:cNvPr>
          <p:cNvSpPr/>
          <p:nvPr/>
        </p:nvSpPr>
        <p:spPr>
          <a:xfrm>
            <a:off x="4881283" y="6115814"/>
            <a:ext cx="5657850" cy="342898"/>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sz="800" dirty="0">
                <a:latin typeface="Times New Roman" panose="02020603050405020304" pitchFamily="18" charset="0"/>
                <a:cs typeface="Times New Roman" panose="02020603050405020304" pitchFamily="18" charset="0"/>
              </a:rPr>
              <a:t>Source: https://www.britannica.com/topic/The-Fourth-Industrial-Revolution-2119734</a:t>
            </a:r>
          </a:p>
        </p:txBody>
      </p:sp>
      <p:pic>
        <p:nvPicPr>
          <p:cNvPr id="6" name="Picture 2" descr="Ways to Improve Child's Digital Health and Wellness - Ryan International  School">
            <a:extLst>
              <a:ext uri="{FF2B5EF4-FFF2-40B4-BE49-F238E27FC236}">
                <a16:creationId xmlns:a16="http://schemas.microsoft.com/office/drawing/2014/main" id="{07930CD7-640B-CBB2-9468-FC1B397E3CCF}"/>
              </a:ext>
            </a:extLst>
          </p:cNvPr>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rcRect/>
          <a:stretch>
            <a:fillRect/>
          </a:stretch>
        </p:blipFill>
        <p:spPr bwMode="auto">
          <a:xfrm>
            <a:off x="7370687" y="2560638"/>
            <a:ext cx="2340125" cy="33099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3399308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3721644-F4F3-B616-85F3-1F30FE7CB7F4}"/>
              </a:ext>
            </a:extLst>
          </p:cNvPr>
          <p:cNvSpPr>
            <a:spLocks noGrp="1"/>
          </p:cNvSpPr>
          <p:nvPr>
            <p:ph type="title"/>
          </p:nvPr>
        </p:nvSpPr>
        <p:spPr/>
        <p:txBody>
          <a:bodyPr>
            <a:normAutofit/>
          </a:bodyPr>
          <a:lstStyle/>
          <a:p>
            <a:pPr algn="ctr"/>
            <a:r>
              <a:rPr lang="en-IN" sz="2800" b="1" i="0" u="none" strike="noStrike" dirty="0">
                <a:solidFill>
                  <a:srgbClr val="000000"/>
                </a:solidFill>
                <a:effectLst/>
                <a:latin typeface="Times New Roman" panose="02020603050405020304" pitchFamily="18" charset="0"/>
              </a:rPr>
              <a:t>(Contd.)</a:t>
            </a:r>
            <a:endParaRPr lang="en-IN" sz="7200" dirty="0"/>
          </a:p>
        </p:txBody>
      </p:sp>
      <p:pic>
        <p:nvPicPr>
          <p:cNvPr id="5122" name="Picture 2">
            <a:extLst>
              <a:ext uri="{FF2B5EF4-FFF2-40B4-BE49-F238E27FC236}">
                <a16:creationId xmlns:a16="http://schemas.microsoft.com/office/drawing/2014/main" id="{7BF68CD7-E5A7-B0FB-E62E-505A863CC851}"/>
              </a:ext>
            </a:extLst>
          </p:cNvPr>
          <p:cNvPicPr>
            <a:picLocks noGrp="1" noChangeAspect="1" noChangeArrowheads="1"/>
          </p:cNvPicPr>
          <p:nvPr>
            <p:ph sz="half" idx="1"/>
          </p:nvPr>
        </p:nvPicPr>
        <p:blipFill>
          <a:blip r:embed="rId3" cstate="print">
            <a:extLst>
              <a:ext uri="{28A0092B-C50C-407E-A947-70E740481C1C}">
                <a14:useLocalDpi xmlns:a14="http://schemas.microsoft.com/office/drawing/2010/main" val="0"/>
              </a:ext>
            </a:extLst>
          </a:blip>
          <a:stretch>
            <a:fillRect/>
          </a:stretch>
        </p:blipFill>
        <p:spPr bwMode="auto">
          <a:xfrm>
            <a:off x="1298575" y="2882304"/>
            <a:ext cx="4718050" cy="266660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1CF85BEF-1141-F4B0-DF44-9EE65C99BCCF}"/>
              </a:ext>
            </a:extLst>
          </p:cNvPr>
          <p:cNvSpPr>
            <a:spLocks noGrp="1"/>
          </p:cNvSpPr>
          <p:nvPr>
            <p:ph sz="half" idx="2"/>
          </p:nvPr>
        </p:nvSpPr>
        <p:spPr/>
        <p:txBody>
          <a:bodyPr>
            <a:normAutofit fontScale="92500" lnSpcReduction="20000"/>
          </a:bodyPr>
          <a:lstStyle/>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Technological changes, competitive pressure, and customer pressure are common in change management procedure </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Leaders' roles are to advocate, communicate, motivate, and make informed decisions</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Leaders have the responsibility of improving the performance of employees (</a:t>
            </a:r>
            <a:r>
              <a:rPr lang="en-IN" sz="1800" u="none" strike="noStrike" dirty="0" err="1">
                <a:solidFill>
                  <a:srgbClr val="000000"/>
                </a:solidFill>
                <a:effectLst/>
                <a:latin typeface="Times New Roman" panose="02020603050405020304" pitchFamily="18" charset="0"/>
                <a:ea typeface="Arial" panose="020B0604020202020204" pitchFamily="34" charset="0"/>
              </a:rPr>
              <a:t>Susanto</a:t>
            </a:r>
            <a:r>
              <a:rPr lang="en-IN" sz="1800" u="none" strike="noStrike" dirty="0">
                <a:solidFill>
                  <a:srgbClr val="000000"/>
                </a:solidFill>
                <a:effectLst/>
                <a:latin typeface="Times New Roman" panose="02020603050405020304" pitchFamily="18" charset="0"/>
                <a:ea typeface="Arial" panose="020B0604020202020204" pitchFamily="34" charset="0"/>
              </a:rPr>
              <a:t> </a:t>
            </a:r>
            <a:r>
              <a:rPr lang="en-IN" sz="1800" i="1" u="none" strike="noStrike" dirty="0">
                <a:solidFill>
                  <a:srgbClr val="000000"/>
                </a:solidFill>
                <a:effectLst/>
                <a:latin typeface="Times New Roman" panose="02020603050405020304" pitchFamily="18" charset="0"/>
                <a:ea typeface="Arial" panose="020B0604020202020204" pitchFamily="34" charset="0"/>
              </a:rPr>
              <a:t>et al. </a:t>
            </a:r>
            <a:r>
              <a:rPr lang="en-IN" sz="1800" u="none" strike="noStrike" dirty="0">
                <a:solidFill>
                  <a:srgbClr val="000000"/>
                </a:solidFill>
                <a:effectLst/>
                <a:latin typeface="Times New Roman" panose="02020603050405020304" pitchFamily="18" charset="0"/>
                <a:ea typeface="Arial" panose="020B0604020202020204" pitchFamily="34" charset="0"/>
              </a:rPr>
              <a:t>2023</a:t>
            </a:r>
            <a:r>
              <a:rPr lang="en-IN" sz="1800" u="none" strike="noStrike" dirty="0">
                <a:effectLst/>
                <a:latin typeface="Times New Roman" panose="02020603050405020304" pitchFamily="18" charset="0"/>
                <a:ea typeface="Times New Roman" panose="02020603050405020304" pitchFamily="18" charset="0"/>
              </a:rPr>
              <a:t>)</a:t>
            </a:r>
            <a:endParaRPr lang="en-IN" sz="1800" u="none" strike="noStrike" dirty="0">
              <a:effectLst/>
              <a:latin typeface="Arial" panose="020B0604020202020204" pitchFamily="34" charset="0"/>
              <a:ea typeface="Arial" panose="020B0604020202020204" pitchFamily="34" charset="0"/>
            </a:endParaRPr>
          </a:p>
          <a:p>
            <a:pPr>
              <a:lnSpc>
                <a:spcPct val="150000"/>
              </a:lnSpc>
            </a:pPr>
            <a:endParaRPr lang="en-IN" dirty="0"/>
          </a:p>
        </p:txBody>
      </p:sp>
      <p:sp>
        <p:nvSpPr>
          <p:cNvPr id="4" name="AutoShape 2" descr="7-Eleven Logo and sign, new logo meaning and history, PNG, SV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Rectangle: Rounded Corners 9">
            <a:extLst>
              <a:ext uri="{FF2B5EF4-FFF2-40B4-BE49-F238E27FC236}">
                <a16:creationId xmlns:a16="http://schemas.microsoft.com/office/drawing/2014/main" id="{65B9CE12-8120-EC7E-C78A-34BD3ABCF481}"/>
              </a:ext>
            </a:extLst>
          </p:cNvPr>
          <p:cNvSpPr/>
          <p:nvPr/>
        </p:nvSpPr>
        <p:spPr>
          <a:xfrm>
            <a:off x="6172200" y="6206490"/>
            <a:ext cx="5657850" cy="342898"/>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sz="800" dirty="0">
                <a:latin typeface="Times New Roman" panose="02020603050405020304" pitchFamily="18" charset="0"/>
                <a:cs typeface="Times New Roman" panose="02020603050405020304" pitchFamily="18" charset="0"/>
              </a:rPr>
              <a:t>Source: https://www.britannica.com/topic/The-Fourth-Industrial-Revolution-2119734</a:t>
            </a:r>
          </a:p>
        </p:txBody>
      </p:sp>
      <p:sp>
        <p:nvSpPr>
          <p:cNvPr id="5" name="Rectangle: Rounded Corners 4">
            <a:extLst>
              <a:ext uri="{FF2B5EF4-FFF2-40B4-BE49-F238E27FC236}">
                <a16:creationId xmlns:a16="http://schemas.microsoft.com/office/drawing/2014/main" id="{3514B51A-3CA6-1D3A-F425-DD5316B9A181}"/>
              </a:ext>
            </a:extLst>
          </p:cNvPr>
          <p:cNvSpPr/>
          <p:nvPr/>
        </p:nvSpPr>
        <p:spPr>
          <a:xfrm>
            <a:off x="2372832" y="6355842"/>
            <a:ext cx="7293935" cy="342898"/>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700" dirty="0">
                <a:solidFill>
                  <a:schemeClr val="tx1"/>
                </a:solidFill>
                <a:latin typeface="Times New Roman" panose="02020603050405020304" pitchFamily="18" charset="0"/>
                <a:cs typeface="Times New Roman" panose="02020603050405020304" pitchFamily="18" charset="0"/>
              </a:rPr>
              <a:t>Source: https://www.superbeings.ai/blog/leadership-and-employee-engagement</a:t>
            </a:r>
            <a:endParaRPr lang="en-IN" sz="7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995376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C908CE6E-C1AA-0B0A-A0BF-8B2A24C68BDE}"/>
              </a:ext>
            </a:extLst>
          </p:cNvPr>
          <p:cNvSpPr>
            <a:spLocks noGrp="1"/>
          </p:cNvSpPr>
          <p:nvPr>
            <p:ph idx="1"/>
          </p:nvPr>
        </p:nvSpPr>
        <p:spPr>
          <a:xfrm>
            <a:off x="242888" y="252413"/>
            <a:ext cx="11784012" cy="6335712"/>
          </a:xfrm>
        </p:spPr>
        <p:txBody>
          <a:bodyPr>
            <a:normAutofit fontScale="25000" lnSpcReduction="20000"/>
          </a:bodyPr>
          <a:lstStyle/>
          <a:p>
            <a:pPr>
              <a:lnSpc>
                <a:spcPct val="107000"/>
              </a:lnSpc>
              <a:spcAft>
                <a:spcPts val="800"/>
              </a:spcAft>
            </a:pPr>
            <a:r>
              <a:rPr lang="en-GB" sz="30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Ai </a:t>
            </a:r>
            <a:r>
              <a:rPr lang="en-GB" sz="3000" u="sng" kern="100" dirty="0" err="1">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Keow</a:t>
            </a:r>
            <a:r>
              <a:rPr lang="en-GB" sz="30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 Lim </a:t>
            </a:r>
            <a:r>
              <a:rPr lang="en-GB" sz="3000" u="sng" kern="100" dirty="0" err="1">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Jumelle</a:t>
            </a:r>
            <a:r>
              <a:rPr lang="en-GB" sz="3000" kern="100" dirty="0">
                <a:effectLst/>
                <a:latin typeface="Calibri" panose="020F0502020204030204" pitchFamily="34" charset="0"/>
                <a:ea typeface="Calibri" panose="020F0502020204030204" pitchFamily="34" charset="0"/>
                <a:cs typeface="Times New Roman" panose="02020603050405020304" pitchFamily="18" charset="0"/>
              </a:rPr>
              <a:t> , </a:t>
            </a:r>
            <a:r>
              <a:rPr lang="en-GB" sz="30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Ioana </a:t>
            </a:r>
            <a:r>
              <a:rPr lang="en-GB" sz="3000" u="sng" kern="100" dirty="0" err="1">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Ispas</a:t>
            </a:r>
            <a:r>
              <a:rPr lang="en-GB" sz="3000" kern="100" dirty="0">
                <a:effectLst/>
                <a:latin typeface="Calibri" panose="020F0502020204030204" pitchFamily="34" charset="0"/>
                <a:ea typeface="Calibri" panose="020F0502020204030204" pitchFamily="34" charset="0"/>
                <a:cs typeface="Times New Roman" panose="02020603050405020304" pitchFamily="18" charset="0"/>
              </a:rPr>
              <a:t>, Ethical Issues in Digital Health, </a:t>
            </a:r>
            <a:r>
              <a:rPr lang="en-GB" sz="30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Requirements Engineering for Digital Health</a:t>
            </a:r>
            <a:r>
              <a:rPr lang="en-GB" sz="3000" kern="100" dirty="0">
                <a:effectLst/>
                <a:latin typeface="Calibri" panose="020F0502020204030204" pitchFamily="34" charset="0"/>
                <a:ea typeface="Calibri" panose="020F0502020204030204" pitchFamily="34" charset="0"/>
                <a:cs typeface="Times New Roman" panose="02020603050405020304" pitchFamily="18" charset="0"/>
              </a:rPr>
              <a:t> pp 75–93, </a:t>
            </a:r>
            <a:r>
              <a:rPr lang="en-GB" sz="30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11 October 2014</a:t>
            </a:r>
            <a:endParaRPr lang="en-GB" sz="3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3000" kern="100" dirty="0">
                <a:effectLst/>
                <a:latin typeface="Calibri" panose="020F0502020204030204" pitchFamily="34" charset="0"/>
                <a:ea typeface="Calibri" panose="020F0502020204030204" pitchFamily="34" charset="0"/>
                <a:cs typeface="Times New Roman" panose="02020603050405020304" pitchFamily="18" charset="0"/>
              </a:rPr>
              <a:t>Bell, S.C., Mall, M.A., Gutierrez, H., </a:t>
            </a:r>
            <a:r>
              <a:rPr lang="en-US" sz="3000" kern="100" dirty="0" err="1">
                <a:effectLst/>
                <a:latin typeface="Calibri" panose="020F0502020204030204" pitchFamily="34" charset="0"/>
                <a:ea typeface="Calibri" panose="020F0502020204030204" pitchFamily="34" charset="0"/>
                <a:cs typeface="Times New Roman" panose="02020603050405020304" pitchFamily="18" charset="0"/>
              </a:rPr>
              <a:t>Macek</a:t>
            </a:r>
            <a:r>
              <a:rPr lang="en-US" sz="3000" kern="100" dirty="0">
                <a:effectLst/>
                <a:latin typeface="Calibri" panose="020F0502020204030204" pitchFamily="34" charset="0"/>
                <a:ea typeface="Calibri" panose="020F0502020204030204" pitchFamily="34" charset="0"/>
                <a:cs typeface="Times New Roman" panose="02020603050405020304" pitchFamily="18" charset="0"/>
              </a:rPr>
              <a:t>, M., Madge, S., Davies, J.C., </a:t>
            </a:r>
            <a:r>
              <a:rPr lang="en-US" sz="3000" kern="100" dirty="0" err="1">
                <a:effectLst/>
                <a:latin typeface="Calibri" panose="020F0502020204030204" pitchFamily="34" charset="0"/>
                <a:ea typeface="Calibri" panose="020F0502020204030204" pitchFamily="34" charset="0"/>
                <a:cs typeface="Times New Roman" panose="02020603050405020304" pitchFamily="18" charset="0"/>
              </a:rPr>
              <a:t>Burgel</a:t>
            </a:r>
            <a:r>
              <a:rPr lang="en-US" sz="3000" kern="100" dirty="0">
                <a:effectLst/>
                <a:latin typeface="Calibri" panose="020F0502020204030204" pitchFamily="34" charset="0"/>
                <a:ea typeface="Calibri" panose="020F0502020204030204" pitchFamily="34" charset="0"/>
                <a:cs typeface="Times New Roman" panose="02020603050405020304" pitchFamily="18" charset="0"/>
              </a:rPr>
              <a:t>, P.R., Tullis, E., </a:t>
            </a:r>
            <a:r>
              <a:rPr lang="en-US" sz="3000" kern="100" dirty="0" err="1">
                <a:effectLst/>
                <a:latin typeface="Calibri" panose="020F0502020204030204" pitchFamily="34" charset="0"/>
                <a:ea typeface="Calibri" panose="020F0502020204030204" pitchFamily="34" charset="0"/>
                <a:cs typeface="Times New Roman" panose="02020603050405020304" pitchFamily="18" charset="0"/>
              </a:rPr>
              <a:t>Castaños</a:t>
            </a:r>
            <a:r>
              <a:rPr lang="en-US" sz="3000" kern="100" dirty="0">
                <a:effectLst/>
                <a:latin typeface="Calibri" panose="020F0502020204030204" pitchFamily="34" charset="0"/>
                <a:ea typeface="Calibri" panose="020F0502020204030204" pitchFamily="34" charset="0"/>
                <a:cs typeface="Times New Roman" panose="02020603050405020304" pitchFamily="18" charset="0"/>
              </a:rPr>
              <a:t>, C., Castellani, C. and Byrnes, C.A., 2020. The future of cystic fibrosis care: a global perspective. </a:t>
            </a:r>
            <a:r>
              <a:rPr lang="en-US" sz="3000" i="1" kern="100" dirty="0">
                <a:effectLst/>
                <a:latin typeface="Calibri" panose="020F0502020204030204" pitchFamily="34" charset="0"/>
                <a:ea typeface="Calibri" panose="020F0502020204030204" pitchFamily="34" charset="0"/>
                <a:cs typeface="Times New Roman" panose="02020603050405020304" pitchFamily="18" charset="0"/>
              </a:rPr>
              <a:t>The Lancet Respiratory Medicine</a:t>
            </a:r>
            <a:r>
              <a:rPr lang="en-US" sz="30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3000" i="1" kern="100" dirty="0">
                <a:effectLst/>
                <a:latin typeface="Calibri" panose="020F0502020204030204" pitchFamily="34" charset="0"/>
                <a:ea typeface="Calibri" panose="020F0502020204030204" pitchFamily="34" charset="0"/>
                <a:cs typeface="Times New Roman" panose="02020603050405020304" pitchFamily="18" charset="0"/>
              </a:rPr>
              <a:t>8</a:t>
            </a:r>
            <a:r>
              <a:rPr lang="en-US" sz="3000" kern="100" dirty="0">
                <a:effectLst/>
                <a:latin typeface="Calibri" panose="020F0502020204030204" pitchFamily="34" charset="0"/>
                <a:ea typeface="Calibri" panose="020F0502020204030204" pitchFamily="34" charset="0"/>
                <a:cs typeface="Times New Roman" panose="02020603050405020304" pitchFamily="18" charset="0"/>
              </a:rPr>
              <a:t>(1), pp.65-124.</a:t>
            </a:r>
            <a:endParaRPr lang="en-GB" sz="3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3000" kern="100" dirty="0">
                <a:effectLst/>
                <a:latin typeface="Calibri" panose="020F0502020204030204" pitchFamily="34" charset="0"/>
                <a:ea typeface="Calibri" panose="020F0502020204030204" pitchFamily="34" charset="0"/>
                <a:cs typeface="Times New Roman" panose="02020603050405020304" pitchFamily="18" charset="0"/>
              </a:rPr>
              <a:t>Brynjolfsson, E. and Collis, A., 2019. How should we measure the digital economy. </a:t>
            </a:r>
            <a:r>
              <a:rPr lang="en-US" sz="3000" i="1" kern="100" dirty="0">
                <a:effectLst/>
                <a:latin typeface="Calibri" panose="020F0502020204030204" pitchFamily="34" charset="0"/>
                <a:ea typeface="Calibri" panose="020F0502020204030204" pitchFamily="34" charset="0"/>
                <a:cs typeface="Times New Roman" panose="02020603050405020304" pitchFamily="18" charset="0"/>
              </a:rPr>
              <a:t>Harvard business review</a:t>
            </a:r>
            <a:r>
              <a:rPr lang="en-US" sz="30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3000" i="1" kern="100" dirty="0">
                <a:effectLst/>
                <a:latin typeface="Calibri" panose="020F0502020204030204" pitchFamily="34" charset="0"/>
                <a:ea typeface="Calibri" panose="020F0502020204030204" pitchFamily="34" charset="0"/>
                <a:cs typeface="Times New Roman" panose="02020603050405020304" pitchFamily="18" charset="0"/>
              </a:rPr>
              <a:t>97</a:t>
            </a:r>
            <a:r>
              <a:rPr lang="en-US" sz="3000" kern="100" dirty="0">
                <a:effectLst/>
                <a:latin typeface="Calibri" panose="020F0502020204030204" pitchFamily="34" charset="0"/>
                <a:ea typeface="Calibri" panose="020F0502020204030204" pitchFamily="34" charset="0"/>
                <a:cs typeface="Times New Roman" panose="02020603050405020304" pitchFamily="18" charset="0"/>
              </a:rPr>
              <a:t>(6), pp.140-148.</a:t>
            </a:r>
            <a:endParaRPr lang="en-GB" sz="3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3000" kern="100" dirty="0">
                <a:effectLst/>
                <a:latin typeface="Calibri" panose="020F0502020204030204" pitchFamily="34" charset="0"/>
                <a:ea typeface="Calibri" panose="020F0502020204030204" pitchFamily="34" charset="0"/>
                <a:cs typeface="Times New Roman" panose="02020603050405020304" pitchFamily="18" charset="0"/>
              </a:rPr>
              <a:t>Cummins N, Schuller BW 2020,  Five crucial challenges in digital health. Front Digit Health 2:536203. </a:t>
            </a:r>
            <a:r>
              <a:rPr lang="en-GB" sz="30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https://doi.org/10.3389/fdgth.2020.536203</a:t>
            </a:r>
            <a:r>
              <a:rPr lang="en-GB" sz="3000" kern="100" dirty="0">
                <a:effectLst/>
                <a:latin typeface="Calibri" panose="020F0502020204030204" pitchFamily="34" charset="0"/>
                <a:ea typeface="Calibri" panose="020F0502020204030204" pitchFamily="34" charset="0"/>
                <a:cs typeface="Times New Roman" panose="02020603050405020304" pitchFamily="18" charset="0"/>
              </a:rPr>
              <a:t> Return to ref 108 in article</a:t>
            </a:r>
          </a:p>
          <a:p>
            <a:pPr>
              <a:lnSpc>
                <a:spcPct val="107000"/>
              </a:lnSpc>
              <a:spcAft>
                <a:spcPts val="800"/>
              </a:spcAft>
            </a:pPr>
            <a:r>
              <a:rPr lang="en-GB" sz="3000" kern="100" dirty="0">
                <a:effectLst/>
                <a:latin typeface="Calibri" panose="020F0502020204030204" pitchFamily="34" charset="0"/>
                <a:ea typeface="Calibri" panose="020F0502020204030204" pitchFamily="34" charset="0"/>
                <a:cs typeface="Times New Roman" panose="02020603050405020304" pitchFamily="18" charset="0"/>
              </a:rPr>
              <a:t>Cystic Fibrosis Trust, 2023</a:t>
            </a:r>
          </a:p>
          <a:p>
            <a:pPr>
              <a:lnSpc>
                <a:spcPct val="107000"/>
              </a:lnSpc>
              <a:spcAft>
                <a:spcPts val="800"/>
              </a:spcAft>
            </a:pPr>
            <a:r>
              <a:rPr lang="en-GB" sz="3000" kern="100" dirty="0">
                <a:effectLst/>
                <a:latin typeface="Calibri" panose="020F0502020204030204" pitchFamily="34" charset="0"/>
                <a:ea typeface="Calibri" panose="020F0502020204030204" pitchFamily="34" charset="0"/>
                <a:cs typeface="Times New Roman" panose="02020603050405020304" pitchFamily="18" charset="0"/>
              </a:rPr>
              <a:t>Dayasiri et al. (2021) Archives of Disease in Childhood –education and Practice 106(1),pp.31-34.</a:t>
            </a:r>
          </a:p>
          <a:p>
            <a:pPr>
              <a:lnSpc>
                <a:spcPct val="107000"/>
              </a:lnSpc>
              <a:spcAft>
                <a:spcPts val="800"/>
              </a:spcAft>
            </a:pPr>
            <a:r>
              <a:rPr lang="en-GB" sz="3000" kern="100" dirty="0">
                <a:effectLst/>
                <a:latin typeface="Calibri" panose="020F0502020204030204" pitchFamily="34" charset="0"/>
                <a:ea typeface="Calibri" panose="020F0502020204030204" pitchFamily="34" charset="0"/>
                <a:cs typeface="Times New Roman" panose="02020603050405020304" pitchFamily="18" charset="0"/>
              </a:rPr>
              <a:t>Dodge J and Truck D,(2006).Best practice &amp;research clinical gastroenterology 20 (3),pp.531-546</a:t>
            </a:r>
          </a:p>
          <a:p>
            <a:pPr>
              <a:lnSpc>
                <a:spcPct val="107000"/>
              </a:lnSpc>
              <a:spcAft>
                <a:spcPts val="800"/>
              </a:spcAft>
            </a:pPr>
            <a:r>
              <a:rPr lang="en-GB" sz="3000" kern="100" dirty="0" err="1">
                <a:effectLst/>
                <a:latin typeface="Calibri" panose="020F0502020204030204" pitchFamily="34" charset="0"/>
                <a:ea typeface="Calibri" panose="020F0502020204030204" pitchFamily="34" charset="0"/>
                <a:cs typeface="Times New Roman" panose="02020603050405020304" pitchFamily="18" charset="0"/>
              </a:rPr>
              <a:t>Elborn</a:t>
            </a:r>
            <a:r>
              <a:rPr lang="en-GB" sz="3000" kern="100" dirty="0">
                <a:effectLst/>
                <a:latin typeface="Calibri" panose="020F0502020204030204" pitchFamily="34" charset="0"/>
                <a:ea typeface="Calibri" panose="020F0502020204030204" pitchFamily="34" charset="0"/>
                <a:cs typeface="Times New Roman" panose="02020603050405020304" pitchFamily="18" charset="0"/>
              </a:rPr>
              <a:t> JS and Bell SC,(1996). Thorax 51(10) pp.971</a:t>
            </a:r>
          </a:p>
          <a:p>
            <a:pPr>
              <a:lnSpc>
                <a:spcPct val="107000"/>
              </a:lnSpc>
              <a:spcAft>
                <a:spcPts val="800"/>
              </a:spcAft>
            </a:pPr>
            <a:r>
              <a:rPr lang="en-GB" sz="3000" kern="100" dirty="0" err="1">
                <a:effectLst/>
                <a:latin typeface="Calibri" panose="020F0502020204030204" pitchFamily="34" charset="0"/>
                <a:ea typeface="Calibri" panose="020F0502020204030204" pitchFamily="34" charset="0"/>
                <a:cs typeface="Times New Roman" panose="02020603050405020304" pitchFamily="18" charset="0"/>
              </a:rPr>
              <a:t>Engelen</a:t>
            </a:r>
            <a:r>
              <a:rPr lang="en-GB" sz="3000" kern="100" dirty="0">
                <a:effectLst/>
                <a:latin typeface="Calibri" panose="020F0502020204030204" pitchFamily="34" charset="0"/>
                <a:ea typeface="Calibri" panose="020F0502020204030204" pitchFamily="34" charset="0"/>
                <a:cs typeface="Times New Roman" panose="02020603050405020304" pitchFamily="18" charset="0"/>
              </a:rPr>
              <a:t> M. et al.(2014).Current opinion in clinical nutrition and metabolic care 17(6),pp.543</a:t>
            </a:r>
          </a:p>
          <a:p>
            <a:pPr>
              <a:lnSpc>
                <a:spcPct val="107000"/>
              </a:lnSpc>
              <a:spcAft>
                <a:spcPts val="800"/>
              </a:spcAft>
            </a:pPr>
            <a:r>
              <a:rPr lang="en-GB" sz="3000" kern="100" dirty="0">
                <a:effectLst/>
                <a:latin typeface="Calibri" panose="020F0502020204030204" pitchFamily="34" charset="0"/>
                <a:ea typeface="Calibri" panose="020F0502020204030204" pitchFamily="34" charset="0"/>
                <a:cs typeface="Times New Roman" panose="02020603050405020304" pitchFamily="18" charset="0"/>
              </a:rPr>
              <a:t>GOV.UK, 2023</a:t>
            </a:r>
          </a:p>
          <a:p>
            <a:pPr>
              <a:lnSpc>
                <a:spcPct val="107000"/>
              </a:lnSpc>
              <a:spcAft>
                <a:spcPts val="800"/>
              </a:spcAft>
            </a:pPr>
            <a:r>
              <a:rPr lang="en-US" sz="3000" kern="100" dirty="0" err="1">
                <a:effectLst/>
                <a:latin typeface="Calibri" panose="020F0502020204030204" pitchFamily="34" charset="0"/>
                <a:ea typeface="Calibri" panose="020F0502020204030204" pitchFamily="34" charset="0"/>
                <a:cs typeface="Times New Roman" panose="02020603050405020304" pitchFamily="18" charset="0"/>
              </a:rPr>
              <a:t>Hymovich</a:t>
            </a:r>
            <a:r>
              <a:rPr lang="en-US" sz="3000" kern="100" dirty="0">
                <a:effectLst/>
                <a:latin typeface="Calibri" panose="020F0502020204030204" pitchFamily="34" charset="0"/>
                <a:ea typeface="Calibri" panose="020F0502020204030204" pitchFamily="34" charset="0"/>
                <a:cs typeface="Times New Roman" panose="02020603050405020304" pitchFamily="18" charset="0"/>
              </a:rPr>
              <a:t>, D.P. and Baker, C.D., 2015. The needs, concerns and coping of parents of children with cystic fibrosis. </a:t>
            </a:r>
            <a:r>
              <a:rPr lang="en-US" sz="3000" i="1" kern="100" dirty="0">
                <a:effectLst/>
                <a:latin typeface="Calibri" panose="020F0502020204030204" pitchFamily="34" charset="0"/>
                <a:ea typeface="Calibri" panose="020F0502020204030204" pitchFamily="34" charset="0"/>
                <a:cs typeface="Times New Roman" panose="02020603050405020304" pitchFamily="18" charset="0"/>
              </a:rPr>
              <a:t>Family Relations</a:t>
            </a:r>
            <a:r>
              <a:rPr lang="en-US" sz="3000" kern="100" dirty="0">
                <a:effectLst/>
                <a:latin typeface="Calibri" panose="020F0502020204030204" pitchFamily="34" charset="0"/>
                <a:ea typeface="Calibri" panose="020F0502020204030204" pitchFamily="34" charset="0"/>
                <a:cs typeface="Times New Roman" panose="02020603050405020304" pitchFamily="18" charset="0"/>
              </a:rPr>
              <a:t>, pp.91-97.</a:t>
            </a:r>
            <a:endParaRPr lang="en-GB" sz="3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3000" kern="100" dirty="0" err="1">
                <a:effectLst/>
                <a:latin typeface="Calibri" panose="020F0502020204030204" pitchFamily="34" charset="0"/>
                <a:ea typeface="Calibri" panose="020F0502020204030204" pitchFamily="34" charset="0"/>
                <a:cs typeface="Times New Roman" panose="02020603050405020304" pitchFamily="18" charset="0"/>
              </a:rPr>
              <a:t>Ihoghosa</a:t>
            </a:r>
            <a:r>
              <a:rPr lang="en-GB" sz="30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3000" kern="100" dirty="0" err="1">
                <a:effectLst/>
                <a:latin typeface="Calibri" panose="020F0502020204030204" pitchFamily="34" charset="0"/>
                <a:ea typeface="Calibri" panose="020F0502020204030204" pitchFamily="34" charset="0"/>
                <a:cs typeface="Times New Roman" panose="02020603050405020304" pitchFamily="18" charset="0"/>
              </a:rPr>
              <a:t>Iyamu</a:t>
            </a:r>
            <a:r>
              <a:rPr lang="en-GB" sz="3000" kern="100" dirty="0">
                <a:effectLst/>
                <a:latin typeface="Calibri" panose="020F0502020204030204" pitchFamily="34" charset="0"/>
                <a:ea typeface="Calibri" panose="020F0502020204030204" pitchFamily="34" charset="0"/>
                <a:cs typeface="Times New Roman" panose="02020603050405020304" pitchFamily="18" charset="0"/>
              </a:rPr>
              <a:t> ,Oralia Gómez-Ramírez and Mark Gilbert , Challenges in the development of digital public health interventions and mapped solutions: Findings from a scoping review, May 26, 2022 </a:t>
            </a:r>
            <a:r>
              <a:rPr lang="en-GB" sz="30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https://doi.org/10.1177/20552076221102255</a:t>
            </a:r>
            <a:endParaRPr lang="en-GB" sz="3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3000" kern="100" dirty="0">
                <a:effectLst/>
                <a:latin typeface="Calibri" panose="020F0502020204030204" pitchFamily="34" charset="0"/>
                <a:ea typeface="Calibri" panose="020F0502020204030204" pitchFamily="34" charset="0"/>
                <a:cs typeface="Times New Roman" panose="02020603050405020304" pitchFamily="18" charset="0"/>
              </a:rPr>
              <a:t>Lawrence K. Digital Health Equity. In: Linwood SL, editor. Digital Health. Brisbane (AU): Exon Publications. Online first 2022 Apr 07.</a:t>
            </a:r>
          </a:p>
          <a:p>
            <a:pPr>
              <a:lnSpc>
                <a:spcPct val="107000"/>
              </a:lnSpc>
              <a:spcAft>
                <a:spcPts val="800"/>
              </a:spcAft>
            </a:pPr>
            <a:r>
              <a:rPr lang="en-IN" sz="3000" kern="100" dirty="0">
                <a:effectLst/>
                <a:latin typeface="Calibri" panose="020F0502020204030204" pitchFamily="34" charset="0"/>
                <a:ea typeface="Calibri" panose="020F0502020204030204" pitchFamily="34" charset="0"/>
                <a:cs typeface="Times New Roman" panose="02020603050405020304" pitchFamily="18" charset="0"/>
              </a:rPr>
              <a:t>Marshall, B.C., Penland, C.M., </a:t>
            </a:r>
            <a:r>
              <a:rPr lang="en-IN" sz="3000" kern="100" dirty="0" err="1">
                <a:effectLst/>
                <a:latin typeface="Calibri" panose="020F0502020204030204" pitchFamily="34" charset="0"/>
                <a:ea typeface="Calibri" panose="020F0502020204030204" pitchFamily="34" charset="0"/>
                <a:cs typeface="Times New Roman" panose="02020603050405020304" pitchFamily="18" charset="0"/>
              </a:rPr>
              <a:t>Hazle</a:t>
            </a:r>
            <a:r>
              <a:rPr lang="en-IN" sz="3000" kern="100" dirty="0">
                <a:effectLst/>
                <a:latin typeface="Calibri" panose="020F0502020204030204" pitchFamily="34" charset="0"/>
                <a:ea typeface="Calibri" panose="020F0502020204030204" pitchFamily="34" charset="0"/>
                <a:cs typeface="Times New Roman" panose="02020603050405020304" pitchFamily="18" charset="0"/>
              </a:rPr>
              <a:t>, L., Ashlock, M., Wetmore, D., Campbell, P.W. and Beall, R.J., 2009. Cystic fibrosis foundation: achieving the mission. </a:t>
            </a:r>
            <a:r>
              <a:rPr lang="en-IN" sz="3000" i="1" kern="100" dirty="0">
                <a:effectLst/>
                <a:latin typeface="Calibri" panose="020F0502020204030204" pitchFamily="34" charset="0"/>
                <a:ea typeface="Calibri" panose="020F0502020204030204" pitchFamily="34" charset="0"/>
                <a:cs typeface="Times New Roman" panose="02020603050405020304" pitchFamily="18" charset="0"/>
              </a:rPr>
              <a:t>Respiratory care</a:t>
            </a:r>
            <a:r>
              <a:rPr lang="en-IN" sz="3000" kern="100" dirty="0">
                <a:effectLst/>
                <a:latin typeface="Calibri" panose="020F0502020204030204" pitchFamily="34" charset="0"/>
                <a:ea typeface="Calibri" panose="020F0502020204030204" pitchFamily="34" charset="0"/>
                <a:cs typeface="Times New Roman" panose="02020603050405020304" pitchFamily="18" charset="0"/>
              </a:rPr>
              <a:t>, </a:t>
            </a:r>
            <a:r>
              <a:rPr lang="en-IN" sz="3000" i="1" kern="100" dirty="0">
                <a:effectLst/>
                <a:latin typeface="Calibri" panose="020F0502020204030204" pitchFamily="34" charset="0"/>
                <a:ea typeface="Calibri" panose="020F0502020204030204" pitchFamily="34" charset="0"/>
                <a:cs typeface="Times New Roman" panose="02020603050405020304" pitchFamily="18" charset="0"/>
              </a:rPr>
              <a:t>54</a:t>
            </a:r>
            <a:r>
              <a:rPr lang="en-IN" sz="3000" kern="100" dirty="0">
                <a:effectLst/>
                <a:latin typeface="Calibri" panose="020F0502020204030204" pitchFamily="34" charset="0"/>
                <a:ea typeface="Calibri" panose="020F0502020204030204" pitchFamily="34" charset="0"/>
                <a:cs typeface="Times New Roman" panose="02020603050405020304" pitchFamily="18" charset="0"/>
              </a:rPr>
              <a:t>(6), pp.788-795.</a:t>
            </a:r>
            <a:endParaRPr lang="en-GB" sz="3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3000" kern="100" dirty="0">
                <a:effectLst/>
                <a:latin typeface="Calibri" panose="020F0502020204030204" pitchFamily="34" charset="0"/>
                <a:ea typeface="Calibri" panose="020F0502020204030204" pitchFamily="34" charset="0"/>
                <a:cs typeface="Times New Roman" panose="02020603050405020304" pitchFamily="18" charset="0"/>
              </a:rPr>
              <a:t>McDonald, C.M., Alvarez, J.A., Bailey, J., Bowser, E.K., Farnham, K., </a:t>
            </a:r>
            <a:r>
              <a:rPr lang="en-US" sz="3000" kern="100" dirty="0" err="1">
                <a:effectLst/>
                <a:latin typeface="Calibri" panose="020F0502020204030204" pitchFamily="34" charset="0"/>
                <a:ea typeface="Calibri" panose="020F0502020204030204" pitchFamily="34" charset="0"/>
                <a:cs typeface="Times New Roman" panose="02020603050405020304" pitchFamily="18" charset="0"/>
              </a:rPr>
              <a:t>Mangus</a:t>
            </a:r>
            <a:r>
              <a:rPr lang="en-US" sz="3000" kern="100" dirty="0">
                <a:effectLst/>
                <a:latin typeface="Calibri" panose="020F0502020204030204" pitchFamily="34" charset="0"/>
                <a:ea typeface="Calibri" panose="020F0502020204030204" pitchFamily="34" charset="0"/>
                <a:cs typeface="Times New Roman" panose="02020603050405020304" pitchFamily="18" charset="0"/>
              </a:rPr>
              <a:t>, M., </a:t>
            </a:r>
            <a:r>
              <a:rPr lang="en-US" sz="3000" kern="100" dirty="0" err="1">
                <a:effectLst/>
                <a:latin typeface="Calibri" panose="020F0502020204030204" pitchFamily="34" charset="0"/>
                <a:ea typeface="Calibri" panose="020F0502020204030204" pitchFamily="34" charset="0"/>
                <a:cs typeface="Times New Roman" panose="02020603050405020304" pitchFamily="18" charset="0"/>
              </a:rPr>
              <a:t>Padula</a:t>
            </a:r>
            <a:r>
              <a:rPr lang="en-US" sz="3000" kern="100" dirty="0">
                <a:effectLst/>
                <a:latin typeface="Calibri" panose="020F0502020204030204" pitchFamily="34" charset="0"/>
                <a:ea typeface="Calibri" panose="020F0502020204030204" pitchFamily="34" charset="0"/>
                <a:cs typeface="Times New Roman" panose="02020603050405020304" pitchFamily="18" charset="0"/>
              </a:rPr>
              <a:t>, L., </a:t>
            </a:r>
            <a:r>
              <a:rPr lang="en-US" sz="3000" kern="100" dirty="0" err="1">
                <a:effectLst/>
                <a:latin typeface="Calibri" panose="020F0502020204030204" pitchFamily="34" charset="0"/>
                <a:ea typeface="Calibri" panose="020F0502020204030204" pitchFamily="34" charset="0"/>
                <a:cs typeface="Times New Roman" panose="02020603050405020304" pitchFamily="18" charset="0"/>
              </a:rPr>
              <a:t>Porco</a:t>
            </a:r>
            <a:r>
              <a:rPr lang="en-US" sz="3000" kern="100" dirty="0">
                <a:effectLst/>
                <a:latin typeface="Calibri" panose="020F0502020204030204" pitchFamily="34" charset="0"/>
                <a:ea typeface="Calibri" panose="020F0502020204030204" pitchFamily="34" charset="0"/>
                <a:cs typeface="Times New Roman" panose="02020603050405020304" pitchFamily="18" charset="0"/>
              </a:rPr>
              <a:t>, K. and </a:t>
            </a:r>
            <a:r>
              <a:rPr lang="en-US" sz="3000" kern="100" dirty="0" err="1">
                <a:effectLst/>
                <a:latin typeface="Calibri" panose="020F0502020204030204" pitchFamily="34" charset="0"/>
                <a:ea typeface="Calibri" panose="020F0502020204030204" pitchFamily="34" charset="0"/>
                <a:cs typeface="Times New Roman" panose="02020603050405020304" pitchFamily="18" charset="0"/>
              </a:rPr>
              <a:t>Rozga</a:t>
            </a:r>
            <a:r>
              <a:rPr lang="en-US" sz="3000" kern="100" dirty="0">
                <a:effectLst/>
                <a:latin typeface="Calibri" panose="020F0502020204030204" pitchFamily="34" charset="0"/>
                <a:ea typeface="Calibri" panose="020F0502020204030204" pitchFamily="34" charset="0"/>
                <a:cs typeface="Times New Roman" panose="02020603050405020304" pitchFamily="18" charset="0"/>
              </a:rPr>
              <a:t>, M., 2021. Academy of nutrition and dietetics: 2020 cystic fibrosis evidence analysis center evidence-based nutrition practice guideline. </a:t>
            </a:r>
            <a:r>
              <a:rPr lang="en-US" sz="3000" i="1" kern="100" dirty="0">
                <a:effectLst/>
                <a:latin typeface="Calibri" panose="020F0502020204030204" pitchFamily="34" charset="0"/>
                <a:ea typeface="Calibri" panose="020F0502020204030204" pitchFamily="34" charset="0"/>
                <a:cs typeface="Times New Roman" panose="02020603050405020304" pitchFamily="18" charset="0"/>
              </a:rPr>
              <a:t>Journal of the Academy of Nutrition and Dietetics</a:t>
            </a:r>
            <a:r>
              <a:rPr lang="en-US" sz="30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3000" i="1" kern="100" dirty="0">
                <a:effectLst/>
                <a:latin typeface="Calibri" panose="020F0502020204030204" pitchFamily="34" charset="0"/>
                <a:ea typeface="Calibri" panose="020F0502020204030204" pitchFamily="34" charset="0"/>
                <a:cs typeface="Times New Roman" panose="02020603050405020304" pitchFamily="18" charset="0"/>
              </a:rPr>
              <a:t>121</a:t>
            </a:r>
            <a:r>
              <a:rPr lang="en-US" sz="3000" kern="100" dirty="0">
                <a:effectLst/>
                <a:latin typeface="Calibri" panose="020F0502020204030204" pitchFamily="34" charset="0"/>
                <a:ea typeface="Calibri" panose="020F0502020204030204" pitchFamily="34" charset="0"/>
                <a:cs typeface="Times New Roman" panose="02020603050405020304" pitchFamily="18" charset="0"/>
              </a:rPr>
              <a:t>(8), pp.1591-1636.</a:t>
            </a:r>
            <a:endParaRPr lang="en-GB" sz="3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3000" kern="100" dirty="0">
                <a:effectLst/>
                <a:latin typeface="Calibri" panose="020F0502020204030204" pitchFamily="34" charset="0"/>
                <a:ea typeface="Calibri" panose="020F0502020204030204" pitchFamily="34" charset="0"/>
                <a:cs typeface="Times New Roman" panose="02020603050405020304" pitchFamily="18" charset="0"/>
              </a:rPr>
              <a:t>Modi, A.C. and </a:t>
            </a:r>
            <a:r>
              <a:rPr lang="en-US" sz="3000" kern="100" dirty="0" err="1">
                <a:effectLst/>
                <a:latin typeface="Calibri" panose="020F0502020204030204" pitchFamily="34" charset="0"/>
                <a:ea typeface="Calibri" panose="020F0502020204030204" pitchFamily="34" charset="0"/>
                <a:cs typeface="Times New Roman" panose="02020603050405020304" pitchFamily="18" charset="0"/>
              </a:rPr>
              <a:t>Quittner</a:t>
            </a:r>
            <a:r>
              <a:rPr lang="en-US" sz="3000" kern="100" dirty="0">
                <a:effectLst/>
                <a:latin typeface="Calibri" panose="020F0502020204030204" pitchFamily="34" charset="0"/>
                <a:ea typeface="Calibri" panose="020F0502020204030204" pitchFamily="34" charset="0"/>
                <a:cs typeface="Times New Roman" panose="02020603050405020304" pitchFamily="18" charset="0"/>
              </a:rPr>
              <a:t>, A.L., 2006. Barriers to treatment adherence for children with cystic fibrosis and asthma: what gets in the way?. </a:t>
            </a:r>
            <a:r>
              <a:rPr lang="en-US" sz="3000" i="1" kern="100" dirty="0">
                <a:effectLst/>
                <a:latin typeface="Calibri" panose="020F0502020204030204" pitchFamily="34" charset="0"/>
                <a:ea typeface="Calibri" panose="020F0502020204030204" pitchFamily="34" charset="0"/>
                <a:cs typeface="Times New Roman" panose="02020603050405020304" pitchFamily="18" charset="0"/>
              </a:rPr>
              <a:t>Journal of pediatric psychology</a:t>
            </a:r>
            <a:r>
              <a:rPr lang="en-US" sz="30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3000" i="1" kern="100" dirty="0">
                <a:effectLst/>
                <a:latin typeface="Calibri" panose="020F0502020204030204" pitchFamily="34" charset="0"/>
                <a:ea typeface="Calibri" panose="020F0502020204030204" pitchFamily="34" charset="0"/>
                <a:cs typeface="Times New Roman" panose="02020603050405020304" pitchFamily="18" charset="0"/>
              </a:rPr>
              <a:t>31</a:t>
            </a:r>
            <a:r>
              <a:rPr lang="en-US" sz="3000" kern="100" dirty="0">
                <a:effectLst/>
                <a:latin typeface="Calibri" panose="020F0502020204030204" pitchFamily="34" charset="0"/>
                <a:ea typeface="Calibri" panose="020F0502020204030204" pitchFamily="34" charset="0"/>
                <a:cs typeface="Times New Roman" panose="02020603050405020304" pitchFamily="18" charset="0"/>
              </a:rPr>
              <a:t>(8), pp.846-858.</a:t>
            </a:r>
            <a:endParaRPr lang="en-GB" sz="3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3000" kern="100" dirty="0">
                <a:effectLst/>
                <a:latin typeface="Calibri" panose="020F0502020204030204" pitchFamily="34" charset="0"/>
                <a:ea typeface="Calibri" panose="020F0502020204030204" pitchFamily="34" charset="0"/>
                <a:cs typeface="Times New Roman" panose="02020603050405020304" pitchFamily="18" charset="0"/>
              </a:rPr>
              <a:t>Page, B.F., Hinton, L., Harrop, E. and Vincent, C., 2020. The challenges of caring for children who require complex medical care at </a:t>
            </a:r>
            <a:r>
              <a:rPr lang="en-GB" sz="3000" kern="100" dirty="0" err="1">
                <a:effectLst/>
                <a:latin typeface="Calibri" panose="020F0502020204030204" pitchFamily="34" charset="0"/>
                <a:ea typeface="Calibri" panose="020F0502020204030204" pitchFamily="34" charset="0"/>
                <a:cs typeface="Times New Roman" panose="02020603050405020304" pitchFamily="18" charset="0"/>
              </a:rPr>
              <a:t>home:‘The</a:t>
            </a:r>
            <a:r>
              <a:rPr lang="en-GB" sz="3000" kern="100" dirty="0">
                <a:effectLst/>
                <a:latin typeface="Calibri" panose="020F0502020204030204" pitchFamily="34" charset="0"/>
                <a:ea typeface="Calibri" panose="020F0502020204030204" pitchFamily="34" charset="0"/>
                <a:cs typeface="Times New Roman" panose="02020603050405020304" pitchFamily="18" charset="0"/>
              </a:rPr>
              <a:t> go between for everyone is the parent and as the parent that’s an awful lot of responsibility’. </a:t>
            </a:r>
            <a:r>
              <a:rPr lang="en-IN" sz="3000" i="1" kern="100" dirty="0">
                <a:effectLst/>
                <a:latin typeface="Calibri" panose="020F0502020204030204" pitchFamily="34" charset="0"/>
                <a:ea typeface="Calibri" panose="020F0502020204030204" pitchFamily="34" charset="0"/>
                <a:cs typeface="Times New Roman" panose="02020603050405020304" pitchFamily="18" charset="0"/>
              </a:rPr>
              <a:t>Health Expectations</a:t>
            </a:r>
            <a:r>
              <a:rPr lang="en-IN" sz="3000" kern="100" dirty="0">
                <a:effectLst/>
                <a:latin typeface="Calibri" panose="020F0502020204030204" pitchFamily="34" charset="0"/>
                <a:ea typeface="Calibri" panose="020F0502020204030204" pitchFamily="34" charset="0"/>
                <a:cs typeface="Times New Roman" panose="02020603050405020304" pitchFamily="18" charset="0"/>
              </a:rPr>
              <a:t>, </a:t>
            </a:r>
            <a:r>
              <a:rPr lang="en-IN" sz="3000" i="1" kern="100" dirty="0">
                <a:effectLst/>
                <a:latin typeface="Calibri" panose="020F0502020204030204" pitchFamily="34" charset="0"/>
                <a:ea typeface="Calibri" panose="020F0502020204030204" pitchFamily="34" charset="0"/>
                <a:cs typeface="Times New Roman" panose="02020603050405020304" pitchFamily="18" charset="0"/>
              </a:rPr>
              <a:t>23</a:t>
            </a:r>
            <a:r>
              <a:rPr lang="en-IN" sz="3000" kern="100" dirty="0">
                <a:effectLst/>
                <a:latin typeface="Calibri" panose="020F0502020204030204" pitchFamily="34" charset="0"/>
                <a:ea typeface="Calibri" panose="020F0502020204030204" pitchFamily="34" charset="0"/>
                <a:cs typeface="Times New Roman" panose="02020603050405020304" pitchFamily="18" charset="0"/>
              </a:rPr>
              <a:t>(5), pp.1144-1154. Available at: </a:t>
            </a:r>
            <a:r>
              <a:rPr lang="en-GB" sz="30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https://onlinelibrary.wiley.com/doi/pdf/10.1111/hex.13092</a:t>
            </a:r>
            <a:r>
              <a:rPr lang="en-GB" sz="3000" kern="100" dirty="0">
                <a:effectLst/>
                <a:latin typeface="Calibri" panose="020F0502020204030204" pitchFamily="34" charset="0"/>
                <a:ea typeface="Calibri" panose="020F0502020204030204" pitchFamily="34" charset="0"/>
                <a:cs typeface="Times New Roman" panose="02020603050405020304" pitchFamily="18" charset="0"/>
              </a:rPr>
              <a:t> [Accessed on: 7.12.2023]</a:t>
            </a:r>
          </a:p>
          <a:p>
            <a:pPr>
              <a:lnSpc>
                <a:spcPct val="107000"/>
              </a:lnSpc>
              <a:spcAft>
                <a:spcPts val="800"/>
              </a:spcAft>
            </a:pPr>
            <a:r>
              <a:rPr lang="en-US" sz="3000" kern="100" dirty="0">
                <a:effectLst/>
                <a:latin typeface="Calibri" panose="020F0502020204030204" pitchFamily="34" charset="0"/>
                <a:ea typeface="Calibri" panose="020F0502020204030204" pitchFamily="34" charset="0"/>
                <a:cs typeface="Times New Roman" panose="02020603050405020304" pitchFamily="18" charset="0"/>
              </a:rPr>
              <a:t>P</a:t>
            </a:r>
            <a:r>
              <a:rPr lang="en-GB" sz="3000" kern="100" dirty="0">
                <a:effectLst/>
                <a:latin typeface="Calibri" panose="020F0502020204030204" pitchFamily="34" charset="0"/>
                <a:ea typeface="Calibri" panose="020F0502020204030204" pitchFamily="34" charset="0"/>
                <a:cs typeface="Times New Roman" panose="02020603050405020304" pitchFamily="18" charset="0"/>
              </a:rPr>
              <a:t>Lipkin, P.H., Macias, M.M., Norwood, K.W., Brei, T.J., Davidson, L.F., Davis, B.E., Ellerbeck, K.A., </a:t>
            </a:r>
            <a:r>
              <a:rPr lang="en-GB" sz="3000" kern="100" dirty="0" err="1">
                <a:effectLst/>
                <a:latin typeface="Calibri" panose="020F0502020204030204" pitchFamily="34" charset="0"/>
                <a:ea typeface="Calibri" panose="020F0502020204030204" pitchFamily="34" charset="0"/>
                <a:cs typeface="Times New Roman" panose="02020603050405020304" pitchFamily="18" charset="0"/>
              </a:rPr>
              <a:t>Houtrow</a:t>
            </a:r>
            <a:r>
              <a:rPr lang="en-GB" sz="3000" kern="100" dirty="0">
                <a:effectLst/>
                <a:latin typeface="Calibri" panose="020F0502020204030204" pitchFamily="34" charset="0"/>
                <a:ea typeface="Calibri" panose="020F0502020204030204" pitchFamily="34" charset="0"/>
                <a:cs typeface="Times New Roman" panose="02020603050405020304" pitchFamily="18" charset="0"/>
              </a:rPr>
              <a:t>, A.J., Hyman, S.L., Kuo, D.Z. and Noritz, G.H., 2020. Promoting optimal development: identifying infants and young children with developmental disorders through developmental surveillance and screening. </a:t>
            </a:r>
            <a:r>
              <a:rPr lang="en-IN" sz="3000" i="1" kern="100" dirty="0" err="1">
                <a:effectLst/>
                <a:latin typeface="Calibri" panose="020F0502020204030204" pitchFamily="34" charset="0"/>
                <a:ea typeface="Calibri" panose="020F0502020204030204" pitchFamily="34" charset="0"/>
                <a:cs typeface="Times New Roman" panose="02020603050405020304" pitchFamily="18" charset="0"/>
              </a:rPr>
              <a:t>Pediatrics</a:t>
            </a:r>
            <a:r>
              <a:rPr lang="en-IN" sz="3000" kern="100" dirty="0">
                <a:effectLst/>
                <a:latin typeface="Calibri" panose="020F0502020204030204" pitchFamily="34" charset="0"/>
                <a:ea typeface="Calibri" panose="020F0502020204030204" pitchFamily="34" charset="0"/>
                <a:cs typeface="Times New Roman" panose="02020603050405020304" pitchFamily="18" charset="0"/>
              </a:rPr>
              <a:t>, </a:t>
            </a:r>
            <a:r>
              <a:rPr lang="en-IN" sz="3000" i="1" kern="100" dirty="0">
                <a:effectLst/>
                <a:latin typeface="Calibri" panose="020F0502020204030204" pitchFamily="34" charset="0"/>
                <a:ea typeface="Calibri" panose="020F0502020204030204" pitchFamily="34" charset="0"/>
                <a:cs typeface="Times New Roman" panose="02020603050405020304" pitchFamily="18" charset="0"/>
              </a:rPr>
              <a:t>145</a:t>
            </a:r>
            <a:r>
              <a:rPr lang="en-IN" sz="3000" kern="100" dirty="0">
                <a:effectLst/>
                <a:latin typeface="Calibri" panose="020F0502020204030204" pitchFamily="34" charset="0"/>
                <a:ea typeface="Calibri" panose="020F0502020204030204" pitchFamily="34" charset="0"/>
                <a:cs typeface="Times New Roman" panose="02020603050405020304" pitchFamily="18" charset="0"/>
              </a:rPr>
              <a:t>(1). Available at:  </a:t>
            </a:r>
            <a:r>
              <a:rPr lang="en-GB" sz="30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https://www.phoenixchildrens.org/files/inline-files/AAP%20Developmental%20Screening%20and%20Surveillance%20Policy%20Statement%202020_0.pdf</a:t>
            </a:r>
            <a:r>
              <a:rPr lang="en-GB" sz="3000" kern="100" dirty="0">
                <a:effectLst/>
                <a:latin typeface="Calibri" panose="020F0502020204030204" pitchFamily="34" charset="0"/>
                <a:ea typeface="Calibri" panose="020F0502020204030204" pitchFamily="34" charset="0"/>
                <a:cs typeface="Times New Roman" panose="02020603050405020304" pitchFamily="18" charset="0"/>
              </a:rPr>
              <a:t> [Accessed on: 7.12.2023]</a:t>
            </a:r>
          </a:p>
          <a:p>
            <a:endParaRPr lang="en-IN" sz="1800" dirty="0"/>
          </a:p>
        </p:txBody>
      </p:sp>
    </p:spTree>
    <p:extLst>
      <p:ext uri="{BB962C8B-B14F-4D97-AF65-F5344CB8AC3E}">
        <p14:creationId xmlns:p14="http://schemas.microsoft.com/office/powerpoint/2010/main" val="28516458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700D69A8-AFC9-15CD-EBB3-854B7CE21B25}"/>
              </a:ext>
            </a:extLst>
          </p:cNvPr>
          <p:cNvSpPr txBox="1"/>
          <p:nvPr/>
        </p:nvSpPr>
        <p:spPr>
          <a:xfrm>
            <a:off x="91440" y="217170"/>
            <a:ext cx="11784330" cy="5441746"/>
          </a:xfrm>
          <a:prstGeom prst="rect">
            <a:avLst/>
          </a:prstGeom>
          <a:noFill/>
        </p:spPr>
        <p:txBody>
          <a:bodyPr wrap="square" rtlCol="0">
            <a:spAutoFit/>
          </a:bodyPr>
          <a:lstStyle/>
          <a:p>
            <a:pPr marL="285750" indent="-285750">
              <a:lnSpc>
                <a:spcPct val="107000"/>
              </a:lnSpc>
              <a:spcAft>
                <a:spcPts val="800"/>
              </a:spcAft>
              <a:buFont typeface="Arial" panose="020B0604020202020204" pitchFamily="34" charset="0"/>
              <a:buChar char="•"/>
            </a:pP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Rynning</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E. Public trust and privacy in shared electronic health records.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Eur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J Health Law 2007; 14: 105–112.</a:t>
            </a:r>
          </a:p>
          <a:p>
            <a:pPr marL="285750" indent="-285750">
              <a:lnSpc>
                <a:spcPct val="107000"/>
              </a:lnSpc>
              <a:spcAft>
                <a:spcPts val="800"/>
              </a:spcAft>
              <a:buFont typeface="Arial" panose="020B0604020202020204" pitchFamily="34" charset="0"/>
              <a:buChar char="•"/>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Sanders, D.B., Li, Z.,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Laxova</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 Rock, M.J., Levy, H., Collins, J.,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Ferec</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C. and Farrell, P.M., 2014. Risk factors for the progression of cystic fibrosis lung disease throughout childhood.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Annals of the American Thoracic Society</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11</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(1), pp.63-72.</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Schluter, D. et al.(2022). Thorax 77 (2) , pp.136-142.</a:t>
            </a:r>
          </a:p>
          <a:p>
            <a:pPr marL="285750" indent="-285750">
              <a:lnSpc>
                <a:spcPct val="107000"/>
              </a:lnSpc>
              <a:spcAft>
                <a:spcPts val="800"/>
              </a:spcAft>
              <a:buFont typeface="Arial" panose="020B0604020202020204" pitchFamily="34" charset="0"/>
              <a:buChar char="•"/>
            </a:pP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Scotet</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V. et al. (2020)Newborn screening for CF across the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globe.Int.J.Neonatal</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screen.pp.6-18.</a:t>
            </a:r>
          </a:p>
          <a:p>
            <a:pPr marL="285750" indent="-285750">
              <a:lnSpc>
                <a:spcPct val="107000"/>
              </a:lnSpc>
              <a:spcAft>
                <a:spcPts val="800"/>
              </a:spcAft>
              <a:buFont typeface="Arial" panose="020B0604020202020204" pitchFamily="34" charset="0"/>
              <a:buChar char="•"/>
            </a:pP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Smyth, A.R., Bell, S.C., </a:t>
            </a:r>
            <a:r>
              <a:rPr lang="en-IN" sz="1800" kern="100" dirty="0" err="1">
                <a:effectLst/>
                <a:latin typeface="Calibri" panose="020F0502020204030204" pitchFamily="34" charset="0"/>
                <a:ea typeface="Calibri" panose="020F0502020204030204" pitchFamily="34" charset="0"/>
                <a:cs typeface="Times New Roman" panose="02020603050405020304" pitchFamily="18" charset="0"/>
              </a:rPr>
              <a:t>Bojcin</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S., Bryon, M., Duff, A., Flume, P., </a:t>
            </a:r>
            <a:r>
              <a:rPr lang="en-IN" sz="1800" kern="100" dirty="0" err="1">
                <a:effectLst/>
                <a:latin typeface="Calibri" panose="020F0502020204030204" pitchFamily="34" charset="0"/>
                <a:ea typeface="Calibri" panose="020F0502020204030204" pitchFamily="34" charset="0"/>
                <a:cs typeface="Times New Roman" panose="02020603050405020304" pitchFamily="18" charset="0"/>
              </a:rPr>
              <a:t>Kashirskaya</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N., </a:t>
            </a:r>
            <a:r>
              <a:rPr lang="en-IN" sz="1800" kern="100" dirty="0" err="1">
                <a:effectLst/>
                <a:latin typeface="Calibri" panose="020F0502020204030204" pitchFamily="34" charset="0"/>
                <a:ea typeface="Calibri" panose="020F0502020204030204" pitchFamily="34" charset="0"/>
                <a:cs typeface="Times New Roman" panose="02020603050405020304" pitchFamily="18" charset="0"/>
              </a:rPr>
              <a:t>Munck</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A., </a:t>
            </a:r>
            <a:r>
              <a:rPr lang="en-IN" sz="1800" kern="100" dirty="0" err="1">
                <a:effectLst/>
                <a:latin typeface="Calibri" panose="020F0502020204030204" pitchFamily="34" charset="0"/>
                <a:ea typeface="Calibri" panose="020F0502020204030204" pitchFamily="34" charset="0"/>
                <a:cs typeface="Times New Roman" panose="02020603050405020304" pitchFamily="18" charset="0"/>
              </a:rPr>
              <a:t>Ratjen</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F., Schwarzenberg, S.J. and </a:t>
            </a:r>
            <a:r>
              <a:rPr lang="en-IN" sz="1800" kern="100" dirty="0" err="1">
                <a:effectLst/>
                <a:latin typeface="Calibri" panose="020F0502020204030204" pitchFamily="34" charset="0"/>
                <a:ea typeface="Calibri" panose="020F0502020204030204" pitchFamily="34" charset="0"/>
                <a:cs typeface="Times New Roman" panose="02020603050405020304" pitchFamily="18" charset="0"/>
              </a:rPr>
              <a:t>Sermet-Gaudelus</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I., 2014. European cystic fibrosis society standards of care: best practice guidelines.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Journal of cystic fibrosis</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13</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pp.S23-S42.</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Solomon, M. et al.(2016). Clinics in chest medicine 37(1),pp.97-107.</a:t>
            </a:r>
          </a:p>
          <a:p>
            <a:pPr marL="285750" indent="-285750">
              <a:lnSpc>
                <a:spcPct val="107000"/>
              </a:lnSpc>
              <a:spcAft>
                <a:spcPts val="800"/>
              </a:spcAft>
              <a:buFont typeface="Arial" panose="020B0604020202020204" pitchFamily="34" charset="0"/>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Lancet Digital Health. Digital technologies: a new determinant of health. Lancet Digit Health. 2021 Nov;3(11):e684. [PubMed]</a:t>
            </a:r>
          </a:p>
          <a:p>
            <a:pPr marL="285750" indent="-285750">
              <a:lnSpc>
                <a:spcPct val="107000"/>
              </a:lnSpc>
              <a:spcAft>
                <a:spcPts val="800"/>
              </a:spcAft>
              <a:buFont typeface="Arial" panose="020B0604020202020204" pitchFamily="34" charset="0"/>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Timo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Minssen</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Sara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Gerke</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,Ethical and Legal Challenges of Digital Medicine in Pandemics, Pandemics and Ethics pp 165–202 ,07 July 2023, </a:t>
            </a:r>
            <a:r>
              <a:rPr lang="en-US"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Ethical and Legal Challenges of Digital Medicine in Pandemics | SpringerLink</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Zani, E. et al.(2023). Nutrients 15(3),pp.479</a:t>
            </a:r>
          </a:p>
          <a:p>
            <a:endParaRPr lang="en-GB" dirty="0"/>
          </a:p>
        </p:txBody>
      </p:sp>
    </p:spTree>
    <p:extLst>
      <p:ext uri="{BB962C8B-B14F-4D97-AF65-F5344CB8AC3E}">
        <p14:creationId xmlns:p14="http://schemas.microsoft.com/office/powerpoint/2010/main" val="1101644541"/>
      </p:ext>
    </p:extLst>
  </p:cSld>
  <p:clrMapOvr>
    <a:masterClrMapping/>
  </p:clrMapOvr>
</p:sld>
</file>

<file path=ppt/theme/_rels/theme5.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image" Target="../media/image1.jpeg" /></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5.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CAB8E67CACA267419C407CF351C4C3A6" ma:contentTypeVersion="3" ma:contentTypeDescription="Create a new document." ma:contentTypeScope="" ma:versionID="09be4540152ec4919a08979306123806">
  <xsd:schema xmlns:xsd="http://www.w3.org/2001/XMLSchema" xmlns:xs="http://www.w3.org/2001/XMLSchema" xmlns:p="http://schemas.microsoft.com/office/2006/metadata/properties" xmlns:ns3="ff61b3c3-502d-4090-a636-5a86155a9d8b" targetNamespace="http://schemas.microsoft.com/office/2006/metadata/properties" ma:root="true" ma:fieldsID="6944831af199b94dc9f50d01a2c9907c" ns3:_="">
    <xsd:import namespace="ff61b3c3-502d-4090-a636-5a86155a9d8b"/>
    <xsd:element name="properties">
      <xsd:complexType>
        <xsd:sequence>
          <xsd:element name="documentManagement">
            <xsd:complexType>
              <xsd:all>
                <xsd:element ref="ns3:MediaServiceMetadata" minOccurs="0"/>
                <xsd:element ref="ns3:MediaServiceFastMetadata"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f61b3c3-502d-4090-a636-5a86155a9d8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EE91AE3-289F-4E6E-8A98-B8796A731C0A}">
  <ds:schemaRefs>
    <ds:schemaRef ds:uri="http://schemas.microsoft.com/sharepoint/v3/contenttype/forms"/>
  </ds:schemaRefs>
</ds:datastoreItem>
</file>

<file path=customXml/itemProps2.xml><?xml version="1.0" encoding="utf-8"?>
<ds:datastoreItem xmlns:ds="http://schemas.openxmlformats.org/officeDocument/2006/customXml" ds:itemID="{324E7F49-4F55-4C5F-8AF8-91AC751FA505}">
  <ds:schemaRefs>
    <ds:schemaRef ds:uri="http://schemas.microsoft.com/office/2006/metadata/properties"/>
    <ds:schemaRef ds:uri="http://www.w3.org/2000/xmlns/"/>
  </ds:schemaRefs>
</ds:datastoreItem>
</file>

<file path=customXml/itemProps3.xml><?xml version="1.0" encoding="utf-8"?>
<ds:datastoreItem xmlns:ds="http://schemas.openxmlformats.org/officeDocument/2006/customXml" ds:itemID="{531AA701-B40A-4CB8-A039-31B5D6C9C847}">
  <ds:schemaRefs>
    <ds:schemaRef ds:uri="http://schemas.microsoft.com/office/2006/metadata/contentType"/>
    <ds:schemaRef ds:uri="http://schemas.microsoft.com/office/2006/metadata/properties/metaAttributes"/>
    <ds:schemaRef ds:uri="http://www.w3.org/2000/xmlns/"/>
    <ds:schemaRef ds:uri="http://www.w3.org/2001/XMLSchema"/>
    <ds:schemaRef ds:uri="ff61b3c3-502d-4090-a636-5a86155a9d8b"/>
  </ds:schemaRefs>
</ds:datastoreItem>
</file>

<file path=docProps/app.xml><?xml version="1.0" encoding="utf-8"?>
<Properties xmlns="http://schemas.openxmlformats.org/officeDocument/2006/extended-properties" xmlns:vt="http://schemas.openxmlformats.org/officeDocument/2006/docPropsVTypes">
  <TotalTime>9417</TotalTime>
  <Words>4612</Words>
  <Application>Microsoft Office PowerPoint</Application>
  <PresentationFormat>Widescreen</PresentationFormat>
  <Paragraphs>217</Paragraphs>
  <Slides>27</Slides>
  <Notes>9</Notes>
  <HiddenSlides>0</HiddenSlides>
  <MMClips>0</MMClips>
  <ScaleCrop>false</ScaleCrop>
  <HeadingPairs>
    <vt:vector size="4" baseType="variant">
      <vt:variant>
        <vt:lpstr>Theme</vt:lpstr>
      </vt:variant>
      <vt:variant>
        <vt:i4>5</vt:i4>
      </vt:variant>
      <vt:variant>
        <vt:lpstr>Slide Titles</vt:lpstr>
      </vt:variant>
      <vt:variant>
        <vt:i4>27</vt:i4>
      </vt:variant>
    </vt:vector>
  </HeadingPairs>
  <TitlesOfParts>
    <vt:vector size="32" baseType="lpstr">
      <vt:lpstr>Office Theme</vt:lpstr>
      <vt:lpstr>Office Theme</vt:lpstr>
      <vt:lpstr>Office Theme</vt:lpstr>
      <vt:lpstr>Retrospect</vt:lpstr>
      <vt:lpstr>Organic</vt:lpstr>
      <vt:lpstr>PowerPoint Presentation</vt:lpstr>
      <vt:lpstr>“Tiny Bites, Mighty Growth”  Making our next generation healthy through Data Analytics   </vt:lpstr>
      <vt:lpstr>Aim is to change mycap app for providing information about nutritional and dietary values to self manage and provide information about symptoms and treatment control of Cystic Fibrosis in new generation (0-5 years children)  The program is focused to collaborate with the parents to share an effective dietary plan to their children who are suffering from cystic fibrosis. During this program we are going to collect data from the parents about their children through a survey mobile application. This intervention will be held in the Newham community center hall and the participants will be parents and NCT workers  </vt:lpstr>
      <vt:lpstr>PowerPoint Presentation</vt:lpstr>
      <vt:lpstr>PowerPoint Presentation</vt:lpstr>
      <vt:lpstr>PowerPoint Presentation</vt:lpstr>
      <vt:lpstr>PowerPoint Presentation</vt:lpstr>
      <vt:lpstr>PowerPoint Presentation</vt:lpstr>
      <vt:lpstr>PLANNING AND APPLICATION The PRECEDE-PROCEED Model- (Green and Kreuter, 1999)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Overview</vt:lpstr>
      <vt:lpstr>Potential benefit of selected digital health promotion intervention for the target group</vt:lpstr>
      <vt:lpstr>(Contd.)</vt:lpstr>
      <vt:lpstr> Implications of digital health promotion interventions</vt:lpstr>
      <vt:lpstr>Conclusion </vt:lpstr>
      <vt:lpstr>(Contd.)</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Vishalbhai Gundaniya</dc:creator>
  <cp:lastModifiedBy>Priyanka Vora</cp:lastModifiedBy>
  <cp:revision>3</cp:revision>
  <dcterms:created xsi:type="dcterms:W3CDTF">2023-12-02T14:59:32Z</dcterms:created>
  <dcterms:modified xsi:type="dcterms:W3CDTF">2023-12-13T12:27:02Z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0x010100CAB8E67CACA267419C407CF351C4C3A6</vt:lpwstr>
  </property>
</Properties>
</file>