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8"/>
  </p:notesMasterIdLst>
  <p:sldIdLst>
    <p:sldId id="256" r:id="rId2"/>
    <p:sldId id="276" r:id="rId3"/>
    <p:sldId id="257" r:id="rId4"/>
    <p:sldId id="262" r:id="rId5"/>
    <p:sldId id="259" r:id="rId6"/>
    <p:sldId id="260" r:id="rId7"/>
    <p:sldId id="263" r:id="rId8"/>
    <p:sldId id="264" r:id="rId9"/>
    <p:sldId id="261" r:id="rId10"/>
    <p:sldId id="266" r:id="rId11"/>
    <p:sldId id="265" r:id="rId12"/>
    <p:sldId id="268" r:id="rId13"/>
    <p:sldId id="269" r:id="rId14"/>
    <p:sldId id="277" r:id="rId15"/>
    <p:sldId id="278" r:id="rId16"/>
    <p:sldId id="27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1"/>
    <p:restoredTop sz="81391"/>
  </p:normalViewPr>
  <p:slideViewPr>
    <p:cSldViewPr snapToGrid="0" snapToObjects="1">
      <p:cViewPr varScale="1">
        <p:scale>
          <a:sx n="64" d="100"/>
          <a:sy n="64" d="100"/>
        </p:scale>
        <p:origin x="192" y="496"/>
      </p:cViewPr>
      <p:guideLst/>
    </p:cSldViewPr>
  </p:slideViewPr>
  <p:notesTextViewPr>
    <p:cViewPr>
      <p:scale>
        <a:sx n="1" d="1"/>
        <a:sy n="1" d="1"/>
      </p:scale>
      <p:origin x="0" y="-60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5B96DF-5BEA-CE47-A941-A0AECB67B32A}" type="datetimeFigureOut">
              <a:rPr lang="en-GB" smtClean="0"/>
              <a:t>12/04/2018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3CFCEF-21F3-EF42-84AC-3EA35486DAE8}" type="slidenum">
              <a:rPr lang="en-GB" smtClean="0"/>
              <a:t>‹#›</a:t>
            </a:fld>
            <a:endParaRPr lang="en-GB"/>
          </a:p>
        </p:txBody>
      </p:sp>
    </p:spTree>
    <p:extLst>
      <p:ext uri="{BB962C8B-B14F-4D97-AF65-F5344CB8AC3E}">
        <p14:creationId xmlns:p14="http://schemas.microsoft.com/office/powerpoint/2010/main" val="526249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 Id="rId3" Type="http://schemas.openxmlformats.org/officeDocument/2006/relationships/hyperlink" Target="https://www.theguardian.com/world/2018/feb/16/oxfam-government-funding-cut-off-after-haiti-scandal)" TargetMode="Externa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Hi, </a:t>
            </a:r>
            <a:r>
              <a:rPr lang="en-GB" sz="1200" kern="1200" dirty="0" err="1" smtClean="0">
                <a:solidFill>
                  <a:schemeClr val="tx1"/>
                </a:solidFill>
                <a:effectLst/>
                <a:latin typeface="+mn-lt"/>
                <a:ea typeface="+mn-ea"/>
                <a:cs typeface="+mn-cs"/>
              </a:rPr>
              <a:t>im</a:t>
            </a:r>
            <a:r>
              <a:rPr lang="en-GB" sz="1200" kern="1200" dirty="0" smtClean="0">
                <a:solidFill>
                  <a:schemeClr val="tx1"/>
                </a:solidFill>
                <a:effectLst/>
                <a:latin typeface="+mn-lt"/>
                <a:ea typeface="+mn-ea"/>
                <a:cs typeface="+mn-cs"/>
              </a:rPr>
              <a:t> Matthew Williams, and today </a:t>
            </a:r>
            <a:r>
              <a:rPr lang="en-GB" sz="1200" kern="1200" dirty="0" err="1" smtClean="0">
                <a:solidFill>
                  <a:schemeClr val="tx1"/>
                </a:solidFill>
                <a:effectLst/>
                <a:latin typeface="+mn-lt"/>
                <a:ea typeface="+mn-ea"/>
                <a:cs typeface="+mn-cs"/>
              </a:rPr>
              <a:t>im</a:t>
            </a:r>
            <a:r>
              <a:rPr lang="en-GB" sz="1200" kern="1200" dirty="0" smtClean="0">
                <a:solidFill>
                  <a:schemeClr val="tx1"/>
                </a:solidFill>
                <a:effectLst/>
                <a:latin typeface="+mn-lt"/>
                <a:ea typeface="+mn-ea"/>
                <a:cs typeface="+mn-cs"/>
              </a:rPr>
              <a:t> going to be running you through a presentation on the recent scandal involving one of the most established charities within the UK. Oxfam.</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1</a:t>
            </a:fld>
            <a:endParaRPr lang="en-GB"/>
          </a:p>
        </p:txBody>
      </p:sp>
    </p:spTree>
    <p:extLst>
      <p:ext uri="{BB962C8B-B14F-4D97-AF65-F5344CB8AC3E}">
        <p14:creationId xmlns:p14="http://schemas.microsoft.com/office/powerpoint/2010/main" val="676080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First of all I want to start off with a quote that I believe fits the current position of Oxfam, and throughout this presentation I think you’ll agree with me. ‘Trust takes years to build, seconds to break and forever to rebuild’ – Ill come back to this quote later</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3CFCEF-21F3-EF42-84AC-3EA35486DAE8}" type="slidenum">
              <a:rPr lang="en-GB" smtClean="0"/>
              <a:t>2</a:t>
            </a:fld>
            <a:endParaRPr lang="en-GB"/>
          </a:p>
        </p:txBody>
      </p:sp>
    </p:spTree>
    <p:extLst>
      <p:ext uri="{BB962C8B-B14F-4D97-AF65-F5344CB8AC3E}">
        <p14:creationId xmlns:p14="http://schemas.microsoft.com/office/powerpoint/2010/main" val="1676155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So, what happened with Oxfam?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Oxfam, founded in 1942 with a view to end poverty, prevent inequality and change the lives of those who are less fortunate and vulnerable. Their typical projects include work in third world countries, and/or locations hit by natural disasters. As a result of their continued support to charitable causes and development of third world countries, Oxfam are receive tens of millions of pounds from government, ultimately paid for from the British public. (</a:t>
            </a:r>
            <a:r>
              <a:rPr lang="en-GB" sz="1200" kern="1200" dirty="0" err="1" smtClean="0">
                <a:solidFill>
                  <a:schemeClr val="tx1"/>
                </a:solidFill>
                <a:effectLst/>
                <a:latin typeface="+mn-lt"/>
                <a:ea typeface="+mn-ea"/>
                <a:cs typeface="+mn-cs"/>
              </a:rPr>
              <a:t>Source:https</a:t>
            </a:r>
            <a:r>
              <a:rPr lang="en-GB" sz="1200" kern="1200" dirty="0"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www.spectator.co.uk</a:t>
            </a:r>
            <a:r>
              <a:rPr lang="en-GB" sz="1200" kern="1200" dirty="0" smtClean="0">
                <a:solidFill>
                  <a:schemeClr val="tx1"/>
                </a:solidFill>
                <a:effectLst/>
                <a:latin typeface="+mn-lt"/>
                <a:ea typeface="+mn-ea"/>
                <a:cs typeface="+mn-cs"/>
              </a:rPr>
              <a:t>/2018/02/portrait-of-the-week-oxfam-faces-losing-funding-as-crisis-grows-over-abuse-claims/)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According to statements from Oxfam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‘Oxfam is a movement of millions of people, all working towards one goal – an end to poverty for everyone’</a:t>
            </a:r>
          </a:p>
          <a:p>
            <a:r>
              <a:rPr lang="en-GB" sz="1200" kern="1200" dirty="0" smtClean="0">
                <a:solidFill>
                  <a:schemeClr val="tx1"/>
                </a:solidFill>
                <a:effectLst/>
                <a:latin typeface="+mn-lt"/>
                <a:ea typeface="+mn-ea"/>
                <a:cs typeface="+mn-cs"/>
              </a:rPr>
              <a:t> </a:t>
            </a:r>
          </a:p>
          <a:p>
            <a:r>
              <a:rPr lang="en-GB" sz="1200" i="1" kern="1200" dirty="0" smtClean="0">
                <a:solidFill>
                  <a:schemeClr val="tx1"/>
                </a:solidFill>
                <a:effectLst/>
                <a:latin typeface="+mn-lt"/>
                <a:ea typeface="+mn-ea"/>
                <a:cs typeface="+mn-cs"/>
              </a:rPr>
              <a:t>‘We can take on the big issues that keep people poor – inequality, hunger and climate change – if we each play our part, however small it may feel’</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However, despite their apparent commitment to charitable causes, Oxfam have been hit be a series of allegations, including sexual exploitation, bribery, prostitution and intimidation, along with covering up the results of the investigation into these allegations.</a:t>
            </a:r>
          </a:p>
          <a:p>
            <a:r>
              <a:rPr lang="en-GB" sz="1200" kern="1200" dirty="0" smtClean="0">
                <a:solidFill>
                  <a:schemeClr val="tx1"/>
                </a:solidFill>
                <a:effectLst/>
                <a:latin typeface="+mn-lt"/>
                <a:ea typeface="+mn-ea"/>
                <a:cs typeface="+mn-cs"/>
              </a:rPr>
              <a:t>it was reported that vulnerable individuals and groups were being coerced and taken advantage of in exchange for food and necessities</a:t>
            </a:r>
          </a:p>
          <a:p>
            <a:endParaRPr lang="en-GB" baseline="0" dirty="0" smtClean="0"/>
          </a:p>
        </p:txBody>
      </p:sp>
      <p:sp>
        <p:nvSpPr>
          <p:cNvPr id="4" name="Slide Number Placeholder 3"/>
          <p:cNvSpPr>
            <a:spLocks noGrp="1"/>
          </p:cNvSpPr>
          <p:nvPr>
            <p:ph type="sldNum" sz="quarter" idx="10"/>
          </p:nvPr>
        </p:nvSpPr>
        <p:spPr/>
        <p:txBody>
          <a:bodyPr/>
          <a:lstStyle/>
          <a:p>
            <a:fld id="{F13CFCEF-21F3-EF42-84AC-3EA35486DAE8}" type="slidenum">
              <a:rPr lang="en-GB" smtClean="0"/>
              <a:t>3</a:t>
            </a:fld>
            <a:endParaRPr lang="en-GB"/>
          </a:p>
        </p:txBody>
      </p:sp>
    </p:spTree>
    <p:extLst>
      <p:ext uri="{BB962C8B-B14F-4D97-AF65-F5344CB8AC3E}">
        <p14:creationId xmlns:p14="http://schemas.microsoft.com/office/powerpoint/2010/main" val="1344091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Although news to the general public broke 9</a:t>
            </a:r>
            <a:r>
              <a:rPr lang="en-US" sz="1200" kern="1200" baseline="30000" dirty="0" smtClean="0">
                <a:solidFill>
                  <a:schemeClr val="tx1"/>
                </a:solidFill>
                <a:effectLst/>
                <a:latin typeface="+mn-lt"/>
                <a:ea typeface="+mn-ea"/>
                <a:cs typeface="+mn-cs"/>
              </a:rPr>
              <a:t>th</a:t>
            </a:r>
            <a:r>
              <a:rPr lang="en-US" sz="1200" kern="1200" dirty="0" smtClean="0">
                <a:solidFill>
                  <a:schemeClr val="tx1"/>
                </a:solidFill>
                <a:effectLst/>
                <a:latin typeface="+mn-lt"/>
                <a:ea typeface="+mn-ea"/>
                <a:cs typeface="+mn-cs"/>
              </a:rPr>
              <a:t> of February 2018 in a report by the times, evidence suggests that just like many other scandals that relate to people in powerful positions taking advantage of vulnerable individuals, news broke to authorities many years ago, with little being done. </a:t>
            </a:r>
            <a:r>
              <a:rPr lang="en-GB" sz="1200" kern="1200" dirty="0" smtClean="0">
                <a:solidFill>
                  <a:schemeClr val="tx1"/>
                </a:solidFill>
                <a:effectLst/>
                <a:latin typeface="+mn-lt"/>
                <a:ea typeface="+mn-ea"/>
                <a:cs typeface="+mn-cs"/>
              </a:rPr>
              <a:t>According to the Independent, Aid agencies </a:t>
            </a:r>
            <a:r>
              <a:rPr lang="en-GB" sz="1200" kern="1200" dirty="0" err="1" smtClean="0">
                <a:solidFill>
                  <a:schemeClr val="tx1"/>
                </a:solidFill>
                <a:effectLst/>
                <a:latin typeface="+mn-lt"/>
                <a:ea typeface="+mn-ea"/>
                <a:cs typeface="+mn-cs"/>
              </a:rPr>
              <a:t>inclding</a:t>
            </a:r>
            <a:r>
              <a:rPr lang="en-GB" sz="1200" kern="1200" dirty="0" smtClean="0">
                <a:solidFill>
                  <a:schemeClr val="tx1"/>
                </a:solidFill>
                <a:effectLst/>
                <a:latin typeface="+mn-lt"/>
                <a:ea typeface="+mn-ea"/>
                <a:cs typeface="+mn-cs"/>
              </a:rPr>
              <a:t> Oxfam were warned that aid workers were sexually abusing children in Haiti and Chad decade ago! it was reported that vulnerable individuals and groups were being coerced and taken advantage of in exchange for food and necessities. </a:t>
            </a:r>
            <a:r>
              <a:rPr lang="en-US" sz="1200" kern="1200" dirty="0" smtClean="0">
                <a:solidFill>
                  <a:schemeClr val="tx1"/>
                </a:solidFill>
                <a:effectLst/>
                <a:latin typeface="+mn-lt"/>
                <a:ea typeface="+mn-ea"/>
                <a:cs typeface="+mn-cs"/>
              </a:rPr>
              <a:t>Despite this evidence suggests that little was done in an attempt to protect the long standing reputation of Oxfam. As a result it is possible that the victims of war-torn countries and people suffering from natural disasters have been abused and taken advantage of for at least the last decade in the name of protecting an organization that continually abuses its power.</a:t>
            </a:r>
            <a:endParaRPr lang="en-GB" sz="1200" kern="1200" dirty="0" smtClean="0">
              <a:solidFill>
                <a:schemeClr val="tx1"/>
              </a:solidFill>
              <a:effectLst/>
              <a:latin typeface="+mn-lt"/>
              <a:ea typeface="+mn-ea"/>
              <a:cs typeface="+mn-cs"/>
            </a:endParaRP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4</a:t>
            </a:fld>
            <a:endParaRPr lang="en-GB"/>
          </a:p>
        </p:txBody>
      </p:sp>
    </p:spTree>
    <p:extLst>
      <p:ext uri="{BB962C8B-B14F-4D97-AF65-F5344CB8AC3E}">
        <p14:creationId xmlns:p14="http://schemas.microsoft.com/office/powerpoint/2010/main" val="677267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As one of the UKs most established charitable organisations, Oxfam benefit from a great deal of funding. During 2017 Oxfam generated over £400 million in income, with £176 million coming from the government and public authorities, the rest being raised through donations and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retail outlets.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Explain pie chart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Whilst Oxfam may appear to be a transparent organisation through highlighting how money is invested  they have been hit by a number of allegations including:</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Abuse of power from directors through to aid workers</a:t>
            </a:r>
          </a:p>
          <a:p>
            <a:pPr lvl="0"/>
            <a:r>
              <a:rPr lang="en-GB" sz="1200" kern="1200" dirty="0" smtClean="0">
                <a:solidFill>
                  <a:schemeClr val="tx1"/>
                </a:solidFill>
                <a:effectLst/>
                <a:latin typeface="+mn-lt"/>
                <a:ea typeface="+mn-ea"/>
                <a:cs typeface="+mn-cs"/>
              </a:rPr>
              <a:t>Oxfam directors using funds to pay for prostitution</a:t>
            </a:r>
          </a:p>
          <a:p>
            <a:pPr lvl="0"/>
            <a:r>
              <a:rPr lang="en-GB" sz="1200" kern="1200" dirty="0" smtClean="0">
                <a:solidFill>
                  <a:schemeClr val="tx1"/>
                </a:solidFill>
                <a:effectLst/>
                <a:latin typeface="+mn-lt"/>
                <a:ea typeface="+mn-ea"/>
                <a:cs typeface="+mn-cs"/>
              </a:rPr>
              <a:t>Sexual abuse conducted by aid workers</a:t>
            </a:r>
          </a:p>
          <a:p>
            <a:pPr lvl="0"/>
            <a:r>
              <a:rPr lang="en-GB" sz="1200" kern="1200" dirty="0" smtClean="0">
                <a:solidFill>
                  <a:schemeClr val="tx1"/>
                </a:solidFill>
                <a:effectLst/>
                <a:latin typeface="+mn-lt"/>
                <a:ea typeface="+mn-ea"/>
                <a:cs typeface="+mn-cs"/>
              </a:rPr>
              <a:t>Re hiring of staff sacked for sexual misconduct</a:t>
            </a:r>
          </a:p>
          <a:p>
            <a:pPr lvl="0"/>
            <a:r>
              <a:rPr lang="en-GB" sz="1200" kern="1200" dirty="0" smtClean="0">
                <a:solidFill>
                  <a:schemeClr val="tx1"/>
                </a:solidFill>
                <a:effectLst/>
                <a:latin typeface="+mn-lt"/>
                <a:ea typeface="+mn-ea"/>
                <a:cs typeface="+mn-cs"/>
              </a:rPr>
              <a:t>Giving misleading information to the public in relation to internal investigations </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5</a:t>
            </a:fld>
            <a:endParaRPr lang="en-GB"/>
          </a:p>
        </p:txBody>
      </p:sp>
    </p:spTree>
    <p:extLst>
      <p:ext uri="{BB962C8B-B14F-4D97-AF65-F5344CB8AC3E}">
        <p14:creationId xmlns:p14="http://schemas.microsoft.com/office/powerpoint/2010/main" val="1772290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terms of the aftermath of this scandal there are a number of consequences. In the short term, there was an immediate public outcry which was highlighted by the mass media attention on a global scale. As a result of that there was an immediate lack of trust of charities along with leadership </a:t>
            </a:r>
            <a:r>
              <a:rPr lang="en-GB" sz="1200" u="sng" kern="1200" dirty="0" smtClean="0">
                <a:solidFill>
                  <a:schemeClr val="tx1"/>
                </a:solidFill>
                <a:effectLst/>
                <a:latin typeface="+mn-lt"/>
                <a:ea typeface="+mn-ea"/>
                <a:cs typeface="+mn-cs"/>
              </a:rPr>
              <a:t>concerns</a:t>
            </a:r>
            <a:r>
              <a:rPr lang="en-US"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the long term, there has been a reduction of funding. Firstly from a government perspective, the government have revoked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right to bid for funding until the department for international development is satisfied that it can meet the high standards </a:t>
            </a:r>
            <a:r>
              <a:rPr lang="en-GB" sz="1200" kern="1200" dirty="0" err="1" smtClean="0">
                <a:solidFill>
                  <a:schemeClr val="tx1"/>
                </a:solidFill>
                <a:effectLst/>
                <a:latin typeface="+mn-lt"/>
                <a:ea typeface="+mn-ea"/>
                <a:cs typeface="+mn-cs"/>
              </a:rPr>
              <a:t>expexted</a:t>
            </a:r>
            <a:r>
              <a:rPr lang="en-GB" sz="1200" kern="1200" dirty="0" smtClean="0">
                <a:solidFill>
                  <a:schemeClr val="tx1"/>
                </a:solidFill>
                <a:effectLst/>
                <a:latin typeface="+mn-lt"/>
                <a:ea typeface="+mn-ea"/>
                <a:cs typeface="+mn-cs"/>
              </a:rPr>
              <a:t> (</a:t>
            </a:r>
            <a:r>
              <a:rPr lang="en-GB" sz="1200" u="sng" kern="1200" dirty="0" smtClean="0">
                <a:solidFill>
                  <a:schemeClr val="tx1"/>
                </a:solidFill>
                <a:effectLst/>
                <a:latin typeface="+mn-lt"/>
                <a:ea typeface="+mn-ea"/>
                <a:cs typeface="+mn-cs"/>
                <a:hlinkClick r:id="rId3"/>
              </a:rPr>
              <a:t>https://www.theguardian.com/world/2018/feb/16/oxfam-government-funding-cut-off-after-haiti-scandal)</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Secondly from donations, after just over a week over 7000 </a:t>
            </a:r>
            <a:r>
              <a:rPr lang="en-GB" sz="1200" kern="1200" dirty="0" err="1" smtClean="0">
                <a:solidFill>
                  <a:schemeClr val="tx1"/>
                </a:solidFill>
                <a:effectLst/>
                <a:latin typeface="+mn-lt"/>
                <a:ea typeface="+mn-ea"/>
                <a:cs typeface="+mn-cs"/>
              </a:rPr>
              <a:t>donaters</a:t>
            </a:r>
            <a:r>
              <a:rPr lang="en-GB" sz="1200" kern="1200" dirty="0" smtClean="0">
                <a:solidFill>
                  <a:schemeClr val="tx1"/>
                </a:solidFill>
                <a:effectLst/>
                <a:latin typeface="+mn-lt"/>
                <a:ea typeface="+mn-ea"/>
                <a:cs typeface="+mn-cs"/>
              </a:rPr>
              <a:t> cancelled their direct debit donations, leading to a reduction of around 5million per annum, what this scandal is yet to see is how much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retail outlets are going to suffer as a result.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third long term effect is likely to be increased poverty as a result of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behaviour.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behaviour is not only likely to have seen a breach of trust in its own operations, but  also in the charities as a whole leading to less help for the victims who are in real need.</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terms of the victims, I think its clear to see the true victims here are the people in Haiti who have been exploited for an untold amount of time. However, there are also secondary victims. Donators, and that’s both the government and the public. Both parties have been funding the activities of Oxfam with the belief that their money is being used effectively, and to help victims. However, these actions of Oxfam have caused a significant breach of trust.</a:t>
            </a:r>
          </a:p>
          <a:p>
            <a:r>
              <a:rPr lang="en-US" sz="1200" kern="1200" dirty="0" smtClean="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3CFCEF-21F3-EF42-84AC-3EA35486DAE8}" type="slidenum">
              <a:rPr lang="en-GB" smtClean="0"/>
              <a:t>6</a:t>
            </a:fld>
            <a:endParaRPr lang="en-GB"/>
          </a:p>
        </p:txBody>
      </p:sp>
    </p:spTree>
    <p:extLst>
      <p:ext uri="{BB962C8B-B14F-4D97-AF65-F5344CB8AC3E}">
        <p14:creationId xmlns:p14="http://schemas.microsoft.com/office/powerpoint/2010/main" val="634832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What makes this a scandal? In a nutshell it’s the complete breach of power and a breach of trust, along with a complete disregard of victims needs and moral ethics.</a:t>
            </a:r>
          </a:p>
          <a:p>
            <a:r>
              <a:rPr lang="en-GB" sz="1200" kern="1200" dirty="0" smtClean="0">
                <a:solidFill>
                  <a:schemeClr val="tx1"/>
                </a:solidFill>
                <a:effectLst/>
                <a:latin typeface="+mn-lt"/>
                <a:ea typeface="+mn-ea"/>
                <a:cs typeface="+mn-cs"/>
              </a:rPr>
              <a:t>Oxfam knowingly and willingly re employed staff that had been dismissed for using donation money to hire prostitutes – Directors using public and government money to pay for illegal sexual activity – Employees engaging in sexual activity with children in exchange for food, water and basic resources – being vague about internal investigations (failing to give detailed analysis) – and a complete lack of moral leadership!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It could be argued that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change of moral leadership is as a result of what Robert Sternberg describes as ethical drift.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Robert Sternberg suggests that organizations suffer from ethical drift – a gradual, unconscious lowering of moral standards. While businesses compete for profit, the boundaries between right and wrong become blurred and people’s ethical frame of reference shifts. Human biases like being unrealistically optimistic about an outcome, believing ourselves to be all-powerful, all-knowing and invincible, and the tendency to justify our own </a:t>
            </a:r>
            <a:r>
              <a:rPr lang="en-GB" sz="1200" kern="1200" dirty="0" err="1" smtClean="0">
                <a:solidFill>
                  <a:schemeClr val="tx1"/>
                </a:solidFill>
                <a:effectLst/>
                <a:latin typeface="+mn-lt"/>
                <a:ea typeface="+mn-ea"/>
                <a:cs typeface="+mn-cs"/>
              </a:rPr>
              <a:t>behavior</a:t>
            </a:r>
            <a:r>
              <a:rPr lang="en-GB" sz="1200" kern="1200" dirty="0" smtClean="0">
                <a:solidFill>
                  <a:schemeClr val="tx1"/>
                </a:solidFill>
                <a:effectLst/>
                <a:latin typeface="+mn-lt"/>
                <a:ea typeface="+mn-ea"/>
                <a:cs typeface="+mn-cs"/>
              </a:rPr>
              <a:t>  no matter how morally hollow (finessing my expenses is OK because I pay for lots of things which I forget about) means that few people recognize the problem, let alone know how to tackle it.</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13CFCEF-21F3-EF42-84AC-3EA35486DAE8}" type="slidenum">
              <a:rPr lang="en-GB" smtClean="0"/>
              <a:t>7</a:t>
            </a:fld>
            <a:endParaRPr lang="en-GB"/>
          </a:p>
        </p:txBody>
      </p:sp>
    </p:spTree>
    <p:extLst>
      <p:ext uri="{BB962C8B-B14F-4D97-AF65-F5344CB8AC3E}">
        <p14:creationId xmlns:p14="http://schemas.microsoft.com/office/powerpoint/2010/main" val="1741666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Apology letter to stakeholders highlighting:</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 Accountability</a:t>
            </a:r>
          </a:p>
          <a:p>
            <a:pPr lvl="0"/>
            <a:r>
              <a:rPr lang="en-GB" sz="1200" kern="1200" dirty="0" smtClean="0">
                <a:solidFill>
                  <a:schemeClr val="tx1"/>
                </a:solidFill>
                <a:effectLst/>
                <a:latin typeface="+mn-lt"/>
                <a:ea typeface="+mn-ea"/>
                <a:cs typeface="+mn-cs"/>
              </a:rPr>
              <a:t>Support for victims</a:t>
            </a:r>
          </a:p>
          <a:p>
            <a:pPr lvl="0"/>
            <a:r>
              <a:rPr lang="en-GB" sz="1200" kern="1200" dirty="0" smtClean="0">
                <a:solidFill>
                  <a:schemeClr val="tx1"/>
                </a:solidFill>
                <a:effectLst/>
                <a:latin typeface="+mn-lt"/>
                <a:ea typeface="+mn-ea"/>
                <a:cs typeface="+mn-cs"/>
              </a:rPr>
              <a:t>What improvements have been made (vetting staff, introduction of whistleblowing)</a:t>
            </a:r>
          </a:p>
          <a:p>
            <a:r>
              <a:rPr lang="en-GB" sz="1200" kern="1200" dirty="0" smtClean="0">
                <a:solidFill>
                  <a:schemeClr val="tx1"/>
                </a:solidFill>
                <a:effectLst/>
                <a:latin typeface="+mn-lt"/>
                <a:ea typeface="+mn-ea"/>
                <a:cs typeface="+mn-cs"/>
              </a:rPr>
              <a:t>Just two days later the scandal is played down</a:t>
            </a:r>
            <a:r>
              <a:rPr lang="en-GB" sz="1200" kern="1200" baseline="0" dirty="0" smtClean="0">
                <a:solidFill>
                  <a:schemeClr val="tx1"/>
                </a:solidFill>
                <a:effectLst/>
                <a:latin typeface="+mn-lt"/>
                <a:ea typeface="+mn-ea"/>
                <a:cs typeface="+mn-cs"/>
              </a:rPr>
              <a:t> and highlighting that the true victim was </a:t>
            </a:r>
            <a:r>
              <a:rPr lang="en-GB" sz="1200" kern="1200" baseline="0" dirty="0" err="1" smtClean="0">
                <a:solidFill>
                  <a:schemeClr val="tx1"/>
                </a:solidFill>
                <a:effectLst/>
                <a:latin typeface="+mn-lt"/>
                <a:ea typeface="+mn-ea"/>
                <a:cs typeface="+mn-cs"/>
              </a:rPr>
              <a:t>oXFAM</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intensity and the ferocity of the attack makes you wonder, what did we do?” he said. </a:t>
            </a:r>
          </a:p>
          <a:p>
            <a:r>
              <a:rPr lang="en-GB" sz="1200" kern="1200" dirty="0" smtClean="0">
                <a:solidFill>
                  <a:schemeClr val="tx1"/>
                </a:solidFill>
                <a:effectLst/>
                <a:latin typeface="+mn-lt"/>
                <a:ea typeface="+mn-ea"/>
                <a:cs typeface="+mn-cs"/>
              </a:rPr>
              <a:t>“We murdered babies in their cots? Certainly, the scale and the intensity of the attacks feels out of proportion to the level of culpability. I struggle to understand it. You think, ‘My God, there’s something going on there.’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Again, these statements ask many questions of the moral leadership of Oxfam, and its directors.</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8</a:t>
            </a:fld>
            <a:endParaRPr lang="en-GB"/>
          </a:p>
        </p:txBody>
      </p:sp>
    </p:spTree>
    <p:extLst>
      <p:ext uri="{BB962C8B-B14F-4D97-AF65-F5344CB8AC3E}">
        <p14:creationId xmlns:p14="http://schemas.microsoft.com/office/powerpoint/2010/main" val="2012400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Using Gardner’s Power/Interest matrix, I think its clear to see just how easy it was for Oxfam to take advantage of the situation.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Section A – Victims - I think its clear to see that the victims/locals are in this category. The victims are vulnerable locals who are in need to basic necessities. However, they are being taken advantage of in order to gain access to basic rations such as food, drink and money highlighting a low level of power and interest in Oxfam.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Section B – Although the employees had a great deal of interest in the disaster that hit Haiti, and choose to travel to help the disaster stricken country, they had very little power. It has been claimed that lower level employees were involved in the Oxfam scandal. However it is unclear whether employees were influenced by management who attained a great deal of power in this situation.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Section C – Government - The government are responsible for both the funding of the charity commission, along with donations to charities such as Oxfam, and therefore have a great deal of power. The reason they have such a low interest in charities is that they choose to outsource the regulation to the charity commission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Section D –  Charity commission – Having the responsibility of ensuring charities meet their legal requirements, along with the ability of taking enforcement action in the event of malpractice or misconduct, the Charity Commission has a high level of interest in the day to day operations of Oxfam along with high levels of power enforced by government. However, with just a £20 million budged to manage thousands of charities, in comparison to Oxfam who generate over twenty times that each year, their power is severely limited meaning a lack of influence over the regulation of charities such as Oxfam.</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9</a:t>
            </a:fld>
            <a:endParaRPr lang="en-GB"/>
          </a:p>
        </p:txBody>
      </p:sp>
    </p:spTree>
    <p:extLst>
      <p:ext uri="{BB962C8B-B14F-4D97-AF65-F5344CB8AC3E}">
        <p14:creationId xmlns:p14="http://schemas.microsoft.com/office/powerpoint/2010/main" val="831673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 think what’s important in the situation that arose from Oxfam is that there are many perspectives that this scandal could be looked at. Take a look at Freeman who argues for the stakeholder theory…</a:t>
            </a:r>
          </a:p>
          <a:p>
            <a:r>
              <a:rPr lang="en-GB" sz="1200" kern="1200" dirty="0" smtClean="0">
                <a:solidFill>
                  <a:schemeClr val="tx1"/>
                </a:solidFill>
                <a:effectLst/>
                <a:latin typeface="+mn-lt"/>
                <a:ea typeface="+mn-ea"/>
                <a:cs typeface="+mn-cs"/>
              </a:rPr>
              <a:t>Having an emphasis on society as a whole, and who’s theory is very typical of third sector organisations.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contrast to this theory Friedman argues the case of the shareholder theory who argues that. This theory is typical of private sector organisations.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 think its clear to see that whilst </a:t>
            </a:r>
            <a:r>
              <a:rPr lang="en-GB" sz="1200" kern="1200" dirty="0" err="1" smtClean="0">
                <a:solidFill>
                  <a:schemeClr val="tx1"/>
                </a:solidFill>
                <a:effectLst/>
                <a:latin typeface="+mn-lt"/>
                <a:ea typeface="+mn-ea"/>
                <a:cs typeface="+mn-cs"/>
              </a:rPr>
              <a:t>Oxfams</a:t>
            </a:r>
            <a:r>
              <a:rPr lang="en-GB" sz="1200" kern="1200" dirty="0" smtClean="0">
                <a:solidFill>
                  <a:schemeClr val="tx1"/>
                </a:solidFill>
                <a:effectLst/>
                <a:latin typeface="+mn-lt"/>
                <a:ea typeface="+mn-ea"/>
                <a:cs typeface="+mn-cs"/>
              </a:rPr>
              <a:t> business model could partly be attributed to both models given its desire to help society, and using funds to address inequalities on a global scale. It also </a:t>
            </a:r>
            <a:r>
              <a:rPr lang="en-GB" sz="1200" kern="1200" dirty="0" err="1" smtClean="0">
                <a:solidFill>
                  <a:schemeClr val="tx1"/>
                </a:solidFill>
                <a:effectLst/>
                <a:latin typeface="+mn-lt"/>
                <a:ea typeface="+mn-ea"/>
                <a:cs typeface="+mn-cs"/>
              </a:rPr>
              <a:t>posseses</a:t>
            </a:r>
            <a:r>
              <a:rPr lang="en-GB" sz="1200" kern="1200" dirty="0" smtClean="0">
                <a:solidFill>
                  <a:schemeClr val="tx1"/>
                </a:solidFill>
                <a:effectLst/>
                <a:latin typeface="+mn-lt"/>
                <a:ea typeface="+mn-ea"/>
                <a:cs typeface="+mn-cs"/>
              </a:rPr>
              <a:t> a need to generate turnover to carry out these duties. However, it also failed to take into account the desire of all stakeholders as a result of its deception which is identified as unethical in both models.</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10</a:t>
            </a:fld>
            <a:endParaRPr lang="en-GB"/>
          </a:p>
        </p:txBody>
      </p:sp>
    </p:spTree>
    <p:extLst>
      <p:ext uri="{BB962C8B-B14F-4D97-AF65-F5344CB8AC3E}">
        <p14:creationId xmlns:p14="http://schemas.microsoft.com/office/powerpoint/2010/main" val="1603728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FROM SLIDE</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11</a:t>
            </a:fld>
            <a:endParaRPr lang="en-GB"/>
          </a:p>
        </p:txBody>
      </p:sp>
    </p:spTree>
    <p:extLst>
      <p:ext uri="{BB962C8B-B14F-4D97-AF65-F5344CB8AC3E}">
        <p14:creationId xmlns:p14="http://schemas.microsoft.com/office/powerpoint/2010/main" val="198385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FROM SLIDE</a:t>
            </a:r>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12</a:t>
            </a:fld>
            <a:endParaRPr lang="en-GB"/>
          </a:p>
        </p:txBody>
      </p:sp>
    </p:spTree>
    <p:extLst>
      <p:ext uri="{BB962C8B-B14F-4D97-AF65-F5344CB8AC3E}">
        <p14:creationId xmlns:p14="http://schemas.microsoft.com/office/powerpoint/2010/main" val="750190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smtClean="0"/>
              <a:t>Increased funding of the Charity commission.</a:t>
            </a:r>
          </a:p>
          <a:p>
            <a:pPr marL="0" indent="0">
              <a:buNone/>
            </a:pPr>
            <a:endParaRPr lang="en-GB" dirty="0" smtClean="0"/>
          </a:p>
          <a:p>
            <a:pPr marL="0" indent="0">
              <a:buNone/>
            </a:pPr>
            <a:r>
              <a:rPr lang="en-GB" dirty="0" smtClean="0"/>
              <a:t>Charity commission funded £20 million per annum</a:t>
            </a:r>
          </a:p>
          <a:p>
            <a:pPr marL="0" indent="0">
              <a:buNone/>
            </a:pPr>
            <a:r>
              <a:rPr lang="en-GB" dirty="0" smtClean="0"/>
              <a:t> - Responsible for the regulation of over 2000 charities</a:t>
            </a:r>
          </a:p>
          <a:p>
            <a:pPr marL="0" indent="0">
              <a:buNone/>
            </a:pPr>
            <a:r>
              <a:rPr lang="en-GB" dirty="0" smtClean="0"/>
              <a:t> - Oxfam able to generate over £400 million per annum</a:t>
            </a:r>
          </a:p>
          <a:p>
            <a:pPr marL="0" indent="0">
              <a:buNone/>
            </a:pPr>
            <a:endParaRPr lang="en-GB" dirty="0" smtClean="0"/>
          </a:p>
          <a:p>
            <a:pPr marL="0" indent="0">
              <a:buNone/>
            </a:pPr>
            <a:r>
              <a:rPr lang="en-GB" dirty="0" smtClean="0"/>
              <a:t>Employ a method adopted by the finance sector</a:t>
            </a:r>
          </a:p>
          <a:p>
            <a:pPr marL="0" indent="0">
              <a:buNone/>
            </a:pPr>
            <a:r>
              <a:rPr lang="en-GB" dirty="0" smtClean="0"/>
              <a:t> - Introduction of a levy payable by each charity based on turnover</a:t>
            </a:r>
          </a:p>
          <a:p>
            <a:pPr marL="0" indent="0">
              <a:buNone/>
            </a:pPr>
            <a:endParaRPr lang="en-GB" dirty="0" smtClean="0"/>
          </a:p>
          <a:p>
            <a:pPr marL="0" indent="0">
              <a:buNone/>
            </a:pPr>
            <a:r>
              <a:rPr lang="en-GB" dirty="0" smtClean="0"/>
              <a:t>Independent internal investigation</a:t>
            </a:r>
          </a:p>
          <a:p>
            <a:endParaRPr lang="en-GB" dirty="0"/>
          </a:p>
        </p:txBody>
      </p:sp>
      <p:sp>
        <p:nvSpPr>
          <p:cNvPr id="4" name="Slide Number Placeholder 3"/>
          <p:cNvSpPr>
            <a:spLocks noGrp="1"/>
          </p:cNvSpPr>
          <p:nvPr>
            <p:ph type="sldNum" sz="quarter" idx="10"/>
          </p:nvPr>
        </p:nvSpPr>
        <p:spPr/>
        <p:txBody>
          <a:bodyPr/>
          <a:lstStyle/>
          <a:p>
            <a:fld id="{F13CFCEF-21F3-EF42-84AC-3EA35486DAE8}" type="slidenum">
              <a:rPr lang="en-GB" smtClean="0"/>
              <a:t>13</a:t>
            </a:fld>
            <a:endParaRPr lang="en-GB"/>
          </a:p>
        </p:txBody>
      </p:sp>
    </p:spTree>
    <p:extLst>
      <p:ext uri="{BB962C8B-B14F-4D97-AF65-F5344CB8AC3E}">
        <p14:creationId xmlns:p14="http://schemas.microsoft.com/office/powerpoint/2010/main" val="175502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dirty="0"/>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2029978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775462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15076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4B3E902E-E28F-4849-B2A9-8C2E16A2D759}" type="datetimeFigureOut">
              <a:rPr lang="en-GB" smtClean="0"/>
              <a:t>12/04/2018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350629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4B3E902E-E28F-4849-B2A9-8C2E16A2D759}" type="datetimeFigureOut">
              <a:rPr lang="en-GB" smtClean="0"/>
              <a:t>12/04/2018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129387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4B3E902E-E28F-4849-B2A9-8C2E16A2D759}" type="datetimeFigureOut">
              <a:rPr lang="en-GB" smtClean="0"/>
              <a:t>12/04/2018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82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E902E-E28F-4849-B2A9-8C2E16A2D759}" type="datetimeFigureOut">
              <a:rPr lang="en-GB" smtClean="0"/>
              <a:t>12/04/2018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587768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B3E902E-E28F-4849-B2A9-8C2E16A2D759}" type="datetimeFigureOut">
              <a:rPr lang="en-GB" smtClean="0"/>
              <a:t>12/04/2018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97277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B3E902E-E28F-4849-B2A9-8C2E16A2D759}" type="datetimeFigureOut">
              <a:rPr lang="en-GB" smtClean="0"/>
              <a:t>12/04/2018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2070599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592708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24621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907370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812080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6217057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145554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4B3E902E-E28F-4849-B2A9-8C2E16A2D759}" type="datetimeFigureOut">
              <a:rPr lang="en-GB" smtClean="0"/>
              <a:t>12/04/2018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DEB7C-1E40-504C-88BD-5C927A9803F5}" type="slidenum">
              <a:rPr lang="en-GB" smtClean="0"/>
              <a:t>‹#›</a:t>
            </a:fld>
            <a:endParaRPr lang="en-GB"/>
          </a:p>
        </p:txBody>
      </p:sp>
    </p:spTree>
    <p:extLst>
      <p:ext uri="{BB962C8B-B14F-4D97-AF65-F5344CB8AC3E}">
        <p14:creationId xmlns:p14="http://schemas.microsoft.com/office/powerpoint/2010/main" val="35400258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B3E902E-E28F-4849-B2A9-8C2E16A2D759}" type="datetimeFigureOut">
              <a:rPr lang="en-GB" smtClean="0"/>
              <a:t>12/04/2018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6FDEB7C-1E40-504C-88BD-5C927A9803F5}" type="slidenum">
              <a:rPr lang="en-GB" smtClean="0"/>
              <a:t>‹#›</a:t>
            </a:fld>
            <a:endParaRPr lang="en-GB"/>
          </a:p>
        </p:txBody>
      </p:sp>
    </p:spTree>
    <p:extLst>
      <p:ext uri="{BB962C8B-B14F-4D97-AF65-F5344CB8AC3E}">
        <p14:creationId xmlns:p14="http://schemas.microsoft.com/office/powerpoint/2010/main" val="15685364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tif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tiff"/><Relationship Id="rId4" Type="http://schemas.openxmlformats.org/officeDocument/2006/relationships/image" Target="../media/image4.tiff"/><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tiff"/></Relationships>
</file>

<file path=ppt/slides/_rels/slide5.xml.rels><?xml version="1.0" encoding="UTF-8" standalone="yes"?>
<Relationships xmlns="http://schemas.openxmlformats.org/package/2006/relationships"><Relationship Id="rId3" Type="http://schemas.openxmlformats.org/officeDocument/2006/relationships/image" Target="../media/image6.tiff"/><Relationship Id="rId4" Type="http://schemas.openxmlformats.org/officeDocument/2006/relationships/image" Target="../media/image7.tiff"/><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tif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tif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9.tiff"/><Relationship Id="rId4" Type="http://schemas.openxmlformats.org/officeDocument/2006/relationships/image" Target="../media/image11.tiff"/><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98166"/>
            <a:ext cx="9144000" cy="751360"/>
          </a:xfrm>
        </p:spPr>
        <p:txBody>
          <a:bodyPr>
            <a:normAutofit fontScale="90000"/>
          </a:bodyPr>
          <a:lstStyle/>
          <a:p>
            <a:r>
              <a:rPr lang="en-GB" dirty="0" smtClean="0"/>
              <a:t>UWTSD: Management Ethics</a:t>
            </a:r>
            <a:endParaRPr lang="en-GB" dirty="0"/>
          </a:p>
        </p:txBody>
      </p:sp>
      <p:sp>
        <p:nvSpPr>
          <p:cNvPr id="3" name="Subtitle 2"/>
          <p:cNvSpPr>
            <a:spLocks noGrp="1"/>
          </p:cNvSpPr>
          <p:nvPr>
            <p:ph type="subTitle" idx="1"/>
          </p:nvPr>
        </p:nvSpPr>
        <p:spPr>
          <a:xfrm>
            <a:off x="4685635" y="2981764"/>
            <a:ext cx="2385392" cy="1586188"/>
          </a:xfrm>
        </p:spPr>
        <p:txBody>
          <a:bodyPr>
            <a:normAutofit/>
          </a:bodyPr>
          <a:lstStyle/>
          <a:p>
            <a:pPr algn="ctr"/>
            <a:r>
              <a:rPr lang="en-GB" dirty="0" smtClean="0"/>
              <a:t>Oxfam Scandal</a:t>
            </a:r>
          </a:p>
          <a:p>
            <a:pPr algn="ctr"/>
            <a:endParaRPr lang="en-GB" dirty="0"/>
          </a:p>
          <a:p>
            <a:pPr algn="ctr"/>
            <a:r>
              <a:rPr lang="en-GB" dirty="0" smtClean="0"/>
              <a:t>By Matthew Williams</a:t>
            </a:r>
            <a:endParaRPr lang="en-GB" dirty="0"/>
          </a:p>
        </p:txBody>
      </p:sp>
      <p:pic>
        <p:nvPicPr>
          <p:cNvPr id="5" name="Picture 3" descr="C:\Users\Nigel\Pictures\Judith\2016\MBA Images\uwtsd-logo-bilingu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5635" y="1709613"/>
            <a:ext cx="2819981" cy="93419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3677478" y="4376047"/>
            <a:ext cx="4392037" cy="2481953"/>
          </a:xfrm>
          <a:prstGeom prst="rect">
            <a:avLst/>
          </a:prstGeom>
        </p:spPr>
      </p:pic>
    </p:spTree>
    <p:extLst>
      <p:ext uri="{BB962C8B-B14F-4D97-AF65-F5344CB8AC3E}">
        <p14:creationId xmlns:p14="http://schemas.microsoft.com/office/powerpoint/2010/main" val="1183001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5453" y="2343210"/>
            <a:ext cx="10515600" cy="1607688"/>
          </a:xfrm>
        </p:spPr>
        <p:txBody>
          <a:bodyPr>
            <a:normAutofit/>
          </a:bodyPr>
          <a:lstStyle/>
          <a:p>
            <a:pPr marL="0" indent="0">
              <a:buNone/>
            </a:pPr>
            <a:r>
              <a:rPr lang="en-GB" sz="4800" dirty="0" smtClean="0"/>
              <a:t>‘Trust takes years to build, seconds to break and forever to rebuild’</a:t>
            </a:r>
            <a:endParaRPr lang="en-GB" sz="4800" dirty="0"/>
          </a:p>
        </p:txBody>
      </p:sp>
      <p:sp>
        <p:nvSpPr>
          <p:cNvPr id="5" name="Rectangle 4"/>
          <p:cNvSpPr/>
          <p:nvPr/>
        </p:nvSpPr>
        <p:spPr>
          <a:xfrm>
            <a:off x="855453" y="6162701"/>
            <a:ext cx="2114233" cy="410882"/>
          </a:xfrm>
          <a:prstGeom prst="rect">
            <a:avLst/>
          </a:prstGeom>
        </p:spPr>
        <p:txBody>
          <a:bodyPr wrap="none">
            <a:spAutoFit/>
          </a:bodyPr>
          <a:lstStyle/>
          <a:p>
            <a:pPr>
              <a:lnSpc>
                <a:spcPct val="115000"/>
              </a:lnSpc>
              <a:spcAft>
                <a:spcPts val="1000"/>
              </a:spcAft>
            </a:pPr>
            <a:r>
              <a:rPr lang="en-GB" dirty="0" smtClean="0">
                <a:solidFill>
                  <a:srgbClr val="000000"/>
                </a:solidFill>
                <a:latin typeface="Calibri" charset="0"/>
                <a:ea typeface="Calibri" charset="0"/>
                <a:cs typeface="Times New Roman" charset="0"/>
              </a:rPr>
              <a:t>(Independent, </a:t>
            </a:r>
            <a:r>
              <a:rPr lang="en-GB" dirty="0">
                <a:solidFill>
                  <a:srgbClr val="000000"/>
                </a:solidFill>
                <a:latin typeface="Calibri" charset="0"/>
                <a:ea typeface="Calibri" charset="0"/>
                <a:cs typeface="Times New Roman" charset="0"/>
              </a:rPr>
              <a:t>2018)</a:t>
            </a:r>
            <a:endParaRPr lang="en-GB" dirty="0">
              <a:effectLst/>
              <a:latin typeface="Calibri" charset="0"/>
              <a:ea typeface="Calibri" charset="0"/>
              <a:cs typeface="Times New Roman" charset="0"/>
            </a:endParaRPr>
          </a:p>
        </p:txBody>
      </p:sp>
    </p:spTree>
    <p:extLst>
      <p:ext uri="{BB962C8B-B14F-4D97-AF65-F5344CB8AC3E}">
        <p14:creationId xmlns:p14="http://schemas.microsoft.com/office/powerpoint/2010/main" val="1000787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7657"/>
            <a:ext cx="10515600" cy="1325563"/>
          </a:xfrm>
        </p:spPr>
        <p:txBody>
          <a:bodyPr/>
          <a:lstStyle/>
          <a:p>
            <a:pPr algn="ctr"/>
            <a:r>
              <a:rPr lang="en-GB" dirty="0" smtClean="0"/>
              <a:t>What happened?</a:t>
            </a:r>
            <a:endParaRPr lang="en-GB" dirty="0"/>
          </a:p>
        </p:txBody>
      </p:sp>
      <p:pic>
        <p:nvPicPr>
          <p:cNvPr id="4" name="Picture 3"/>
          <p:cNvPicPr>
            <a:picLocks noChangeAspect="1"/>
          </p:cNvPicPr>
          <p:nvPr/>
        </p:nvPicPr>
        <p:blipFill>
          <a:blip r:embed="rId3"/>
          <a:stretch>
            <a:fillRect/>
          </a:stretch>
        </p:blipFill>
        <p:spPr>
          <a:xfrm>
            <a:off x="6383547" y="700667"/>
            <a:ext cx="4226945" cy="3015078"/>
          </a:xfrm>
          <a:prstGeom prst="rect">
            <a:avLst/>
          </a:prstGeom>
        </p:spPr>
      </p:pic>
      <p:sp>
        <p:nvSpPr>
          <p:cNvPr id="5" name="Rectangle 4"/>
          <p:cNvSpPr/>
          <p:nvPr/>
        </p:nvSpPr>
        <p:spPr>
          <a:xfrm>
            <a:off x="424133" y="895714"/>
            <a:ext cx="5216106" cy="5262979"/>
          </a:xfrm>
          <a:prstGeom prst="rect">
            <a:avLst/>
          </a:prstGeom>
        </p:spPr>
        <p:txBody>
          <a:bodyPr wrap="square">
            <a:spAutoFit/>
          </a:bodyPr>
          <a:lstStyle/>
          <a:p>
            <a:r>
              <a:rPr lang="en-GB" sz="2800" i="1" dirty="0"/>
              <a:t>‘Oxfam is a movement of millions of people, all working towards one goal </a:t>
            </a:r>
            <a:r>
              <a:rPr lang="mr-IN" sz="2800" i="1" dirty="0"/>
              <a:t>–</a:t>
            </a:r>
            <a:r>
              <a:rPr lang="en-GB" sz="2800" i="1" dirty="0"/>
              <a:t> an end to poverty for everyone</a:t>
            </a:r>
            <a:r>
              <a:rPr lang="en-GB" sz="2800" i="1" dirty="0" smtClean="0"/>
              <a:t>’</a:t>
            </a:r>
          </a:p>
          <a:p>
            <a:endParaRPr lang="en-GB" sz="2800" i="1" dirty="0" smtClean="0"/>
          </a:p>
          <a:p>
            <a:endParaRPr lang="en-GB" sz="2800" i="1" dirty="0"/>
          </a:p>
          <a:p>
            <a:endParaRPr lang="en-GB" sz="2800" i="1" dirty="0"/>
          </a:p>
          <a:p>
            <a:r>
              <a:rPr lang="en-GB" sz="2800" i="1" dirty="0"/>
              <a:t>‘We can take on the big issues that keep people poor </a:t>
            </a:r>
            <a:r>
              <a:rPr lang="mr-IN" sz="2800" i="1" dirty="0"/>
              <a:t>–</a:t>
            </a:r>
            <a:r>
              <a:rPr lang="en-GB" sz="2800" i="1" dirty="0"/>
              <a:t> inequality, hunger and climate change </a:t>
            </a:r>
            <a:r>
              <a:rPr lang="mr-IN" sz="2800" i="1" dirty="0"/>
              <a:t>–</a:t>
            </a:r>
            <a:r>
              <a:rPr lang="en-GB" sz="2800" i="1" dirty="0"/>
              <a:t> if we each play our part, however small it may feel’</a:t>
            </a:r>
          </a:p>
        </p:txBody>
      </p:sp>
      <p:pic>
        <p:nvPicPr>
          <p:cNvPr id="7" name="Picture 6"/>
          <p:cNvPicPr>
            <a:picLocks noChangeAspect="1"/>
          </p:cNvPicPr>
          <p:nvPr/>
        </p:nvPicPr>
        <p:blipFill>
          <a:blip r:embed="rId4"/>
          <a:stretch>
            <a:fillRect/>
          </a:stretch>
        </p:blipFill>
        <p:spPr>
          <a:xfrm>
            <a:off x="6383548" y="3973416"/>
            <a:ext cx="4335454" cy="2694803"/>
          </a:xfrm>
          <a:prstGeom prst="rect">
            <a:avLst/>
          </a:prstGeom>
        </p:spPr>
      </p:pic>
      <p:sp>
        <p:nvSpPr>
          <p:cNvPr id="3" name="Rectangle 2"/>
          <p:cNvSpPr/>
          <p:nvPr/>
        </p:nvSpPr>
        <p:spPr>
          <a:xfrm>
            <a:off x="424133" y="6462778"/>
            <a:ext cx="1568956" cy="410882"/>
          </a:xfrm>
          <a:prstGeom prst="rect">
            <a:avLst/>
          </a:prstGeom>
        </p:spPr>
        <p:txBody>
          <a:bodyPr wrap="none">
            <a:spAutoFit/>
          </a:bodyPr>
          <a:lstStyle/>
          <a:p>
            <a:pPr>
              <a:lnSpc>
                <a:spcPct val="115000"/>
              </a:lnSpc>
              <a:spcAft>
                <a:spcPts val="1000"/>
              </a:spcAft>
            </a:pPr>
            <a:r>
              <a:rPr lang="en-GB" dirty="0" smtClean="0">
                <a:solidFill>
                  <a:srgbClr val="000000"/>
                </a:solidFill>
                <a:latin typeface="Calibri" charset="0"/>
                <a:ea typeface="Calibri" charset="0"/>
                <a:cs typeface="Times New Roman" charset="0"/>
              </a:rPr>
              <a:t>(</a:t>
            </a:r>
            <a:r>
              <a:rPr lang="en-GB" dirty="0">
                <a:solidFill>
                  <a:srgbClr val="000000"/>
                </a:solidFill>
                <a:latin typeface="Calibri" charset="0"/>
                <a:ea typeface="Calibri" charset="0"/>
                <a:cs typeface="Times New Roman" charset="0"/>
              </a:rPr>
              <a:t>Oxfam, 2017)</a:t>
            </a:r>
            <a:endParaRPr lang="en-GB" dirty="0">
              <a:effectLst/>
              <a:latin typeface="Calibri" charset="0"/>
              <a:ea typeface="Calibri" charset="0"/>
              <a:cs typeface="Times New Roman" charset="0"/>
            </a:endParaRPr>
          </a:p>
        </p:txBody>
      </p:sp>
    </p:spTree>
    <p:extLst>
      <p:ext uri="{BB962C8B-B14F-4D97-AF65-F5344CB8AC3E}">
        <p14:creationId xmlns:p14="http://schemas.microsoft.com/office/powerpoint/2010/main" val="103703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How the news broke?</a:t>
            </a:r>
            <a:endParaRPr lang="en-GB" dirty="0"/>
          </a:p>
        </p:txBody>
      </p:sp>
      <p:pic>
        <p:nvPicPr>
          <p:cNvPr id="4" name="Content Placeholder 3"/>
          <p:cNvPicPr>
            <a:picLocks noGrp="1" noChangeAspect="1"/>
          </p:cNvPicPr>
          <p:nvPr>
            <p:ph idx="1"/>
          </p:nvPr>
        </p:nvPicPr>
        <p:blipFill>
          <a:blip r:embed="rId3"/>
          <a:stretch>
            <a:fillRect/>
          </a:stretch>
        </p:blipFill>
        <p:spPr>
          <a:xfrm>
            <a:off x="2016323" y="1690688"/>
            <a:ext cx="7684698" cy="3842349"/>
          </a:xfrm>
          <a:prstGeom prst="rect">
            <a:avLst/>
          </a:prstGeom>
        </p:spPr>
      </p:pic>
      <p:sp>
        <p:nvSpPr>
          <p:cNvPr id="3" name="Rectangle 2"/>
          <p:cNvSpPr/>
          <p:nvPr/>
        </p:nvSpPr>
        <p:spPr>
          <a:xfrm>
            <a:off x="838200" y="6248791"/>
            <a:ext cx="1914307" cy="369332"/>
          </a:xfrm>
          <a:prstGeom prst="rect">
            <a:avLst/>
          </a:prstGeom>
        </p:spPr>
        <p:txBody>
          <a:bodyPr wrap="none">
            <a:spAutoFit/>
          </a:bodyPr>
          <a:lstStyle/>
          <a:p>
            <a:r>
              <a:rPr lang="en-GB">
                <a:solidFill>
                  <a:srgbClr val="000000"/>
                </a:solidFill>
                <a:latin typeface="Calibri" charset="0"/>
                <a:ea typeface="Calibri" charset="0"/>
                <a:cs typeface="Times New Roman" charset="0"/>
              </a:rPr>
              <a:t>(The Times, 2018)</a:t>
            </a:r>
            <a:r>
              <a:rPr lang="en-GB"/>
              <a:t> </a:t>
            </a:r>
          </a:p>
        </p:txBody>
      </p:sp>
      <p:sp>
        <p:nvSpPr>
          <p:cNvPr id="6" name="Rectangle 5"/>
          <p:cNvSpPr/>
          <p:nvPr/>
        </p:nvSpPr>
        <p:spPr>
          <a:xfrm>
            <a:off x="2752507" y="6207241"/>
            <a:ext cx="1709314" cy="410882"/>
          </a:xfrm>
          <a:prstGeom prst="rect">
            <a:avLst/>
          </a:prstGeom>
        </p:spPr>
        <p:txBody>
          <a:bodyPr wrap="none">
            <a:spAutoFit/>
          </a:bodyPr>
          <a:lstStyle/>
          <a:p>
            <a:pPr>
              <a:lnSpc>
                <a:spcPct val="115000"/>
              </a:lnSpc>
              <a:spcAft>
                <a:spcPts val="1000"/>
              </a:spcAft>
            </a:pPr>
            <a:r>
              <a:rPr lang="en-GB" dirty="0">
                <a:solidFill>
                  <a:srgbClr val="000000"/>
                </a:solidFill>
                <a:latin typeface="Calibri" charset="0"/>
                <a:ea typeface="Calibri" charset="0"/>
                <a:cs typeface="Times New Roman" charset="0"/>
              </a:rPr>
              <a:t>(</a:t>
            </a:r>
            <a:r>
              <a:rPr lang="en-GB" dirty="0" err="1">
                <a:solidFill>
                  <a:srgbClr val="000000"/>
                </a:solidFill>
                <a:latin typeface="Calibri" charset="0"/>
                <a:ea typeface="Calibri" charset="0"/>
                <a:cs typeface="Times New Roman" charset="0"/>
              </a:rPr>
              <a:t>Dearden</a:t>
            </a:r>
            <a:r>
              <a:rPr lang="en-GB" dirty="0">
                <a:solidFill>
                  <a:srgbClr val="000000"/>
                </a:solidFill>
                <a:latin typeface="Calibri" charset="0"/>
                <a:ea typeface="Calibri" charset="0"/>
                <a:cs typeface="Times New Roman" charset="0"/>
              </a:rPr>
              <a:t>, 2018)</a:t>
            </a:r>
            <a:endParaRPr lang="en-GB" dirty="0">
              <a:effectLst/>
              <a:latin typeface="Calibri" charset="0"/>
              <a:ea typeface="Calibri" charset="0"/>
              <a:cs typeface="Times New Roman" charset="0"/>
            </a:endParaRPr>
          </a:p>
        </p:txBody>
      </p:sp>
    </p:spTree>
    <p:extLst>
      <p:ext uri="{BB962C8B-B14F-4D97-AF65-F5344CB8AC3E}">
        <p14:creationId xmlns:p14="http://schemas.microsoft.com/office/powerpoint/2010/main" val="1428089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637"/>
            <a:ext cx="10515600" cy="1325563"/>
          </a:xfrm>
        </p:spPr>
        <p:txBody>
          <a:bodyPr/>
          <a:lstStyle/>
          <a:p>
            <a:r>
              <a:rPr lang="en-GB" dirty="0" smtClean="0"/>
              <a:t>Background and Accusations</a:t>
            </a:r>
            <a:endParaRPr lang="en-GB" dirty="0"/>
          </a:p>
        </p:txBody>
      </p:sp>
      <p:sp>
        <p:nvSpPr>
          <p:cNvPr id="3" name="Content Placeholder 2"/>
          <p:cNvSpPr>
            <a:spLocks noGrp="1"/>
          </p:cNvSpPr>
          <p:nvPr>
            <p:ph idx="1"/>
          </p:nvPr>
        </p:nvSpPr>
        <p:spPr>
          <a:xfrm>
            <a:off x="838200" y="1052333"/>
            <a:ext cx="6269966" cy="5572753"/>
          </a:xfrm>
        </p:spPr>
        <p:txBody>
          <a:bodyPr>
            <a:normAutofit/>
          </a:bodyPr>
          <a:lstStyle/>
          <a:p>
            <a:r>
              <a:rPr lang="en-GB" dirty="0" smtClean="0"/>
              <a:t>Oxfam generated £409 million income during 2017 of which £176 coming from the government and public authorities</a:t>
            </a:r>
          </a:p>
          <a:p>
            <a:pPr marL="0" indent="0">
              <a:buNone/>
            </a:pPr>
            <a:endParaRPr lang="en-GB" dirty="0" smtClean="0"/>
          </a:p>
          <a:p>
            <a:pPr marL="0" indent="0">
              <a:buNone/>
            </a:pPr>
            <a:r>
              <a:rPr lang="en-GB" dirty="0" smtClean="0"/>
              <a:t>Accusations of:</a:t>
            </a:r>
          </a:p>
          <a:p>
            <a:pPr marL="0" indent="0">
              <a:buNone/>
            </a:pPr>
            <a:endParaRPr lang="en-GB" dirty="0" smtClean="0"/>
          </a:p>
          <a:p>
            <a:r>
              <a:rPr lang="en-GB" dirty="0" smtClean="0"/>
              <a:t>Abuse of power from directors through to aid workers</a:t>
            </a:r>
            <a:endParaRPr lang="en-GB" dirty="0"/>
          </a:p>
          <a:p>
            <a:r>
              <a:rPr lang="en-GB" dirty="0" smtClean="0"/>
              <a:t>Oxfam director using funds to pay for prostitution</a:t>
            </a:r>
          </a:p>
          <a:p>
            <a:r>
              <a:rPr lang="en-GB" dirty="0" smtClean="0"/>
              <a:t>Sexual abuse conducted by aid workers</a:t>
            </a:r>
          </a:p>
          <a:p>
            <a:r>
              <a:rPr lang="en-GB" dirty="0" smtClean="0"/>
              <a:t>Re hiring of staff sacked for sexual misconduct</a:t>
            </a:r>
          </a:p>
          <a:p>
            <a:r>
              <a:rPr lang="en-GB" dirty="0" smtClean="0"/>
              <a:t>Giving misleading information to the public in relation to internal investigations </a:t>
            </a:r>
          </a:p>
          <a:p>
            <a:pPr marL="0" indent="0">
              <a:buNone/>
            </a:pPr>
            <a:endParaRPr lang="en-GB" dirty="0"/>
          </a:p>
          <a:p>
            <a:endParaRPr lang="en-GB" dirty="0" smtClean="0"/>
          </a:p>
          <a:p>
            <a:pPr marL="0" indent="0">
              <a:buNone/>
            </a:pPr>
            <a:endParaRPr lang="en-GB" dirty="0"/>
          </a:p>
          <a:p>
            <a:endParaRPr lang="en-GB" dirty="0"/>
          </a:p>
        </p:txBody>
      </p:sp>
      <p:pic>
        <p:nvPicPr>
          <p:cNvPr id="5" name="Picture 4"/>
          <p:cNvPicPr>
            <a:picLocks noChangeAspect="1"/>
          </p:cNvPicPr>
          <p:nvPr/>
        </p:nvPicPr>
        <p:blipFill>
          <a:blip r:embed="rId3"/>
          <a:stretch>
            <a:fillRect/>
          </a:stretch>
        </p:blipFill>
        <p:spPr>
          <a:xfrm>
            <a:off x="7660255" y="694306"/>
            <a:ext cx="3877813" cy="3256981"/>
          </a:xfrm>
          <a:prstGeom prst="rect">
            <a:avLst/>
          </a:prstGeom>
        </p:spPr>
      </p:pic>
      <p:pic>
        <p:nvPicPr>
          <p:cNvPr id="6" name="Picture 5"/>
          <p:cNvPicPr>
            <a:picLocks noChangeAspect="1"/>
          </p:cNvPicPr>
          <p:nvPr/>
        </p:nvPicPr>
        <p:blipFill>
          <a:blip r:embed="rId4"/>
          <a:stretch>
            <a:fillRect/>
          </a:stretch>
        </p:blipFill>
        <p:spPr>
          <a:xfrm>
            <a:off x="7660255" y="3951287"/>
            <a:ext cx="2924329" cy="2906713"/>
          </a:xfrm>
          <a:prstGeom prst="rect">
            <a:avLst/>
          </a:prstGeom>
        </p:spPr>
      </p:pic>
      <p:sp>
        <p:nvSpPr>
          <p:cNvPr id="4" name="Rectangle 3"/>
          <p:cNvSpPr/>
          <p:nvPr/>
        </p:nvSpPr>
        <p:spPr>
          <a:xfrm>
            <a:off x="838200" y="6488668"/>
            <a:ext cx="2767104" cy="369332"/>
          </a:xfrm>
          <a:prstGeom prst="rect">
            <a:avLst/>
          </a:prstGeom>
        </p:spPr>
        <p:txBody>
          <a:bodyPr wrap="none">
            <a:spAutoFit/>
          </a:bodyPr>
          <a:lstStyle/>
          <a:p>
            <a:r>
              <a:rPr lang="en-GB" dirty="0">
                <a:latin typeface="Calibri" charset="0"/>
                <a:ea typeface="Calibri" charset="0"/>
                <a:cs typeface="Times New Roman" charset="0"/>
              </a:rPr>
              <a:t>(BBC, 2018</a:t>
            </a:r>
            <a:r>
              <a:rPr lang="en-GB" dirty="0" smtClean="0">
                <a:latin typeface="Calibri" charset="0"/>
                <a:ea typeface="Calibri" charset="0"/>
                <a:cs typeface="Times New Roman" charset="0"/>
              </a:rPr>
              <a:t>)  (Oxfam, 2018)</a:t>
            </a:r>
            <a:r>
              <a:rPr lang="en-GB" dirty="0" smtClean="0"/>
              <a:t> </a:t>
            </a:r>
            <a:endParaRPr lang="en-GB" dirty="0"/>
          </a:p>
        </p:txBody>
      </p:sp>
    </p:spTree>
    <p:extLst>
      <p:ext uri="{BB962C8B-B14F-4D97-AF65-F5344CB8AC3E}">
        <p14:creationId xmlns:p14="http://schemas.microsoft.com/office/powerpoint/2010/main" val="1976541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Aftermath, Victims &amp; </a:t>
            </a:r>
            <a:r>
              <a:rPr lang="en-GB" dirty="0" smtClean="0"/>
              <a:t>Economic </a:t>
            </a:r>
            <a:r>
              <a:rPr lang="en-GB" dirty="0" smtClean="0"/>
              <a:t>Impact</a:t>
            </a:r>
            <a:endParaRPr lang="en-GB" dirty="0"/>
          </a:p>
        </p:txBody>
      </p:sp>
      <p:sp>
        <p:nvSpPr>
          <p:cNvPr id="3" name="Content Placeholder 2"/>
          <p:cNvSpPr>
            <a:spLocks noGrp="1"/>
          </p:cNvSpPr>
          <p:nvPr>
            <p:ph idx="1"/>
          </p:nvPr>
        </p:nvSpPr>
        <p:spPr>
          <a:xfrm>
            <a:off x="838200" y="1825625"/>
            <a:ext cx="4648200" cy="4351338"/>
          </a:xfrm>
        </p:spPr>
        <p:txBody>
          <a:bodyPr>
            <a:normAutofit fontScale="92500"/>
          </a:bodyPr>
          <a:lstStyle/>
          <a:p>
            <a:pPr marL="0" indent="0">
              <a:buNone/>
            </a:pPr>
            <a:r>
              <a:rPr lang="en-GB" dirty="0" smtClean="0"/>
              <a:t>Short Term</a:t>
            </a:r>
          </a:p>
          <a:p>
            <a:r>
              <a:rPr lang="en-GB" dirty="0" smtClean="0"/>
              <a:t>Public outcry</a:t>
            </a:r>
          </a:p>
          <a:p>
            <a:r>
              <a:rPr lang="en-GB" dirty="0" smtClean="0"/>
              <a:t>Lack of trust</a:t>
            </a:r>
          </a:p>
          <a:p>
            <a:r>
              <a:rPr lang="en-GB" dirty="0" smtClean="0"/>
              <a:t>Leadership concerns</a:t>
            </a:r>
          </a:p>
          <a:p>
            <a:pPr marL="0" indent="0">
              <a:buNone/>
            </a:pPr>
            <a:endParaRPr lang="en-GB" dirty="0" smtClean="0"/>
          </a:p>
          <a:p>
            <a:pPr marL="0" indent="0">
              <a:buNone/>
            </a:pPr>
            <a:r>
              <a:rPr lang="en-GB" dirty="0" smtClean="0"/>
              <a:t>Long term</a:t>
            </a:r>
          </a:p>
          <a:p>
            <a:pPr marL="0" indent="0">
              <a:buNone/>
            </a:pPr>
            <a:endParaRPr lang="en-GB" dirty="0" smtClean="0"/>
          </a:p>
          <a:p>
            <a:r>
              <a:rPr lang="en-GB" dirty="0" smtClean="0"/>
              <a:t>Reduction of funding (mention government have stopped funding)</a:t>
            </a:r>
          </a:p>
          <a:p>
            <a:r>
              <a:rPr lang="en-GB" dirty="0" smtClean="0"/>
              <a:t>Reluctance to donate (7000 cancelled DD)</a:t>
            </a:r>
          </a:p>
          <a:p>
            <a:r>
              <a:rPr lang="en-GB" dirty="0" smtClean="0"/>
              <a:t>Increased poverty as a result of third sector funding</a:t>
            </a:r>
          </a:p>
        </p:txBody>
      </p:sp>
      <p:sp>
        <p:nvSpPr>
          <p:cNvPr id="4" name="Rectangle 3"/>
          <p:cNvSpPr/>
          <p:nvPr/>
        </p:nvSpPr>
        <p:spPr>
          <a:xfrm>
            <a:off x="838200" y="6447118"/>
            <a:ext cx="2453044" cy="410882"/>
          </a:xfrm>
          <a:prstGeom prst="rect">
            <a:avLst/>
          </a:prstGeom>
        </p:spPr>
        <p:txBody>
          <a:bodyPr wrap="none">
            <a:spAutoFit/>
          </a:bodyPr>
          <a:lstStyle/>
          <a:p>
            <a:pPr>
              <a:lnSpc>
                <a:spcPct val="115000"/>
              </a:lnSpc>
              <a:spcAft>
                <a:spcPts val="1000"/>
              </a:spcAft>
            </a:pPr>
            <a:r>
              <a:rPr lang="en-GB">
                <a:latin typeface="Calibri" charset="0"/>
                <a:ea typeface="Calibri" charset="0"/>
                <a:cs typeface="Times New Roman" charset="0"/>
              </a:rPr>
              <a:t>(</a:t>
            </a:r>
            <a:r>
              <a:rPr lang="en-GB" dirty="0" err="1">
                <a:latin typeface="Calibri" charset="0"/>
                <a:ea typeface="Calibri" charset="0"/>
                <a:cs typeface="Times New Roman" charset="0"/>
              </a:rPr>
              <a:t>Elgot</a:t>
            </a:r>
            <a:r>
              <a:rPr lang="en-GB" dirty="0">
                <a:latin typeface="Calibri" charset="0"/>
                <a:ea typeface="Calibri" charset="0"/>
                <a:cs typeface="Times New Roman" charset="0"/>
              </a:rPr>
              <a:t> &amp; McVeigh, 2018)</a:t>
            </a:r>
            <a:endParaRPr lang="en-GB" dirty="0">
              <a:effectLst/>
              <a:latin typeface="Calibri" charset="0"/>
              <a:ea typeface="Calibri" charset="0"/>
              <a:cs typeface="Times New Roman" charset="0"/>
            </a:endParaRPr>
          </a:p>
        </p:txBody>
      </p:sp>
      <p:sp>
        <p:nvSpPr>
          <p:cNvPr id="6" name="Rectangle 5"/>
          <p:cNvSpPr/>
          <p:nvPr/>
        </p:nvSpPr>
        <p:spPr>
          <a:xfrm>
            <a:off x="3291244" y="6447118"/>
            <a:ext cx="2215222" cy="369332"/>
          </a:xfrm>
          <a:prstGeom prst="rect">
            <a:avLst/>
          </a:prstGeom>
        </p:spPr>
        <p:txBody>
          <a:bodyPr wrap="none">
            <a:spAutoFit/>
          </a:bodyPr>
          <a:lstStyle/>
          <a:p>
            <a:r>
              <a:rPr lang="en-GB" dirty="0" smtClean="0">
                <a:solidFill>
                  <a:srgbClr val="000000"/>
                </a:solidFill>
                <a:latin typeface="Calibri" charset="0"/>
                <a:ea typeface="Calibri" charset="0"/>
                <a:cs typeface="Times New Roman" charset="0"/>
              </a:rPr>
              <a:t>(</a:t>
            </a:r>
            <a:r>
              <a:rPr lang="en-GB" dirty="0" err="1">
                <a:solidFill>
                  <a:srgbClr val="000000"/>
                </a:solidFill>
                <a:latin typeface="Calibri" charset="0"/>
                <a:ea typeface="Calibri" charset="0"/>
                <a:cs typeface="Times New Roman" charset="0"/>
              </a:rPr>
              <a:t>Independant</a:t>
            </a:r>
            <a:r>
              <a:rPr lang="en-GB" dirty="0">
                <a:solidFill>
                  <a:srgbClr val="000000"/>
                </a:solidFill>
                <a:latin typeface="Calibri" charset="0"/>
                <a:ea typeface="Calibri" charset="0"/>
                <a:cs typeface="Times New Roman" charset="0"/>
              </a:rPr>
              <a:t>, 2018)</a:t>
            </a:r>
            <a:r>
              <a:rPr lang="en-GB" dirty="0"/>
              <a:t> </a:t>
            </a:r>
          </a:p>
        </p:txBody>
      </p:sp>
      <p:sp>
        <p:nvSpPr>
          <p:cNvPr id="7" name="Rectangle 6"/>
          <p:cNvSpPr/>
          <p:nvPr/>
        </p:nvSpPr>
        <p:spPr>
          <a:xfrm>
            <a:off x="5298832" y="6405568"/>
            <a:ext cx="1822935" cy="410882"/>
          </a:xfrm>
          <a:prstGeom prst="rect">
            <a:avLst/>
          </a:prstGeom>
        </p:spPr>
        <p:txBody>
          <a:bodyPr wrap="none">
            <a:spAutoFit/>
          </a:bodyPr>
          <a:lstStyle/>
          <a:p>
            <a:pPr>
              <a:lnSpc>
                <a:spcPct val="115000"/>
              </a:lnSpc>
              <a:spcAft>
                <a:spcPts val="1000"/>
              </a:spcAft>
            </a:pPr>
            <a:r>
              <a:rPr lang="en-GB" dirty="0">
                <a:latin typeface="Calibri" charset="0"/>
                <a:ea typeface="Calibri" charset="0"/>
                <a:cs typeface="Times New Roman" charset="0"/>
              </a:rPr>
              <a:t> (</a:t>
            </a:r>
            <a:r>
              <a:rPr lang="en-GB" dirty="0" err="1">
                <a:latin typeface="Calibri" charset="0"/>
                <a:ea typeface="Calibri" charset="0"/>
                <a:cs typeface="Times New Roman" charset="0"/>
              </a:rPr>
              <a:t>Rawnsley</a:t>
            </a:r>
            <a:r>
              <a:rPr lang="en-GB" dirty="0">
                <a:latin typeface="Calibri" charset="0"/>
                <a:ea typeface="Calibri" charset="0"/>
                <a:cs typeface="Times New Roman" charset="0"/>
              </a:rPr>
              <a:t>, 2018)</a:t>
            </a:r>
            <a:endParaRPr lang="en-GB" dirty="0">
              <a:effectLst/>
              <a:latin typeface="Calibri" charset="0"/>
              <a:ea typeface="Calibri" charset="0"/>
              <a:cs typeface="Times New Roman" charset="0"/>
            </a:endParaRPr>
          </a:p>
        </p:txBody>
      </p:sp>
      <p:sp>
        <p:nvSpPr>
          <p:cNvPr id="8" name="Rectangle 7"/>
          <p:cNvSpPr/>
          <p:nvPr/>
        </p:nvSpPr>
        <p:spPr>
          <a:xfrm>
            <a:off x="7121767" y="6405568"/>
            <a:ext cx="2187587" cy="410882"/>
          </a:xfrm>
          <a:prstGeom prst="rect">
            <a:avLst/>
          </a:prstGeom>
        </p:spPr>
        <p:txBody>
          <a:bodyPr wrap="none">
            <a:spAutoFit/>
          </a:bodyPr>
          <a:lstStyle/>
          <a:p>
            <a:pPr>
              <a:lnSpc>
                <a:spcPct val="115000"/>
              </a:lnSpc>
              <a:spcAft>
                <a:spcPts val="1000"/>
              </a:spcAft>
            </a:pPr>
            <a:r>
              <a:rPr lang="en-GB">
                <a:solidFill>
                  <a:srgbClr val="000000"/>
                </a:solidFill>
                <a:latin typeface="Calibri" charset="0"/>
                <a:ea typeface="Calibri" charset="0"/>
                <a:cs typeface="Times New Roman" charset="0"/>
              </a:rPr>
              <a:t>(The Spectator, 2018)</a:t>
            </a:r>
            <a:endParaRPr lang="en-GB">
              <a:effectLst/>
              <a:latin typeface="Calibri" charset="0"/>
              <a:ea typeface="Calibri" charset="0"/>
              <a:cs typeface="Times New Roman" charset="0"/>
            </a:endParaRPr>
          </a:p>
        </p:txBody>
      </p:sp>
      <p:pic>
        <p:nvPicPr>
          <p:cNvPr id="9" name="Picture 8"/>
          <p:cNvPicPr>
            <a:picLocks noChangeAspect="1"/>
          </p:cNvPicPr>
          <p:nvPr/>
        </p:nvPicPr>
        <p:blipFill>
          <a:blip r:embed="rId3"/>
          <a:stretch>
            <a:fillRect/>
          </a:stretch>
        </p:blipFill>
        <p:spPr>
          <a:xfrm>
            <a:off x="5647266" y="1519216"/>
            <a:ext cx="5546035" cy="3763381"/>
          </a:xfrm>
          <a:prstGeom prst="rect">
            <a:avLst/>
          </a:prstGeom>
        </p:spPr>
      </p:pic>
    </p:spTree>
    <p:extLst>
      <p:ext uri="{BB962C8B-B14F-4D97-AF65-F5344CB8AC3E}">
        <p14:creationId xmlns:p14="http://schemas.microsoft.com/office/powerpoint/2010/main" val="307513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8444" y="0"/>
            <a:ext cx="10515600" cy="1325563"/>
          </a:xfrm>
        </p:spPr>
        <p:txBody>
          <a:bodyPr/>
          <a:lstStyle/>
          <a:p>
            <a:r>
              <a:rPr lang="en-GB" dirty="0" smtClean="0"/>
              <a:t>What makes this a Scandal?</a:t>
            </a:r>
            <a:endParaRPr lang="en-GB" dirty="0"/>
          </a:p>
        </p:txBody>
      </p:sp>
      <p:sp>
        <p:nvSpPr>
          <p:cNvPr id="3" name="Content Placeholder 2"/>
          <p:cNvSpPr>
            <a:spLocks noGrp="1"/>
          </p:cNvSpPr>
          <p:nvPr>
            <p:ph idx="1"/>
          </p:nvPr>
        </p:nvSpPr>
        <p:spPr>
          <a:xfrm>
            <a:off x="4693478" y="2160587"/>
            <a:ext cx="5283200" cy="5370511"/>
          </a:xfrm>
        </p:spPr>
        <p:txBody>
          <a:bodyPr/>
          <a:lstStyle/>
          <a:p>
            <a:r>
              <a:rPr lang="en-GB" dirty="0" smtClean="0"/>
              <a:t>Employment of persons known to have engaged in the hiring of prostitutes</a:t>
            </a:r>
          </a:p>
          <a:p>
            <a:r>
              <a:rPr lang="en-GB" dirty="0" smtClean="0"/>
              <a:t>Directors using funds to pay for prostitution</a:t>
            </a:r>
          </a:p>
          <a:p>
            <a:r>
              <a:rPr lang="en-GB" dirty="0" smtClean="0"/>
              <a:t>Employees engaging in sexual activity with children</a:t>
            </a:r>
          </a:p>
          <a:p>
            <a:r>
              <a:rPr lang="en-GB" dirty="0" smtClean="0"/>
              <a:t>Failing to disclose the use of prostitutes by aid workers</a:t>
            </a:r>
          </a:p>
          <a:p>
            <a:r>
              <a:rPr lang="en-GB" dirty="0" smtClean="0"/>
              <a:t>Distinct lack of moral leadership</a:t>
            </a:r>
          </a:p>
          <a:p>
            <a:endParaRPr lang="en-GB" dirty="0"/>
          </a:p>
        </p:txBody>
      </p:sp>
      <p:pic>
        <p:nvPicPr>
          <p:cNvPr id="4" name="Picture 3"/>
          <p:cNvPicPr>
            <a:picLocks noChangeAspect="1"/>
          </p:cNvPicPr>
          <p:nvPr/>
        </p:nvPicPr>
        <p:blipFill>
          <a:blip r:embed="rId3"/>
          <a:stretch>
            <a:fillRect/>
          </a:stretch>
        </p:blipFill>
        <p:spPr>
          <a:xfrm>
            <a:off x="435428" y="2369343"/>
            <a:ext cx="3810000" cy="2476500"/>
          </a:xfrm>
          <a:prstGeom prst="rect">
            <a:avLst/>
          </a:prstGeom>
        </p:spPr>
      </p:pic>
      <p:sp>
        <p:nvSpPr>
          <p:cNvPr id="5" name="Rectangle 4"/>
          <p:cNvSpPr/>
          <p:nvPr/>
        </p:nvSpPr>
        <p:spPr>
          <a:xfrm>
            <a:off x="435428" y="6296958"/>
            <a:ext cx="1277016" cy="410882"/>
          </a:xfrm>
          <a:prstGeom prst="rect">
            <a:avLst/>
          </a:prstGeom>
        </p:spPr>
        <p:txBody>
          <a:bodyPr wrap="none">
            <a:spAutoFit/>
          </a:bodyPr>
          <a:lstStyle/>
          <a:p>
            <a:pPr>
              <a:lnSpc>
                <a:spcPct val="115000"/>
              </a:lnSpc>
              <a:spcAft>
                <a:spcPts val="1000"/>
              </a:spcAft>
            </a:pPr>
            <a:r>
              <a:rPr lang="en-GB">
                <a:solidFill>
                  <a:srgbClr val="000000"/>
                </a:solidFill>
                <a:latin typeface="Calibri" charset="0"/>
                <a:ea typeface="Calibri" charset="0"/>
                <a:cs typeface="Times New Roman" charset="0"/>
              </a:rPr>
              <a:t>(BBC, 2018)</a:t>
            </a:r>
            <a:endParaRPr lang="en-GB">
              <a:effectLst/>
              <a:latin typeface="Calibri" charset="0"/>
              <a:ea typeface="Calibri" charset="0"/>
              <a:cs typeface="Times New Roman" charset="0"/>
            </a:endParaRPr>
          </a:p>
        </p:txBody>
      </p:sp>
    </p:spTree>
    <p:extLst>
      <p:ext uri="{BB962C8B-B14F-4D97-AF65-F5344CB8AC3E}">
        <p14:creationId xmlns:p14="http://schemas.microsoft.com/office/powerpoint/2010/main" val="1924805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6406" y="212034"/>
            <a:ext cx="8596668" cy="1320800"/>
          </a:xfrm>
        </p:spPr>
        <p:txBody>
          <a:bodyPr>
            <a:normAutofit/>
          </a:bodyPr>
          <a:lstStyle/>
          <a:p>
            <a:r>
              <a:rPr lang="en-GB" dirty="0" smtClean="0"/>
              <a:t>Response from organisation and Organisational Reputation </a:t>
            </a:r>
            <a:endParaRPr lang="en-GB" dirty="0"/>
          </a:p>
        </p:txBody>
      </p:sp>
      <p:sp>
        <p:nvSpPr>
          <p:cNvPr id="3" name="Content Placeholder 2"/>
          <p:cNvSpPr>
            <a:spLocks noGrp="1"/>
          </p:cNvSpPr>
          <p:nvPr>
            <p:ph idx="1"/>
          </p:nvPr>
        </p:nvSpPr>
        <p:spPr>
          <a:xfrm>
            <a:off x="510396" y="1186898"/>
            <a:ext cx="10515600" cy="2398142"/>
          </a:xfrm>
        </p:spPr>
        <p:txBody>
          <a:bodyPr/>
          <a:lstStyle/>
          <a:p>
            <a:pPr marL="0" indent="0">
              <a:buNone/>
            </a:pPr>
            <a:endParaRPr lang="en-GB" sz="2000" dirty="0" smtClean="0"/>
          </a:p>
          <a:p>
            <a:pPr marL="0" indent="0">
              <a:buNone/>
            </a:pPr>
            <a:r>
              <a:rPr lang="en-GB" sz="2000" dirty="0" smtClean="0">
                <a:solidFill>
                  <a:schemeClr val="tx1"/>
                </a:solidFill>
              </a:rPr>
              <a:t>Apology </a:t>
            </a:r>
            <a:r>
              <a:rPr lang="en-GB" sz="2000" dirty="0" smtClean="0">
                <a:solidFill>
                  <a:schemeClr val="tx1"/>
                </a:solidFill>
              </a:rPr>
              <a:t>letter to stakeholders highlighting:</a:t>
            </a:r>
          </a:p>
          <a:p>
            <a:r>
              <a:rPr lang="en-GB" sz="2000" dirty="0">
                <a:solidFill>
                  <a:schemeClr val="tx1"/>
                </a:solidFill>
              </a:rPr>
              <a:t> </a:t>
            </a:r>
            <a:r>
              <a:rPr lang="en-GB" sz="2000" dirty="0" smtClean="0">
                <a:solidFill>
                  <a:schemeClr val="tx1"/>
                </a:solidFill>
              </a:rPr>
              <a:t>Accountability</a:t>
            </a:r>
          </a:p>
          <a:p>
            <a:r>
              <a:rPr lang="en-GB" sz="2000" dirty="0" smtClean="0">
                <a:solidFill>
                  <a:schemeClr val="tx1"/>
                </a:solidFill>
              </a:rPr>
              <a:t>Support  for victims</a:t>
            </a:r>
          </a:p>
          <a:p>
            <a:r>
              <a:rPr lang="en-GB" sz="2000" dirty="0" smtClean="0">
                <a:solidFill>
                  <a:schemeClr val="tx1"/>
                </a:solidFill>
              </a:rPr>
              <a:t>What improvements have been made (vetting staff, introduction of whistleblowing)</a:t>
            </a:r>
          </a:p>
          <a:p>
            <a:pPr marL="0" indent="0">
              <a:buNone/>
            </a:pPr>
            <a:endParaRPr lang="en-GB" dirty="0"/>
          </a:p>
        </p:txBody>
      </p:sp>
      <p:sp>
        <p:nvSpPr>
          <p:cNvPr id="4" name="TextBox 3"/>
          <p:cNvSpPr txBox="1"/>
          <p:nvPr/>
        </p:nvSpPr>
        <p:spPr>
          <a:xfrm>
            <a:off x="510396" y="3308668"/>
            <a:ext cx="9720532" cy="4216539"/>
          </a:xfrm>
          <a:prstGeom prst="rect">
            <a:avLst/>
          </a:prstGeom>
          <a:noFill/>
        </p:spPr>
        <p:txBody>
          <a:bodyPr wrap="square" rtlCol="0">
            <a:spAutoFit/>
          </a:bodyPr>
          <a:lstStyle/>
          <a:p>
            <a:endParaRPr lang="en-GB" sz="2000" dirty="0" smtClean="0"/>
          </a:p>
          <a:p>
            <a:r>
              <a:rPr lang="en-GB" sz="2000" dirty="0" smtClean="0"/>
              <a:t>Just </a:t>
            </a:r>
            <a:r>
              <a:rPr lang="en-GB" sz="2000" dirty="0" smtClean="0"/>
              <a:t>two days later the scandal is played down. </a:t>
            </a:r>
          </a:p>
          <a:p>
            <a:endParaRPr lang="en-GB" sz="2000" dirty="0"/>
          </a:p>
          <a:p>
            <a:r>
              <a:rPr lang="en-GB" sz="2000" dirty="0"/>
              <a:t>“The intensity and the ferocity of the attack makes you wonder, what did we do?” he said. </a:t>
            </a:r>
            <a:endParaRPr lang="en-GB" sz="2000" dirty="0" smtClean="0"/>
          </a:p>
          <a:p>
            <a:endParaRPr lang="en-GB" sz="2000" dirty="0"/>
          </a:p>
          <a:p>
            <a:r>
              <a:rPr lang="en-GB" sz="2000" dirty="0"/>
              <a:t>“We murdered babies in their cots? Certainly, the scale and the intensity of the attacks feels out of proportion to the level of culpability. I struggle to understand it. You think, ‘My God, there’s something going on there.’”</a:t>
            </a:r>
          </a:p>
          <a:p>
            <a:endParaRPr lang="en-GB" dirty="0"/>
          </a:p>
          <a:p>
            <a:endParaRPr lang="en-GB" dirty="0" smtClean="0"/>
          </a:p>
          <a:p>
            <a:endParaRPr lang="en-GB" dirty="0"/>
          </a:p>
          <a:p>
            <a:endParaRPr lang="en-GB" dirty="0" smtClean="0"/>
          </a:p>
          <a:p>
            <a:endParaRPr lang="en-GB" dirty="0"/>
          </a:p>
          <a:p>
            <a:endParaRPr lang="en-GB" dirty="0"/>
          </a:p>
        </p:txBody>
      </p:sp>
      <p:sp>
        <p:nvSpPr>
          <p:cNvPr id="5" name="Rectangle 4"/>
          <p:cNvSpPr/>
          <p:nvPr/>
        </p:nvSpPr>
        <p:spPr>
          <a:xfrm>
            <a:off x="510396" y="6346762"/>
            <a:ext cx="1500539" cy="369332"/>
          </a:xfrm>
          <a:prstGeom prst="rect">
            <a:avLst/>
          </a:prstGeom>
        </p:spPr>
        <p:txBody>
          <a:bodyPr wrap="none">
            <a:spAutoFit/>
          </a:bodyPr>
          <a:lstStyle/>
          <a:p>
            <a:r>
              <a:rPr lang="en-GB" dirty="0">
                <a:latin typeface="Calibri" charset="0"/>
                <a:ea typeface="Calibri" charset="0"/>
                <a:cs typeface="Times New Roman" charset="0"/>
              </a:rPr>
              <a:t>(Bailey, 2013)</a:t>
            </a:r>
            <a:r>
              <a:rPr lang="en-GB" dirty="0"/>
              <a:t> </a:t>
            </a:r>
          </a:p>
        </p:txBody>
      </p:sp>
      <p:sp>
        <p:nvSpPr>
          <p:cNvPr id="6" name="Rectangle 5"/>
          <p:cNvSpPr/>
          <p:nvPr/>
        </p:nvSpPr>
        <p:spPr>
          <a:xfrm>
            <a:off x="1852116" y="6346762"/>
            <a:ext cx="3320333" cy="369332"/>
          </a:xfrm>
          <a:prstGeom prst="rect">
            <a:avLst/>
          </a:prstGeom>
        </p:spPr>
        <p:txBody>
          <a:bodyPr wrap="none">
            <a:spAutoFit/>
          </a:bodyPr>
          <a:lstStyle/>
          <a:p>
            <a:r>
              <a:rPr lang="en-GB" dirty="0">
                <a:solidFill>
                  <a:srgbClr val="000000"/>
                </a:solidFill>
                <a:latin typeface="Calibri" charset="0"/>
                <a:ea typeface="Calibri" charset="0"/>
                <a:cs typeface="Times New Roman" charset="0"/>
              </a:rPr>
              <a:t>(</a:t>
            </a:r>
            <a:r>
              <a:rPr lang="en-GB" dirty="0" err="1">
                <a:solidFill>
                  <a:srgbClr val="000000"/>
                </a:solidFill>
                <a:latin typeface="Calibri" charset="0"/>
                <a:ea typeface="Calibri" charset="0"/>
                <a:cs typeface="Times New Roman" charset="0"/>
              </a:rPr>
              <a:t>Aitkenhead</a:t>
            </a:r>
            <a:r>
              <a:rPr lang="en-GB" dirty="0">
                <a:solidFill>
                  <a:srgbClr val="000000"/>
                </a:solidFill>
                <a:latin typeface="Calibri" charset="0"/>
                <a:ea typeface="Calibri" charset="0"/>
                <a:cs typeface="Times New Roman" charset="0"/>
              </a:rPr>
              <a:t> &amp; Beaumont, 2018</a:t>
            </a:r>
            <a:r>
              <a:rPr lang="en-GB" dirty="0" smtClean="0">
                <a:solidFill>
                  <a:srgbClr val="000000"/>
                </a:solidFill>
                <a:latin typeface="Calibri" charset="0"/>
                <a:ea typeface="Calibri" charset="0"/>
                <a:cs typeface="Times New Roman" charset="0"/>
              </a:rPr>
              <a:t>)</a:t>
            </a:r>
            <a:endParaRPr lang="en-GB" dirty="0"/>
          </a:p>
        </p:txBody>
      </p:sp>
      <p:sp>
        <p:nvSpPr>
          <p:cNvPr id="7" name="Rectangle 6"/>
          <p:cNvSpPr/>
          <p:nvPr/>
        </p:nvSpPr>
        <p:spPr>
          <a:xfrm>
            <a:off x="5114740" y="6346762"/>
            <a:ext cx="4005071" cy="369332"/>
          </a:xfrm>
          <a:prstGeom prst="rect">
            <a:avLst/>
          </a:prstGeom>
        </p:spPr>
        <p:txBody>
          <a:bodyPr wrap="none">
            <a:spAutoFit/>
          </a:bodyPr>
          <a:lstStyle/>
          <a:p>
            <a:r>
              <a:rPr lang="en-GB">
                <a:solidFill>
                  <a:srgbClr val="000000"/>
                </a:solidFill>
                <a:latin typeface="Calibri" charset="0"/>
                <a:ea typeface="Calibri" charset="0"/>
                <a:cs typeface="Times New Roman" charset="0"/>
              </a:rPr>
              <a:t>(Morgan-Bentley, </a:t>
            </a:r>
            <a:r>
              <a:rPr lang="en-GB" dirty="0" err="1">
                <a:solidFill>
                  <a:srgbClr val="000000"/>
                </a:solidFill>
                <a:latin typeface="Calibri" charset="0"/>
                <a:ea typeface="Calibri" charset="0"/>
                <a:cs typeface="Times New Roman" charset="0"/>
              </a:rPr>
              <a:t>Kenber</a:t>
            </a:r>
            <a:r>
              <a:rPr lang="en-GB" dirty="0">
                <a:solidFill>
                  <a:srgbClr val="000000"/>
                </a:solidFill>
                <a:latin typeface="Calibri" charset="0"/>
                <a:ea typeface="Calibri" charset="0"/>
                <a:cs typeface="Times New Roman" charset="0"/>
              </a:rPr>
              <a:t>, &amp; Elliot, 2018)</a:t>
            </a:r>
            <a:r>
              <a:rPr lang="en-GB" dirty="0"/>
              <a:t> </a:t>
            </a:r>
          </a:p>
        </p:txBody>
      </p:sp>
    </p:spTree>
    <p:extLst>
      <p:ext uri="{BB962C8B-B14F-4D97-AF65-F5344CB8AC3E}">
        <p14:creationId xmlns:p14="http://schemas.microsoft.com/office/powerpoint/2010/main" val="40387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players and Ownership</a:t>
            </a:r>
            <a:endParaRPr lang="en-GB" dirty="0"/>
          </a:p>
        </p:txBody>
      </p:sp>
      <p:pic>
        <p:nvPicPr>
          <p:cNvPr id="4" name="Content Placeholder 3">
            <a:extLst>
              <a:ext uri="{FF2B5EF4-FFF2-40B4-BE49-F238E27FC236}">
                <a16:creationId xmlns="" xmlns:a16="http://schemas.microsoft.com/office/drawing/2014/main" id="{E544D20D-E091-8D4F-927B-3C3D6F234AFC}"/>
              </a:ext>
            </a:extLst>
          </p:cNvPr>
          <p:cNvPicPr>
            <a:picLocks noGrp="1" noChangeAspect="1"/>
          </p:cNvPicPr>
          <p:nvPr>
            <p:ph idx="1"/>
          </p:nvPr>
        </p:nvPicPr>
        <p:blipFill rotWithShape="1">
          <a:blip r:embed="rId3"/>
          <a:srcRect l="8831" t="17326" r="6581" b="11392"/>
          <a:stretch/>
        </p:blipFill>
        <p:spPr>
          <a:xfrm>
            <a:off x="1533275" y="1641465"/>
            <a:ext cx="6884786" cy="4351338"/>
          </a:xfrm>
          <a:prstGeom prst="rect">
            <a:avLst/>
          </a:prstGeom>
        </p:spPr>
      </p:pic>
      <p:sp>
        <p:nvSpPr>
          <p:cNvPr id="3" name="Rectangle 2"/>
          <p:cNvSpPr/>
          <p:nvPr/>
        </p:nvSpPr>
        <p:spPr>
          <a:xfrm>
            <a:off x="838200" y="6211687"/>
            <a:ext cx="2770310" cy="410882"/>
          </a:xfrm>
          <a:prstGeom prst="rect">
            <a:avLst/>
          </a:prstGeom>
        </p:spPr>
        <p:txBody>
          <a:bodyPr wrap="none">
            <a:spAutoFit/>
          </a:bodyPr>
          <a:lstStyle/>
          <a:p>
            <a:pPr>
              <a:lnSpc>
                <a:spcPct val="115000"/>
              </a:lnSpc>
              <a:spcAft>
                <a:spcPts val="1000"/>
              </a:spcAft>
            </a:pPr>
            <a:r>
              <a:rPr lang="en-GB" dirty="0">
                <a:solidFill>
                  <a:srgbClr val="000000"/>
                </a:solidFill>
                <a:latin typeface="Calibri" charset="0"/>
                <a:ea typeface="Calibri" charset="0"/>
                <a:cs typeface="Times New Roman" charset="0"/>
              </a:rPr>
              <a:t>(Charity Commission, 2017)</a:t>
            </a:r>
            <a:endParaRPr lang="en-GB" dirty="0">
              <a:effectLst/>
              <a:latin typeface="Calibri" charset="0"/>
              <a:ea typeface="Calibri" charset="0"/>
              <a:cs typeface="Times New Roman" charset="0"/>
            </a:endParaRPr>
          </a:p>
        </p:txBody>
      </p:sp>
      <p:sp>
        <p:nvSpPr>
          <p:cNvPr id="5" name="Rectangle 4"/>
          <p:cNvSpPr/>
          <p:nvPr/>
        </p:nvSpPr>
        <p:spPr>
          <a:xfrm>
            <a:off x="3608510" y="6211687"/>
            <a:ext cx="1686167" cy="410882"/>
          </a:xfrm>
          <a:prstGeom prst="rect">
            <a:avLst/>
          </a:prstGeom>
        </p:spPr>
        <p:txBody>
          <a:bodyPr wrap="none">
            <a:spAutoFit/>
          </a:bodyPr>
          <a:lstStyle/>
          <a:p>
            <a:pPr>
              <a:lnSpc>
                <a:spcPct val="115000"/>
              </a:lnSpc>
              <a:spcAft>
                <a:spcPts val="1000"/>
              </a:spcAft>
            </a:pPr>
            <a:r>
              <a:rPr lang="en-GB" dirty="0">
                <a:solidFill>
                  <a:srgbClr val="000000"/>
                </a:solidFill>
                <a:latin typeface="Calibri" charset="0"/>
                <a:ea typeface="Calibri" charset="0"/>
                <a:cs typeface="Times New Roman" charset="0"/>
              </a:rPr>
              <a:t>(</a:t>
            </a:r>
            <a:r>
              <a:rPr lang="en-GB" dirty="0" err="1">
                <a:solidFill>
                  <a:srgbClr val="000000"/>
                </a:solidFill>
                <a:latin typeface="Calibri" charset="0"/>
                <a:ea typeface="Calibri" charset="0"/>
                <a:cs typeface="Times New Roman" charset="0"/>
              </a:rPr>
              <a:t>Weakley</a:t>
            </a:r>
            <a:r>
              <a:rPr lang="en-GB" dirty="0">
                <a:solidFill>
                  <a:srgbClr val="000000"/>
                </a:solidFill>
                <a:latin typeface="Calibri" charset="0"/>
                <a:ea typeface="Calibri" charset="0"/>
                <a:cs typeface="Times New Roman" charset="0"/>
              </a:rPr>
              <a:t>, 2018)</a:t>
            </a:r>
            <a:endParaRPr lang="en-GB" dirty="0">
              <a:effectLst/>
              <a:latin typeface="Calibri" charset="0"/>
              <a:ea typeface="Calibri" charset="0"/>
              <a:cs typeface="Times New Roman" charset="0"/>
            </a:endParaRPr>
          </a:p>
        </p:txBody>
      </p:sp>
    </p:spTree>
    <p:extLst>
      <p:ext uri="{BB962C8B-B14F-4D97-AF65-F5344CB8AC3E}">
        <p14:creationId xmlns:p14="http://schemas.microsoft.com/office/powerpoint/2010/main" val="1343157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8724"/>
            <a:ext cx="10515600" cy="1325563"/>
          </a:xfrm>
        </p:spPr>
        <p:txBody>
          <a:bodyPr/>
          <a:lstStyle/>
          <a:p>
            <a:r>
              <a:rPr lang="en-GB" dirty="0" smtClean="0"/>
              <a:t/>
            </a:r>
            <a:br>
              <a:rPr lang="en-GB" dirty="0" smtClean="0"/>
            </a:br>
            <a:r>
              <a:rPr lang="en-GB" dirty="0" smtClean="0"/>
              <a:t>Moral Judgement</a:t>
            </a:r>
            <a:endParaRPr lang="en-GB" dirty="0"/>
          </a:p>
        </p:txBody>
      </p:sp>
      <p:sp>
        <p:nvSpPr>
          <p:cNvPr id="3" name="Content Placeholder 2"/>
          <p:cNvSpPr>
            <a:spLocks noGrp="1"/>
          </p:cNvSpPr>
          <p:nvPr>
            <p:ph idx="1"/>
          </p:nvPr>
        </p:nvSpPr>
        <p:spPr>
          <a:xfrm>
            <a:off x="649137" y="1221687"/>
            <a:ext cx="10893725" cy="2501839"/>
          </a:xfrm>
        </p:spPr>
        <p:txBody>
          <a:bodyPr>
            <a:noAutofit/>
          </a:bodyPr>
          <a:lstStyle/>
          <a:p>
            <a:pPr marL="0" indent="0">
              <a:buNone/>
            </a:pPr>
            <a:r>
              <a:rPr lang="en-GB" sz="2200" i="1" dirty="0" smtClean="0">
                <a:latin typeface="Calibri" charset="0"/>
                <a:ea typeface="Calibri" charset="0"/>
                <a:cs typeface="Calibri" charset="0"/>
              </a:rPr>
              <a:t>Freeman</a:t>
            </a:r>
          </a:p>
          <a:p>
            <a:pPr marL="0" indent="0">
              <a:buNone/>
            </a:pPr>
            <a:r>
              <a:rPr lang="en-GB" sz="2200" dirty="0" smtClean="0">
                <a:solidFill>
                  <a:schemeClr val="tx1"/>
                </a:solidFill>
                <a:latin typeface="Calibri" charset="0"/>
                <a:ea typeface="Calibri" charset="0"/>
                <a:cs typeface="Calibri" charset="0"/>
              </a:rPr>
              <a:t>‘</a:t>
            </a:r>
            <a:r>
              <a:rPr lang="en-GB" sz="2200" dirty="0" smtClean="0">
                <a:solidFill>
                  <a:schemeClr val="tx1"/>
                </a:solidFill>
                <a:latin typeface="Calibri" charset="0"/>
                <a:ea typeface="Calibri" charset="0"/>
                <a:cs typeface="Calibri" charset="0"/>
              </a:rPr>
              <a:t>’Stakeholder Theory is an idea about how business really works.. It says that for any business to be </a:t>
            </a:r>
            <a:r>
              <a:rPr lang="en-GB" sz="2200" dirty="0" err="1" smtClean="0">
                <a:solidFill>
                  <a:schemeClr val="tx1"/>
                </a:solidFill>
                <a:latin typeface="Calibri" charset="0"/>
                <a:ea typeface="Calibri" charset="0"/>
                <a:cs typeface="Calibri" charset="0"/>
              </a:rPr>
              <a:t>succesful</a:t>
            </a:r>
            <a:r>
              <a:rPr lang="en-GB" sz="2200" dirty="0" smtClean="0">
                <a:solidFill>
                  <a:schemeClr val="tx1"/>
                </a:solidFill>
                <a:latin typeface="Calibri" charset="0"/>
                <a:ea typeface="Calibri" charset="0"/>
                <a:cs typeface="Calibri" charset="0"/>
              </a:rPr>
              <a:t> it has to  create value for customers, suppliers, employees, communities and financiers, shareholders, banks and other people with the money’’ (Freeman, 1984</a:t>
            </a:r>
            <a:r>
              <a:rPr lang="en-GB" sz="2200" dirty="0" smtClean="0">
                <a:solidFill>
                  <a:schemeClr val="tx1"/>
                </a:solidFill>
                <a:latin typeface="Calibri" charset="0"/>
                <a:ea typeface="Calibri" charset="0"/>
                <a:cs typeface="Calibri" charset="0"/>
              </a:rPr>
              <a:t>)</a:t>
            </a:r>
            <a:endParaRPr lang="en-GB" sz="2200" dirty="0">
              <a:solidFill>
                <a:schemeClr val="tx1"/>
              </a:solidFill>
              <a:latin typeface="Calibri" charset="0"/>
              <a:ea typeface="Calibri" charset="0"/>
              <a:cs typeface="Calibri" charset="0"/>
            </a:endParaRPr>
          </a:p>
        </p:txBody>
      </p:sp>
      <p:sp>
        <p:nvSpPr>
          <p:cNvPr id="4" name="Content Placeholder 2"/>
          <p:cNvSpPr txBox="1">
            <a:spLocks/>
          </p:cNvSpPr>
          <p:nvPr/>
        </p:nvSpPr>
        <p:spPr>
          <a:xfrm>
            <a:off x="838200" y="4258274"/>
            <a:ext cx="10515600" cy="19699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US" sz="2200" dirty="0" smtClean="0">
                <a:latin typeface="Calibri" charset="0"/>
                <a:ea typeface="Calibri" charset="0"/>
                <a:cs typeface="Calibri" charset="0"/>
              </a:rPr>
              <a:t>“There is one and only one social responsibility of business — to use its resources and engage in activities designed to increase its profits so long as it … engages in open and free competition, without deception or fraud.” (Freidman, 1962)</a:t>
            </a:r>
          </a:p>
        </p:txBody>
      </p:sp>
      <p:sp>
        <p:nvSpPr>
          <p:cNvPr id="5" name="Rectangle 4"/>
          <p:cNvSpPr/>
          <p:nvPr/>
        </p:nvSpPr>
        <p:spPr>
          <a:xfrm>
            <a:off x="838200" y="6363120"/>
            <a:ext cx="1730154" cy="369332"/>
          </a:xfrm>
          <a:prstGeom prst="rect">
            <a:avLst/>
          </a:prstGeom>
        </p:spPr>
        <p:txBody>
          <a:bodyPr wrap="none">
            <a:spAutoFit/>
          </a:bodyPr>
          <a:lstStyle/>
          <a:p>
            <a:r>
              <a:rPr lang="en-US" dirty="0" smtClean="0">
                <a:latin typeface="Calibri" charset="0"/>
                <a:ea typeface="Calibri" charset="0"/>
                <a:cs typeface="Times New Roman" charset="0"/>
              </a:rPr>
              <a:t>Freeman</a:t>
            </a:r>
            <a:r>
              <a:rPr lang="en-US" dirty="0">
                <a:latin typeface="Calibri" charset="0"/>
                <a:ea typeface="Calibri" charset="0"/>
                <a:cs typeface="Times New Roman" charset="0"/>
              </a:rPr>
              <a:t> </a:t>
            </a:r>
            <a:r>
              <a:rPr lang="en-US" dirty="0" smtClean="0">
                <a:latin typeface="Calibri" charset="0"/>
                <a:ea typeface="Calibri" charset="0"/>
                <a:cs typeface="Times New Roman" charset="0"/>
              </a:rPr>
              <a:t>(1984)</a:t>
            </a:r>
            <a:r>
              <a:rPr lang="en-GB" dirty="0" smtClean="0"/>
              <a:t> </a:t>
            </a:r>
            <a:endParaRPr lang="en-GB" dirty="0"/>
          </a:p>
        </p:txBody>
      </p:sp>
      <p:sp>
        <p:nvSpPr>
          <p:cNvPr id="6" name="Rectangle 5"/>
          <p:cNvSpPr/>
          <p:nvPr/>
        </p:nvSpPr>
        <p:spPr>
          <a:xfrm>
            <a:off x="2921399" y="6363120"/>
            <a:ext cx="1797287" cy="369332"/>
          </a:xfrm>
          <a:prstGeom prst="rect">
            <a:avLst/>
          </a:prstGeom>
        </p:spPr>
        <p:txBody>
          <a:bodyPr wrap="none">
            <a:spAutoFit/>
          </a:bodyPr>
          <a:lstStyle/>
          <a:p>
            <a:r>
              <a:rPr lang="en-US" dirty="0" smtClean="0">
                <a:latin typeface="Calibri" charset="0"/>
                <a:ea typeface="Calibri" charset="0"/>
                <a:cs typeface="Times New Roman" charset="0"/>
              </a:rPr>
              <a:t>Friedman (1962) </a:t>
            </a:r>
            <a:endParaRPr lang="en-GB" dirty="0"/>
          </a:p>
        </p:txBody>
      </p:sp>
    </p:spTree>
    <p:extLst>
      <p:ext uri="{BB962C8B-B14F-4D97-AF65-F5344CB8AC3E}">
        <p14:creationId xmlns:p14="http://schemas.microsoft.com/office/powerpoint/2010/main" val="707610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9266" y="589194"/>
            <a:ext cx="8596668" cy="1320800"/>
          </a:xfrm>
        </p:spPr>
        <p:txBody>
          <a:bodyPr/>
          <a:lstStyle/>
          <a:p>
            <a:r>
              <a:rPr lang="en-GB" dirty="0" smtClean="0"/>
              <a:t>	</a:t>
            </a:r>
            <a:r>
              <a:rPr lang="en-GB" smtClean="0"/>
              <a:t>Ethical approach and </a:t>
            </a:r>
            <a:r>
              <a:rPr lang="en-GB" dirty="0" smtClean="0"/>
              <a:t>perspective</a:t>
            </a:r>
            <a:endParaRPr lang="en-GB" dirty="0"/>
          </a:p>
        </p:txBody>
      </p:sp>
      <p:sp>
        <p:nvSpPr>
          <p:cNvPr id="3" name="Content Placeholder 2"/>
          <p:cNvSpPr>
            <a:spLocks noGrp="1"/>
          </p:cNvSpPr>
          <p:nvPr>
            <p:ph idx="1"/>
          </p:nvPr>
        </p:nvSpPr>
        <p:spPr>
          <a:xfrm>
            <a:off x="5937600" y="4207346"/>
            <a:ext cx="5355566" cy="2341651"/>
          </a:xfrm>
        </p:spPr>
        <p:txBody>
          <a:bodyPr>
            <a:normAutofit/>
          </a:bodyPr>
          <a:lstStyle/>
          <a:p>
            <a:pPr marL="0" indent="0">
              <a:buNone/>
            </a:pPr>
            <a:r>
              <a:rPr lang="en-GB" dirty="0" smtClean="0">
                <a:solidFill>
                  <a:schemeClr val="tx1"/>
                </a:solidFill>
              </a:rPr>
              <a:t>Utilitarian perspective </a:t>
            </a:r>
            <a:r>
              <a:rPr lang="mr-IN" dirty="0" smtClean="0">
                <a:solidFill>
                  <a:schemeClr val="tx1"/>
                </a:solidFill>
              </a:rPr>
              <a:t>–</a:t>
            </a:r>
            <a:r>
              <a:rPr lang="en-GB" dirty="0" smtClean="0">
                <a:solidFill>
                  <a:schemeClr val="tx1"/>
                </a:solidFill>
              </a:rPr>
              <a:t> One argument could be that the theory fails to consider public outcry. The measures of Oxfam fit perfectly within the utilitarian model, however. The outcome has resulted in the opposite of the </a:t>
            </a:r>
            <a:r>
              <a:rPr lang="en-GB" dirty="0" smtClean="0">
                <a:solidFill>
                  <a:schemeClr val="tx1"/>
                </a:solidFill>
              </a:rPr>
              <a:t>desired </a:t>
            </a:r>
            <a:r>
              <a:rPr lang="en-GB" dirty="0" smtClean="0">
                <a:solidFill>
                  <a:schemeClr val="tx1"/>
                </a:solidFill>
              </a:rPr>
              <a:t>effect. </a:t>
            </a:r>
            <a:endParaRPr lang="en-GB" dirty="0" smtClean="0">
              <a:solidFill>
                <a:schemeClr val="tx1"/>
              </a:solidFill>
            </a:endParaRPr>
          </a:p>
          <a:p>
            <a:endParaRPr lang="en-GB" dirty="0"/>
          </a:p>
          <a:p>
            <a:endParaRPr lang="en-GB" dirty="0"/>
          </a:p>
        </p:txBody>
      </p:sp>
      <p:sp>
        <p:nvSpPr>
          <p:cNvPr id="4" name="TextBox 3"/>
          <p:cNvSpPr txBox="1"/>
          <p:nvPr/>
        </p:nvSpPr>
        <p:spPr>
          <a:xfrm>
            <a:off x="838200" y="3692016"/>
            <a:ext cx="4865298" cy="2862322"/>
          </a:xfrm>
          <a:prstGeom prst="rect">
            <a:avLst/>
          </a:prstGeom>
          <a:noFill/>
        </p:spPr>
        <p:txBody>
          <a:bodyPr wrap="square" rtlCol="0">
            <a:spAutoFit/>
          </a:bodyPr>
          <a:lstStyle/>
          <a:p>
            <a:r>
              <a:rPr lang="en-GB" dirty="0"/>
              <a:t>There is a disincentive in the system for charities to be more transparent because charities are competing against one  another for donations and so that means there is the fear that if something tarnishes their reputation it may affect their donations’</a:t>
            </a:r>
          </a:p>
          <a:p>
            <a:endParaRPr lang="en-GB" dirty="0"/>
          </a:p>
          <a:p>
            <a:r>
              <a:rPr lang="en-GB" dirty="0"/>
              <a:t>Paul Scully </a:t>
            </a:r>
            <a:r>
              <a:rPr lang="mr-IN" dirty="0"/>
              <a:t>–</a:t>
            </a:r>
            <a:r>
              <a:rPr lang="en-GB" dirty="0"/>
              <a:t> International Development Committee</a:t>
            </a:r>
          </a:p>
          <a:p>
            <a:endParaRPr lang="en-GB" dirty="0"/>
          </a:p>
        </p:txBody>
      </p:sp>
      <p:sp>
        <p:nvSpPr>
          <p:cNvPr id="5" name="TextBox 4"/>
          <p:cNvSpPr txBox="1"/>
          <p:nvPr/>
        </p:nvSpPr>
        <p:spPr>
          <a:xfrm>
            <a:off x="966159" y="1690688"/>
            <a:ext cx="4737340" cy="1754326"/>
          </a:xfrm>
          <a:prstGeom prst="rect">
            <a:avLst/>
          </a:prstGeom>
          <a:noFill/>
        </p:spPr>
        <p:txBody>
          <a:bodyPr wrap="square" rtlCol="0">
            <a:spAutoFit/>
          </a:bodyPr>
          <a:lstStyle/>
          <a:p>
            <a:r>
              <a:rPr lang="en-GB" dirty="0" smtClean="0"/>
              <a:t>According to Marques (2015)</a:t>
            </a:r>
          </a:p>
          <a:p>
            <a:endParaRPr lang="en-GB" dirty="0" smtClean="0"/>
          </a:p>
          <a:p>
            <a:r>
              <a:rPr lang="en-GB" dirty="0" smtClean="0"/>
              <a:t>‘Utilitarianism is the idea that the morally correct course of action is the one that produces benefit for the greatest number of people’ </a:t>
            </a:r>
            <a:endParaRPr lang="en-GB" dirty="0"/>
          </a:p>
        </p:txBody>
      </p:sp>
      <p:sp>
        <p:nvSpPr>
          <p:cNvPr id="6" name="Rectangle 5"/>
          <p:cNvSpPr/>
          <p:nvPr/>
        </p:nvSpPr>
        <p:spPr>
          <a:xfrm>
            <a:off x="838200" y="6447118"/>
            <a:ext cx="1738168" cy="410882"/>
          </a:xfrm>
          <a:prstGeom prst="rect">
            <a:avLst/>
          </a:prstGeom>
        </p:spPr>
        <p:txBody>
          <a:bodyPr wrap="none">
            <a:spAutoFit/>
          </a:bodyPr>
          <a:lstStyle/>
          <a:p>
            <a:pPr>
              <a:lnSpc>
                <a:spcPct val="115000"/>
              </a:lnSpc>
              <a:spcAft>
                <a:spcPts val="1000"/>
              </a:spcAft>
            </a:pPr>
            <a:r>
              <a:rPr lang="en-GB">
                <a:latin typeface="Calibri" charset="0"/>
                <a:ea typeface="Calibri" charset="0"/>
                <a:cs typeface="Times New Roman" charset="0"/>
              </a:rPr>
              <a:t>(Marques, 2015)</a:t>
            </a:r>
            <a:endParaRPr lang="en-GB">
              <a:effectLst/>
              <a:latin typeface="Calibri" charset="0"/>
              <a:ea typeface="Calibri" charset="0"/>
              <a:cs typeface="Times New Roman" charset="0"/>
            </a:endParaRPr>
          </a:p>
        </p:txBody>
      </p:sp>
      <p:sp>
        <p:nvSpPr>
          <p:cNvPr id="7" name="TextBox 6"/>
          <p:cNvSpPr txBox="1"/>
          <p:nvPr/>
        </p:nvSpPr>
        <p:spPr>
          <a:xfrm>
            <a:off x="6619461" y="1810544"/>
            <a:ext cx="4289579" cy="2031325"/>
          </a:xfrm>
          <a:prstGeom prst="rect">
            <a:avLst/>
          </a:prstGeom>
          <a:noFill/>
        </p:spPr>
        <p:txBody>
          <a:bodyPr wrap="square" rtlCol="0">
            <a:spAutoFit/>
          </a:bodyPr>
          <a:lstStyle/>
          <a:p>
            <a:r>
              <a:rPr lang="en-GB" dirty="0" smtClean="0">
                <a:ea typeface="Calibri" charset="0"/>
                <a:cs typeface="Calibri" charset="0"/>
              </a:rPr>
              <a:t>Conversely, Kant (1724-1804) put forward the notion of Deontological ethics</a:t>
            </a:r>
          </a:p>
          <a:p>
            <a:endParaRPr lang="en-GB" dirty="0">
              <a:ea typeface="Calibri" charset="0"/>
              <a:cs typeface="Calibri" charset="0"/>
            </a:endParaRPr>
          </a:p>
          <a:p>
            <a:r>
              <a:rPr lang="en-GB" dirty="0" smtClean="0">
                <a:ea typeface="Calibri" charset="0"/>
                <a:cs typeface="Calibri" charset="0"/>
              </a:rPr>
              <a:t>The belief that ethics should be concerned with what people do, not with the consequences of their actions</a:t>
            </a:r>
            <a:endParaRPr lang="en-GB" dirty="0">
              <a:ea typeface="Calibri" charset="0"/>
              <a:cs typeface="Calibri" charset="0"/>
            </a:endParaRPr>
          </a:p>
        </p:txBody>
      </p:sp>
    </p:spTree>
    <p:extLst>
      <p:ext uri="{BB962C8B-B14F-4D97-AF65-F5344CB8AC3E}">
        <p14:creationId xmlns:p14="http://schemas.microsoft.com/office/powerpoint/2010/main" val="255324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Organisational Reputation</a:t>
            </a:r>
            <a:endParaRPr lang="en-GB" dirty="0"/>
          </a:p>
        </p:txBody>
      </p:sp>
      <p:sp>
        <p:nvSpPr>
          <p:cNvPr id="3" name="Content Placeholder 2"/>
          <p:cNvSpPr>
            <a:spLocks noGrp="1"/>
          </p:cNvSpPr>
          <p:nvPr>
            <p:ph idx="1"/>
          </p:nvPr>
        </p:nvSpPr>
        <p:spPr/>
        <p:txBody>
          <a:bodyPr/>
          <a:lstStyle/>
          <a:p>
            <a:pPr marL="0" indent="0">
              <a:buNone/>
            </a:pPr>
            <a:r>
              <a:rPr lang="en-GB" dirty="0"/>
              <a:t>‘Trust takes years to build, seconds to break and forever to rebuild’</a:t>
            </a:r>
          </a:p>
          <a:p>
            <a:pPr marL="0" indent="0">
              <a:buNone/>
            </a:pPr>
            <a:endParaRPr lang="en-GB" dirty="0"/>
          </a:p>
          <a:p>
            <a:pPr marL="0" indent="0">
              <a:buNone/>
            </a:pPr>
            <a:r>
              <a:rPr lang="en-GB" dirty="0" smtClean="0"/>
              <a:t>Destroyed their own reputation</a:t>
            </a:r>
          </a:p>
          <a:p>
            <a:pPr marL="0" indent="0">
              <a:buNone/>
            </a:pPr>
            <a:r>
              <a:rPr lang="en-GB" dirty="0" smtClean="0"/>
              <a:t> - No government support</a:t>
            </a:r>
          </a:p>
          <a:p>
            <a:pPr marL="0" indent="0">
              <a:buNone/>
            </a:pPr>
            <a:r>
              <a:rPr lang="en-GB" dirty="0"/>
              <a:t> </a:t>
            </a:r>
            <a:r>
              <a:rPr lang="en-GB" dirty="0" smtClean="0"/>
              <a:t>- Reduction in public support</a:t>
            </a:r>
          </a:p>
          <a:p>
            <a:pPr marL="0" indent="0">
              <a:buNone/>
            </a:pPr>
            <a:endParaRPr lang="en-GB" dirty="0" smtClean="0"/>
          </a:p>
          <a:p>
            <a:pPr marL="0" indent="0">
              <a:buNone/>
            </a:pPr>
            <a:r>
              <a:rPr lang="en-GB" dirty="0" smtClean="0"/>
              <a:t>On a larger scale</a:t>
            </a:r>
            <a:r>
              <a:rPr lang="mr-IN" dirty="0" smtClean="0"/>
              <a:t>…</a:t>
            </a:r>
            <a:endParaRPr lang="en-GB" dirty="0"/>
          </a:p>
          <a:p>
            <a:pPr marL="0" indent="0">
              <a:buNone/>
            </a:pPr>
            <a:r>
              <a:rPr lang="en-GB" dirty="0" smtClean="0"/>
              <a:t>Significantly impacted the reputation of the whole sector</a:t>
            </a:r>
          </a:p>
          <a:p>
            <a:pPr marL="0" indent="0">
              <a:buNone/>
            </a:pPr>
            <a:endParaRPr lang="en-GB" dirty="0" smtClean="0"/>
          </a:p>
        </p:txBody>
      </p:sp>
    </p:spTree>
    <p:extLst>
      <p:ext uri="{BB962C8B-B14F-4D97-AF65-F5344CB8AC3E}">
        <p14:creationId xmlns:p14="http://schemas.microsoft.com/office/powerpoint/2010/main" val="2137346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way forward</a:t>
            </a:r>
            <a:endParaRPr lang="en-GB" dirty="0"/>
          </a:p>
        </p:txBody>
      </p:sp>
      <p:sp>
        <p:nvSpPr>
          <p:cNvPr id="3" name="Content Placeholder 2"/>
          <p:cNvSpPr>
            <a:spLocks noGrp="1"/>
          </p:cNvSpPr>
          <p:nvPr>
            <p:ph idx="1"/>
          </p:nvPr>
        </p:nvSpPr>
        <p:spPr>
          <a:xfrm>
            <a:off x="31630" y="1825625"/>
            <a:ext cx="10515600" cy="4351338"/>
          </a:xfrm>
        </p:spPr>
        <p:txBody>
          <a:bodyPr>
            <a:normAutofit/>
          </a:bodyPr>
          <a:lstStyle/>
          <a:p>
            <a:pPr marL="0" indent="0">
              <a:buNone/>
            </a:pPr>
            <a:r>
              <a:rPr lang="en-GB" dirty="0" smtClean="0"/>
              <a:t>Increased funding of the Charity commission.</a:t>
            </a:r>
          </a:p>
          <a:p>
            <a:pPr marL="0" indent="0">
              <a:buNone/>
            </a:pPr>
            <a:endParaRPr lang="en-GB" dirty="0"/>
          </a:p>
          <a:p>
            <a:pPr marL="0" indent="0">
              <a:buNone/>
            </a:pPr>
            <a:r>
              <a:rPr lang="en-GB" dirty="0" smtClean="0"/>
              <a:t>Employ a method adopted by the finance sector</a:t>
            </a:r>
          </a:p>
          <a:p>
            <a:pPr marL="0" indent="0">
              <a:buNone/>
            </a:pPr>
            <a:r>
              <a:rPr lang="en-GB" dirty="0"/>
              <a:t> </a:t>
            </a:r>
            <a:r>
              <a:rPr lang="en-GB" dirty="0" smtClean="0"/>
              <a:t>- Introduction of a levy payable by each charity based on</a:t>
            </a:r>
          </a:p>
          <a:p>
            <a:pPr marL="0" indent="0">
              <a:buNone/>
            </a:pPr>
            <a:r>
              <a:rPr lang="en-GB" dirty="0"/>
              <a:t> </a:t>
            </a:r>
            <a:r>
              <a:rPr lang="en-GB" dirty="0" smtClean="0"/>
              <a:t>  </a:t>
            </a:r>
            <a:r>
              <a:rPr lang="en-GB" dirty="0" smtClean="0"/>
              <a:t> turnover</a:t>
            </a:r>
          </a:p>
          <a:p>
            <a:pPr marL="0" indent="0">
              <a:buNone/>
            </a:pPr>
            <a:endParaRPr lang="en-GB" dirty="0"/>
          </a:p>
          <a:p>
            <a:pPr marL="0" indent="0">
              <a:buNone/>
            </a:pPr>
            <a:r>
              <a:rPr lang="en-GB" dirty="0" smtClean="0"/>
              <a:t>Independent internal investigation when dealing with serious forms of </a:t>
            </a:r>
          </a:p>
          <a:p>
            <a:pPr marL="0" indent="0">
              <a:buNone/>
            </a:pPr>
            <a:r>
              <a:rPr lang="en-GB" dirty="0" smtClean="0"/>
              <a:t>disciplinary such as gross </a:t>
            </a:r>
            <a:r>
              <a:rPr lang="en-GB" dirty="0" err="1" smtClean="0"/>
              <a:t>mis</a:t>
            </a:r>
            <a:r>
              <a:rPr lang="en-GB" dirty="0" smtClean="0"/>
              <a:t>-</a:t>
            </a:r>
            <a:r>
              <a:rPr lang="en-GB" dirty="0" smtClean="0"/>
              <a:t>conduct</a:t>
            </a:r>
          </a:p>
          <a:p>
            <a:pPr marL="0" indent="0">
              <a:buNone/>
            </a:pPr>
            <a:endParaRPr lang="en-GB" dirty="0"/>
          </a:p>
          <a:p>
            <a:pPr marL="0" indent="0">
              <a:buNone/>
            </a:pPr>
            <a:r>
              <a:rPr lang="en-GB" dirty="0" smtClean="0"/>
              <a:t>Lobby for global governance of charities</a:t>
            </a:r>
            <a:endParaRPr lang="en-GB" dirty="0"/>
          </a:p>
        </p:txBody>
      </p:sp>
      <p:pic>
        <p:nvPicPr>
          <p:cNvPr id="4" name="Picture 3"/>
          <p:cNvPicPr>
            <a:picLocks noChangeAspect="1"/>
          </p:cNvPicPr>
          <p:nvPr/>
        </p:nvPicPr>
        <p:blipFill>
          <a:blip r:embed="rId3"/>
          <a:stretch>
            <a:fillRect/>
          </a:stretch>
        </p:blipFill>
        <p:spPr>
          <a:xfrm>
            <a:off x="8382000" y="0"/>
            <a:ext cx="3810000" cy="2476500"/>
          </a:xfrm>
          <a:prstGeom prst="rect">
            <a:avLst/>
          </a:prstGeom>
        </p:spPr>
      </p:pic>
      <p:pic>
        <p:nvPicPr>
          <p:cNvPr id="5" name="Picture 4"/>
          <p:cNvPicPr>
            <a:picLocks noChangeAspect="1"/>
          </p:cNvPicPr>
          <p:nvPr/>
        </p:nvPicPr>
        <p:blipFill>
          <a:blip r:embed="rId4"/>
          <a:stretch>
            <a:fillRect/>
          </a:stretch>
        </p:blipFill>
        <p:spPr>
          <a:xfrm>
            <a:off x="8382000" y="2725783"/>
            <a:ext cx="3826534" cy="2124514"/>
          </a:xfrm>
          <a:prstGeom prst="rect">
            <a:avLst/>
          </a:prstGeom>
        </p:spPr>
      </p:pic>
    </p:spTree>
    <p:extLst>
      <p:ext uri="{BB962C8B-B14F-4D97-AF65-F5344CB8AC3E}">
        <p14:creationId xmlns:p14="http://schemas.microsoft.com/office/powerpoint/2010/main" val="1727824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5" name="Content Placeholder 4"/>
          <p:cNvSpPr>
            <a:spLocks noGrp="1"/>
          </p:cNvSpPr>
          <p:nvPr>
            <p:ph idx="1"/>
          </p:nvPr>
        </p:nvSpPr>
        <p:spPr/>
        <p:txBody>
          <a:bodyPr>
            <a:normAutofit fontScale="62500" lnSpcReduction="20000"/>
          </a:bodyPr>
          <a:lstStyle/>
          <a:p>
            <a:r>
              <a:rPr lang="en-US" dirty="0" err="1"/>
              <a:t>Aitkenhead</a:t>
            </a:r>
            <a:r>
              <a:rPr lang="en-US" dirty="0"/>
              <a:t>, D., &amp; Beaumont, P. (2018, February 16). </a:t>
            </a:r>
            <a:r>
              <a:rPr lang="en-US" i="1" dirty="0"/>
              <a:t>Oxfam chief accuses critics of 'gunning' for charity over Haiti sex scandal claims</a:t>
            </a:r>
            <a:r>
              <a:rPr lang="en-US" dirty="0"/>
              <a:t>. Retrieved April 19, 2018, from https://</a:t>
            </a:r>
            <a:r>
              <a:rPr lang="en-US" dirty="0" err="1"/>
              <a:t>www.theguardian.com</a:t>
            </a:r>
            <a:r>
              <a:rPr lang="en-US" dirty="0"/>
              <a:t>: https://</a:t>
            </a:r>
            <a:r>
              <a:rPr lang="en-US" dirty="0" err="1"/>
              <a:t>www.theguardian.com</a:t>
            </a:r>
            <a:r>
              <a:rPr lang="en-US" dirty="0"/>
              <a:t>/global-development/2018/</a:t>
            </a:r>
            <a:r>
              <a:rPr lang="en-US" dirty="0" err="1"/>
              <a:t>feb</a:t>
            </a:r>
            <a:r>
              <a:rPr lang="en-US" dirty="0"/>
              <a:t>/16/oxfam-chief-accuses-critics-of-gunning-for-charity-over-haiti-sex-scandal-claims</a:t>
            </a:r>
            <a:endParaRPr lang="en-GB" dirty="0"/>
          </a:p>
          <a:p>
            <a:r>
              <a:rPr lang="en-US" dirty="0"/>
              <a:t>Bailey, S. (2013, May 15). </a:t>
            </a:r>
            <a:r>
              <a:rPr lang="en-US" i="1" dirty="0"/>
              <a:t>Business Leaders Beware: Ethical Drift Makes Standards Slip</a:t>
            </a:r>
            <a:r>
              <a:rPr lang="en-US" dirty="0"/>
              <a:t>. Retrieved April 8, 2018, from https://</a:t>
            </a:r>
            <a:r>
              <a:rPr lang="en-US" dirty="0" err="1"/>
              <a:t>www.forbes.com</a:t>
            </a:r>
            <a:r>
              <a:rPr lang="en-US" dirty="0"/>
              <a:t>: https://</a:t>
            </a:r>
            <a:r>
              <a:rPr lang="en-US" dirty="0" err="1"/>
              <a:t>www.forbes.com</a:t>
            </a:r>
            <a:r>
              <a:rPr lang="en-US" dirty="0"/>
              <a:t>/sites/</a:t>
            </a:r>
            <a:r>
              <a:rPr lang="en-US" dirty="0" err="1"/>
              <a:t>sebastianbailey</a:t>
            </a:r>
            <a:r>
              <a:rPr lang="en-US" dirty="0"/>
              <a:t>/2013/05/15/business-leaders-beware-ethical-drift-makes-standards-slip/#7ad8fedcb01d</a:t>
            </a:r>
            <a:endParaRPr lang="en-GB" dirty="0"/>
          </a:p>
          <a:p>
            <a:r>
              <a:rPr lang="en-US" dirty="0"/>
              <a:t>BBC. (2018, February 18). </a:t>
            </a:r>
            <a:r>
              <a:rPr lang="en-US" i="1" dirty="0"/>
              <a:t>How will the Haiti scandal affect Oxfam?</a:t>
            </a:r>
            <a:r>
              <a:rPr lang="en-US" dirty="0"/>
              <a:t> Retrieved April 8, 2018, from http://</a:t>
            </a:r>
            <a:r>
              <a:rPr lang="en-US" dirty="0" err="1"/>
              <a:t>www.bbc.co.uk</a:t>
            </a:r>
            <a:r>
              <a:rPr lang="en-US" dirty="0"/>
              <a:t>: http://</a:t>
            </a:r>
            <a:r>
              <a:rPr lang="en-US" dirty="0" err="1"/>
              <a:t>www.bbc.co.uk</a:t>
            </a:r>
            <a:r>
              <a:rPr lang="en-US" dirty="0"/>
              <a:t>/news/uk-43030705</a:t>
            </a:r>
            <a:endParaRPr lang="en-GB" dirty="0"/>
          </a:p>
          <a:p>
            <a:r>
              <a:rPr lang="en-US" dirty="0"/>
              <a:t>BBC. (2018, February 21). </a:t>
            </a:r>
            <a:r>
              <a:rPr lang="en-US" i="1" dirty="0"/>
              <a:t>Oxfam Haiti allegations: How the scandal unfolded</a:t>
            </a:r>
            <a:r>
              <a:rPr lang="en-US" dirty="0"/>
              <a:t>. Retrieved </a:t>
            </a:r>
            <a:r>
              <a:rPr lang="en-US" dirty="0" err="1"/>
              <a:t>Aprill</a:t>
            </a:r>
            <a:r>
              <a:rPr lang="en-US" dirty="0"/>
              <a:t> 20, 2018, from http://</a:t>
            </a:r>
            <a:r>
              <a:rPr lang="en-US" dirty="0" err="1"/>
              <a:t>www.bbc.co.uk</a:t>
            </a:r>
            <a:r>
              <a:rPr lang="en-US" dirty="0"/>
              <a:t>: http://</a:t>
            </a:r>
            <a:r>
              <a:rPr lang="en-US" dirty="0" err="1"/>
              <a:t>www.bbc.co.uk</a:t>
            </a:r>
            <a:r>
              <a:rPr lang="en-US" dirty="0"/>
              <a:t>/news/uk-43112200</a:t>
            </a:r>
            <a:endParaRPr lang="en-GB" dirty="0"/>
          </a:p>
          <a:p>
            <a:r>
              <a:rPr lang="en-US" dirty="0"/>
              <a:t>Charity Commission. (2017, October 14). </a:t>
            </a:r>
            <a:r>
              <a:rPr lang="en-US" i="1" dirty="0"/>
              <a:t>About us</a:t>
            </a:r>
            <a:r>
              <a:rPr lang="en-US" dirty="0"/>
              <a:t>. Retrieved April 7, 2018, from https://</a:t>
            </a:r>
            <a:r>
              <a:rPr lang="en-US" dirty="0" err="1"/>
              <a:t>www.gov.uk</a:t>
            </a:r>
            <a:r>
              <a:rPr lang="en-US" dirty="0"/>
              <a:t>: https://</a:t>
            </a:r>
            <a:r>
              <a:rPr lang="en-US" dirty="0" err="1"/>
              <a:t>www.gov.uk</a:t>
            </a:r>
            <a:r>
              <a:rPr lang="en-US" dirty="0"/>
              <a:t>/government/</a:t>
            </a:r>
            <a:r>
              <a:rPr lang="en-US" dirty="0" err="1"/>
              <a:t>organisations</a:t>
            </a:r>
            <a:r>
              <a:rPr lang="en-US" dirty="0"/>
              <a:t>/charity-commission/</a:t>
            </a:r>
            <a:r>
              <a:rPr lang="en-US" dirty="0" err="1"/>
              <a:t>about#responsibilities</a:t>
            </a:r>
            <a:endParaRPr lang="en-GB" dirty="0"/>
          </a:p>
          <a:p>
            <a:r>
              <a:rPr lang="en-US" dirty="0" err="1"/>
              <a:t>Dearden</a:t>
            </a:r>
            <a:r>
              <a:rPr lang="en-US" dirty="0"/>
              <a:t>, L. (2018, February 16). </a:t>
            </a:r>
            <a:r>
              <a:rPr lang="en-US" i="1" dirty="0"/>
              <a:t>Oxfam was told of aid workers raping and sexually exploiting children in Haiti a decade ago</a:t>
            </a:r>
            <a:r>
              <a:rPr lang="en-US" dirty="0"/>
              <a:t>. Retrieved April 19, 2018, from https://</a:t>
            </a:r>
            <a:r>
              <a:rPr lang="en-US" dirty="0" err="1"/>
              <a:t>www.independent.co.uk</a:t>
            </a:r>
            <a:r>
              <a:rPr lang="en-US" dirty="0"/>
              <a:t>: https://</a:t>
            </a:r>
            <a:r>
              <a:rPr lang="en-US" dirty="0" smtClean="0"/>
              <a:t>www.independent.co.uk/news/uk/home-news/oxfam-latest-sex-scandal-prostitution-rape-children-haiti-warned-2008-save-the-children-a8214781.html.</a:t>
            </a:r>
          </a:p>
          <a:p>
            <a:r>
              <a:rPr lang="en-US" dirty="0"/>
              <a:t>Freeman, R. E. 1984. Strategic Management: A Stakeholder Approach. Boston: Pitman. </a:t>
            </a:r>
            <a:endParaRPr lang="en-GB" dirty="0"/>
          </a:p>
          <a:p>
            <a:r>
              <a:rPr lang="en-US" dirty="0" err="1"/>
              <a:t>Friedman,M</a:t>
            </a:r>
            <a:r>
              <a:rPr lang="en-US" dirty="0"/>
              <a:t> “Capitalism and Freedom” (Chicago: University of Chicago Press, 1962), 133</a:t>
            </a:r>
            <a:r>
              <a:rPr lang="en-US" dirty="0" smtClean="0"/>
              <a:t>.</a:t>
            </a:r>
            <a:endParaRPr lang="en-GB" dirty="0"/>
          </a:p>
          <a:p>
            <a:r>
              <a:rPr lang="en-US" dirty="0" err="1"/>
              <a:t>Independant</a:t>
            </a:r>
            <a:r>
              <a:rPr lang="en-US" dirty="0"/>
              <a:t>. (2018, February 10). </a:t>
            </a:r>
            <a:r>
              <a:rPr lang="en-US" i="1" dirty="0"/>
              <a:t>After the Haiti scandal, Oxfam must be held to a higher moral standard</a:t>
            </a:r>
            <a:r>
              <a:rPr lang="en-US" dirty="0"/>
              <a:t>. Retrieved April 19, 2018, from https://</a:t>
            </a:r>
            <a:r>
              <a:rPr lang="en-US" dirty="0" err="1"/>
              <a:t>www.independent.co.uk</a:t>
            </a:r>
            <a:r>
              <a:rPr lang="en-US" dirty="0"/>
              <a:t>: https://</a:t>
            </a:r>
            <a:r>
              <a:rPr lang="en-US" dirty="0" err="1"/>
              <a:t>www.independent.co.uk</a:t>
            </a:r>
            <a:r>
              <a:rPr lang="en-US" dirty="0"/>
              <a:t>/voices/editorials/oxfam-international-aid-haiti-scandal-un-abuse-government-spending-a8204506.html</a:t>
            </a:r>
            <a:endParaRPr lang="en-GB" dirty="0"/>
          </a:p>
          <a:p>
            <a:pPr marL="0" indent="0">
              <a:buNone/>
            </a:pPr>
            <a:endParaRPr lang="en-GB" dirty="0"/>
          </a:p>
        </p:txBody>
      </p:sp>
    </p:spTree>
    <p:extLst>
      <p:ext uri="{BB962C8B-B14F-4D97-AF65-F5344CB8AC3E}">
        <p14:creationId xmlns:p14="http://schemas.microsoft.com/office/powerpoint/2010/main" val="727210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77500" lnSpcReduction="20000"/>
          </a:bodyPr>
          <a:lstStyle/>
          <a:p>
            <a:r>
              <a:rPr lang="en-US" dirty="0"/>
              <a:t>Marques, J. (2015, July). Universalism and Utilitarianism: An Evaluation of Two Popular Moral </a:t>
            </a:r>
            <a:r>
              <a:rPr lang="en-US" dirty="0" err="1"/>
              <a:t>eories</a:t>
            </a:r>
            <a:r>
              <a:rPr lang="en-US" dirty="0"/>
              <a:t> in Business Decision Making. </a:t>
            </a:r>
            <a:r>
              <a:rPr lang="en-US" i="1" dirty="0"/>
              <a:t>The Journal of Values-Based Leadership</a:t>
            </a:r>
            <a:r>
              <a:rPr lang="en-US" dirty="0"/>
              <a:t> , 1-11.</a:t>
            </a:r>
            <a:endParaRPr lang="en-GB" dirty="0"/>
          </a:p>
          <a:p>
            <a:r>
              <a:rPr lang="en-US" dirty="0"/>
              <a:t>Morgan-Bentley, P., </a:t>
            </a:r>
            <a:r>
              <a:rPr lang="en-US" dirty="0" err="1"/>
              <a:t>Kenber</a:t>
            </a:r>
            <a:r>
              <a:rPr lang="en-US" dirty="0"/>
              <a:t>, B., &amp; Elliot, F. (2018, February 17). </a:t>
            </a:r>
            <a:r>
              <a:rPr lang="en-US" i="1" dirty="0"/>
              <a:t>Oxfam sex scandal: ‘Did we murder babies in their cots? I struggle to understand’</a:t>
            </a:r>
            <a:r>
              <a:rPr lang="en-US" dirty="0"/>
              <a:t>. Retrieved April 6, 2018, from https://</a:t>
            </a:r>
            <a:r>
              <a:rPr lang="en-US" dirty="0" err="1"/>
              <a:t>www.thetimes.co.uk</a:t>
            </a:r>
            <a:r>
              <a:rPr lang="en-US" dirty="0"/>
              <a:t>: https://</a:t>
            </a:r>
            <a:r>
              <a:rPr lang="en-US" dirty="0" err="1"/>
              <a:t>www.thetimes.co.uk</a:t>
            </a:r>
            <a:r>
              <a:rPr lang="en-US" dirty="0"/>
              <a:t>/article/oxfam-sex-scandal-did-we-murder-babies-in-their-cots-i-struggle-to-understand-dxvxjqvld</a:t>
            </a:r>
            <a:endParaRPr lang="en-GB" dirty="0"/>
          </a:p>
          <a:p>
            <a:r>
              <a:rPr lang="en-US" dirty="0"/>
              <a:t>Oxfam. (2017, November 16). </a:t>
            </a:r>
            <a:r>
              <a:rPr lang="en-US" i="1" dirty="0"/>
              <a:t>History of Oxfam</a:t>
            </a:r>
            <a:r>
              <a:rPr lang="en-US" dirty="0"/>
              <a:t>. Retrieved April 3, 2018, from https://</a:t>
            </a:r>
            <a:r>
              <a:rPr lang="en-US" dirty="0" err="1"/>
              <a:t>www.oxfam.org.uk</a:t>
            </a:r>
            <a:r>
              <a:rPr lang="en-US" dirty="0"/>
              <a:t>: https://</a:t>
            </a:r>
            <a:r>
              <a:rPr lang="en-US" dirty="0" err="1"/>
              <a:t>www.oxfam.org.uk</a:t>
            </a:r>
            <a:r>
              <a:rPr lang="en-US" dirty="0"/>
              <a:t>/what-we-do/about-us/history-of-</a:t>
            </a:r>
            <a:r>
              <a:rPr lang="en-US" dirty="0" err="1"/>
              <a:t>oxfam</a:t>
            </a:r>
            <a:endParaRPr lang="en-GB" dirty="0"/>
          </a:p>
          <a:p>
            <a:r>
              <a:rPr lang="en-US" i="1" dirty="0"/>
              <a:t>Oxfam loses 7,000 donors since sexual exploitation scandal</a:t>
            </a:r>
            <a:r>
              <a:rPr lang="en-US" dirty="0"/>
              <a:t>. (2018, February 20). Retrieved April 4, 2018, from https://</a:t>
            </a:r>
            <a:r>
              <a:rPr lang="en-US" dirty="0" err="1"/>
              <a:t>www.theguardian.com</a:t>
            </a:r>
            <a:r>
              <a:rPr lang="en-US" dirty="0"/>
              <a:t>: https://</a:t>
            </a:r>
            <a:r>
              <a:rPr lang="en-US" dirty="0" err="1"/>
              <a:t>www.theguardian.com</a:t>
            </a:r>
            <a:r>
              <a:rPr lang="en-US" dirty="0"/>
              <a:t>/world/2018/</a:t>
            </a:r>
            <a:r>
              <a:rPr lang="en-US" dirty="0" err="1"/>
              <a:t>feb</a:t>
            </a:r>
            <a:r>
              <a:rPr lang="en-US" dirty="0"/>
              <a:t>/20/oxfam-boss-mark-goldring-apologises-over-abuse-of-haiti-quake-victims</a:t>
            </a:r>
            <a:endParaRPr lang="en-GB" dirty="0"/>
          </a:p>
          <a:p>
            <a:r>
              <a:rPr lang="en-US" i="1" dirty="0"/>
              <a:t>Oxfam scandal: Former Haiti director admits sex with aid recipient but denies </a:t>
            </a:r>
            <a:r>
              <a:rPr lang="en-US" i="1" dirty="0" smtClean="0"/>
              <a:t>prostitution</a:t>
            </a:r>
            <a:r>
              <a:rPr lang="en-US" i="1" dirty="0"/>
              <a:t> Oxfam scandal: Former Haiti director admits sex with aid recipient but denies prostitution allegations</a:t>
            </a:r>
            <a:r>
              <a:rPr lang="en-US" dirty="0"/>
              <a:t>. (2018, February 15). Retrieved April 1, 2018, from https://</a:t>
            </a:r>
            <a:r>
              <a:rPr lang="en-US" dirty="0" err="1"/>
              <a:t>www.independent.co.uk</a:t>
            </a:r>
            <a:r>
              <a:rPr lang="en-US" dirty="0"/>
              <a:t>: https://</a:t>
            </a:r>
            <a:r>
              <a:rPr lang="en-US" dirty="0" err="1"/>
              <a:t>www.independent.co.uk</a:t>
            </a:r>
            <a:r>
              <a:rPr lang="en-US" dirty="0"/>
              <a:t>/news/</a:t>
            </a:r>
            <a:r>
              <a:rPr lang="en-US" dirty="0" err="1"/>
              <a:t>uk</a:t>
            </a:r>
            <a:r>
              <a:rPr lang="en-US" dirty="0"/>
              <a:t>/home-news/oxfam-prostitution-scandal-roland-van-hauwermeiren-haiti-earthquake-deeply-ashamed-a8213196.html</a:t>
            </a:r>
            <a:endParaRPr lang="en-GB" dirty="0"/>
          </a:p>
          <a:p>
            <a:endParaRPr lang="en-GB" dirty="0"/>
          </a:p>
        </p:txBody>
      </p:sp>
    </p:spTree>
    <p:extLst>
      <p:ext uri="{BB962C8B-B14F-4D97-AF65-F5344CB8AC3E}">
        <p14:creationId xmlns:p14="http://schemas.microsoft.com/office/powerpoint/2010/main" val="1527204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92500" lnSpcReduction="20000"/>
          </a:bodyPr>
          <a:lstStyle/>
          <a:p>
            <a:r>
              <a:rPr lang="en-US" dirty="0" err="1"/>
              <a:t>Rawnsley</a:t>
            </a:r>
            <a:r>
              <a:rPr lang="en-US" dirty="0"/>
              <a:t>, A. (2018, February 18). </a:t>
            </a:r>
            <a:r>
              <a:rPr lang="en-US" i="1" dirty="0"/>
              <a:t>Public trust is more fluid than we allow, and Oxfam must win it back</a:t>
            </a:r>
            <a:r>
              <a:rPr lang="en-US" dirty="0"/>
              <a:t>. Retrieved April 19, 2018, from https://</a:t>
            </a:r>
            <a:r>
              <a:rPr lang="en-US" dirty="0" err="1"/>
              <a:t>www.theguardian.com</a:t>
            </a:r>
            <a:r>
              <a:rPr lang="en-US" dirty="0"/>
              <a:t>: https://</a:t>
            </a:r>
            <a:r>
              <a:rPr lang="en-US" dirty="0" err="1"/>
              <a:t>www.theguardian.com</a:t>
            </a:r>
            <a:r>
              <a:rPr lang="en-US" dirty="0"/>
              <a:t>/</a:t>
            </a:r>
            <a:r>
              <a:rPr lang="en-US" dirty="0" err="1"/>
              <a:t>commentisfree</a:t>
            </a:r>
            <a:r>
              <a:rPr lang="en-US" dirty="0"/>
              <a:t>/2018/</a:t>
            </a:r>
            <a:r>
              <a:rPr lang="en-US" dirty="0" err="1"/>
              <a:t>feb</a:t>
            </a:r>
            <a:r>
              <a:rPr lang="en-US" dirty="0"/>
              <a:t>/18/</a:t>
            </a:r>
            <a:r>
              <a:rPr lang="en-US" dirty="0" err="1"/>
              <a:t>oxfam</a:t>
            </a:r>
            <a:r>
              <a:rPr lang="en-US" dirty="0"/>
              <a:t>-scandal-</a:t>
            </a:r>
            <a:r>
              <a:rPr lang="en-US" dirty="0" err="1"/>
              <a:t>haiti</a:t>
            </a:r>
            <a:r>
              <a:rPr lang="en-US" dirty="0"/>
              <a:t>-public-trust</a:t>
            </a:r>
            <a:endParaRPr lang="en-GB" dirty="0"/>
          </a:p>
          <a:p>
            <a:r>
              <a:rPr lang="en-US" dirty="0"/>
              <a:t>The Spectator. (2018, February 18). </a:t>
            </a:r>
            <a:r>
              <a:rPr lang="en-US" i="1" dirty="0"/>
              <a:t>Portrait of the Week: Oxfam faces losing funding as crisis grows over abuse claims</a:t>
            </a:r>
            <a:r>
              <a:rPr lang="en-US" dirty="0"/>
              <a:t>. Retrieved April 9, 2018, from https://</a:t>
            </a:r>
            <a:r>
              <a:rPr lang="en-US" dirty="0" err="1"/>
              <a:t>www.spectator.co.uk</a:t>
            </a:r>
            <a:r>
              <a:rPr lang="en-US" dirty="0"/>
              <a:t>: https://</a:t>
            </a:r>
            <a:r>
              <a:rPr lang="en-US" dirty="0" err="1"/>
              <a:t>www.spectator.co.uk</a:t>
            </a:r>
            <a:r>
              <a:rPr lang="en-US" dirty="0"/>
              <a:t>/2018/02/portrait-of-the-week-oxfam-faces-losing-funding-as-crisis-grows-over-abuse-claims/</a:t>
            </a:r>
            <a:endParaRPr lang="en-GB" dirty="0"/>
          </a:p>
          <a:p>
            <a:r>
              <a:rPr lang="en-US" dirty="0"/>
              <a:t>The Times. (2018, February 9). </a:t>
            </a:r>
            <a:r>
              <a:rPr lang="en-US" i="1" dirty="0"/>
              <a:t>Oxfam’s Shame</a:t>
            </a:r>
            <a:r>
              <a:rPr lang="en-US" dirty="0"/>
              <a:t>. Retrieved April 16, 2018, from https://</a:t>
            </a:r>
            <a:r>
              <a:rPr lang="en-US" dirty="0" err="1"/>
              <a:t>www.thetimes.co.uk</a:t>
            </a:r>
            <a:r>
              <a:rPr lang="en-US" dirty="0"/>
              <a:t>: https://</a:t>
            </a:r>
            <a:r>
              <a:rPr lang="en-US" dirty="0" err="1"/>
              <a:t>www.thetimes.co.uk</a:t>
            </a:r>
            <a:r>
              <a:rPr lang="en-US" dirty="0"/>
              <a:t>/article/</a:t>
            </a:r>
            <a:r>
              <a:rPr lang="en-US" dirty="0" err="1"/>
              <a:t>oxfam</a:t>
            </a:r>
            <a:r>
              <a:rPr lang="en-US" dirty="0"/>
              <a:t>-s-shame-</a:t>
            </a:r>
            <a:r>
              <a:rPr lang="en-US" dirty="0" err="1"/>
              <a:t>tdjbzxgmq</a:t>
            </a:r>
            <a:endParaRPr lang="en-GB" dirty="0"/>
          </a:p>
          <a:p>
            <a:r>
              <a:rPr lang="en-US" dirty="0"/>
              <a:t>Weakley, K. (2018, January 22). </a:t>
            </a:r>
            <a:r>
              <a:rPr lang="en-US" i="1" dirty="0"/>
              <a:t>Government gives Charity Commission extra £5m a year funding </a:t>
            </a:r>
            <a:r>
              <a:rPr lang="en-US" dirty="0"/>
              <a:t>. Retrieved April 2, 2018, from https://</a:t>
            </a:r>
            <a:r>
              <a:rPr lang="en-US" dirty="0" err="1"/>
              <a:t>www.civilsociety.co.uk</a:t>
            </a:r>
            <a:r>
              <a:rPr lang="en-US" dirty="0"/>
              <a:t>: https://</a:t>
            </a:r>
            <a:r>
              <a:rPr lang="en-US" dirty="0" err="1"/>
              <a:t>www.civilsociety.co.uk</a:t>
            </a:r>
            <a:r>
              <a:rPr lang="en-US" dirty="0"/>
              <a:t>/news/government-gives-charity-commission-extra-5m.html</a:t>
            </a:r>
            <a:endParaRPr lang="en-GB" dirty="0"/>
          </a:p>
        </p:txBody>
      </p:sp>
    </p:spTree>
    <p:extLst>
      <p:ext uri="{BB962C8B-B14F-4D97-AF65-F5344CB8AC3E}">
        <p14:creationId xmlns:p14="http://schemas.microsoft.com/office/powerpoint/2010/main" val="172389243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51258</TotalTime>
  <Words>2022</Words>
  <Application>Microsoft Macintosh PowerPoint</Application>
  <PresentationFormat>Widescreen</PresentationFormat>
  <Paragraphs>226</Paragraphs>
  <Slides>16</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Calibri</vt:lpstr>
      <vt:lpstr>Mangal</vt:lpstr>
      <vt:lpstr>Times New Roman</vt:lpstr>
      <vt:lpstr>Trebuchet MS</vt:lpstr>
      <vt:lpstr>Wingdings 3</vt:lpstr>
      <vt:lpstr>Arial</vt:lpstr>
      <vt:lpstr>Facet</vt:lpstr>
      <vt:lpstr>UWTSD: Management Ethics</vt:lpstr>
      <vt:lpstr>PowerPoint Presentation</vt:lpstr>
      <vt:lpstr>What happened?</vt:lpstr>
      <vt:lpstr>How the news broke?</vt:lpstr>
      <vt:lpstr>Background and Accusations</vt:lpstr>
      <vt:lpstr>Aftermath, Victims &amp; Economic Impact</vt:lpstr>
      <vt:lpstr>What makes this a Scandal?</vt:lpstr>
      <vt:lpstr>Response from organisation and Organisational Reputation </vt:lpstr>
      <vt:lpstr>Key players and Ownership</vt:lpstr>
      <vt:lpstr> Moral Judgement</vt:lpstr>
      <vt:lpstr> Ethical approach and perspective</vt:lpstr>
      <vt:lpstr>Organisational Reputation</vt:lpstr>
      <vt:lpstr>The way forward</vt:lpstr>
      <vt:lpstr>References</vt:lpstr>
      <vt:lpstr>References</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Front Cover</dc:title>
  <dc:creator>Microsoft Office User</dc:creator>
  <cp:lastModifiedBy>Microsoft Office User</cp:lastModifiedBy>
  <cp:revision>79</cp:revision>
  <dcterms:created xsi:type="dcterms:W3CDTF">2018-02-15T16:12:09Z</dcterms:created>
  <dcterms:modified xsi:type="dcterms:W3CDTF">2018-04-30T13:58:40Z</dcterms:modified>
</cp:coreProperties>
</file>