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58" userDrawn="1">
          <p15:clr>
            <a:srgbClr val="A4A3A4"/>
          </p15:clr>
        </p15:guide>
        <p15:guide id="2" pos="13481"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BE3CB-EDA5-4B42-9BA5-420FD425A6D2}" v="12" dt="2022-09-29T11:14:29.822"/>
    <p1510:client id="{937A26EA-CD6A-7148-B463-D2D4707CEC60}" v="26" dt="2022-09-28T14:06:55.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296"/>
  </p:normalViewPr>
  <p:slideViewPr>
    <p:cSldViewPr snapToGrid="0" snapToObjects="1">
      <p:cViewPr varScale="1">
        <p:scale>
          <a:sx n="25" d="100"/>
          <a:sy n="25" d="100"/>
        </p:scale>
        <p:origin x="1472" y="192"/>
      </p:cViewPr>
      <p:guideLst>
        <p:guide orient="horz" pos="9558"/>
        <p:guide pos="13481"/>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napToObjects="1" showGuides="1">
      <p:cViewPr varScale="1">
        <p:scale>
          <a:sx n="96" d="100"/>
          <a:sy n="96" d="100"/>
        </p:scale>
        <p:origin x="2480" y="17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890F0F-BBDB-5D4C-A1F8-FE65F35BF5CD}" type="datetimeFigureOut">
              <a:rPr lang="en-US" smtClean="0"/>
              <a:t>10/7/22</a:t>
            </a:fld>
            <a:endParaRPr lang="en-US"/>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36720C-1AB9-304A-9E16-B1ACE3712214}" type="slidenum">
              <a:rPr lang="en-US" smtClean="0"/>
              <a:t>‹#›</a:t>
            </a:fld>
            <a:endParaRPr lang="en-US"/>
          </a:p>
        </p:txBody>
      </p:sp>
    </p:spTree>
    <p:extLst>
      <p:ext uri="{BB962C8B-B14F-4D97-AF65-F5344CB8AC3E}">
        <p14:creationId xmlns:p14="http://schemas.microsoft.com/office/powerpoint/2010/main" val="4213855677"/>
      </p:ext>
    </p:extLst>
  </p:cSld>
  <p:clrMap bg1="lt1" tx1="dk1" bg2="lt2" tx2="dk2" accent1="accent1" accent2="accent2" accent3="accent3" accent4="accent4" accent5="accent5" accent6="accent6" hlink="hlink" folHlink="folHlink"/>
  <p:notesStyle>
    <a:lvl1pPr marL="0" algn="l" defTabSz="3507730" rtl="0" eaLnBrk="1" latinLnBrk="0" hangingPunct="1">
      <a:defRPr sz="4603" kern="1200">
        <a:solidFill>
          <a:schemeClr val="tx1"/>
        </a:solidFill>
        <a:latin typeface="+mn-lt"/>
        <a:ea typeface="+mn-ea"/>
        <a:cs typeface="+mn-cs"/>
      </a:defRPr>
    </a:lvl1pPr>
    <a:lvl2pPr marL="1753865" algn="l" defTabSz="3507730" rtl="0" eaLnBrk="1" latinLnBrk="0" hangingPunct="1">
      <a:defRPr sz="4603" kern="1200">
        <a:solidFill>
          <a:schemeClr val="tx1"/>
        </a:solidFill>
        <a:latin typeface="+mn-lt"/>
        <a:ea typeface="+mn-ea"/>
        <a:cs typeface="+mn-cs"/>
      </a:defRPr>
    </a:lvl2pPr>
    <a:lvl3pPr marL="3507730" algn="l" defTabSz="3507730" rtl="0" eaLnBrk="1" latinLnBrk="0" hangingPunct="1">
      <a:defRPr sz="4603" kern="1200">
        <a:solidFill>
          <a:schemeClr val="tx1"/>
        </a:solidFill>
        <a:latin typeface="+mn-lt"/>
        <a:ea typeface="+mn-ea"/>
        <a:cs typeface="+mn-cs"/>
      </a:defRPr>
    </a:lvl3pPr>
    <a:lvl4pPr marL="5261595" algn="l" defTabSz="3507730" rtl="0" eaLnBrk="1" latinLnBrk="0" hangingPunct="1">
      <a:defRPr sz="4603" kern="1200">
        <a:solidFill>
          <a:schemeClr val="tx1"/>
        </a:solidFill>
        <a:latin typeface="+mn-lt"/>
        <a:ea typeface="+mn-ea"/>
        <a:cs typeface="+mn-cs"/>
      </a:defRPr>
    </a:lvl4pPr>
    <a:lvl5pPr marL="7015460" algn="l" defTabSz="3507730" rtl="0" eaLnBrk="1" latinLnBrk="0" hangingPunct="1">
      <a:defRPr sz="4603" kern="1200">
        <a:solidFill>
          <a:schemeClr val="tx1"/>
        </a:solidFill>
        <a:latin typeface="+mn-lt"/>
        <a:ea typeface="+mn-ea"/>
        <a:cs typeface="+mn-cs"/>
      </a:defRPr>
    </a:lvl5pPr>
    <a:lvl6pPr marL="8769325" algn="l" defTabSz="3507730" rtl="0" eaLnBrk="1" latinLnBrk="0" hangingPunct="1">
      <a:defRPr sz="4603" kern="1200">
        <a:solidFill>
          <a:schemeClr val="tx1"/>
        </a:solidFill>
        <a:latin typeface="+mn-lt"/>
        <a:ea typeface="+mn-ea"/>
        <a:cs typeface="+mn-cs"/>
      </a:defRPr>
    </a:lvl6pPr>
    <a:lvl7pPr marL="10523190" algn="l" defTabSz="3507730" rtl="0" eaLnBrk="1" latinLnBrk="0" hangingPunct="1">
      <a:defRPr sz="4603" kern="1200">
        <a:solidFill>
          <a:schemeClr val="tx1"/>
        </a:solidFill>
        <a:latin typeface="+mn-lt"/>
        <a:ea typeface="+mn-ea"/>
        <a:cs typeface="+mn-cs"/>
      </a:defRPr>
    </a:lvl7pPr>
    <a:lvl8pPr marL="12277054" algn="l" defTabSz="3507730" rtl="0" eaLnBrk="1" latinLnBrk="0" hangingPunct="1">
      <a:defRPr sz="4603" kern="1200">
        <a:solidFill>
          <a:schemeClr val="tx1"/>
        </a:solidFill>
        <a:latin typeface="+mn-lt"/>
        <a:ea typeface="+mn-ea"/>
        <a:cs typeface="+mn-cs"/>
      </a:defRPr>
    </a:lvl8pPr>
    <a:lvl9pPr marL="14030919" algn="l" defTabSz="3507730" rtl="0" eaLnBrk="1" latinLnBrk="0" hangingPunct="1">
      <a:defRPr sz="460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7775" y="1143000"/>
            <a:ext cx="436245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A36720C-1AB9-304A-9E16-B1ACE3712214}" type="slidenum">
              <a:rPr lang="en-US" smtClean="0"/>
              <a:t>1</a:t>
            </a:fld>
            <a:endParaRPr lang="en-US"/>
          </a:p>
        </p:txBody>
      </p:sp>
    </p:spTree>
    <p:extLst>
      <p:ext uri="{BB962C8B-B14F-4D97-AF65-F5344CB8AC3E}">
        <p14:creationId xmlns:p14="http://schemas.microsoft.com/office/powerpoint/2010/main" val="1551437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GB"/>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E65CF8F-C9F1-8A48-A63E-DE2FFF83B7CD}" type="datetimeFigureOut">
              <a:rPr lang="en-US" smtClean="0"/>
              <a:t>10/7/22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960835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E65CF8F-C9F1-8A48-A63E-DE2FFF83B7CD}" type="datetimeFigureOut">
              <a:rPr lang="en-US" smtClean="0"/>
              <a:t>10/7/22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3921553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GB"/>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solidFill>
              </a:defRPr>
            </a:lvl1pPr>
            <a:lvl2pPr marL="2018355" indent="0">
              <a:buNone/>
              <a:defRPr sz="8829">
                <a:solidFill>
                  <a:schemeClr val="tx1">
                    <a:tint val="75000"/>
                  </a:schemeClr>
                </a:solidFill>
              </a:defRPr>
            </a:lvl2pPr>
            <a:lvl3pPr marL="4036710" indent="0">
              <a:buNone/>
              <a:defRPr sz="7946">
                <a:solidFill>
                  <a:schemeClr val="tx1">
                    <a:tint val="75000"/>
                  </a:schemeClr>
                </a:solidFill>
              </a:defRPr>
            </a:lvl3pPr>
            <a:lvl4pPr marL="6055065" indent="0">
              <a:buNone/>
              <a:defRPr sz="7063">
                <a:solidFill>
                  <a:schemeClr val="tx1">
                    <a:tint val="75000"/>
                  </a:schemeClr>
                </a:solidFill>
              </a:defRPr>
            </a:lvl4pPr>
            <a:lvl5pPr marL="8073420" indent="0">
              <a:buNone/>
              <a:defRPr sz="7063">
                <a:solidFill>
                  <a:schemeClr val="tx1">
                    <a:tint val="75000"/>
                  </a:schemeClr>
                </a:solidFill>
              </a:defRPr>
            </a:lvl5pPr>
            <a:lvl6pPr marL="10091776" indent="0">
              <a:buNone/>
              <a:defRPr sz="7063">
                <a:solidFill>
                  <a:schemeClr val="tx1">
                    <a:tint val="75000"/>
                  </a:schemeClr>
                </a:solidFill>
              </a:defRPr>
            </a:lvl6pPr>
            <a:lvl7pPr marL="12110131" indent="0">
              <a:buNone/>
              <a:defRPr sz="7063">
                <a:solidFill>
                  <a:schemeClr val="tx1">
                    <a:tint val="75000"/>
                  </a:schemeClr>
                </a:solidFill>
              </a:defRPr>
            </a:lvl7pPr>
            <a:lvl8pPr marL="14128486" indent="0">
              <a:buNone/>
              <a:defRPr sz="7063">
                <a:solidFill>
                  <a:schemeClr val="tx1">
                    <a:tint val="75000"/>
                  </a:schemeClr>
                </a:solidFill>
              </a:defRPr>
            </a:lvl8pPr>
            <a:lvl9pPr marL="16146841" indent="0">
              <a:buNone/>
              <a:defRPr sz="706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E65CF8F-C9F1-8A48-A63E-DE2FFF83B7CD}" type="datetimeFigureOut">
              <a:rPr lang="en-US" smtClean="0"/>
              <a:t>10/7/22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2092263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E65CF8F-C9F1-8A48-A63E-DE2FFF83B7CD}" type="datetimeFigureOut">
              <a:rPr lang="en-US" smtClean="0"/>
              <a:t>10/7/22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2383297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GB"/>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GB"/>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E65CF8F-C9F1-8A48-A63E-DE2FFF83B7CD}" type="datetimeFigureOut">
              <a:rPr lang="en-US" smtClean="0"/>
              <a:t>10/7/22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9535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E65CF8F-C9F1-8A48-A63E-DE2FFF83B7CD}" type="datetimeFigureOut">
              <a:rPr lang="en-US" smtClean="0"/>
              <a:t>10/7/22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1903107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65CF8F-C9F1-8A48-A63E-DE2FFF83B7CD}" type="datetimeFigureOut">
              <a:rPr lang="en-US" smtClean="0"/>
              <a:t>10/7/22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2027126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GB"/>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2E65CF8F-C9F1-8A48-A63E-DE2FFF83B7CD}" type="datetimeFigureOut">
              <a:rPr lang="en-US" smtClean="0"/>
              <a:t>10/7/22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2854813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GB"/>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GB"/>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2E65CF8F-C9F1-8A48-A63E-DE2FFF83B7CD}" type="datetimeFigureOut">
              <a:rPr lang="en-US" smtClean="0"/>
              <a:t>10/7/22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143762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E65CF8F-C9F1-8A48-A63E-DE2FFF83B7CD}" type="datetimeFigureOut">
              <a:rPr lang="en-US" smtClean="0"/>
              <a:t>10/7/22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3984776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E65CF8F-C9F1-8A48-A63E-DE2FFF83B7CD}" type="datetimeFigureOut">
              <a:rPr lang="en-US" smtClean="0"/>
              <a:t>10/7/22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BED492-F6E7-344F-B9EA-CA016FF8B909}" type="slidenum">
              <a:rPr lang="en-US" smtClean="0"/>
              <a:t>‹#›</a:t>
            </a:fld>
            <a:endParaRPr lang="en-US"/>
          </a:p>
        </p:txBody>
      </p:sp>
    </p:spTree>
    <p:extLst>
      <p:ext uri="{BB962C8B-B14F-4D97-AF65-F5344CB8AC3E}">
        <p14:creationId xmlns:p14="http://schemas.microsoft.com/office/powerpoint/2010/main" val="1940128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75000"/>
                  </a:schemeClr>
                </a:solidFill>
              </a:defRPr>
            </a:lvl1pPr>
          </a:lstStyle>
          <a:p>
            <a:fld id="{2E65CF8F-C9F1-8A48-A63E-DE2FFF83B7CD}" type="datetimeFigureOut">
              <a:rPr lang="en-US" smtClean="0"/>
              <a:t>10/7/22</a:t>
            </a:fld>
            <a:endParaRPr lang="en-US"/>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75000"/>
                  </a:schemeClr>
                </a:solidFill>
              </a:defRPr>
            </a:lvl1pPr>
          </a:lstStyle>
          <a:p>
            <a:fld id="{E2BED492-F6E7-344F-B9EA-CA016FF8B909}" type="slidenum">
              <a:rPr lang="en-US" smtClean="0"/>
              <a:t>‹#›</a:t>
            </a:fld>
            <a:endParaRPr lang="en-US"/>
          </a:p>
        </p:txBody>
      </p:sp>
    </p:spTree>
    <p:extLst>
      <p:ext uri="{BB962C8B-B14F-4D97-AF65-F5344CB8AC3E}">
        <p14:creationId xmlns:p14="http://schemas.microsoft.com/office/powerpoint/2010/main" val="263644598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6.png"/><Relationship Id="rId3" Type="http://schemas.openxmlformats.org/officeDocument/2006/relationships/hyperlink" Target="https://www.bbc.co.uk/news/business-62408121.amp" TargetMode="External"/><Relationship Id="rId7" Type="http://schemas.openxmlformats.org/officeDocument/2006/relationships/hyperlink" Target="https://www.ons.gov.uk/employmentandlabourmarket/peopleinwork/employmentandemployeetypes/articles/changingtrendsandrecentshortagesinthelabourmarketuk/2016to2021" TargetMode="External"/><Relationship Id="rId12"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ilcuk.org.uk/plugging-the-gap/" TargetMode="External"/><Relationship Id="rId11" Type="http://schemas.openxmlformats.org/officeDocument/2006/relationships/image" Target="../media/image4.png"/><Relationship Id="rId5" Type="http://schemas.openxmlformats.org/officeDocument/2006/relationships/hyperlink" Target="https://www.peoplemanagement.co.uk/article/1746716/opinion-ready-for-generation-z" TargetMode="External"/><Relationship Id="rId10" Type="http://schemas.openxmlformats.org/officeDocument/2006/relationships/image" Target="../media/image3.jpeg"/><Relationship Id="rId4" Type="http://schemas.openxmlformats.org/officeDocument/2006/relationships/hyperlink" Target="https://www.cipd.co.uk/about/media/press/151121hard-fill-vacancies-increase#gref" TargetMode="External"/><Relationship Id="rId9" Type="http://schemas.openxmlformats.org/officeDocument/2006/relationships/image" Target="../media/image2.png"/><Relationship Id="rId1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2802691" cy="302488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 y="0"/>
            <a:ext cx="42802692" cy="302752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AA956BA-FC12-4040-83E9-29A833A7A39E}"/>
              </a:ext>
            </a:extLst>
          </p:cNvPr>
          <p:cNvSpPr txBox="1"/>
          <p:nvPr/>
        </p:nvSpPr>
        <p:spPr>
          <a:xfrm>
            <a:off x="441976" y="2794000"/>
            <a:ext cx="12420000" cy="12418799"/>
          </a:xfrm>
          <a:prstGeom prst="rect">
            <a:avLst/>
          </a:prstGeom>
          <a:gradFill flip="none" rotWithShape="1">
            <a:gsLst>
              <a:gs pos="3000">
                <a:schemeClr val="accent1">
                  <a:lumMod val="92993"/>
                </a:schemeClr>
              </a:gs>
              <a:gs pos="47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a:ln w="76200">
            <a:solidFill>
              <a:schemeClr val="accent1"/>
            </a:solidFill>
          </a:ln>
        </p:spPr>
        <p:txBody>
          <a:bodyPr vert="horz" lIns="91440" tIns="45720" rIns="91440" bIns="45720" rtlCol="0" anchor="t">
            <a:normAutofit fontScale="47500" lnSpcReduction="20000"/>
          </a:bodyPr>
          <a:lstStyle/>
          <a:p>
            <a:pPr algn="ctr" defTabSz="914400">
              <a:lnSpc>
                <a:spcPct val="90000"/>
              </a:lnSpc>
              <a:spcBef>
                <a:spcPct val="0"/>
              </a:spcBef>
              <a:spcAft>
                <a:spcPts val="600"/>
              </a:spcAft>
            </a:pPr>
            <a:endParaRPr lang="en-US" sz="6700" kern="1200" dirty="0">
              <a:solidFill>
                <a:schemeClr val="tx2"/>
              </a:solidFill>
              <a:latin typeface="Arial" panose="020B0604020202020204" pitchFamily="34" charset="0"/>
              <a:ea typeface="+mj-ea"/>
              <a:cs typeface="Arial" panose="020B0604020202020204" pitchFamily="34" charset="0"/>
            </a:endParaRPr>
          </a:p>
          <a:p>
            <a:pPr algn="ctr" defTabSz="914400">
              <a:lnSpc>
                <a:spcPct val="90000"/>
              </a:lnSpc>
              <a:spcBef>
                <a:spcPct val="0"/>
              </a:spcBef>
              <a:spcAft>
                <a:spcPts val="600"/>
              </a:spcAft>
            </a:pPr>
            <a:r>
              <a:rPr lang="en-GB" sz="6700" b="1" dirty="0">
                <a:latin typeface="Arial" panose="020B0604020202020204" pitchFamily="34" charset="0"/>
                <a:cs typeface="Arial" panose="020B0604020202020204" pitchFamily="34" charset="0"/>
              </a:rPr>
              <a:t>Aim: “Compare and contrast the causes of labour turnover with retention survey data of instore employees and develop</a:t>
            </a:r>
          </a:p>
          <a:p>
            <a:pPr algn="ctr" defTabSz="914400">
              <a:lnSpc>
                <a:spcPct val="90000"/>
              </a:lnSpc>
              <a:spcBef>
                <a:spcPct val="0"/>
              </a:spcBef>
              <a:spcAft>
                <a:spcPts val="600"/>
              </a:spcAft>
            </a:pPr>
            <a:r>
              <a:rPr lang="en-GB" sz="6700" b="1" dirty="0">
                <a:latin typeface="Arial" panose="020B0604020202020204" pitchFamily="34" charset="0"/>
                <a:cs typeface="Arial" panose="020B0604020202020204" pitchFamily="34" charset="0"/>
              </a:rPr>
              <a:t> recommendations for improvements at WHSmith Travel Plc”</a:t>
            </a:r>
          </a:p>
          <a:p>
            <a:pPr algn="ctr" defTabSz="914400">
              <a:lnSpc>
                <a:spcPct val="90000"/>
              </a:lnSpc>
              <a:spcBef>
                <a:spcPct val="0"/>
              </a:spcBef>
              <a:spcAft>
                <a:spcPts val="600"/>
              </a:spcAft>
            </a:pPr>
            <a:endParaRPr lang="en-GB" sz="5100" b="1"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r>
              <a:rPr lang="en-GB" sz="5100" b="1" dirty="0">
                <a:latin typeface="Arial" panose="020B0604020202020204" pitchFamily="34" charset="0"/>
                <a:cs typeface="Arial" panose="020B0604020202020204" pitchFamily="34" charset="0"/>
              </a:rPr>
              <a:t>Research reasoning: </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Investigate the cause of high Labour Turnover at 60% vs the Industry Average of 15%</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 (ONS,2020). </a:t>
            </a:r>
          </a:p>
          <a:p>
            <a:pPr marL="342900" indent="-342900" defTabSz="914400">
              <a:lnSpc>
                <a:spcPct val="90000"/>
              </a:lnSpc>
              <a:spcBef>
                <a:spcPct val="0"/>
              </a:spcBef>
              <a:spcAft>
                <a:spcPts val="600"/>
              </a:spcAft>
              <a:buFont typeface="Arial" panose="020B0604020202020204" pitchFamily="34" charset="0"/>
              <a:buChar char="•"/>
            </a:pPr>
            <a:r>
              <a:rPr lang="en-GB" sz="5100" dirty="0">
                <a:latin typeface="Arial" panose="020B0604020202020204" pitchFamily="34" charset="0"/>
                <a:cs typeface="Arial" panose="020B0604020202020204" pitchFamily="34" charset="0"/>
              </a:rPr>
              <a:t>Redundancies have accounted for 10% of LTO (FU,2022) </a:t>
            </a:r>
          </a:p>
          <a:p>
            <a:pPr marL="342900" indent="-342900" defTabSz="914400">
              <a:lnSpc>
                <a:spcPct val="90000"/>
              </a:lnSpc>
              <a:spcBef>
                <a:spcPct val="0"/>
              </a:spcBef>
              <a:spcAft>
                <a:spcPts val="600"/>
              </a:spcAft>
              <a:buFont typeface="Arial" panose="020B0604020202020204" pitchFamily="34" charset="0"/>
              <a:buChar char="•"/>
            </a:pPr>
            <a:r>
              <a:rPr lang="en-GB" sz="5100" dirty="0">
                <a:latin typeface="Arial" panose="020B0604020202020204" pitchFamily="34" charset="0"/>
                <a:cs typeface="Arial" panose="020B0604020202020204" pitchFamily="34" charset="0"/>
              </a:rPr>
              <a:t>Seasonal 5% (Airport stores) </a:t>
            </a:r>
          </a:p>
          <a:p>
            <a:pPr defTabSz="914400">
              <a:lnSpc>
                <a:spcPct val="90000"/>
              </a:lnSpc>
              <a:spcBef>
                <a:spcPct val="0"/>
              </a:spcBef>
              <a:spcAft>
                <a:spcPts val="600"/>
              </a:spcAft>
            </a:pPr>
            <a:endParaRPr lang="en-GB" sz="5100"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Taken into the account, WHST LTO accounts for 30% above average. </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Retention of employees over three years of service is above average at 75%, the focus of</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 the research is therefore focused on employee service below this threshold. </a:t>
            </a:r>
          </a:p>
          <a:p>
            <a:pPr defTabSz="914400">
              <a:lnSpc>
                <a:spcPct val="90000"/>
              </a:lnSpc>
              <a:spcBef>
                <a:spcPct val="0"/>
              </a:spcBef>
              <a:spcAft>
                <a:spcPts val="600"/>
              </a:spcAft>
            </a:pPr>
            <a:endParaRPr lang="en-GB" sz="5100" dirty="0">
              <a:latin typeface="Arial" panose="020B0604020202020204" pitchFamily="34" charset="0"/>
              <a:cs typeface="Arial" panose="020B0604020202020204" pitchFamily="34" charset="0"/>
            </a:endParaRPr>
          </a:p>
          <a:p>
            <a:r>
              <a:rPr lang="en-GB" sz="5100" b="1" dirty="0"/>
              <a:t>Objectives of Research:</a:t>
            </a:r>
          </a:p>
          <a:p>
            <a:endParaRPr lang="en-GB" sz="5100" b="1" dirty="0"/>
          </a:p>
          <a:p>
            <a:r>
              <a:rPr lang="en-GB" sz="5100" dirty="0">
                <a:latin typeface="Arial" panose="020B0604020202020204" pitchFamily="34" charset="0"/>
                <a:cs typeface="Arial" panose="020B0604020202020204" pitchFamily="34" charset="0"/>
              </a:rPr>
              <a:t>1- Compare and Analyse Raw Labour Turnover data and sighted exit reasons from HRM systems.   </a:t>
            </a:r>
          </a:p>
          <a:p>
            <a:r>
              <a:rPr lang="en-GB" sz="5100" dirty="0">
                <a:latin typeface="Arial" panose="020B0604020202020204" pitchFamily="34" charset="0"/>
                <a:cs typeface="Arial" panose="020B0604020202020204" pitchFamily="34" charset="0"/>
              </a:rPr>
              <a:t>2 –Collate and Research Stay questionnaire data to understand the contrast of Labour turnover causes across varied operational departments.  </a:t>
            </a:r>
          </a:p>
          <a:p>
            <a:r>
              <a:rPr lang="en-GB" sz="5100" dirty="0">
                <a:latin typeface="Arial" panose="020B0604020202020204" pitchFamily="34" charset="0"/>
                <a:cs typeface="Arial" panose="020B0604020202020204" pitchFamily="34" charset="0"/>
              </a:rPr>
              <a:t>3- Critically analyse appropriate literature on turnover in the private sector. Consider this in the context of WHSmith PLC and associated organisational data</a:t>
            </a:r>
          </a:p>
          <a:p>
            <a:r>
              <a:rPr lang="en-GB" sz="5100" dirty="0">
                <a:latin typeface="Arial" panose="020B0604020202020204" pitchFamily="34" charset="0"/>
                <a:cs typeface="Arial" panose="020B0604020202020204" pitchFamily="34" charset="0"/>
              </a:rPr>
              <a:t>4 -To construct cost-evaluated recommendations on organisational policies and procedures to reduce labour turnover and improve retention and develop a suitable implementation plan. </a:t>
            </a:r>
          </a:p>
          <a:p>
            <a:pPr defTabSz="914400">
              <a:lnSpc>
                <a:spcPct val="90000"/>
              </a:lnSpc>
              <a:spcBef>
                <a:spcPct val="0"/>
              </a:spcBef>
              <a:spcAft>
                <a:spcPts val="600"/>
              </a:spcAft>
            </a:pPr>
            <a:endParaRPr lang="en-GB" sz="5100"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r>
              <a:rPr lang="en-GB" sz="5100" b="1" dirty="0">
                <a:latin typeface="Arial" panose="020B0604020202020204" pitchFamily="34" charset="0"/>
                <a:cs typeface="Arial" panose="020B0604020202020204" pitchFamily="34" charset="0"/>
              </a:rPr>
              <a:t>Outline of WHSmith Travel Plc:</a:t>
            </a:r>
          </a:p>
          <a:p>
            <a:pPr defTabSz="914400">
              <a:lnSpc>
                <a:spcPct val="90000"/>
              </a:lnSpc>
              <a:spcBef>
                <a:spcPct val="0"/>
              </a:spcBef>
              <a:spcAft>
                <a:spcPts val="600"/>
              </a:spcAft>
            </a:pPr>
            <a:endParaRPr lang="en-GB" sz="5100" b="1"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The leading Travel retailer in Airports, Railway stations, Hospitals and service stations. A complex operation due to landlord restrictions and regulations as well as a diversity in</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environments. </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As of May 2022, WHST had 3552 employees working across 570 locations. (Fu, 2022)</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WHS is a well-known retailer and was established 230 years ago in 1792, there are 3</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 subsections of WHSmith Plc, Highstreet, Travel and International. For the purpose of the</a:t>
            </a:r>
          </a:p>
          <a:p>
            <a:pPr defTabSz="914400">
              <a:lnSpc>
                <a:spcPct val="90000"/>
              </a:lnSpc>
              <a:spcBef>
                <a:spcPct val="0"/>
              </a:spcBef>
              <a:spcAft>
                <a:spcPts val="600"/>
              </a:spcAft>
            </a:pPr>
            <a:r>
              <a:rPr lang="en-GB" sz="5100" dirty="0">
                <a:latin typeface="Arial" panose="020B0604020202020204" pitchFamily="34" charset="0"/>
                <a:cs typeface="Arial" panose="020B0604020202020204" pitchFamily="34" charset="0"/>
              </a:rPr>
              <a:t> research, WHSmith Travel will be the primary focus. </a:t>
            </a:r>
          </a:p>
          <a:p>
            <a:pPr defTabSz="914400">
              <a:lnSpc>
                <a:spcPct val="90000"/>
              </a:lnSpc>
              <a:spcBef>
                <a:spcPct val="0"/>
              </a:spcBef>
              <a:spcAft>
                <a:spcPts val="600"/>
              </a:spcAft>
            </a:pPr>
            <a:endParaRPr lang="en-GB" sz="2400" dirty="0">
              <a:latin typeface="Arial" panose="020B0604020202020204" pitchFamily="34" charset="0"/>
              <a:cs typeface="Arial" panose="020B0604020202020204" pitchFamily="34" charset="0"/>
            </a:endParaRPr>
          </a:p>
          <a:p>
            <a:r>
              <a:rPr lang="en-GB" dirty="0"/>
              <a:t> </a:t>
            </a:r>
            <a:endParaRPr lang="en-US" sz="15800" dirty="0">
              <a:solidFill>
                <a:schemeClr val="tx2"/>
              </a:solidFill>
              <a:latin typeface="+mj-lt"/>
              <a:ea typeface="+mj-ea"/>
              <a:cs typeface="+mj-cs"/>
            </a:endParaRPr>
          </a:p>
          <a:p>
            <a:pPr defTabSz="914400">
              <a:lnSpc>
                <a:spcPct val="90000"/>
              </a:lnSpc>
              <a:spcBef>
                <a:spcPct val="0"/>
              </a:spcBef>
              <a:spcAft>
                <a:spcPts val="600"/>
              </a:spcAft>
            </a:pPr>
            <a:endParaRPr lang="en-US" sz="2400" kern="1200" dirty="0">
              <a:solidFill>
                <a:schemeClr val="tx2"/>
              </a:solidFill>
              <a:latin typeface="+mj-lt"/>
              <a:ea typeface="+mj-ea"/>
              <a:cs typeface="+mj-cs"/>
            </a:endParaRPr>
          </a:p>
          <a:p>
            <a:pPr defTabSz="914400">
              <a:lnSpc>
                <a:spcPct val="90000"/>
              </a:lnSpc>
              <a:spcBef>
                <a:spcPct val="0"/>
              </a:spcBef>
              <a:spcAft>
                <a:spcPts val="600"/>
              </a:spcAft>
            </a:pPr>
            <a:endParaRPr lang="en-US" sz="15800" kern="1200" dirty="0">
              <a:solidFill>
                <a:schemeClr val="tx2"/>
              </a:solidFill>
              <a:latin typeface="+mj-lt"/>
              <a:ea typeface="+mj-ea"/>
              <a:cs typeface="+mj-cs"/>
            </a:endParaRPr>
          </a:p>
          <a:p>
            <a:pPr defTabSz="914400">
              <a:lnSpc>
                <a:spcPct val="90000"/>
              </a:lnSpc>
              <a:spcBef>
                <a:spcPct val="0"/>
              </a:spcBef>
              <a:spcAft>
                <a:spcPts val="600"/>
              </a:spcAft>
            </a:pPr>
            <a:endParaRPr lang="en-US" sz="15800" kern="1200" dirty="0">
              <a:solidFill>
                <a:schemeClr val="tx2"/>
              </a:solidFill>
              <a:latin typeface="+mj-lt"/>
              <a:ea typeface="+mj-ea"/>
              <a:cs typeface="+mj-cs"/>
            </a:endParaRPr>
          </a:p>
          <a:p>
            <a:pPr defTabSz="914400">
              <a:lnSpc>
                <a:spcPct val="90000"/>
              </a:lnSpc>
              <a:spcBef>
                <a:spcPct val="0"/>
              </a:spcBef>
              <a:spcAft>
                <a:spcPts val="600"/>
              </a:spcAft>
            </a:pPr>
            <a:endParaRPr lang="en-US" sz="15800" kern="1200" dirty="0">
              <a:solidFill>
                <a:schemeClr val="tx2"/>
              </a:solidFill>
              <a:latin typeface="+mj-lt"/>
              <a:ea typeface="+mj-ea"/>
              <a:cs typeface="+mj-cs"/>
            </a:endParaRPr>
          </a:p>
          <a:p>
            <a:pPr defTabSz="914400">
              <a:lnSpc>
                <a:spcPct val="90000"/>
              </a:lnSpc>
              <a:spcBef>
                <a:spcPct val="0"/>
              </a:spcBef>
              <a:spcAft>
                <a:spcPts val="600"/>
              </a:spcAft>
            </a:pPr>
            <a:endParaRPr lang="en-US" sz="15800" kern="1200" dirty="0">
              <a:solidFill>
                <a:schemeClr val="tx2"/>
              </a:solidFill>
              <a:latin typeface="+mj-lt"/>
              <a:ea typeface="+mj-ea"/>
              <a:cs typeface="+mj-cs"/>
            </a:endParaRPr>
          </a:p>
        </p:txBody>
      </p:sp>
      <p:grpSp>
        <p:nvGrpSpPr>
          <p:cNvPr id="1035" name="Group 103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931" y="-26384"/>
            <a:ext cx="21902785" cy="30301606"/>
            <a:chOff x="305" y="-5977"/>
            <a:chExt cx="6238675" cy="6863979"/>
          </a:xfrm>
        </p:grpSpPr>
        <p:sp>
          <p:nvSpPr>
            <p:cNvPr id="1036" name="Freeform: Shape 103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29184F22-BCCC-9E43-B383-08D1297EC364}"/>
              </a:ext>
            </a:extLst>
          </p:cNvPr>
          <p:cNvSpPr txBox="1"/>
          <p:nvPr/>
        </p:nvSpPr>
        <p:spPr>
          <a:xfrm>
            <a:off x="528815" y="15550969"/>
            <a:ext cx="12528000" cy="14616000"/>
          </a:xfrm>
          <a:prstGeom prst="rect">
            <a:avLst/>
          </a:prstGeom>
          <a:gradFill flip="none" rotWithShape="1">
            <a:gsLst>
              <a:gs pos="3000">
                <a:schemeClr val="accent1">
                  <a:lumMod val="75000"/>
                </a:schemeClr>
              </a:gs>
              <a:gs pos="47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ln w="76200">
            <a:solidFill>
              <a:srgbClr val="0070C0"/>
            </a:solidFill>
          </a:ln>
        </p:spPr>
        <p:txBody>
          <a:bodyPr wrap="square" rtlCol="0">
            <a:spAutoFit/>
          </a:bodyPr>
          <a:lstStyle/>
          <a:p>
            <a:r>
              <a:rPr lang="en-US" sz="6000" dirty="0">
                <a:latin typeface="Arial" panose="020B0604020202020204" pitchFamily="34" charset="0"/>
                <a:cs typeface="Arial" panose="020B0604020202020204" pitchFamily="34" charset="0"/>
              </a:rPr>
              <a:t>Methodology</a:t>
            </a:r>
            <a:r>
              <a:rPr lang="en-US" sz="8000" dirty="0">
                <a:latin typeface="Arial" panose="020B0604020202020204" pitchFamily="34" charset="0"/>
                <a:cs typeface="Arial" panose="020B0604020202020204" pitchFamily="34" charset="0"/>
              </a:rPr>
              <a:t>:</a:t>
            </a:r>
          </a:p>
          <a:p>
            <a:r>
              <a:rPr lang="en-US" sz="2400" b="1" dirty="0"/>
              <a:t>Research method: Retention Survey via Google Forms </a:t>
            </a:r>
          </a:p>
          <a:p>
            <a:r>
              <a:rPr lang="en-GB" dirty="0"/>
              <a:t>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method enables the collation of both quantitative and Qualitative data through multiple choice and open-ended questions requiring a written response, whilst enabling the participants to be anonymous. Anonymity is important for response rates and the validity of the research data. Interviews structured or unstructured may have been a good alternative but due to time and travel constraints, the Questionnaire provides the project with variety: demographically and geographically whilst minimising time and cost. </a:t>
            </a: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Participant selection: </a:t>
            </a:r>
          </a:p>
          <a:p>
            <a:r>
              <a:rPr lang="en-US" sz="2400" dirty="0">
                <a:latin typeface="Arial" panose="020B0604020202020204" pitchFamily="34" charset="0"/>
                <a:cs typeface="Arial" panose="020B0604020202020204" pitchFamily="34" charset="0"/>
              </a:rPr>
              <a:t>35 surveys were obtained which is 1% of WHSmith’s total employees (3552)</a:t>
            </a:r>
          </a:p>
          <a:p>
            <a:r>
              <a:rPr lang="en-US" sz="2400" dirty="0">
                <a:latin typeface="Arial" panose="020B0604020202020204" pitchFamily="34" charset="0"/>
                <a:cs typeface="Arial" panose="020B0604020202020204" pitchFamily="34" charset="0"/>
              </a:rPr>
              <a:t>Responses are optional and sent to a variety of departments including data from Store Managers, Dep Managers, Team Leaders and Sales Assistants. </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Reliability and validity:</a:t>
            </a:r>
          </a:p>
          <a:p>
            <a:r>
              <a:rPr lang="en-US" sz="2400" dirty="0">
                <a:latin typeface="Arial" panose="020B0604020202020204" pitchFamily="34" charset="0"/>
                <a:cs typeface="Arial" panose="020B0604020202020204" pitchFamily="34" charset="0"/>
              </a:rPr>
              <a:t>Flick (2014) believes that surveys have high reliability when data is quantifiable such as the Leichter scales used in this case. However, Qualitative data collection reduces this considerably as data is interpreted by the researcher and analysis can introduce the researcher’s  Bias and prejudice. </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Representativeness: </a:t>
            </a:r>
          </a:p>
          <a:p>
            <a:r>
              <a:rPr lang="en-US" sz="2400" dirty="0">
                <a:latin typeface="Arial" panose="020B0604020202020204" pitchFamily="34" charset="0"/>
                <a:cs typeface="Arial" panose="020B0604020202020204" pitchFamily="34" charset="0"/>
              </a:rPr>
              <a:t>Due to the sample size and lack of personal data collected the data is not representative of all employee feelings but allows reference points for future research. The respondents were random and participation optional therefore avoiding issues of researcher bias. </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References:</a:t>
            </a:r>
          </a:p>
          <a:p>
            <a:r>
              <a:rPr lang="en-US" sz="1600" dirty="0"/>
              <a:t>BBC News (2022) “Cost of Living Crisis: One Third cutting back on essentials” Available at URL: </a:t>
            </a:r>
            <a:r>
              <a:rPr lang="en-GB" sz="1600" dirty="0">
                <a:solidFill>
                  <a:schemeClr val="bg1"/>
                </a:solidFill>
                <a:effectLst/>
                <a:latin typeface="Helvetica Neue" panose="02000503000000020004" pitchFamily="2" charset="0"/>
                <a:hlinkClick r:id="rId3">
                  <a:extLst>
                    <a:ext uri="{A12FA001-AC4F-418D-AE19-62706E023703}">
                      <ahyp:hlinkClr xmlns:ahyp="http://schemas.microsoft.com/office/drawing/2018/hyperlinkcolor" val="tx"/>
                    </a:ext>
                  </a:extLst>
                </a:hlinkClick>
              </a:rPr>
              <a:t>https://www.bbc.co.uk/news/business-62408121.amp</a:t>
            </a:r>
            <a:r>
              <a:rPr lang="en-GB" sz="1600" dirty="0">
                <a:solidFill>
                  <a:schemeClr val="bg1"/>
                </a:solidFill>
                <a:effectLst/>
                <a:latin typeface="Helvetica Neue" panose="02000503000000020004" pitchFamily="2" charset="0"/>
              </a:rPr>
              <a:t> </a:t>
            </a:r>
            <a:r>
              <a:rPr lang="en-GB" sz="1600" dirty="0">
                <a:effectLst/>
                <a:latin typeface="Arial" panose="020B0604020202020204" pitchFamily="34" charset="0"/>
                <a:cs typeface="Arial" panose="020B0604020202020204" pitchFamily="34" charset="0"/>
              </a:rPr>
              <a:t>(Date Accessed: 20/08/2022)</a:t>
            </a:r>
            <a:endParaRPr lang="en-US" sz="1600" dirty="0"/>
          </a:p>
          <a:p>
            <a:r>
              <a:rPr lang="en-US" sz="1600" dirty="0"/>
              <a:t>CIPD (2021) “1 in 4 employers expect ‘hard to fill vacancies to increase in next six months, new CIPD research finds’ Available at URL: </a:t>
            </a:r>
            <a:r>
              <a:rPr lang="en-GB" sz="1600" dirty="0">
                <a:solidFill>
                  <a:schemeClr val="bg1"/>
                </a:solidFill>
                <a:effectLst/>
                <a:latin typeface="Helvetica Neue" panose="02000503000000020004" pitchFamily="2" charset="0"/>
                <a:hlinkClick r:id="rId4">
                  <a:extLst>
                    <a:ext uri="{A12FA001-AC4F-418D-AE19-62706E023703}">
                      <ahyp:hlinkClr xmlns:ahyp="http://schemas.microsoft.com/office/drawing/2018/hyperlinkcolor" val="tx"/>
                    </a:ext>
                  </a:extLst>
                </a:hlinkClick>
              </a:rPr>
              <a:t>https://www.cipd.co.uk/about/media/press/151121hard-fill-vacancies-increase#gref</a:t>
            </a:r>
            <a:r>
              <a:rPr lang="en-GB" sz="1600" dirty="0">
                <a:solidFill>
                  <a:schemeClr val="bg1"/>
                </a:solidFill>
                <a:effectLst/>
                <a:latin typeface="Helvetica Neue" panose="02000503000000020004" pitchFamily="2" charset="0"/>
              </a:rPr>
              <a:t> </a:t>
            </a:r>
            <a:r>
              <a:rPr lang="en-GB" sz="1600" dirty="0">
                <a:effectLst/>
                <a:latin typeface="Arial" panose="020B0604020202020204" pitchFamily="34" charset="0"/>
                <a:cs typeface="Arial" panose="020B0604020202020204" pitchFamily="34" charset="0"/>
              </a:rPr>
              <a:t>(Date Accessed: 20/08/2022)</a:t>
            </a:r>
          </a:p>
          <a:p>
            <a:r>
              <a:rPr lang="en-US" sz="1600" dirty="0"/>
              <a:t>Faragher, J. (2022) ‘Labour Market Crisis” </a:t>
            </a:r>
            <a:r>
              <a:rPr lang="en-US" sz="1600" i="1" dirty="0"/>
              <a:t>People Management magazine </a:t>
            </a:r>
            <a:r>
              <a:rPr lang="en-US" sz="1600" dirty="0"/>
              <a:t>(December/January 2022 Edn) pp. 24-31</a:t>
            </a:r>
          </a:p>
          <a:p>
            <a:r>
              <a:rPr lang="en-US" sz="1600" dirty="0"/>
              <a:t>Follit, A. (2017) ‘</a:t>
            </a:r>
            <a:r>
              <a:rPr lang="en-US" sz="1600" i="1" dirty="0"/>
              <a:t>Opinion: Are you ready for Generation Z’ </a:t>
            </a:r>
            <a:r>
              <a:rPr lang="en-US" sz="1600" dirty="0"/>
              <a:t>Available at UR: </a:t>
            </a:r>
            <a:r>
              <a:rPr lang="en-GB" sz="1600" dirty="0">
                <a:solidFill>
                  <a:schemeClr val="bg1"/>
                </a:solidFill>
                <a:effectLst/>
                <a:latin typeface="Helvetica Neue" panose="02000503000000020004" pitchFamily="2" charset="0"/>
                <a:hlinkClick r:id="rId5">
                  <a:extLst>
                    <a:ext uri="{A12FA001-AC4F-418D-AE19-62706E023703}">
                      <ahyp:hlinkClr xmlns:ahyp="http://schemas.microsoft.com/office/drawing/2018/hyperlinkcolor" val="tx"/>
                    </a:ext>
                  </a:extLst>
                </a:hlinkClick>
              </a:rPr>
              <a:t>https://www.peoplemanagement.co.uk/article/1746716/opinion-ready-for-generation-z</a:t>
            </a:r>
            <a:r>
              <a:rPr lang="en-GB" sz="1600" dirty="0">
                <a:solidFill>
                  <a:schemeClr val="bg1"/>
                </a:solidFill>
                <a:effectLst/>
                <a:latin typeface="Helvetica Neue" panose="02000503000000020004" pitchFamily="2" charset="0"/>
              </a:rPr>
              <a:t> </a:t>
            </a:r>
            <a:r>
              <a:rPr lang="en-GB" sz="1600" dirty="0">
                <a:effectLst/>
                <a:latin typeface="Arial" panose="020B0604020202020204" pitchFamily="34" charset="0"/>
                <a:cs typeface="Arial" panose="020B0604020202020204" pitchFamily="34" charset="0"/>
              </a:rPr>
              <a:t>(Date accessed: 20/08/2022) </a:t>
            </a:r>
            <a:endParaRPr lang="en-US" sz="1600" dirty="0"/>
          </a:p>
          <a:p>
            <a:r>
              <a:rPr lang="en-US" sz="1600" dirty="0"/>
              <a:t>FU, N (2022) ‘Project Information’ [Email] Unpublished. </a:t>
            </a:r>
          </a:p>
          <a:p>
            <a:r>
              <a:rPr lang="en-US" sz="1600" dirty="0"/>
              <a:t>FU, N (2022) ’ Labour Turnover Data for WHSmith Travel’ [Email] Unpublished. </a:t>
            </a:r>
          </a:p>
          <a:p>
            <a:r>
              <a:rPr lang="en-US" sz="1600" dirty="0"/>
              <a:t>FU, N. (2022) ‘WHSmith Travel Retention Data Request’ [email] Unpublished. </a:t>
            </a:r>
          </a:p>
          <a:p>
            <a:r>
              <a:rPr lang="en-US" sz="1600" dirty="0"/>
              <a:t>Flick, U. (2014) ‘</a:t>
            </a:r>
            <a:r>
              <a:rPr lang="en-US" sz="1600" i="1" dirty="0"/>
              <a:t>An Introduction to Qualitative Research </a:t>
            </a:r>
            <a:r>
              <a:rPr lang="en-US" sz="1600" dirty="0"/>
              <a:t>(5</a:t>
            </a:r>
            <a:r>
              <a:rPr lang="en-US" sz="1600" baseline="30000" dirty="0"/>
              <a:t>th</a:t>
            </a:r>
            <a:r>
              <a:rPr lang="en-US" sz="1600" dirty="0"/>
              <a:t> Edn) London: Sage Publishing Ltd</a:t>
            </a:r>
          </a:p>
          <a:p>
            <a:r>
              <a:rPr lang="en-US" sz="1600" dirty="0"/>
              <a:t>ILC (2022) ‘Plugging the gap’ Available at URL  </a:t>
            </a:r>
            <a:r>
              <a:rPr lang="en-GB" sz="1600" dirty="0">
                <a:solidFill>
                  <a:schemeClr val="bg1"/>
                </a:solidFill>
                <a:effectLst/>
                <a:latin typeface="Helvetica Neue" panose="02000503000000020004" pitchFamily="2" charset="0"/>
                <a:hlinkClick r:id="rId6">
                  <a:extLst>
                    <a:ext uri="{A12FA001-AC4F-418D-AE19-62706E023703}">
                      <ahyp:hlinkClr xmlns:ahyp="http://schemas.microsoft.com/office/drawing/2018/hyperlinkcolor" val="tx"/>
                    </a:ext>
                  </a:extLst>
                </a:hlinkClick>
              </a:rPr>
              <a:t>https://ilcuk.org.uk/plugging-the-gap/</a:t>
            </a:r>
            <a:r>
              <a:rPr lang="en-GB" sz="1600" dirty="0">
                <a:solidFill>
                  <a:schemeClr val="bg1"/>
                </a:solidFill>
                <a:effectLst/>
                <a:latin typeface="Helvetica Neue" panose="02000503000000020004" pitchFamily="2" charset="0"/>
              </a:rPr>
              <a:t>  </a:t>
            </a:r>
            <a:r>
              <a:rPr lang="en-GB" sz="1600" dirty="0">
                <a:effectLst/>
                <a:latin typeface="Arial" panose="020B0604020202020204" pitchFamily="34" charset="0"/>
                <a:cs typeface="Arial" panose="020B0604020202020204" pitchFamily="34" charset="0"/>
              </a:rPr>
              <a:t>(Accessed 18/08/2022)</a:t>
            </a:r>
          </a:p>
          <a:p>
            <a:r>
              <a:rPr lang="en-GB" sz="1600" dirty="0">
                <a:latin typeface="Helvetica Neue" panose="02000503000000020004" pitchFamily="2" charset="0"/>
              </a:rPr>
              <a:t>Office of National Statistics ONS (2021) Available at URL: </a:t>
            </a:r>
            <a:r>
              <a:rPr lang="en-GB" sz="1600" dirty="0">
                <a:solidFill>
                  <a:schemeClr val="bg1"/>
                </a:solidFill>
                <a:effectLst/>
                <a:latin typeface="Helvetica Neue" panose="02000503000000020004" pitchFamily="2" charset="0"/>
                <a:hlinkClick r:id="rId7">
                  <a:extLst>
                    <a:ext uri="{A12FA001-AC4F-418D-AE19-62706E023703}">
                      <ahyp:hlinkClr xmlns:ahyp="http://schemas.microsoft.com/office/drawing/2018/hyperlinkcolor" val="tx"/>
                    </a:ext>
                  </a:extLst>
                </a:hlinkClick>
              </a:rPr>
              <a:t>https://www.ons.gov.uk/employmentandlabourmarket/peopleinwork/employmentandemployeetypes/articles/changingtrendsandrecentshortagesinthelabourmarketuk/2016to2021</a:t>
            </a:r>
            <a:r>
              <a:rPr lang="en-GB" sz="1600" dirty="0">
                <a:solidFill>
                  <a:schemeClr val="bg1"/>
                </a:solidFill>
                <a:effectLst/>
                <a:latin typeface="Helvetica Neue" panose="02000503000000020004" pitchFamily="2" charset="0"/>
              </a:rPr>
              <a:t> </a:t>
            </a:r>
            <a:r>
              <a:rPr lang="en-GB" sz="1600" dirty="0">
                <a:effectLst/>
                <a:latin typeface="Arial" panose="020B0604020202020204" pitchFamily="34" charset="0"/>
                <a:cs typeface="Arial" panose="020B0604020202020204" pitchFamily="34" charset="0"/>
              </a:rPr>
              <a:t>( Date Accessed 20/08/2022)</a:t>
            </a:r>
            <a:endParaRPr lang="en-GB" sz="1600" dirty="0">
              <a:solidFill>
                <a:schemeClr val="bg1"/>
              </a:solidFill>
              <a:effectLst/>
              <a:latin typeface="Helvetica Neue" panose="02000503000000020004" pitchFamily="2" charset="0"/>
            </a:endParaRPr>
          </a:p>
          <a:p>
            <a:endParaRPr lang="en-GB" sz="1600" dirty="0">
              <a:latin typeface="Helvetica Neue" panose="02000503000000020004" pitchFamily="2" charset="0"/>
            </a:endParaRPr>
          </a:p>
          <a:p>
            <a:endParaRPr lang="en-GB" sz="2000" dirty="0">
              <a:effectLst/>
              <a:latin typeface="Helvetica Neue" panose="02000503000000020004" pitchFamily="2" charset="0"/>
            </a:endParaRPr>
          </a:p>
        </p:txBody>
      </p:sp>
      <p:sp>
        <p:nvSpPr>
          <p:cNvPr id="8" name="TextBox 7">
            <a:extLst>
              <a:ext uri="{FF2B5EF4-FFF2-40B4-BE49-F238E27FC236}">
                <a16:creationId xmlns:a16="http://schemas.microsoft.com/office/drawing/2014/main" id="{27173174-7185-D14E-BA26-EB3F2915AA74}"/>
              </a:ext>
            </a:extLst>
          </p:cNvPr>
          <p:cNvSpPr txBox="1"/>
          <p:nvPr/>
        </p:nvSpPr>
        <p:spPr>
          <a:xfrm>
            <a:off x="13276561" y="15550779"/>
            <a:ext cx="15840000" cy="14616000"/>
          </a:xfrm>
          <a:prstGeom prst="rect">
            <a:avLst/>
          </a:prstGeom>
          <a:solidFill>
            <a:schemeClr val="accent1">
              <a:lumMod val="40000"/>
              <a:lumOff val="60000"/>
            </a:schemeClr>
          </a:solidFill>
          <a:ln w="76200">
            <a:solidFill>
              <a:schemeClr val="accent1"/>
            </a:solidFill>
          </a:ln>
        </p:spPr>
        <p:txBody>
          <a:bodyPr wrap="square" rtlCol="0">
            <a:spAutoFit/>
          </a:bodyPr>
          <a:lstStyle/>
          <a:p>
            <a:r>
              <a:rPr lang="en-US" sz="6000" dirty="0">
                <a:latin typeface="Arial" panose="020B0604020202020204" pitchFamily="34" charset="0"/>
                <a:cs typeface="Arial" panose="020B0604020202020204" pitchFamily="34" charset="0"/>
              </a:rPr>
              <a:t>Literature Review:</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Current literature outlines many External pressures on the UK labour Market,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Post pandemic Zeitgeist – The “Great Resignation “ (CIPD,2021)</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Cost of living crises and impending recession (BBC News, 2022)</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BREXIT and Labour shortages (ONS,2021)</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Climate Crisis</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The  emergence of the GEN Z workforce (Follit, 2017)</a:t>
            </a:r>
          </a:p>
          <a:p>
            <a:pPr marL="342900" indent="-3429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External factors outlined above have transformed the labour market at a faster rate and have been labelled by many as unprecedented such as the Chief Executive of CIPD Peter Cheese (2022)  The “Great Resignation” or great “Rethink” has adversely affected industries such as retail disproportionately as societal attitudes to work have changed. (Faragher, 2022) </a:t>
            </a:r>
          </a:p>
          <a:p>
            <a:r>
              <a:rPr lang="en-US" sz="2400" dirty="0">
                <a:latin typeface="Arial" panose="020B0604020202020204" pitchFamily="34" charset="0"/>
                <a:cs typeface="Arial" panose="020B0604020202020204" pitchFamily="34" charset="0"/>
              </a:rPr>
              <a:t>As agreed by many many theorists including CIPD, Retention strategies should be prioritized by organizations, with record vacancy rates and 47% of employers reporting that they have vacancies that are hard to fill (CIPD,2021). Similarly, The ILC (2022) reports that there is likely to be a shortfall of employees due to the “aged population” and decreasing birth rates to fill in excess of 2.7M jobs by 2030, Projections that industries such as retail will be the hardest hit. Retention and Upskilling of the current workforce should be prioritized. </a:t>
            </a:r>
            <a:endParaRPr lang="en-US" sz="8000" dirty="0"/>
          </a:p>
          <a:p>
            <a:endParaRPr lang="en-US" sz="2400" dirty="0"/>
          </a:p>
          <a:p>
            <a:r>
              <a:rPr lang="en-US" sz="2400" dirty="0"/>
              <a:t>WHSmith Data: (Fu, 2022)</a:t>
            </a:r>
          </a:p>
          <a:p>
            <a:pPr marL="342900" indent="-342900">
              <a:buFont typeface="Arial" panose="020B0604020202020204" pitchFamily="34" charset="0"/>
              <a:buChar char="•"/>
            </a:pPr>
            <a:r>
              <a:rPr lang="en-US" sz="2400" dirty="0"/>
              <a:t>Labour Turnover 60%  </a:t>
            </a:r>
          </a:p>
          <a:p>
            <a:pPr marL="342900" indent="-342900">
              <a:buFont typeface="Arial" panose="020B0604020202020204" pitchFamily="34" charset="0"/>
              <a:buChar char="•"/>
            </a:pPr>
            <a:r>
              <a:rPr lang="en-US" sz="2400" dirty="0"/>
              <a:t>27% of New Starters leave by month 3, 18% before 4-week probation</a:t>
            </a:r>
          </a:p>
          <a:p>
            <a:pPr marL="342900" indent="-342900">
              <a:buFont typeface="Arial" panose="020B0604020202020204" pitchFamily="34" charset="0"/>
              <a:buChar char="•"/>
            </a:pPr>
            <a:r>
              <a:rPr lang="en-US" sz="2400" dirty="0"/>
              <a:t>1/5</a:t>
            </a:r>
            <a:r>
              <a:rPr lang="en-US" sz="2400" baseline="30000" dirty="0"/>
              <a:t>th</a:t>
            </a:r>
            <a:r>
              <a:rPr lang="en-US" sz="2400" dirty="0"/>
              <a:t> of the population are managers </a:t>
            </a:r>
          </a:p>
          <a:p>
            <a:pPr marL="342900" indent="-342900">
              <a:buFont typeface="Arial" panose="020B0604020202020204" pitchFamily="34" charset="0"/>
              <a:buChar char="•"/>
            </a:pPr>
            <a:r>
              <a:rPr lang="en-US" sz="2400" dirty="0"/>
              <a:t>43% aged 22-40 (Millennial) </a:t>
            </a:r>
          </a:p>
          <a:p>
            <a:pPr marL="342900" indent="-342900">
              <a:buFont typeface="Arial" panose="020B0604020202020204" pitchFamily="34" charset="0"/>
              <a:buChar char="•"/>
            </a:pPr>
            <a:r>
              <a:rPr lang="en-US" sz="2400" dirty="0"/>
              <a:t>The main reason for leavers is sighted as “Career prospects”, followed by “personal reasons”. </a:t>
            </a:r>
          </a:p>
          <a:p>
            <a:endParaRPr lang="en-US" sz="2400" dirty="0"/>
          </a:p>
          <a:p>
            <a:endParaRPr lang="en-US" sz="8000" dirty="0"/>
          </a:p>
          <a:p>
            <a:endParaRPr lang="en-US" sz="8000" dirty="0"/>
          </a:p>
          <a:p>
            <a:endParaRPr lang="en-US" sz="8000" dirty="0"/>
          </a:p>
          <a:p>
            <a:endParaRPr lang="en-US" sz="8000" dirty="0"/>
          </a:p>
          <a:p>
            <a:endParaRPr lang="en-US" sz="8000" dirty="0"/>
          </a:p>
        </p:txBody>
      </p:sp>
      <p:sp>
        <p:nvSpPr>
          <p:cNvPr id="10" name="TextBox 9">
            <a:extLst>
              <a:ext uri="{FF2B5EF4-FFF2-40B4-BE49-F238E27FC236}">
                <a16:creationId xmlns:a16="http://schemas.microsoft.com/office/drawing/2014/main" id="{00DB6C79-ED75-AD4B-B3BC-16815304A03B}"/>
              </a:ext>
            </a:extLst>
          </p:cNvPr>
          <p:cNvSpPr txBox="1"/>
          <p:nvPr/>
        </p:nvSpPr>
        <p:spPr>
          <a:xfrm>
            <a:off x="29285304" y="27632488"/>
            <a:ext cx="13042074" cy="2556000"/>
          </a:xfrm>
          <a:prstGeom prst="rect">
            <a:avLst/>
          </a:prstGeom>
          <a:solidFill>
            <a:schemeClr val="accent5">
              <a:lumMod val="40000"/>
              <a:lumOff val="60000"/>
            </a:schemeClr>
          </a:solidFill>
          <a:ln w="76200">
            <a:solidFill>
              <a:schemeClr val="accent1"/>
            </a:solidFill>
          </a:ln>
        </p:spPr>
        <p:txBody>
          <a:bodyPr wrap="square" rtlCol="0">
            <a:spAutoFit/>
          </a:bodyPr>
          <a:lstStyle/>
          <a:p>
            <a:r>
              <a:rPr lang="en-US" sz="6000" dirty="0"/>
              <a:t>Acknowledgements:</a:t>
            </a:r>
          </a:p>
          <a:p>
            <a:r>
              <a:rPr lang="en-US" sz="2400" dirty="0">
                <a:latin typeface="Arial" panose="020B0604020202020204" pitchFamily="34" charset="0"/>
                <a:cs typeface="Arial" panose="020B0604020202020204" pitchFamily="34" charset="0"/>
              </a:rPr>
              <a:t>Nicola Fu – Sponsor</a:t>
            </a:r>
          </a:p>
          <a:p>
            <a:r>
              <a:rPr lang="en-US" sz="2400" dirty="0">
                <a:latin typeface="Arial" panose="020B0604020202020204" pitchFamily="34" charset="0"/>
                <a:cs typeface="Arial" panose="020B0604020202020204" pitchFamily="34" charset="0"/>
              </a:rPr>
              <a:t>Sarah Tweedale  - Line manager </a:t>
            </a:r>
          </a:p>
          <a:p>
            <a:r>
              <a:rPr lang="en-US" sz="2400" dirty="0">
                <a:latin typeface="Arial" panose="020B0604020202020204" pitchFamily="34" charset="0"/>
                <a:cs typeface="Arial" panose="020B0604020202020204" pitchFamily="34" charset="0"/>
              </a:rPr>
              <a:t>Kier Howlett – Data Collection Support</a:t>
            </a:r>
          </a:p>
          <a:p>
            <a:r>
              <a:rPr lang="en-US" sz="2400" dirty="0">
                <a:latin typeface="Arial" panose="020B0604020202020204" pitchFamily="34" charset="0"/>
                <a:cs typeface="Arial" panose="020B0604020202020204" pitchFamily="34" charset="0"/>
              </a:rPr>
              <a:t>Jacqueline Kheller – Operations Director, Research support</a:t>
            </a:r>
          </a:p>
          <a:p>
            <a:endParaRPr lang="en-US" sz="8000" dirty="0"/>
          </a:p>
          <a:p>
            <a:endParaRPr lang="en-US" sz="8000" dirty="0"/>
          </a:p>
        </p:txBody>
      </p:sp>
      <p:sp>
        <p:nvSpPr>
          <p:cNvPr id="13" name="TextBox 12">
            <a:extLst>
              <a:ext uri="{FF2B5EF4-FFF2-40B4-BE49-F238E27FC236}">
                <a16:creationId xmlns:a16="http://schemas.microsoft.com/office/drawing/2014/main" id="{0907C49F-833D-B24B-B0AE-F6065283CA13}"/>
              </a:ext>
            </a:extLst>
          </p:cNvPr>
          <p:cNvSpPr txBox="1"/>
          <p:nvPr/>
        </p:nvSpPr>
        <p:spPr>
          <a:xfrm>
            <a:off x="29285304" y="15512146"/>
            <a:ext cx="13041579" cy="11952000"/>
          </a:xfrm>
          <a:prstGeom prst="rect">
            <a:avLst/>
          </a:prstGeom>
          <a:gradFill flip="none" rotWithShape="1">
            <a:gsLst>
              <a:gs pos="3000">
                <a:schemeClr val="accent1">
                  <a:lumMod val="92993"/>
                </a:schemeClr>
              </a:gs>
              <a:gs pos="47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ln w="76200">
            <a:solidFill>
              <a:schemeClr val="accent1"/>
            </a:solidFill>
          </a:ln>
        </p:spPr>
        <p:txBody>
          <a:bodyPr wrap="square" rtlCol="0">
            <a:spAutoFit/>
          </a:bodyPr>
          <a:lstStyle/>
          <a:p>
            <a:r>
              <a:rPr lang="en-US" sz="6000" dirty="0">
                <a:latin typeface="Arial" panose="020B0604020202020204" pitchFamily="34" charset="0"/>
                <a:cs typeface="Arial" panose="020B0604020202020204" pitchFamily="34" charset="0"/>
              </a:rPr>
              <a:t>Conclusion:</a:t>
            </a:r>
          </a:p>
          <a:p>
            <a:endParaRPr lang="en-US" sz="2400" dirty="0"/>
          </a:p>
          <a:p>
            <a:r>
              <a:rPr lang="en-US" sz="2400" dirty="0"/>
              <a:t>This Research has found that the primary motivation for employees to remain at WHST is the colleagues that they work. The survey found that 75% of respondents enjoyed working for WHST and 8/10 felt valued by their line manager. </a:t>
            </a:r>
          </a:p>
          <a:p>
            <a:r>
              <a:rPr lang="en-US" sz="2400" dirty="0"/>
              <a:t>Internal data suggests that “Career prospects’ is the common reason for leaving although this research has found that “Career” motivations have been selected as the least priority by 66% of respondents with Pay and benefits being of most important,  followed closely by  Flexibility and Work-life balance.</a:t>
            </a:r>
          </a:p>
          <a:p>
            <a:endParaRPr lang="en-US" sz="2400" dirty="0"/>
          </a:p>
          <a:p>
            <a:r>
              <a:rPr lang="en-US" sz="2400" dirty="0"/>
              <a:t>Current literature outlines the external factors exacerbating Labour turnover rates in the UK labour market with political, economic and social making the most impact. BREXIT resulted in fewer overseas workers leaving a shortfall of low-skilled workers for industries such as Retail, whilst the pandemic significantly altered societal expectations of ’work’ and the organisations they work for. As a result of external pressure, importance and urgency are paramount in attracting and retaining employees for organisations such as WHSmith Travel. Whom already have LTO rates 30% in excess of industry average. </a:t>
            </a:r>
          </a:p>
          <a:p>
            <a:endParaRPr lang="en-US" sz="2400" dirty="0"/>
          </a:p>
          <a:p>
            <a:r>
              <a:rPr lang="en-US" sz="2400" b="1" dirty="0"/>
              <a:t>Highlighted areas of improvement:</a:t>
            </a:r>
          </a:p>
          <a:p>
            <a:endParaRPr lang="en-US" sz="2400" b="1" dirty="0"/>
          </a:p>
          <a:p>
            <a:pPr marL="342900" indent="-342900">
              <a:buFont typeface="Arial" panose="020B0604020202020204" pitchFamily="34" charset="0"/>
              <a:buChar char="•"/>
            </a:pPr>
            <a:r>
              <a:rPr lang="en-US" sz="2400" dirty="0"/>
              <a:t>Pay Structures/ Workforce planning </a:t>
            </a:r>
          </a:p>
          <a:p>
            <a:pPr marL="342900" indent="-342900">
              <a:buFont typeface="Arial" panose="020B0604020202020204" pitchFamily="34" charset="0"/>
              <a:buChar char="•"/>
            </a:pPr>
            <a:r>
              <a:rPr lang="en-US" sz="2400" dirty="0"/>
              <a:t>Communication</a:t>
            </a:r>
          </a:p>
          <a:p>
            <a:pPr marL="342900" indent="-342900">
              <a:buFont typeface="Arial" panose="020B0604020202020204" pitchFamily="34" charset="0"/>
              <a:buChar char="•"/>
            </a:pPr>
            <a:r>
              <a:rPr lang="en-US" sz="2400" dirty="0"/>
              <a:t>Training </a:t>
            </a:r>
          </a:p>
          <a:p>
            <a:pPr marL="342900" indent="-342900">
              <a:buFont typeface="Arial" panose="020B0604020202020204" pitchFamily="34" charset="0"/>
              <a:buChar char="•"/>
            </a:pPr>
            <a:r>
              <a:rPr lang="en-US" sz="2400" dirty="0"/>
              <a:t>Workload and Technology </a:t>
            </a:r>
          </a:p>
          <a:p>
            <a:pPr marL="342900" indent="-342900">
              <a:buFont typeface="Arial" panose="020B0604020202020204" pitchFamily="34" charset="0"/>
              <a:buChar char="•"/>
            </a:pPr>
            <a:r>
              <a:rPr lang="en-US" sz="2400" dirty="0"/>
              <a:t>Flexibility policies</a:t>
            </a:r>
            <a:endParaRPr lang="en-US" sz="6000" dirty="0"/>
          </a:p>
          <a:p>
            <a:endParaRPr lang="en-US" sz="2400" dirty="0"/>
          </a:p>
          <a:p>
            <a:r>
              <a:rPr lang="en-US" sz="2400" b="1" dirty="0"/>
              <a:t>Future Research: </a:t>
            </a:r>
          </a:p>
          <a:p>
            <a:endParaRPr lang="en-US" sz="2400" b="1" dirty="0"/>
          </a:p>
          <a:p>
            <a:pPr marL="342900" indent="-342900">
              <a:buFont typeface="Arial" panose="020B0604020202020204" pitchFamily="34" charset="0"/>
              <a:buChar char="•"/>
            </a:pPr>
            <a:r>
              <a:rPr lang="en-US" sz="2400" dirty="0"/>
              <a:t>Explore the reasons and types of attitude changes in the workforce as a result of the pandemic to adapt to cultural workplace shifts</a:t>
            </a:r>
          </a:p>
          <a:p>
            <a:pPr marL="342900" indent="-342900">
              <a:buFont typeface="Arial" panose="020B0604020202020204" pitchFamily="34" charset="0"/>
              <a:buChar char="•"/>
            </a:pPr>
            <a:r>
              <a:rPr lang="en-US" sz="2400" dirty="0"/>
              <a:t>In-depth Research into Gen Z workforce attitudes and preferences to secure long-term retention.  </a:t>
            </a:r>
          </a:p>
          <a:p>
            <a:pPr marL="342900" indent="-342900">
              <a:buFont typeface="Arial" panose="020B0604020202020204" pitchFamily="34" charset="0"/>
              <a:buChar char="•"/>
            </a:pPr>
            <a:r>
              <a:rPr lang="en-US" sz="2400" dirty="0"/>
              <a:t>Focused Job profile motivations survey to identify engagement shortfalls. </a:t>
            </a:r>
          </a:p>
          <a:p>
            <a:endParaRPr lang="en-US" sz="6000" dirty="0"/>
          </a:p>
          <a:p>
            <a:endParaRPr lang="en-US" sz="6000" dirty="0"/>
          </a:p>
        </p:txBody>
      </p:sp>
      <p:pic>
        <p:nvPicPr>
          <p:cNvPr id="1058" name="Picture 34" descr="Forms response chart. Question title: To what degree do you agree with the below statement:&#10;&#10;&quot;I enjoy working for WHSmith Travel Plc&quot;&#10;. Number of responses: 34 responses.">
            <a:extLst>
              <a:ext uri="{FF2B5EF4-FFF2-40B4-BE49-F238E27FC236}">
                <a16:creationId xmlns:a16="http://schemas.microsoft.com/office/drawing/2014/main" id="{8B6D93FD-248F-6C43-AB09-B08F3AA88A0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276560" y="5946386"/>
            <a:ext cx="8424000" cy="4187361"/>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pic>
        <p:nvPicPr>
          <p:cNvPr id="1060" name="Picture 36" descr="Forms response chart. Question title: In order of preference from 1 to 5, please rate the following and their importance to you: (1 being of most importance, 5 being least importance) . Number of responses: .">
            <a:extLst>
              <a:ext uri="{FF2B5EF4-FFF2-40B4-BE49-F238E27FC236}">
                <a16:creationId xmlns:a16="http://schemas.microsoft.com/office/drawing/2014/main" id="{4E127C7D-C1F0-6942-A608-2C1498CAEDB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258560" y="10400933"/>
            <a:ext cx="8460000" cy="4697245"/>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F218B151-0A5F-CD44-BC96-9253BF134F89}"/>
              </a:ext>
            </a:extLst>
          </p:cNvPr>
          <p:cNvSpPr txBox="1"/>
          <p:nvPr/>
        </p:nvSpPr>
        <p:spPr>
          <a:xfrm>
            <a:off x="-2" y="395763"/>
            <a:ext cx="42696000" cy="1836000"/>
          </a:xfrm>
          <a:prstGeom prst="rect">
            <a:avLst/>
          </a:prstGeom>
          <a:solidFill>
            <a:schemeClr val="accent1">
              <a:lumMod val="60000"/>
              <a:lumOff val="40000"/>
            </a:schemeClr>
          </a:solidFill>
          <a:ln w="76200">
            <a:solidFill>
              <a:schemeClr val="accent1">
                <a:lumMod val="75000"/>
              </a:schemeClr>
            </a:solidFill>
          </a:ln>
        </p:spPr>
        <p:txBody>
          <a:bodyPr wrap="square" rtlCol="0">
            <a:spAutoFit/>
          </a:bodyPr>
          <a:lstStyle/>
          <a:p>
            <a:pPr algn="ctr"/>
            <a:r>
              <a:rPr lang="en-US" sz="6000" b="1" dirty="0"/>
              <a:t>“Exploring Employee Motivations to Reduce Labour Turnover and Improve Controllable Retention at WHSmith Travel Plc”</a:t>
            </a:r>
          </a:p>
        </p:txBody>
      </p:sp>
      <p:pic>
        <p:nvPicPr>
          <p:cNvPr id="24" name="Picture 23" descr="Chart&#10;&#10;Description automatically generated">
            <a:extLst>
              <a:ext uri="{FF2B5EF4-FFF2-40B4-BE49-F238E27FC236}">
                <a16:creationId xmlns:a16="http://schemas.microsoft.com/office/drawing/2014/main" id="{265A8D4C-A767-1F48-9ED9-36C995490BD9}"/>
              </a:ext>
            </a:extLst>
          </p:cNvPr>
          <p:cNvPicPr>
            <a:picLocks noChangeAspect="1"/>
          </p:cNvPicPr>
          <p:nvPr/>
        </p:nvPicPr>
        <p:blipFill>
          <a:blip r:embed="rId10"/>
          <a:stretch>
            <a:fillRect/>
          </a:stretch>
        </p:blipFill>
        <p:spPr>
          <a:xfrm>
            <a:off x="13535348" y="25553565"/>
            <a:ext cx="14688142" cy="4129805"/>
          </a:xfrm>
          <a:prstGeom prst="rect">
            <a:avLst/>
          </a:prstGeom>
          <a:ln w="76200">
            <a:solidFill>
              <a:srgbClr val="00B0F0"/>
            </a:solidFill>
          </a:ln>
        </p:spPr>
      </p:pic>
      <p:sp>
        <p:nvSpPr>
          <p:cNvPr id="25" name="TextBox 24">
            <a:extLst>
              <a:ext uri="{FF2B5EF4-FFF2-40B4-BE49-F238E27FC236}">
                <a16:creationId xmlns:a16="http://schemas.microsoft.com/office/drawing/2014/main" id="{5BD31284-D71D-BF44-BF48-B43D11B212AC}"/>
              </a:ext>
            </a:extLst>
          </p:cNvPr>
          <p:cNvSpPr txBox="1"/>
          <p:nvPr/>
        </p:nvSpPr>
        <p:spPr>
          <a:xfrm>
            <a:off x="30794482" y="2958610"/>
            <a:ext cx="11204669" cy="1015663"/>
          </a:xfrm>
          <a:prstGeom prst="rect">
            <a:avLst/>
          </a:prstGeom>
          <a:solidFill>
            <a:schemeClr val="accent1">
              <a:lumMod val="60000"/>
              <a:lumOff val="40000"/>
            </a:schemeClr>
          </a:solidFill>
        </p:spPr>
        <p:txBody>
          <a:bodyPr wrap="square" rtlCol="0">
            <a:spAutoFit/>
          </a:bodyPr>
          <a:lstStyle/>
          <a:p>
            <a:r>
              <a:rPr lang="en-US" sz="6000" dirty="0"/>
              <a:t>Retention survey: Key findings</a:t>
            </a:r>
          </a:p>
        </p:txBody>
      </p:sp>
      <p:pic>
        <p:nvPicPr>
          <p:cNvPr id="54" name="Picture 53">
            <a:extLst>
              <a:ext uri="{FF2B5EF4-FFF2-40B4-BE49-F238E27FC236}">
                <a16:creationId xmlns:a16="http://schemas.microsoft.com/office/drawing/2014/main" id="{D6B4E1E8-0716-884C-B2E6-E295143708A1}"/>
              </a:ext>
            </a:extLst>
          </p:cNvPr>
          <p:cNvPicPr>
            <a:picLocks noChangeAspect="1"/>
          </p:cNvPicPr>
          <p:nvPr/>
        </p:nvPicPr>
        <p:blipFill>
          <a:blip r:embed="rId11"/>
          <a:stretch>
            <a:fillRect/>
          </a:stretch>
        </p:blipFill>
        <p:spPr>
          <a:xfrm>
            <a:off x="22175791" y="6925913"/>
            <a:ext cx="8934561" cy="8172265"/>
          </a:xfrm>
          <a:prstGeom prst="rect">
            <a:avLst/>
          </a:prstGeom>
          <a:ln w="76200">
            <a:solidFill>
              <a:schemeClr val="accent1">
                <a:lumMod val="75000"/>
              </a:schemeClr>
            </a:solidFill>
          </a:ln>
        </p:spPr>
      </p:pic>
      <p:pic>
        <p:nvPicPr>
          <p:cNvPr id="28" name="Picture 27">
            <a:extLst>
              <a:ext uri="{FF2B5EF4-FFF2-40B4-BE49-F238E27FC236}">
                <a16:creationId xmlns:a16="http://schemas.microsoft.com/office/drawing/2014/main" id="{2A8643C8-6286-9142-8215-D4BE1E1789D1}"/>
              </a:ext>
            </a:extLst>
          </p:cNvPr>
          <p:cNvPicPr>
            <a:picLocks noChangeAspect="1"/>
          </p:cNvPicPr>
          <p:nvPr/>
        </p:nvPicPr>
        <p:blipFill>
          <a:blip r:embed="rId12"/>
          <a:stretch>
            <a:fillRect/>
          </a:stretch>
        </p:blipFill>
        <p:spPr>
          <a:xfrm>
            <a:off x="31914047" y="6971039"/>
            <a:ext cx="10325645" cy="8134672"/>
          </a:xfrm>
          <a:prstGeom prst="rect">
            <a:avLst/>
          </a:prstGeom>
          <a:ln w="76200">
            <a:solidFill>
              <a:schemeClr val="accent1"/>
            </a:solidFill>
          </a:ln>
        </p:spPr>
      </p:pic>
      <p:sp>
        <p:nvSpPr>
          <p:cNvPr id="29" name="TextBox 28">
            <a:extLst>
              <a:ext uri="{FF2B5EF4-FFF2-40B4-BE49-F238E27FC236}">
                <a16:creationId xmlns:a16="http://schemas.microsoft.com/office/drawing/2014/main" id="{AC4F3DB1-48FE-4A45-BE64-F787B3372E5B}"/>
              </a:ext>
            </a:extLst>
          </p:cNvPr>
          <p:cNvSpPr txBox="1"/>
          <p:nvPr/>
        </p:nvSpPr>
        <p:spPr>
          <a:xfrm>
            <a:off x="13276560" y="2794000"/>
            <a:ext cx="28981132" cy="2772000"/>
          </a:xfrm>
          <a:prstGeom prst="rect">
            <a:avLst/>
          </a:prstGeom>
          <a:noFill/>
          <a:ln w="76200">
            <a:solidFill>
              <a:schemeClr val="accent1">
                <a:lumMod val="75000"/>
              </a:schemeClr>
            </a:solidFill>
          </a:ln>
        </p:spPr>
        <p:txBody>
          <a:bodyPr wrap="square" rtlCol="0">
            <a:spAutoFit/>
          </a:bodyPr>
          <a:lstStyle/>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75% of respondents enjoy working for WHSmith Travel Plc</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Colleagues and teamwork  was the common theme for why people continue working for WHSmith Travel Plc</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80%  of the participants that enjoy working for WHSmith would recommend it to a friend and feel valued by their line manager. </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72% of participants felt that their attitude to work had changed as a result of the pandemic</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The least engaged age range is 18-25 with 100% of these respondents have considered leaving in the past 12 months, all sighted poor induction and pay as a reason they considered leaving. </a:t>
            </a: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Overall, 41% of respondents have considered leaving in the past year due to a Lack of Work-life balance, support and training. </a:t>
            </a:r>
          </a:p>
        </p:txBody>
      </p:sp>
      <p:sp>
        <p:nvSpPr>
          <p:cNvPr id="31" name="Rectangle 30">
            <a:extLst>
              <a:ext uri="{FF2B5EF4-FFF2-40B4-BE49-F238E27FC236}">
                <a16:creationId xmlns:a16="http://schemas.microsoft.com/office/drawing/2014/main" id="{B7DD8718-AFAE-D14C-9B42-B02815DB8D7A}"/>
              </a:ext>
            </a:extLst>
          </p:cNvPr>
          <p:cNvSpPr/>
          <p:nvPr/>
        </p:nvSpPr>
        <p:spPr>
          <a:xfrm>
            <a:off x="23436330" y="5835538"/>
            <a:ext cx="6051978" cy="707886"/>
          </a:xfrm>
          <a:prstGeom prst="rect">
            <a:avLst/>
          </a:prstGeom>
          <a:noFill/>
        </p:spPr>
        <p:txBody>
          <a:bodyPr wrap="none" lIns="91440" tIns="45720" rIns="91440" bIns="45720">
            <a:spAutoFit/>
          </a:bodyPr>
          <a:lstStyle/>
          <a:p>
            <a:pPr algn="ctr"/>
            <a:r>
              <a:rPr lang="en-GB" sz="4000" dirty="0">
                <a:ln w="0"/>
                <a:solidFill>
                  <a:schemeClr val="accent1"/>
                </a:solidFill>
                <a:effectLst>
                  <a:outerShdw blurRad="38100" dist="25400" dir="5400000" algn="ctr" rotWithShape="0">
                    <a:srgbClr val="6E747A">
                      <a:alpha val="43000"/>
                    </a:srgbClr>
                  </a:outerShdw>
                </a:effectLst>
              </a:rPr>
              <a:t>Employee satisfaction: Fig 1 </a:t>
            </a:r>
            <a:endParaRPr lang="en-GB" sz="4000" b="0" cap="none" spc="0" dirty="0">
              <a:ln w="0"/>
              <a:solidFill>
                <a:schemeClr val="accent1"/>
              </a:solidFill>
              <a:effectLst>
                <a:outerShdw blurRad="38100" dist="25400" dir="5400000" algn="ctr" rotWithShape="0">
                  <a:srgbClr val="6E747A">
                    <a:alpha val="43000"/>
                  </a:srgbClr>
                </a:outerShdw>
              </a:effectLst>
            </a:endParaRPr>
          </a:p>
        </p:txBody>
      </p:sp>
      <p:sp>
        <p:nvSpPr>
          <p:cNvPr id="63" name="Rectangle 62">
            <a:extLst>
              <a:ext uri="{FF2B5EF4-FFF2-40B4-BE49-F238E27FC236}">
                <a16:creationId xmlns:a16="http://schemas.microsoft.com/office/drawing/2014/main" id="{B2ECBBE7-6217-5E47-8BED-C6BF742F91B3}"/>
              </a:ext>
            </a:extLst>
          </p:cNvPr>
          <p:cNvSpPr/>
          <p:nvPr/>
        </p:nvSpPr>
        <p:spPr>
          <a:xfrm>
            <a:off x="32288791" y="5885562"/>
            <a:ext cx="8804013" cy="707886"/>
          </a:xfrm>
          <a:prstGeom prst="rect">
            <a:avLst/>
          </a:prstGeom>
          <a:noFill/>
        </p:spPr>
        <p:txBody>
          <a:bodyPr wrap="none" lIns="91440" tIns="45720" rIns="91440" bIns="45720">
            <a:spAutoFit/>
          </a:bodyPr>
          <a:lstStyle/>
          <a:p>
            <a:pPr algn="ctr"/>
            <a:r>
              <a:rPr lang="en-GB" sz="4000" dirty="0">
                <a:ln w="0"/>
                <a:solidFill>
                  <a:schemeClr val="accent1"/>
                </a:solidFill>
                <a:effectLst>
                  <a:outerShdw blurRad="38100" dist="25400" dir="5400000" algn="ctr" rotWithShape="0">
                    <a:srgbClr val="6E747A">
                      <a:alpha val="43000"/>
                    </a:srgbClr>
                  </a:outerShdw>
                </a:effectLst>
              </a:rPr>
              <a:t>Employee suggested improvements: Fig 2</a:t>
            </a:r>
            <a:endParaRPr lang="en-GB" sz="4000" b="0" cap="none" spc="0" dirty="0">
              <a:ln w="0"/>
              <a:solidFill>
                <a:schemeClr val="accent1"/>
              </a:solidFill>
              <a:effectLst>
                <a:outerShdw blurRad="38100" dist="25400" dir="5400000" algn="ctr" rotWithShape="0">
                  <a:srgbClr val="6E747A">
                    <a:alpha val="43000"/>
                  </a:srgbClr>
                </a:outerShdw>
              </a:effectLst>
            </a:endParaRPr>
          </a:p>
        </p:txBody>
      </p:sp>
      <p:pic>
        <p:nvPicPr>
          <p:cNvPr id="1026" name="Picture 2" descr="WH Smith Logo transparent PNG - StickPNG">
            <a:extLst>
              <a:ext uri="{FF2B5EF4-FFF2-40B4-BE49-F238E27FC236}">
                <a16:creationId xmlns:a16="http://schemas.microsoft.com/office/drawing/2014/main" id="{F446CC5D-9EA7-F3A1-FCDE-80765C7F266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4595499" y="179490"/>
            <a:ext cx="13110326" cy="40979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 Smith | Metrocentre | Metrocentre">
            <a:extLst>
              <a:ext uri="{FF2B5EF4-FFF2-40B4-BE49-F238E27FC236}">
                <a16:creationId xmlns:a16="http://schemas.microsoft.com/office/drawing/2014/main" id="{A7F7FA77-D0DE-D181-B421-16C8CB0F9AE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7966469" y="26379479"/>
            <a:ext cx="4129805" cy="4129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07851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545F5A7-A2EF-1741-B3D9-F3E7A033F370}">
  <we:reference id="wa200001745" version="1.0.1.5" store="en-GB" storeType="OMEX"/>
  <we:alternateReferences>
    <we:reference id="wa200001745" version="1.0.1.5" store="WA200001745"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67999</TotalTime>
  <Words>1589</Words>
  <Application>Microsoft Macintosh PowerPoint</Application>
  <PresentationFormat>Custom</PresentationFormat>
  <Paragraphs>120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Helvetica Neue</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Amberlea Knowles</dc:creator>
  <cp:lastModifiedBy>Amberlea Knowles</cp:lastModifiedBy>
  <cp:revision>8</cp:revision>
  <cp:lastPrinted>2022-08-15T21:55:04Z</cp:lastPrinted>
  <dcterms:created xsi:type="dcterms:W3CDTF">2022-08-12T13:35:00Z</dcterms:created>
  <dcterms:modified xsi:type="dcterms:W3CDTF">2022-10-07T16:01:43Z</dcterms:modified>
</cp:coreProperties>
</file>