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0" r:id="rId4"/>
    <p:sldId id="301" r:id="rId5"/>
    <p:sldId id="302" r:id="rId6"/>
    <p:sldId id="299" r:id="rId7"/>
    <p:sldId id="300" r:id="rId8"/>
    <p:sldId id="287" r:id="rId9"/>
    <p:sldId id="289" r:id="rId10"/>
    <p:sldId id="290" r:id="rId11"/>
    <p:sldId id="298" r:id="rId12"/>
    <p:sldId id="291" r:id="rId13"/>
    <p:sldId id="292" r:id="rId14"/>
    <p:sldId id="293" r:id="rId15"/>
    <p:sldId id="294" r:id="rId16"/>
    <p:sldId id="295" r:id="rId17"/>
    <p:sldId id="296" r:id="rId18"/>
    <p:sldId id="297" r:id="rId19"/>
    <p:sldId id="261" r:id="rId20"/>
    <p:sldId id="262" r:id="rId21"/>
    <p:sldId id="263" r:id="rId22"/>
    <p:sldId id="264" r:id="rId23"/>
    <p:sldId id="266" r:id="rId24"/>
    <p:sldId id="267" r:id="rId25"/>
    <p:sldId id="269" r:id="rId26"/>
    <p:sldId id="270" r:id="rId27"/>
    <p:sldId id="271" r:id="rId28"/>
    <p:sldId id="272" r:id="rId29"/>
    <p:sldId id="273" r:id="rId30"/>
    <p:sldId id="274" r:id="rId31"/>
    <p:sldId id="275" r:id="rId32"/>
    <p:sldId id="276" r:id="rId33"/>
    <p:sldId id="277" r:id="rId34"/>
    <p:sldId id="278" r:id="rId35"/>
    <p:sldId id="279" r:id="rId36"/>
    <p:sldId id="30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BD0846F-3D00-4072-89F2-168D9600B837}" type="datetimeFigureOut">
              <a:rPr lang="en-US" smtClean="0"/>
              <a:pPr/>
              <a:t>3/1/2017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721CD06-728D-4AB1-BEB1-D0C643F9427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721CD06-728D-4AB1-BEB1-D0C643F9427C}"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721CD06-728D-4AB1-BEB1-D0C643F9427C}"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721CD06-728D-4AB1-BEB1-D0C643F9427C}"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721CD06-728D-4AB1-BEB1-D0C643F9427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721CD06-728D-4AB1-BEB1-D0C643F9427C}"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721CD06-728D-4AB1-BEB1-D0C643F9427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BD0846F-3D00-4072-89F2-168D9600B837}" type="datetimeFigureOut">
              <a:rPr lang="en-US" smtClean="0"/>
              <a:pPr/>
              <a:t>3/1/2017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721CD06-728D-4AB1-BEB1-D0C643F9427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BD0846F-3D00-4072-89F2-168D9600B837}" type="datetimeFigureOut">
              <a:rPr lang="en-US" smtClean="0"/>
              <a:pPr/>
              <a:t>3/1/2017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721CD06-728D-4AB1-BEB1-D0C643F9427C}"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721CD06-728D-4AB1-BEB1-D0C643F9427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BD0846F-3D00-4072-89F2-168D9600B837}" type="datetimeFigureOut">
              <a:rPr lang="en-US" smtClean="0"/>
              <a:pPr/>
              <a:t>3/1/2017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721CD06-728D-4AB1-BEB1-D0C643F9427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BD0846F-3D00-4072-89F2-168D9600B837}" type="datetimeFigureOut">
              <a:rPr lang="en-US" smtClean="0"/>
              <a:pPr/>
              <a:t>3/1/2017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721CD06-728D-4AB1-BEB1-D0C643F9427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Structure of Organizations</a:t>
            </a:r>
            <a:endParaRPr lang="en-GB" dirty="0"/>
          </a:p>
        </p:txBody>
      </p:sp>
      <p:sp>
        <p:nvSpPr>
          <p:cNvPr id="3" name="Subtitle 2"/>
          <p:cNvSpPr>
            <a:spLocks noGrp="1"/>
          </p:cNvSpPr>
          <p:nvPr>
            <p:ph type="subTitle" idx="1"/>
          </p:nvPr>
        </p:nvSpPr>
        <p:spPr/>
        <p:txBody>
          <a:bodyPr/>
          <a:lstStyle/>
          <a:p>
            <a:r>
              <a:rPr lang="en-GB" dirty="0" smtClean="0"/>
              <a:t>Dr J. Comerasamy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sz="2400" b="1" dirty="0" smtClean="0"/>
              <a:t>Learning  Outcomes</a:t>
            </a:r>
          </a:p>
          <a:p>
            <a:pPr>
              <a:buFont typeface="Wingdings" pitchFamily="2" charset="2"/>
              <a:buChar char="Ø"/>
            </a:pPr>
            <a:r>
              <a:rPr lang="en-GB" sz="2400" dirty="0" smtClean="0"/>
              <a:t>Describe the Major Schools in the Development of Management and Organization Theory </a:t>
            </a:r>
          </a:p>
          <a:p>
            <a:pPr>
              <a:buFont typeface="Wingdings" pitchFamily="2" charset="2"/>
              <a:buChar char="Ø"/>
            </a:pPr>
            <a:r>
              <a:rPr lang="en-GB" sz="2400" dirty="0" smtClean="0"/>
              <a:t>Evaluate Their Contributions, Strengths, and Weaknesses</a:t>
            </a:r>
          </a:p>
          <a:p>
            <a:pPr>
              <a:buFont typeface="Wingdings" pitchFamily="2" charset="2"/>
              <a:buChar char="Ø"/>
            </a:pPr>
            <a:r>
              <a:rPr lang="en-GB" sz="2400" dirty="0" smtClean="0"/>
              <a:t>Describe Formal Power, Influence and Authority Exercised Within Contemporary Organizations</a:t>
            </a:r>
          </a:p>
          <a:p>
            <a:pPr>
              <a:buFont typeface="Wingdings" pitchFamily="2" charset="2"/>
              <a:buChar char="Ø"/>
            </a:pPr>
            <a:r>
              <a:rPr lang="en-GB" sz="2400" dirty="0" smtClean="0"/>
              <a:t>Describe Informal Power, Influence and Authority Exercised Within Contemporary Organizations</a:t>
            </a:r>
          </a:p>
          <a:p>
            <a:pPr>
              <a:buFont typeface="Wingdings" pitchFamily="2" charset="2"/>
              <a:buChar char="Ø"/>
            </a:pPr>
            <a:r>
              <a:rPr lang="en-GB" sz="2400" dirty="0" smtClean="0"/>
              <a:t>Evaluate Their Effect Upon Organizational Structures, Organizational Effectiveness</a:t>
            </a:r>
          </a:p>
          <a:p>
            <a:pPr>
              <a:buFont typeface="Wingdings" pitchFamily="2" charset="2"/>
              <a:buChar char="Ø"/>
            </a:pPr>
            <a:r>
              <a:rPr lang="en-GB" sz="2400" dirty="0" smtClean="0"/>
              <a:t>Evaluate Their Effect Upon Changes in the Direction of Greater Delegation, Participation and Collective Decision Making</a:t>
            </a:r>
          </a:p>
          <a:p>
            <a:endParaRPr lang="en-GB" sz="2400" dirty="0" smtClean="0"/>
          </a:p>
          <a:p>
            <a:endParaRPr lang="en-GB" sz="2400" dirty="0"/>
          </a:p>
        </p:txBody>
      </p:sp>
      <p:sp>
        <p:nvSpPr>
          <p:cNvPr id="2" name="Title 1"/>
          <p:cNvSpPr>
            <a:spLocks noGrp="1"/>
          </p:cNvSpPr>
          <p:nvPr>
            <p:ph type="title"/>
          </p:nvPr>
        </p:nvSpPr>
        <p:spPr/>
        <p:txBody>
          <a:bodyPr>
            <a:normAutofit/>
          </a:bodyPr>
          <a:lstStyle/>
          <a:p>
            <a:r>
              <a:rPr lang="en-GB" sz="3200" dirty="0" smtClean="0"/>
              <a:t>Explain Organization Theory To The Management Of Work Places</a:t>
            </a:r>
            <a:endParaRPr lang="en-GB" sz="32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Planning</a:t>
            </a:r>
          </a:p>
          <a:p>
            <a:r>
              <a:rPr lang="en-US" dirty="0" smtClean="0"/>
              <a:t>Organizing</a:t>
            </a:r>
          </a:p>
          <a:p>
            <a:r>
              <a:rPr lang="en-US" dirty="0" smtClean="0"/>
              <a:t>Staffing</a:t>
            </a:r>
          </a:p>
          <a:p>
            <a:r>
              <a:rPr lang="en-US" dirty="0" smtClean="0"/>
              <a:t>Leading/Directing</a:t>
            </a:r>
          </a:p>
          <a:p>
            <a:r>
              <a:rPr lang="en-US" dirty="0" smtClean="0"/>
              <a:t>Controlling</a:t>
            </a:r>
          </a:p>
          <a:p>
            <a:endParaRPr lang="en-US" dirty="0"/>
          </a:p>
        </p:txBody>
      </p:sp>
      <p:sp>
        <p:nvSpPr>
          <p:cNvPr id="2" name="Title 1"/>
          <p:cNvSpPr>
            <a:spLocks noGrp="1"/>
          </p:cNvSpPr>
          <p:nvPr>
            <p:ph type="title"/>
          </p:nvPr>
        </p:nvSpPr>
        <p:spPr/>
        <p:txBody>
          <a:bodyPr/>
          <a:lstStyle/>
          <a:p>
            <a:r>
              <a:rPr lang="en-US" dirty="0" smtClean="0"/>
              <a:t>Management</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800" dirty="0" smtClean="0"/>
              <a:t>Management</a:t>
            </a:r>
          </a:p>
          <a:p>
            <a:pPr lvl="1"/>
            <a:r>
              <a:rPr lang="en-US" sz="2800" dirty="0" smtClean="0"/>
              <a:t>Decides what needs to be done</a:t>
            </a:r>
          </a:p>
          <a:p>
            <a:pPr lvl="1"/>
            <a:r>
              <a:rPr lang="en-US" sz="2800" dirty="0" smtClean="0"/>
              <a:t>Creates networks to accomplish an agenda</a:t>
            </a:r>
          </a:p>
          <a:p>
            <a:pPr lvl="1"/>
            <a:r>
              <a:rPr lang="en-US" sz="2800" dirty="0" smtClean="0"/>
              <a:t>Focuses on months to years time frames</a:t>
            </a:r>
          </a:p>
          <a:p>
            <a:pPr lvl="1"/>
            <a:r>
              <a:rPr lang="en-US" sz="2800" dirty="0" smtClean="0"/>
              <a:t>Focuses on details</a:t>
            </a:r>
          </a:p>
          <a:p>
            <a:pPr lvl="1"/>
            <a:r>
              <a:rPr lang="en-US" sz="2800" dirty="0" smtClean="0"/>
              <a:t>Focuses on eliminating risk</a:t>
            </a:r>
          </a:p>
          <a:p>
            <a:endParaRPr lang="en-US" dirty="0"/>
          </a:p>
        </p:txBody>
      </p:sp>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800" dirty="0" smtClean="0"/>
              <a:t>Management</a:t>
            </a:r>
          </a:p>
          <a:p>
            <a:pPr lvl="1"/>
            <a:r>
              <a:rPr lang="en-US" sz="2800" dirty="0" smtClean="0"/>
              <a:t>Focuses on specialization and getting the right people in the right jobs</a:t>
            </a:r>
          </a:p>
          <a:p>
            <a:pPr lvl="1"/>
            <a:r>
              <a:rPr lang="en-US" sz="2800" dirty="0" smtClean="0"/>
              <a:t>Focuses on compliance</a:t>
            </a:r>
          </a:p>
          <a:p>
            <a:pPr lvl="1"/>
            <a:r>
              <a:rPr lang="en-US" sz="2800" dirty="0" smtClean="0"/>
              <a:t>Focuses on containment, control, predictability</a:t>
            </a:r>
          </a:p>
          <a:p>
            <a:pPr lvl="1"/>
            <a:r>
              <a:rPr lang="en-US" sz="2800" dirty="0" smtClean="0"/>
              <a:t>Creates orderly results to maintain efficient operations</a:t>
            </a:r>
          </a:p>
          <a:p>
            <a:endParaRPr lang="en-US" dirty="0"/>
          </a:p>
        </p:txBody>
      </p:sp>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b="1" u="sng" dirty="0" smtClean="0"/>
              <a:t>What is an Organization?</a:t>
            </a:r>
          </a:p>
          <a:p>
            <a:endParaRPr lang="en-US" dirty="0" smtClean="0"/>
          </a:p>
          <a:p>
            <a:endParaRPr lang="en-US" dirty="0" smtClean="0"/>
          </a:p>
          <a:p>
            <a:endParaRPr lang="en-US" dirty="0" smtClean="0"/>
          </a:p>
        </p:txBody>
      </p:sp>
      <p:sp>
        <p:nvSpPr>
          <p:cNvPr id="2" name="Title 1"/>
          <p:cNvSpPr>
            <a:spLocks noGrp="1"/>
          </p:cNvSpPr>
          <p:nvPr>
            <p:ph type="title"/>
          </p:nvPr>
        </p:nvSpPr>
        <p:spPr/>
        <p:txBody>
          <a:bodyPr/>
          <a:lstStyle/>
          <a:p>
            <a:endParaRPr lang="en-US"/>
          </a:p>
        </p:txBody>
      </p:sp>
      <p:pic>
        <p:nvPicPr>
          <p:cNvPr id="4" name="Picture 7"/>
          <p:cNvPicPr>
            <a:picLocks noChangeArrowheads="1"/>
          </p:cNvPicPr>
          <p:nvPr/>
        </p:nvPicPr>
        <p:blipFill>
          <a:blip r:embed="rId2"/>
          <a:srcRect/>
          <a:stretch>
            <a:fillRect/>
          </a:stretch>
        </p:blipFill>
        <p:spPr bwMode="auto">
          <a:xfrm>
            <a:off x="2286000" y="2286000"/>
            <a:ext cx="3835400" cy="3067050"/>
          </a:xfrm>
          <a:prstGeom prst="rect">
            <a:avLst/>
          </a:prstGeom>
          <a:noFill/>
          <a:ln w="12700">
            <a:noFill/>
            <a:miter lim="800000"/>
            <a:headEnd/>
            <a:tailEnd/>
          </a:ln>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People Are an Organization’s Most Important Assets</a:t>
            </a:r>
            <a:endParaRPr lang="en-GB" dirty="0" smtClean="0"/>
          </a:p>
          <a:p>
            <a:endParaRPr lang="en-US" dirty="0" smtClean="0"/>
          </a:p>
          <a:p>
            <a:endParaRPr lang="en-US" dirty="0" smtClean="0"/>
          </a:p>
        </p:txBody>
      </p:sp>
      <p:sp>
        <p:nvSpPr>
          <p:cNvPr id="2" name="Title 1"/>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The arrangement of the work group</a:t>
            </a:r>
          </a:p>
          <a:p>
            <a:r>
              <a:rPr lang="en-US" dirty="0" smtClean="0"/>
              <a:t>Is a rational approach for designing an effective organization</a:t>
            </a:r>
            <a:endParaRPr lang="en-US" dirty="0"/>
          </a:p>
        </p:txBody>
      </p:sp>
      <p:sp>
        <p:nvSpPr>
          <p:cNvPr id="2" name="Title 1"/>
          <p:cNvSpPr>
            <a:spLocks noGrp="1"/>
          </p:cNvSpPr>
          <p:nvPr>
            <p:ph type="title"/>
          </p:nvPr>
        </p:nvSpPr>
        <p:spPr/>
        <p:txBody>
          <a:bodyPr/>
          <a:lstStyle/>
          <a:p>
            <a:r>
              <a:rPr lang="en-US" dirty="0" smtClean="0"/>
              <a:t>Organization Structure</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Have numerous departments that are highly specialized and differentiated</a:t>
            </a:r>
          </a:p>
          <a:p>
            <a:r>
              <a:rPr lang="en-US" dirty="0" smtClean="0"/>
              <a:t>Authority is centralized, resulting in a tall organization structure with many small work groups</a:t>
            </a:r>
            <a:endParaRPr lang="en-US" dirty="0"/>
          </a:p>
        </p:txBody>
      </p:sp>
      <p:sp>
        <p:nvSpPr>
          <p:cNvPr id="2" name="Title 1"/>
          <p:cNvSpPr>
            <a:spLocks noGrp="1"/>
          </p:cNvSpPr>
          <p:nvPr>
            <p:ph type="title"/>
          </p:nvPr>
        </p:nvSpPr>
        <p:spPr/>
        <p:txBody>
          <a:bodyPr/>
          <a:lstStyle/>
          <a:p>
            <a:r>
              <a:rPr lang="en-US" dirty="0" smtClean="0"/>
              <a:t>Complex Organizations</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Have Flat Structure</a:t>
            </a:r>
          </a:p>
          <a:p>
            <a:r>
              <a:rPr lang="en-US" dirty="0" smtClean="0"/>
              <a:t>Authority is decentralized with several managers  supervising large groups</a:t>
            </a:r>
            <a:endParaRPr lang="en-US" dirty="0"/>
          </a:p>
        </p:txBody>
      </p:sp>
      <p:sp>
        <p:nvSpPr>
          <p:cNvPr id="2" name="Title 1"/>
          <p:cNvSpPr>
            <a:spLocks noGrp="1"/>
          </p:cNvSpPr>
          <p:nvPr>
            <p:ph type="title"/>
          </p:nvPr>
        </p:nvSpPr>
        <p:spPr/>
        <p:txBody>
          <a:bodyPr/>
          <a:lstStyle/>
          <a:p>
            <a:r>
              <a:rPr lang="en-US" dirty="0" smtClean="0"/>
              <a:t>Less Complex Organizations</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Classical Theory</a:t>
            </a:r>
          </a:p>
          <a:p>
            <a:r>
              <a:rPr lang="en-US" dirty="0" smtClean="0"/>
              <a:t>Neoclassical Theory</a:t>
            </a:r>
          </a:p>
          <a:p>
            <a:r>
              <a:rPr lang="en-US" dirty="0" smtClean="0"/>
              <a:t>System Theory</a:t>
            </a:r>
          </a:p>
          <a:p>
            <a:r>
              <a:rPr lang="en-US" dirty="0" smtClean="0"/>
              <a:t>Contingency Theory</a:t>
            </a:r>
          </a:p>
          <a:p>
            <a:r>
              <a:rPr lang="en-US" dirty="0" smtClean="0"/>
              <a:t>Chaos Theory</a:t>
            </a:r>
          </a:p>
          <a:p>
            <a:endParaRPr lang="en-US" dirty="0"/>
          </a:p>
        </p:txBody>
      </p:sp>
      <p:sp>
        <p:nvSpPr>
          <p:cNvPr id="2" name="Title 1"/>
          <p:cNvSpPr>
            <a:spLocks noGrp="1"/>
          </p:cNvSpPr>
          <p:nvPr>
            <p:ph type="title"/>
          </p:nvPr>
        </p:nvSpPr>
        <p:spPr/>
        <p:txBody>
          <a:bodyPr/>
          <a:lstStyle/>
          <a:p>
            <a:r>
              <a:rPr lang="en-US" dirty="0" smtClean="0"/>
              <a:t>Organization Theory</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pitchFamily="34" charset="0"/>
              <a:buChar char="•"/>
            </a:pPr>
            <a:r>
              <a:rPr lang="en-US" sz="2400" dirty="0" err="1" smtClean="0"/>
              <a:t>Mintzberg</a:t>
            </a:r>
            <a:r>
              <a:rPr lang="en-US" sz="2400" dirty="0" smtClean="0"/>
              <a:t> (1989) describe 5 organization designs</a:t>
            </a:r>
          </a:p>
          <a:p>
            <a:pPr>
              <a:buFont typeface="Wingdings" pitchFamily="2" charset="2"/>
              <a:buChar char="Ø"/>
            </a:pPr>
            <a:r>
              <a:rPr lang="en-US" sz="2400" dirty="0" smtClean="0"/>
              <a:t>Simple structure</a:t>
            </a:r>
          </a:p>
          <a:p>
            <a:pPr>
              <a:buFont typeface="Wingdings" pitchFamily="2" charset="2"/>
              <a:buChar char="Ø"/>
            </a:pPr>
            <a:r>
              <a:rPr lang="en-US" sz="2400" dirty="0" smtClean="0"/>
              <a:t>Machine bureaucracy</a:t>
            </a:r>
          </a:p>
          <a:p>
            <a:pPr>
              <a:buFont typeface="Wingdings" pitchFamily="2" charset="2"/>
              <a:buChar char="Ø"/>
            </a:pPr>
            <a:r>
              <a:rPr lang="en-US" sz="2400" dirty="0" smtClean="0"/>
              <a:t>Professional bureaucracy</a:t>
            </a:r>
          </a:p>
          <a:p>
            <a:pPr>
              <a:buFont typeface="Wingdings" pitchFamily="2" charset="2"/>
              <a:buChar char="Ø"/>
            </a:pPr>
            <a:r>
              <a:rPr lang="en-US" sz="2400" dirty="0" err="1" smtClean="0"/>
              <a:t>Divisionalized</a:t>
            </a:r>
            <a:r>
              <a:rPr lang="en-US" sz="2400" dirty="0" smtClean="0"/>
              <a:t> form</a:t>
            </a:r>
          </a:p>
          <a:p>
            <a:pPr>
              <a:buFont typeface="Wingdings" pitchFamily="2" charset="2"/>
              <a:buChar char="Ø"/>
            </a:pPr>
            <a:r>
              <a:rPr lang="en-US" sz="2400" dirty="0" smtClean="0"/>
              <a:t>Adhocracy</a:t>
            </a:r>
          </a:p>
          <a:p>
            <a:pPr>
              <a:buFont typeface="Arial" pitchFamily="34" charset="0"/>
              <a:buChar char="•"/>
            </a:pPr>
            <a:r>
              <a:rPr lang="en-US" sz="2400" dirty="0" smtClean="0"/>
              <a:t>Designs differ in their executive level management, the individuals responsible to do the organizational work, the managers, the individual who  help standardize and improve the work, the support staff</a:t>
            </a:r>
          </a:p>
          <a:p>
            <a:endParaRPr lang="en-US" sz="2800" dirty="0" smtClean="0"/>
          </a:p>
          <a:p>
            <a:pPr>
              <a:buFont typeface="Wingdings" pitchFamily="2" charset="2"/>
              <a:buChar char="Ø"/>
            </a:pPr>
            <a:endParaRPr lang="en-US" dirty="0" smtClean="0"/>
          </a:p>
          <a:p>
            <a:pPr>
              <a:buFont typeface="Wingdings" pitchFamily="2" charset="2"/>
              <a:buChar char="Ø"/>
            </a:pPr>
            <a:endParaRPr lang="en-US" dirty="0"/>
          </a:p>
        </p:txBody>
      </p:sp>
      <p:sp>
        <p:nvSpPr>
          <p:cNvPr id="2" name="Title 1"/>
          <p:cNvSpPr>
            <a:spLocks noGrp="1"/>
          </p:cNvSpPr>
          <p:nvPr>
            <p:ph type="title"/>
          </p:nvPr>
        </p:nvSpPr>
        <p:spPr/>
        <p:txBody>
          <a:bodyPr/>
          <a:lstStyle/>
          <a:p>
            <a:r>
              <a:rPr lang="en-US" dirty="0" smtClean="0"/>
              <a:t>Classical Perspective</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Font typeface="Arial" pitchFamily="34" charset="0"/>
              <a:buChar char="•"/>
            </a:pPr>
            <a:r>
              <a:rPr lang="en-US" sz="2000" dirty="0" smtClean="0"/>
              <a:t>Organization with Simple Structure: design consists of only a strategic apex and the staff are the operating care</a:t>
            </a:r>
          </a:p>
          <a:p>
            <a:pPr>
              <a:buFont typeface="Arial" pitchFamily="34" charset="0"/>
              <a:buChar char="•"/>
            </a:pPr>
            <a:r>
              <a:rPr lang="en-US" sz="2000" dirty="0" smtClean="0"/>
              <a:t>Machine bureaucracy: as described by Ma Weber (1958) – a tall structure with </a:t>
            </a:r>
            <a:r>
              <a:rPr lang="en-US" sz="2000" dirty="0" err="1" smtClean="0"/>
              <a:t>cenralized</a:t>
            </a:r>
            <a:r>
              <a:rPr lang="en-US" sz="2000" dirty="0" smtClean="0"/>
              <a:t> decision making and departmentalization</a:t>
            </a:r>
          </a:p>
          <a:p>
            <a:pPr>
              <a:buFont typeface="Arial" pitchFamily="34" charset="0"/>
              <a:buChar char="•"/>
            </a:pPr>
            <a:r>
              <a:rPr lang="en-US" sz="2000" dirty="0" smtClean="0"/>
              <a:t>Professional bureaucracy: the operating core of professionals is the dominant feature, decision making is usually decentralized – most hospitals are professional bureaucracy</a:t>
            </a:r>
          </a:p>
          <a:p>
            <a:pPr>
              <a:buFont typeface="Arial" pitchFamily="34" charset="0"/>
              <a:buChar char="•"/>
            </a:pPr>
            <a:r>
              <a:rPr lang="en-US" sz="2000" dirty="0" smtClean="0"/>
              <a:t>Adhocracy represents a fluid structure in which management, staff and experts work together on teams</a:t>
            </a:r>
          </a:p>
          <a:p>
            <a:pPr>
              <a:buFont typeface="Arial" pitchFamily="34" charset="0"/>
              <a:buChar char="•"/>
            </a:pPr>
            <a:r>
              <a:rPr lang="en-US" sz="2000" dirty="0" smtClean="0"/>
              <a:t>Power, coordination and control are constantly shifting</a:t>
            </a:r>
          </a:p>
          <a:p>
            <a:pPr>
              <a:buFont typeface="Arial" pitchFamily="34" charset="0"/>
              <a:buChar char="•"/>
            </a:pPr>
            <a:r>
              <a:rPr lang="en-US" sz="2000" dirty="0" smtClean="0"/>
              <a:t>Relationship-oriented structures are particularly prone to change</a:t>
            </a:r>
          </a:p>
          <a:p>
            <a:pPr>
              <a:buFont typeface="Arial" pitchFamily="34" charset="0"/>
              <a:buChar char="•"/>
            </a:pPr>
            <a:r>
              <a:rPr lang="en-US" sz="2000" dirty="0" smtClean="0"/>
              <a:t>As relationships among and between health care providers shifts and evolve so do power, coordination and control</a:t>
            </a:r>
          </a:p>
          <a:p>
            <a:pPr>
              <a:buFont typeface="Wingdings" pitchFamily="2" charset="2"/>
              <a:buChar char="Ø"/>
            </a:pPr>
            <a:endParaRPr lang="en-US" sz="2400" dirty="0" smtClean="0"/>
          </a:p>
        </p:txBody>
      </p:sp>
      <p:sp>
        <p:nvSpPr>
          <p:cNvPr id="2" name="Title 1"/>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pitchFamily="34" charset="0"/>
              <a:buChar char="•"/>
            </a:pPr>
            <a:r>
              <a:rPr lang="en-US" sz="2400" dirty="0" smtClean="0"/>
              <a:t>An approach identified with the human relations movement of the 1930’s</a:t>
            </a:r>
          </a:p>
          <a:p>
            <a:pPr>
              <a:buFont typeface="Arial" pitchFamily="34" charset="0"/>
              <a:buChar char="•"/>
            </a:pPr>
            <a:r>
              <a:rPr lang="en-US" sz="2400" dirty="0" smtClean="0"/>
              <a:t>The neoclassical theorist aimed to humanize the classical theory without totally rejecting the structural view</a:t>
            </a:r>
          </a:p>
          <a:p>
            <a:pPr>
              <a:buFont typeface="Arial" pitchFamily="34" charset="0"/>
              <a:buChar char="•"/>
            </a:pPr>
            <a:r>
              <a:rPr lang="en-US" sz="2400" dirty="0" smtClean="0"/>
              <a:t>They recognized the need to design a rational organization structure, but proposed that it is done through cooperation and participation, tapping the motivation of the individual</a:t>
            </a:r>
            <a:endParaRPr lang="en-US" sz="2400" dirty="0"/>
          </a:p>
        </p:txBody>
      </p:sp>
      <p:sp>
        <p:nvSpPr>
          <p:cNvPr id="2" name="Title 1"/>
          <p:cNvSpPr>
            <a:spLocks noGrp="1"/>
          </p:cNvSpPr>
          <p:nvPr>
            <p:ph type="title"/>
          </p:nvPr>
        </p:nvSpPr>
        <p:spPr/>
        <p:txBody>
          <a:bodyPr>
            <a:normAutofit fontScale="90000"/>
          </a:bodyPr>
          <a:lstStyle/>
          <a:p>
            <a:r>
              <a:rPr lang="en-US" sz="3600" dirty="0" smtClean="0"/>
              <a:t>Neoclassical Theory / Humanistic Theory</a:t>
            </a:r>
            <a:endParaRPr lang="en-US" sz="36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Font typeface="Arial" pitchFamily="34" charset="0"/>
              <a:buChar char="•"/>
            </a:pPr>
            <a:r>
              <a:rPr lang="en-US" sz="2800" dirty="0" smtClean="0"/>
              <a:t>Organizational theorists who maintain a system perspective as a function of the interplay among structure, people. Technology and environment</a:t>
            </a:r>
          </a:p>
          <a:p>
            <a:pPr>
              <a:buFont typeface="Arial" pitchFamily="34" charset="0"/>
              <a:buChar char="•"/>
            </a:pPr>
            <a:r>
              <a:rPr lang="en-US" sz="2800" dirty="0" smtClean="0"/>
              <a:t>In organizational system theory, an organization is defined as a complex, </a:t>
            </a:r>
            <a:r>
              <a:rPr lang="en-US" sz="2800" dirty="0" err="1" smtClean="0"/>
              <a:t>sociotechnical</a:t>
            </a:r>
            <a:r>
              <a:rPr lang="en-US" sz="2800" dirty="0" smtClean="0"/>
              <a:t>, open system</a:t>
            </a:r>
          </a:p>
          <a:p>
            <a:pPr>
              <a:buFont typeface="Arial" pitchFamily="34" charset="0"/>
              <a:buChar char="•"/>
            </a:pPr>
            <a:r>
              <a:rPr lang="en-US" sz="2800" dirty="0" smtClean="0"/>
              <a:t>This theory provides a framework by which the inter-related parts of the system and their functions can be studied</a:t>
            </a:r>
          </a:p>
          <a:p>
            <a:pPr>
              <a:buFont typeface="Arial" pitchFamily="34" charset="0"/>
              <a:buChar char="•"/>
            </a:pPr>
            <a:r>
              <a:rPr lang="en-US" sz="2800" dirty="0" smtClean="0"/>
              <a:t>Input / throughput / output process</a:t>
            </a:r>
            <a:endParaRPr lang="en-US" sz="2800" dirty="0"/>
          </a:p>
        </p:txBody>
      </p:sp>
      <p:sp>
        <p:nvSpPr>
          <p:cNvPr id="2" name="Title 1"/>
          <p:cNvSpPr>
            <a:spLocks noGrp="1"/>
          </p:cNvSpPr>
          <p:nvPr>
            <p:ph type="title"/>
          </p:nvPr>
        </p:nvSpPr>
        <p:spPr/>
        <p:txBody>
          <a:bodyPr>
            <a:normAutofit/>
          </a:bodyPr>
          <a:lstStyle/>
          <a:p>
            <a:r>
              <a:rPr lang="en-US" sz="3600" dirty="0" smtClean="0"/>
              <a:t>System Theory</a:t>
            </a:r>
            <a:endParaRPr lang="en-US" sz="36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pitchFamily="34" charset="0"/>
              <a:buChar char="•"/>
            </a:pPr>
            <a:r>
              <a:rPr lang="en-US" sz="2400" dirty="0" smtClean="0"/>
              <a:t>Contingency theory believe organizational performance can be enhanced by matching an organization’s structure to its environment</a:t>
            </a:r>
          </a:p>
          <a:p>
            <a:pPr>
              <a:buFont typeface="Arial" pitchFamily="34" charset="0"/>
              <a:buChar char="•"/>
            </a:pPr>
            <a:r>
              <a:rPr lang="en-US" sz="2400" dirty="0" smtClean="0"/>
              <a:t>Environment is defined as the people, objects and ideas outside the organization that influence the organization</a:t>
            </a:r>
          </a:p>
          <a:p>
            <a:pPr>
              <a:buFont typeface="Arial" pitchFamily="34" charset="0"/>
              <a:buChar char="•"/>
            </a:pPr>
            <a:r>
              <a:rPr lang="en-US" sz="2400" dirty="0" smtClean="0"/>
              <a:t>Environment of a health care organization includes; patients, potential patients, third party payers, regulators etc</a:t>
            </a:r>
            <a:endParaRPr lang="en-US" sz="2400" dirty="0"/>
          </a:p>
        </p:txBody>
      </p:sp>
      <p:sp>
        <p:nvSpPr>
          <p:cNvPr id="2" name="Title 1"/>
          <p:cNvSpPr>
            <a:spLocks noGrp="1"/>
          </p:cNvSpPr>
          <p:nvPr>
            <p:ph type="title"/>
          </p:nvPr>
        </p:nvSpPr>
        <p:spPr/>
        <p:txBody>
          <a:bodyPr>
            <a:normAutofit/>
          </a:bodyPr>
          <a:lstStyle/>
          <a:p>
            <a:r>
              <a:rPr lang="en-US" sz="3600" dirty="0" smtClean="0"/>
              <a:t>Contingency Theory</a:t>
            </a:r>
            <a:endParaRPr lang="en-US" sz="36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a:buFont typeface="Arial" pitchFamily="34" charset="0"/>
              <a:buChar char="•"/>
            </a:pPr>
            <a:r>
              <a:rPr lang="en-US" sz="2000" dirty="0" smtClean="0"/>
              <a:t>Proponents of chaos theory maintain that the universe is not an orderly place, instead, it is filled with chaos, unpredictability (Keller, 1994)</a:t>
            </a:r>
          </a:p>
          <a:p>
            <a:pPr>
              <a:buFont typeface="Arial" pitchFamily="34" charset="0"/>
              <a:buChar char="•"/>
            </a:pPr>
            <a:r>
              <a:rPr lang="en-US" sz="2000" dirty="0" smtClean="0"/>
              <a:t>Chaos theory proposes that nature’s work does not follow a straight line. </a:t>
            </a:r>
          </a:p>
          <a:p>
            <a:pPr>
              <a:buFont typeface="Arial" pitchFamily="34" charset="0"/>
              <a:buChar char="•"/>
            </a:pPr>
            <a:r>
              <a:rPr lang="en-US" sz="2000" dirty="0" smtClean="0"/>
              <a:t>The notion challenges traditional thinking regarding the design of organizations</a:t>
            </a:r>
          </a:p>
          <a:p>
            <a:pPr>
              <a:buFont typeface="Arial" pitchFamily="34" charset="0"/>
              <a:buChar char="•"/>
            </a:pPr>
            <a:r>
              <a:rPr lang="en-US" sz="2000" dirty="0" smtClean="0"/>
              <a:t>The life cycle of an organization is fully dependent on its adaptability and response to changes in its environment</a:t>
            </a:r>
          </a:p>
          <a:p>
            <a:pPr>
              <a:buFont typeface="Arial" pitchFamily="34" charset="0"/>
              <a:buChar char="•"/>
            </a:pPr>
            <a:r>
              <a:rPr lang="en-US" sz="2000" dirty="0" smtClean="0"/>
              <a:t>Challenge to avoid centralization, remain flexible and redesign the structure to support the culture that provides the contents for its purpose</a:t>
            </a:r>
          </a:p>
          <a:p>
            <a:pPr>
              <a:buFont typeface="Arial" pitchFamily="34" charset="0"/>
              <a:buChar char="•"/>
            </a:pPr>
            <a:r>
              <a:rPr lang="en-US" sz="2000" dirty="0" smtClean="0"/>
              <a:t>Chaos theory suggests that the drive to create permanent organizational structures is doomed to fail</a:t>
            </a:r>
          </a:p>
          <a:p>
            <a:pPr>
              <a:buFont typeface="Arial" pitchFamily="34" charset="0"/>
              <a:buChar char="•"/>
            </a:pPr>
            <a:r>
              <a:rPr lang="en-US" sz="2000" dirty="0" smtClean="0"/>
              <a:t>The assumption on which the work of the organization is built do not remain relevant</a:t>
            </a:r>
          </a:p>
          <a:p>
            <a:endParaRPr lang="en-US" sz="2400" dirty="0"/>
          </a:p>
        </p:txBody>
      </p:sp>
      <p:sp>
        <p:nvSpPr>
          <p:cNvPr id="2" name="Title 1"/>
          <p:cNvSpPr>
            <a:spLocks noGrp="1"/>
          </p:cNvSpPr>
          <p:nvPr>
            <p:ph type="title"/>
          </p:nvPr>
        </p:nvSpPr>
        <p:spPr/>
        <p:txBody>
          <a:bodyPr/>
          <a:lstStyle/>
          <a:p>
            <a:r>
              <a:rPr lang="en-US" dirty="0" smtClean="0"/>
              <a:t>Chaos Theory</a:t>
            </a: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pitchFamily="34" charset="0"/>
              <a:buChar char="•"/>
            </a:pPr>
            <a:r>
              <a:rPr lang="en-US" sz="2000" dirty="0" smtClean="0"/>
              <a:t>The role of leadership in those changing organizations is to build resilience in the midst of change</a:t>
            </a:r>
          </a:p>
          <a:p>
            <a:pPr>
              <a:buFont typeface="Arial" pitchFamily="34" charset="0"/>
              <a:buChar char="•"/>
            </a:pPr>
            <a:r>
              <a:rPr lang="en-US" sz="2000" dirty="0" smtClean="0"/>
              <a:t>To maintain balance between tension and order which promotes creativity and prevents instability</a:t>
            </a:r>
          </a:p>
          <a:p>
            <a:pPr>
              <a:buFont typeface="Arial" pitchFamily="34" charset="0"/>
              <a:buChar char="•"/>
            </a:pPr>
            <a:r>
              <a:rPr lang="en-US" sz="2000" dirty="0" smtClean="0"/>
              <a:t>Managers are responsible for creating and maintaining a balance between tension and order which promotes creativity and prevents instability</a:t>
            </a:r>
          </a:p>
          <a:p>
            <a:pPr>
              <a:buFont typeface="Arial" pitchFamily="34" charset="0"/>
              <a:buChar char="•"/>
            </a:pPr>
            <a:r>
              <a:rPr lang="en-US" sz="2000" dirty="0" smtClean="0"/>
              <a:t>Managers are responsible for creating and maintaining a learning environment</a:t>
            </a:r>
          </a:p>
          <a:p>
            <a:pPr>
              <a:buFont typeface="Arial" pitchFamily="34" charset="0"/>
              <a:buChar char="•"/>
            </a:pPr>
            <a:r>
              <a:rPr lang="en-US" sz="2000" dirty="0" smtClean="0"/>
              <a:t>This theory requires us to abandon out attachment to any particular model of design and to reflect instead on creativity and flexible formats that can be quickly adjusted and changed as the organization’s realities shifts</a:t>
            </a:r>
          </a:p>
          <a:p>
            <a:pPr>
              <a:buFont typeface="Wingdings" pitchFamily="2" charset="2"/>
              <a:buChar char="Ø"/>
            </a:pPr>
            <a:endParaRPr lang="en-US" dirty="0"/>
          </a:p>
        </p:txBody>
      </p:sp>
      <p:sp>
        <p:nvSpPr>
          <p:cNvPr id="2" name="Title 1"/>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buFont typeface="Arial" pitchFamily="34" charset="0"/>
              <a:buChar char="•"/>
            </a:pPr>
            <a:r>
              <a:rPr lang="en-US" dirty="0" smtClean="0"/>
              <a:t>Ethical behavior</a:t>
            </a:r>
          </a:p>
          <a:p>
            <a:pPr>
              <a:buFont typeface="Arial" pitchFamily="34" charset="0"/>
              <a:buChar char="•"/>
            </a:pPr>
            <a:r>
              <a:rPr lang="en-US" dirty="0" smtClean="0"/>
              <a:t>Globalization</a:t>
            </a:r>
          </a:p>
          <a:p>
            <a:pPr>
              <a:buFont typeface="Arial" pitchFamily="34" charset="0"/>
              <a:buChar char="•"/>
            </a:pPr>
            <a:r>
              <a:rPr lang="en-US" dirty="0" smtClean="0"/>
              <a:t>Technology</a:t>
            </a:r>
          </a:p>
          <a:p>
            <a:pPr>
              <a:buFont typeface="Arial" pitchFamily="34" charset="0"/>
              <a:buChar char="•"/>
            </a:pPr>
            <a:r>
              <a:rPr lang="en-US" dirty="0" smtClean="0"/>
              <a:t>Utilization</a:t>
            </a:r>
          </a:p>
          <a:p>
            <a:pPr>
              <a:buFont typeface="Arial" pitchFamily="34" charset="0"/>
              <a:buChar char="•"/>
            </a:pPr>
            <a:r>
              <a:rPr lang="en-US" dirty="0" smtClean="0"/>
              <a:t>Diversity</a:t>
            </a:r>
          </a:p>
          <a:p>
            <a:pPr>
              <a:buFont typeface="Arial" pitchFamily="34" charset="0"/>
              <a:buChar char="•"/>
            </a:pPr>
            <a:r>
              <a:rPr lang="en-US" dirty="0" smtClean="0"/>
              <a:t>High performance</a:t>
            </a:r>
          </a:p>
          <a:p>
            <a:pPr>
              <a:buFont typeface="Arial" pitchFamily="34" charset="0"/>
              <a:buChar char="•"/>
            </a:pPr>
            <a:r>
              <a:rPr lang="en-US" dirty="0" smtClean="0"/>
              <a:t>Work-life balance</a:t>
            </a:r>
          </a:p>
          <a:p>
            <a:pPr>
              <a:buFont typeface="Arial" pitchFamily="34" charset="0"/>
              <a:buChar char="•"/>
            </a:pPr>
            <a:r>
              <a:rPr lang="en-US" dirty="0" smtClean="0"/>
              <a:t>Organization change</a:t>
            </a:r>
          </a:p>
          <a:p>
            <a:endParaRPr lang="en-GB" dirty="0"/>
          </a:p>
        </p:txBody>
      </p:sp>
      <p:sp>
        <p:nvSpPr>
          <p:cNvPr id="2" name="Title 1"/>
          <p:cNvSpPr>
            <a:spLocks noGrp="1"/>
          </p:cNvSpPr>
          <p:nvPr>
            <p:ph type="title"/>
          </p:nvPr>
        </p:nvSpPr>
        <p:spPr/>
        <p:txBody>
          <a:bodyPr/>
          <a:lstStyle/>
          <a:p>
            <a:r>
              <a:rPr lang="en-GB" dirty="0" smtClean="0"/>
              <a:t>Organizational Behaviour</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
          <p:cNvPicPr>
            <a:picLocks noGrp="1" noChangeAspect="1" noChangeArrowheads="1"/>
          </p:cNvPicPr>
          <p:nvPr>
            <p:ph idx="1"/>
          </p:nvPr>
        </p:nvPicPr>
        <p:blipFill>
          <a:blip r:embed="rId2"/>
          <a:srcRect b="25032"/>
          <a:stretch>
            <a:fillRect/>
          </a:stretch>
        </p:blipFill>
        <p:spPr bwMode="auto">
          <a:xfrm>
            <a:off x="481094" y="1571612"/>
            <a:ext cx="8034452" cy="4500593"/>
          </a:xfrm>
          <a:prstGeom prst="rect">
            <a:avLst/>
          </a:prstGeom>
          <a:noFill/>
        </p:spPr>
      </p:pic>
      <p:sp>
        <p:nvSpPr>
          <p:cNvPr id="2" name="Title 1"/>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pitchFamily="34" charset="0"/>
              <a:buChar char="•"/>
            </a:pPr>
            <a:r>
              <a:rPr lang="en-US" dirty="0" smtClean="0"/>
              <a:t>Contingency</a:t>
            </a:r>
          </a:p>
          <a:p>
            <a:pPr>
              <a:buFont typeface="Arial" pitchFamily="34" charset="0"/>
              <a:buChar char="•"/>
            </a:pPr>
            <a:r>
              <a:rPr lang="en-US" dirty="0" smtClean="0"/>
              <a:t>Shifting paradigms</a:t>
            </a:r>
          </a:p>
          <a:p>
            <a:endParaRPr lang="en-GB" dirty="0"/>
          </a:p>
        </p:txBody>
      </p:sp>
      <p:sp>
        <p:nvSpPr>
          <p:cNvPr id="2" name="Title 1"/>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pitchFamily="34" charset="0"/>
              <a:buChar char="•"/>
            </a:pPr>
            <a:r>
              <a:rPr lang="en-US" dirty="0" smtClean="0"/>
              <a:t>Ethical behavior</a:t>
            </a:r>
          </a:p>
          <a:p>
            <a:pPr>
              <a:buFont typeface="Arial" pitchFamily="34" charset="0"/>
              <a:buChar char="•"/>
            </a:pPr>
            <a:r>
              <a:rPr lang="en-US" dirty="0" smtClean="0"/>
              <a:t>Importance of human capital</a:t>
            </a:r>
          </a:p>
          <a:p>
            <a:pPr>
              <a:buFont typeface="Arial" pitchFamily="34" charset="0"/>
              <a:buChar char="•"/>
            </a:pPr>
            <a:r>
              <a:rPr lang="en-US" dirty="0" smtClean="0"/>
              <a:t>Demise of hierarchy</a:t>
            </a:r>
          </a:p>
          <a:p>
            <a:pPr>
              <a:buFont typeface="Arial" pitchFamily="34" charset="0"/>
              <a:buChar char="•"/>
            </a:pPr>
            <a:r>
              <a:rPr lang="en-US" dirty="0" smtClean="0"/>
              <a:t>Teamwork</a:t>
            </a:r>
          </a:p>
          <a:p>
            <a:pPr>
              <a:buFont typeface="Arial" pitchFamily="34" charset="0"/>
              <a:buChar char="•"/>
            </a:pPr>
            <a:r>
              <a:rPr lang="en-US" dirty="0" smtClean="0"/>
              <a:t>Information technology</a:t>
            </a:r>
          </a:p>
          <a:p>
            <a:pPr>
              <a:buFont typeface="Arial" pitchFamily="34" charset="0"/>
              <a:buChar char="•"/>
            </a:pPr>
            <a:r>
              <a:rPr lang="en-US" dirty="0" smtClean="0"/>
              <a:t>New workforce expectations</a:t>
            </a:r>
          </a:p>
          <a:p>
            <a:pPr>
              <a:buFont typeface="Arial" pitchFamily="34" charset="0"/>
              <a:buChar char="•"/>
            </a:pPr>
            <a:r>
              <a:rPr lang="en-US" dirty="0" smtClean="0"/>
              <a:t>Change in careers/jobs</a:t>
            </a:r>
          </a:p>
          <a:p>
            <a:endParaRPr lang="en-GB" dirty="0"/>
          </a:p>
        </p:txBody>
      </p:sp>
      <p:sp>
        <p:nvSpPr>
          <p:cNvPr id="2" name="Title 1"/>
          <p:cNvSpPr>
            <a:spLocks noGrp="1"/>
          </p:cNvSpPr>
          <p:nvPr>
            <p:ph type="title"/>
          </p:nvPr>
        </p:nvSpPr>
        <p:spPr/>
        <p:txBody>
          <a:bodyPr/>
          <a:lstStyle/>
          <a:p>
            <a:r>
              <a:rPr lang="en-GB" dirty="0" smtClean="0"/>
              <a:t>Behaviour In The Workplace</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pitchFamily="34" charset="0"/>
              <a:buChar char="•"/>
            </a:pPr>
            <a:r>
              <a:rPr lang="en-US" dirty="0" smtClean="0"/>
              <a:t>Organization level</a:t>
            </a:r>
          </a:p>
          <a:p>
            <a:pPr>
              <a:buFont typeface="Arial" pitchFamily="34" charset="0"/>
              <a:buChar char="•"/>
            </a:pPr>
            <a:r>
              <a:rPr lang="en-US" dirty="0" smtClean="0"/>
              <a:t>Group level</a:t>
            </a:r>
          </a:p>
          <a:p>
            <a:pPr>
              <a:buFont typeface="Arial" pitchFamily="34" charset="0"/>
              <a:buChar char="•"/>
            </a:pPr>
            <a:r>
              <a:rPr lang="en-US" dirty="0" smtClean="0"/>
              <a:t>Individual level</a:t>
            </a:r>
          </a:p>
          <a:p>
            <a:endParaRPr lang="en-GB" dirty="0"/>
          </a:p>
        </p:txBody>
      </p:sp>
      <p:sp>
        <p:nvSpPr>
          <p:cNvPr id="2" name="Title 1"/>
          <p:cNvSpPr>
            <a:spLocks noGrp="1"/>
          </p:cNvSpPr>
          <p:nvPr>
            <p:ph type="title"/>
          </p:nvPr>
        </p:nvSpPr>
        <p:spPr/>
        <p:txBody>
          <a:bodyPr/>
          <a:lstStyle/>
          <a:p>
            <a:r>
              <a:rPr lang="en-GB" dirty="0" smtClean="0"/>
              <a:t>Analysis</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Arial" pitchFamily="34" charset="0"/>
              <a:buChar char="•"/>
            </a:pPr>
            <a:r>
              <a:rPr lang="en-US" dirty="0" smtClean="0"/>
              <a:t>Mission</a:t>
            </a:r>
          </a:p>
          <a:p>
            <a:pPr>
              <a:buFont typeface="Arial" pitchFamily="34" charset="0"/>
              <a:buChar char="•"/>
            </a:pPr>
            <a:r>
              <a:rPr lang="en-US" dirty="0" smtClean="0"/>
              <a:t>Strategy</a:t>
            </a:r>
          </a:p>
          <a:p>
            <a:pPr>
              <a:buFont typeface="Arial" pitchFamily="34" charset="0"/>
              <a:buChar char="•"/>
            </a:pPr>
            <a:r>
              <a:rPr lang="en-US" dirty="0" smtClean="0"/>
              <a:t>Stakeholders</a:t>
            </a:r>
          </a:p>
          <a:p>
            <a:pPr>
              <a:buFont typeface="Arial" pitchFamily="34" charset="0"/>
              <a:buChar char="•"/>
            </a:pPr>
            <a:r>
              <a:rPr lang="en-US" dirty="0" smtClean="0"/>
              <a:t>Culture</a:t>
            </a:r>
          </a:p>
          <a:p>
            <a:pPr>
              <a:buFont typeface="Arial" pitchFamily="34" charset="0"/>
              <a:buChar char="•"/>
            </a:pPr>
            <a:r>
              <a:rPr lang="en-US" dirty="0" smtClean="0"/>
              <a:t>Workforce diversity</a:t>
            </a:r>
          </a:p>
          <a:p>
            <a:endParaRPr lang="en-GB" dirty="0"/>
          </a:p>
        </p:txBody>
      </p:sp>
      <p:sp>
        <p:nvSpPr>
          <p:cNvPr id="2" name="Title 1"/>
          <p:cNvSpPr>
            <a:spLocks noGrp="1"/>
          </p:cNvSpPr>
          <p:nvPr>
            <p:ph type="title"/>
          </p:nvPr>
        </p:nvSpPr>
        <p:spPr/>
        <p:txBody>
          <a:bodyPr/>
          <a:lstStyle/>
          <a:p>
            <a:r>
              <a:rPr lang="en-GB" dirty="0" smtClean="0"/>
              <a:t>Organization Consideration</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1"/>
          <p:cNvPicPr>
            <a:picLocks noGrp="1" noChangeAspect="1" noChangeArrowheads="1"/>
          </p:cNvPicPr>
          <p:nvPr>
            <p:ph idx="1"/>
          </p:nvPr>
        </p:nvPicPr>
        <p:blipFill>
          <a:blip r:embed="rId2"/>
          <a:stretch>
            <a:fillRect/>
          </a:stretch>
        </p:blipFill>
        <p:spPr bwMode="auto">
          <a:xfrm>
            <a:off x="1928794" y="1576857"/>
            <a:ext cx="5929353" cy="4663136"/>
          </a:xfrm>
          <a:prstGeom prst="rect">
            <a:avLst/>
          </a:prstGeom>
          <a:noFill/>
        </p:spPr>
      </p:pic>
      <p:sp>
        <p:nvSpPr>
          <p:cNvPr id="2" name="Title 1"/>
          <p:cNvSpPr>
            <a:spLocks noGrp="1"/>
          </p:cNvSpPr>
          <p:nvPr>
            <p:ph type="title"/>
          </p:nvPr>
        </p:nvSpPr>
        <p:spPr/>
        <p:txBody>
          <a:bodyPr>
            <a:normAutofit fontScale="90000"/>
          </a:bodyPr>
          <a:lstStyle/>
          <a:p>
            <a:r>
              <a:rPr lang="en-GB" dirty="0" smtClean="0"/>
              <a:t>Organization Behaviour And Management</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Selection of people</a:t>
            </a:r>
          </a:p>
          <a:p>
            <a:r>
              <a:rPr lang="en-US" dirty="0" smtClean="0"/>
              <a:t>Assigning roles</a:t>
            </a:r>
          </a:p>
          <a:p>
            <a:r>
              <a:rPr lang="en-US" dirty="0" smtClean="0"/>
              <a:t>Training</a:t>
            </a:r>
          </a:p>
          <a:p>
            <a:endParaRPr lang="en-GB" dirty="0"/>
          </a:p>
        </p:txBody>
      </p:sp>
      <p:sp>
        <p:nvSpPr>
          <p:cNvPr id="2" name="Title 1"/>
          <p:cNvSpPr>
            <a:spLocks noGrp="1"/>
          </p:cNvSpPr>
          <p:nvPr>
            <p:ph type="title"/>
          </p:nvPr>
        </p:nvSpPr>
        <p:spPr/>
        <p:txBody>
          <a:bodyPr/>
          <a:lstStyle/>
          <a:p>
            <a:r>
              <a:rPr lang="en-GB" dirty="0" smtClean="0"/>
              <a:t>Staffing</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nSpc>
                <a:spcPct val="90000"/>
              </a:lnSpc>
            </a:pPr>
            <a:r>
              <a:rPr lang="en-US" altLang="en-US" b="1" i="1" dirty="0" smtClean="0"/>
              <a:t>Manager</a:t>
            </a:r>
            <a:r>
              <a:rPr lang="en-US" altLang="en-US" dirty="0" smtClean="0"/>
              <a:t>:  Any person who supervises one or more subordinates.</a:t>
            </a:r>
          </a:p>
          <a:p>
            <a:pPr>
              <a:lnSpc>
                <a:spcPct val="90000"/>
              </a:lnSpc>
            </a:pPr>
            <a:r>
              <a:rPr lang="en-US" altLang="en-US" b="1" i="1" dirty="0" smtClean="0"/>
              <a:t>Role</a:t>
            </a:r>
            <a:r>
              <a:rPr lang="en-US" altLang="en-US" dirty="0" smtClean="0"/>
              <a:t>:  A set of behaviors or tasks a person is expected to perform because of the position he or she holds in a group or organization.</a:t>
            </a:r>
          </a:p>
          <a:p>
            <a:pPr>
              <a:lnSpc>
                <a:spcPct val="90000"/>
              </a:lnSpc>
            </a:pPr>
            <a:r>
              <a:rPr lang="en-US" altLang="en-US" b="1" i="1" dirty="0" smtClean="0"/>
              <a:t>Managerial roles</a:t>
            </a:r>
            <a:r>
              <a:rPr lang="en-US" altLang="en-US" dirty="0" smtClean="0"/>
              <a:t> identified by </a:t>
            </a:r>
            <a:r>
              <a:rPr lang="en-US" altLang="en-US" dirty="0" err="1" smtClean="0"/>
              <a:t>Mintzberg</a:t>
            </a:r>
            <a:r>
              <a:rPr lang="en-US" altLang="en-US" dirty="0" smtClean="0"/>
              <a:t>:</a:t>
            </a:r>
          </a:p>
          <a:p>
            <a:pPr lvl="1">
              <a:lnSpc>
                <a:spcPct val="90000"/>
              </a:lnSpc>
              <a:buFontTx/>
              <a:buNone/>
            </a:pPr>
            <a:r>
              <a:rPr lang="en-US" altLang="en-US" dirty="0" smtClean="0"/>
              <a:t>Interpersonal</a:t>
            </a:r>
          </a:p>
          <a:p>
            <a:pPr lvl="1">
              <a:lnSpc>
                <a:spcPct val="90000"/>
              </a:lnSpc>
              <a:buFontTx/>
              <a:buNone/>
            </a:pPr>
            <a:r>
              <a:rPr lang="en-US" altLang="en-US" dirty="0" smtClean="0"/>
              <a:t>Informational</a:t>
            </a:r>
          </a:p>
          <a:p>
            <a:pPr lvl="1">
              <a:lnSpc>
                <a:spcPct val="90000"/>
              </a:lnSpc>
              <a:buFontTx/>
              <a:buNone/>
            </a:pPr>
            <a:r>
              <a:rPr lang="en-US" altLang="en-US" dirty="0" smtClean="0"/>
              <a:t>Decisional</a:t>
            </a:r>
          </a:p>
          <a:p>
            <a:endParaRPr lang="en-GB" dirty="0"/>
          </a:p>
        </p:txBody>
      </p:sp>
      <p:sp>
        <p:nvSpPr>
          <p:cNvPr id="2" name="Title 1"/>
          <p:cNvSpPr>
            <a:spLocks noGrp="1"/>
          </p:cNvSpPr>
          <p:nvPr>
            <p:ph type="title"/>
          </p:nvPr>
        </p:nvSpPr>
        <p:spPr/>
        <p:txBody>
          <a:bodyPr/>
          <a:lstStyle/>
          <a:p>
            <a:r>
              <a:rPr lang="en-GB" dirty="0" smtClean="0"/>
              <a:t>Controlling</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Reflective – </a:t>
            </a:r>
          </a:p>
          <a:p>
            <a:r>
              <a:rPr lang="en-US" dirty="0" smtClean="0"/>
              <a:t>Analytical –</a:t>
            </a:r>
          </a:p>
          <a:p>
            <a:r>
              <a:rPr lang="en-US" dirty="0" smtClean="0"/>
              <a:t>Worldly –</a:t>
            </a:r>
          </a:p>
          <a:p>
            <a:r>
              <a:rPr lang="en-US" dirty="0" smtClean="0"/>
              <a:t>Collaborative – </a:t>
            </a:r>
          </a:p>
          <a:p>
            <a:r>
              <a:rPr lang="en-US" dirty="0" smtClean="0"/>
              <a:t>Action – </a:t>
            </a:r>
          </a:p>
          <a:p>
            <a:endParaRPr lang="en-GB" dirty="0"/>
          </a:p>
        </p:txBody>
      </p:sp>
      <p:sp>
        <p:nvSpPr>
          <p:cNvPr id="2" name="Title 1"/>
          <p:cNvSpPr>
            <a:spLocks noGrp="1"/>
          </p:cNvSpPr>
          <p:nvPr>
            <p:ph type="title"/>
          </p:nvPr>
        </p:nvSpPr>
        <p:spPr/>
        <p:txBody>
          <a:bodyPr/>
          <a:lstStyle/>
          <a:p>
            <a:r>
              <a:rPr lang="en-GB" dirty="0" smtClean="0"/>
              <a:t>Manager Mindset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altLang="en-US" b="1" i="1" dirty="0" smtClean="0"/>
              <a:t>Conceptual Skills</a:t>
            </a:r>
            <a:r>
              <a:rPr lang="en-US" altLang="en-US" dirty="0" smtClean="0"/>
              <a:t>:  The ability to analyze and diagnose a situation and distinguish between cause and effect.</a:t>
            </a:r>
          </a:p>
          <a:p>
            <a:r>
              <a:rPr lang="en-US" altLang="en-US" b="1" i="1" dirty="0" smtClean="0"/>
              <a:t>Human Skills</a:t>
            </a:r>
            <a:r>
              <a:rPr lang="en-US" altLang="en-US" dirty="0" smtClean="0"/>
              <a:t>:  The ability to understand, work with, lead, and control the behavior of other people and groups.</a:t>
            </a:r>
          </a:p>
          <a:p>
            <a:r>
              <a:rPr lang="en-US" altLang="en-US" b="1" i="1" dirty="0" smtClean="0"/>
              <a:t>Emotional Intelligence:</a:t>
            </a:r>
            <a:r>
              <a:rPr lang="en-US" altLang="en-US" dirty="0" smtClean="0"/>
              <a:t>  Ability to understand and deal with emotions.</a:t>
            </a:r>
          </a:p>
          <a:p>
            <a:endParaRPr lang="en-US" altLang="en-US" dirty="0" smtClean="0"/>
          </a:p>
          <a:p>
            <a:endParaRPr lang="en-GB" dirty="0"/>
          </a:p>
        </p:txBody>
      </p:sp>
      <p:sp>
        <p:nvSpPr>
          <p:cNvPr id="2" name="Title 1"/>
          <p:cNvSpPr>
            <a:spLocks noGrp="1"/>
          </p:cNvSpPr>
          <p:nvPr>
            <p:ph type="title"/>
          </p:nvPr>
        </p:nvSpPr>
        <p:spPr/>
        <p:txBody>
          <a:bodyPr/>
          <a:lstStyle/>
          <a:p>
            <a:r>
              <a:rPr lang="en-GB" dirty="0" smtClean="0"/>
              <a:t>Manager Skills</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Changing Social/Cultural Environment</a:t>
            </a:r>
          </a:p>
          <a:p>
            <a:r>
              <a:rPr lang="en-US" dirty="0" smtClean="0"/>
              <a:t>Evolving Global Environment</a:t>
            </a:r>
          </a:p>
          <a:p>
            <a:r>
              <a:rPr lang="en-US" dirty="0" smtClean="0"/>
              <a:t>Advancing Information Technology</a:t>
            </a:r>
          </a:p>
          <a:p>
            <a:r>
              <a:rPr lang="en-US" dirty="0" smtClean="0"/>
              <a:t>Shifting Work/Employment Relationships</a:t>
            </a:r>
          </a:p>
          <a:p>
            <a:endParaRPr lang="en-GB" dirty="0"/>
          </a:p>
        </p:txBody>
      </p:sp>
      <p:sp>
        <p:nvSpPr>
          <p:cNvPr id="2" name="Title 1"/>
          <p:cNvSpPr>
            <a:spLocks noGrp="1"/>
          </p:cNvSpPr>
          <p:nvPr>
            <p:ph type="title"/>
          </p:nvPr>
        </p:nvSpPr>
        <p:spPr/>
        <p:txBody>
          <a:bodyPr/>
          <a:lstStyle/>
          <a:p>
            <a:r>
              <a:rPr lang="en-GB" dirty="0" smtClean="0"/>
              <a:t>Challenges Of Today</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National culture</a:t>
            </a:r>
          </a:p>
          <a:p>
            <a:r>
              <a:rPr lang="en-US" dirty="0" smtClean="0"/>
              <a:t>Organization ethics and well-being</a:t>
            </a:r>
          </a:p>
          <a:p>
            <a:r>
              <a:rPr lang="en-US" dirty="0" smtClean="0"/>
              <a:t>Diverse work force</a:t>
            </a:r>
          </a:p>
          <a:p>
            <a:endParaRPr lang="en-GB" dirty="0"/>
          </a:p>
        </p:txBody>
      </p:sp>
      <p:sp>
        <p:nvSpPr>
          <p:cNvPr id="2" name="Title 1"/>
          <p:cNvSpPr>
            <a:spLocks noGrp="1"/>
          </p:cNvSpPr>
          <p:nvPr>
            <p:ph type="title"/>
          </p:nvPr>
        </p:nvSpPr>
        <p:spPr/>
        <p:txBody>
          <a:bodyPr>
            <a:normAutofit fontScale="90000"/>
          </a:bodyPr>
          <a:lstStyle/>
          <a:p>
            <a:r>
              <a:rPr lang="en-GB" dirty="0" smtClean="0"/>
              <a:t>Changing Of Culture: Social Cultural and Environmental</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Fairness and Justice</a:t>
            </a:r>
          </a:p>
          <a:p>
            <a:r>
              <a:rPr lang="en-GB" dirty="0" smtClean="0"/>
              <a:t>Decision Making and Performance</a:t>
            </a:r>
          </a:p>
          <a:p>
            <a:r>
              <a:rPr lang="en-GB" dirty="0" smtClean="0"/>
              <a:t>Flexibility</a:t>
            </a:r>
            <a:endParaRPr lang="en-GB" dirty="0"/>
          </a:p>
        </p:txBody>
      </p:sp>
      <p:sp>
        <p:nvSpPr>
          <p:cNvPr id="2" name="Title 1"/>
          <p:cNvSpPr>
            <a:spLocks noGrp="1"/>
          </p:cNvSpPr>
          <p:nvPr>
            <p:ph type="title"/>
          </p:nvPr>
        </p:nvSpPr>
        <p:spPr/>
        <p:txBody>
          <a:bodyPr/>
          <a:lstStyle/>
          <a:p>
            <a:r>
              <a:rPr lang="en-GB" dirty="0" smtClean="0"/>
              <a:t>Challenges</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Increase Competitiveness</a:t>
            </a:r>
          </a:p>
          <a:p>
            <a:r>
              <a:rPr lang="en-GB" dirty="0" smtClean="0"/>
              <a:t>Performance through Managing Organisational Behaviour </a:t>
            </a:r>
            <a:endParaRPr lang="en-GB" dirty="0"/>
          </a:p>
        </p:txBody>
      </p:sp>
      <p:sp>
        <p:nvSpPr>
          <p:cNvPr id="2" name="Title 1"/>
          <p:cNvSpPr>
            <a:spLocks noGrp="1"/>
          </p:cNvSpPr>
          <p:nvPr>
            <p:ph type="title"/>
          </p:nvPr>
        </p:nvSpPr>
        <p:spPr/>
        <p:txBody>
          <a:bodyPr/>
          <a:lstStyle/>
          <a:p>
            <a:r>
              <a:rPr lang="en-GB" dirty="0" smtClean="0"/>
              <a:t>Management Challenges</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Increase efficiency</a:t>
            </a:r>
          </a:p>
          <a:p>
            <a:r>
              <a:rPr lang="en-US" dirty="0" smtClean="0"/>
              <a:t>Increase quality</a:t>
            </a:r>
          </a:p>
          <a:p>
            <a:r>
              <a:rPr lang="en-US" dirty="0" smtClean="0"/>
              <a:t>Increase innovation and creativity</a:t>
            </a:r>
          </a:p>
          <a:p>
            <a:r>
              <a:rPr lang="en-US" dirty="0" smtClean="0"/>
              <a:t>Improve responsiveness to customers</a:t>
            </a:r>
          </a:p>
          <a:p>
            <a:endParaRPr lang="en-GB" dirty="0"/>
          </a:p>
        </p:txBody>
      </p:sp>
      <p:sp>
        <p:nvSpPr>
          <p:cNvPr id="2" name="Title 1"/>
          <p:cNvSpPr>
            <a:spLocks noGrp="1"/>
          </p:cNvSpPr>
          <p:nvPr>
            <p:ph type="title"/>
          </p:nvPr>
        </p:nvSpPr>
        <p:spPr/>
        <p:txBody>
          <a:bodyPr/>
          <a:lstStyle/>
          <a:p>
            <a:r>
              <a:rPr lang="en-GB" dirty="0" smtClean="0"/>
              <a:t>Competitiveness</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nSpc>
                <a:spcPct val="90000"/>
              </a:lnSpc>
            </a:pPr>
            <a:r>
              <a:rPr lang="en-US" altLang="en-US" b="1" i="1" dirty="0" smtClean="0"/>
              <a:t>Reengineering</a:t>
            </a:r>
            <a:r>
              <a:rPr lang="en-US" altLang="en-US" dirty="0" smtClean="0"/>
              <a:t>:  A complete rethinking and redesign of business processes to increase efficiency, quality, innovation, or responsiveness to customers.</a:t>
            </a:r>
          </a:p>
          <a:p>
            <a:pPr>
              <a:lnSpc>
                <a:spcPct val="90000"/>
              </a:lnSpc>
            </a:pPr>
            <a:r>
              <a:rPr lang="en-US" altLang="en-US" b="1" i="1" dirty="0" smtClean="0"/>
              <a:t>Restructuring</a:t>
            </a:r>
            <a:r>
              <a:rPr lang="en-US" altLang="en-US" dirty="0" smtClean="0"/>
              <a:t>:  Altering an organization’s structure (e.g., by eliminating a department) to streamline the organization’s operations and reduce costs.</a:t>
            </a:r>
          </a:p>
          <a:p>
            <a:pPr>
              <a:lnSpc>
                <a:spcPct val="90000"/>
              </a:lnSpc>
            </a:pPr>
            <a:r>
              <a:rPr lang="en-US" altLang="en-US" b="1" i="1" dirty="0" smtClean="0"/>
              <a:t>Outsourcing</a:t>
            </a:r>
            <a:r>
              <a:rPr lang="en-US" altLang="en-US" dirty="0" smtClean="0"/>
              <a:t>:  Acquiring goods or services from sources outside the organization.</a:t>
            </a:r>
          </a:p>
          <a:p>
            <a:pPr>
              <a:lnSpc>
                <a:spcPct val="90000"/>
              </a:lnSpc>
            </a:pPr>
            <a:r>
              <a:rPr lang="en-US" altLang="en-US" b="1" i="1" dirty="0" smtClean="0"/>
              <a:t>Freelancers</a:t>
            </a:r>
            <a:r>
              <a:rPr lang="en-US" altLang="en-US" dirty="0" smtClean="0"/>
              <a:t>:  Independent individuals who contract with an organization to perform specific services.</a:t>
            </a:r>
          </a:p>
          <a:p>
            <a:endParaRPr lang="en-GB" dirty="0"/>
          </a:p>
        </p:txBody>
      </p:sp>
      <p:sp>
        <p:nvSpPr>
          <p:cNvPr id="2" name="Title 1"/>
          <p:cNvSpPr>
            <a:spLocks noGrp="1"/>
          </p:cNvSpPr>
          <p:nvPr>
            <p:ph type="title"/>
          </p:nvPr>
        </p:nvSpPr>
        <p:spPr/>
        <p:txBody>
          <a:bodyPr>
            <a:normAutofit fontScale="90000"/>
          </a:bodyPr>
          <a:lstStyle/>
          <a:p>
            <a:r>
              <a:rPr lang="en-GB" dirty="0" smtClean="0"/>
              <a:t>Ways of Increasing Performance</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Sullivan, E.J.(2005) Effective Leadership &amp; Management in Nursing: New Jersey: Prentice Hall</a:t>
            </a:r>
          </a:p>
          <a:p>
            <a:r>
              <a:rPr lang="en-US" dirty="0" smtClean="0"/>
              <a:t>Smith, M. (2011)Fundamentals of Management. London: McGraw-Hill </a:t>
            </a:r>
            <a:endParaRPr lang="en-US" dirty="0"/>
          </a:p>
        </p:txBody>
      </p:sp>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331</TotalTime>
  <Words>1141</Words>
  <Application>Microsoft Office PowerPoint</Application>
  <PresentationFormat>On-screen Show (4:3)</PresentationFormat>
  <Paragraphs>166</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Lucida Sans Unicode</vt:lpstr>
      <vt:lpstr>Verdana</vt:lpstr>
      <vt:lpstr>Wingdings</vt:lpstr>
      <vt:lpstr>Wingdings 2</vt:lpstr>
      <vt:lpstr>Wingdings 3</vt:lpstr>
      <vt:lpstr>Concourse</vt:lpstr>
      <vt:lpstr>Structure of Organizations</vt:lpstr>
      <vt:lpstr>Explain Organization Theory To The Management Of Work Places</vt:lpstr>
      <vt:lpstr>Management</vt:lpstr>
      <vt:lpstr>PowerPoint Presentation</vt:lpstr>
      <vt:lpstr>PowerPoint Presentation</vt:lpstr>
      <vt:lpstr>PowerPoint Presentation</vt:lpstr>
      <vt:lpstr>PowerPoint Presentation</vt:lpstr>
      <vt:lpstr>Organization Structure</vt:lpstr>
      <vt:lpstr>Complex Organizations</vt:lpstr>
      <vt:lpstr>Less Complex Organizations</vt:lpstr>
      <vt:lpstr>Organization Theory</vt:lpstr>
      <vt:lpstr>Classical Perspective</vt:lpstr>
      <vt:lpstr>PowerPoint Presentation</vt:lpstr>
      <vt:lpstr>Neoclassical Theory / Humanistic Theory</vt:lpstr>
      <vt:lpstr>System Theory</vt:lpstr>
      <vt:lpstr>Contingency Theory</vt:lpstr>
      <vt:lpstr>Chaos Theory</vt:lpstr>
      <vt:lpstr>PowerPoint Presentation</vt:lpstr>
      <vt:lpstr>Organizational Behaviour</vt:lpstr>
      <vt:lpstr>PowerPoint Presentation</vt:lpstr>
      <vt:lpstr>PowerPoint Presentation</vt:lpstr>
      <vt:lpstr>Behaviour In The Workplace</vt:lpstr>
      <vt:lpstr>Analysis</vt:lpstr>
      <vt:lpstr>Organization Consideration</vt:lpstr>
      <vt:lpstr>Organization Behaviour And Management</vt:lpstr>
      <vt:lpstr>Staffing</vt:lpstr>
      <vt:lpstr>Controlling</vt:lpstr>
      <vt:lpstr>Manager Mindset</vt:lpstr>
      <vt:lpstr>Manager Skills</vt:lpstr>
      <vt:lpstr>Challenges Of Today</vt:lpstr>
      <vt:lpstr>Changing Of Culture: Social Cultural and Environmental</vt:lpstr>
      <vt:lpstr>Challenges</vt:lpstr>
      <vt:lpstr>Management Challenges</vt:lpstr>
      <vt:lpstr>Competitiveness</vt:lpstr>
      <vt:lpstr>Ways of Increasing Performance</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Structure of Organizations</dc:title>
  <dc:creator>Claudette</dc:creator>
  <cp:lastModifiedBy>Jacqueline</cp:lastModifiedBy>
  <cp:revision>32</cp:revision>
  <dcterms:created xsi:type="dcterms:W3CDTF">2011-07-31T15:06:16Z</dcterms:created>
  <dcterms:modified xsi:type="dcterms:W3CDTF">2017-03-01T15:19:01Z</dcterms:modified>
</cp:coreProperties>
</file>