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60" r:id="rId5"/>
    <p:sldId id="261" r:id="rId6"/>
    <p:sldId id="269" r:id="rId7"/>
    <p:sldId id="270" r:id="rId8"/>
    <p:sldId id="271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AED"/>
          </a:solidFill>
        </a:fill>
      </a:tcStyle>
    </a:wholeTbl>
    <a:band1H>
      <a:tcStyle>
        <a:tcBdr/>
        <a:fill>
          <a:solidFill>
            <a:srgbClr val="CCD2D8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CD2D8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15608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4" d="100"/>
          <a:sy n="74" d="100"/>
        </p:scale>
        <p:origin x="1013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DDA7D32-5384-7CD0-1275-EA57C0A16A04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D0CD72-6FA1-D7DC-2158-22DE04032CCF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8B856E4E-3565-4B4E-B385-13C35910D9E0}" type="datetime1">
              <a:rPr lang="en-GB"/>
              <a:pPr lvl="0"/>
              <a:t>11/11/2025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9B5772CA-C537-6231-4A72-7110D59326E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B63590F0-A580-3D7A-3D4B-27A814F472D2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675DF4-C12F-14D5-51EA-770369A0C5F9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174FD9-DE09-337B-9B4B-7528876285FF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A96BDE53-F726-4755-B161-8C509662D88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621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7A27C8-F085-ABD2-6707-3FE56512AE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74CF68-66B1-EFBD-824C-4A6D84A5065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D04E16-B0C3-85F9-A1B7-C2B1860FB6DC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9BB9D02-BD60-4FCD-BE12-0A91076D1359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2EDEE5D0-7A42-12DD-B8F7-75B6CD78024B}"/>
              </a:ext>
            </a:extLst>
          </p:cNvPr>
          <p:cNvSpPr/>
          <p:nvPr/>
        </p:nvSpPr>
        <p:spPr>
          <a:xfrm>
            <a:off x="446538" y="3085761"/>
            <a:ext cx="11262865" cy="3304797"/>
          </a:xfrm>
          <a:prstGeom prst="rect">
            <a:avLst/>
          </a:prstGeom>
          <a:solidFill>
            <a:srgbClr val="3494BA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B97FC62-6405-6FB9-628F-574B8306FDD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81192" y="1020433"/>
            <a:ext cx="10993547" cy="1475009"/>
          </a:xfrm>
        </p:spPr>
        <p:txBody>
          <a:bodyPr/>
          <a:lstStyle>
            <a:lvl1pPr>
              <a:defRPr sz="3600">
                <a:solidFill>
                  <a:srgbClr val="3494BA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AFD6D626-5DCF-4001-F470-CC4879BC0F2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81192" y="2495443"/>
            <a:ext cx="10993547" cy="590318"/>
          </a:xfrm>
        </p:spPr>
        <p:txBody>
          <a:bodyPr anchor="t"/>
          <a:lstStyle>
            <a:lvl1pPr marL="0" indent="0">
              <a:buNone/>
              <a:defRPr sz="1600" cap="all">
                <a:solidFill>
                  <a:srgbClr val="58B6C0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9CFB814-5FE2-9254-D3B2-5FA867E8820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60B2D2"/>
                </a:solidFill>
              </a:defRPr>
            </a:lvl1pPr>
          </a:lstStyle>
          <a:p>
            <a:pPr lvl="0"/>
            <a:fld id="{629701E5-BB95-4141-8D52-D7EEE1CD7889}" type="datetime1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5B2D8F2-3E14-DA2F-0202-B77DB4F6043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60B2D2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FFE0165-0D20-21B4-2BFC-B14C720CBCC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558302" y="5956136"/>
            <a:ext cx="1016437" cy="365129"/>
          </a:xfrm>
        </p:spPr>
        <p:txBody>
          <a:bodyPr/>
          <a:lstStyle>
            <a:lvl1pPr>
              <a:defRPr>
                <a:solidFill>
                  <a:srgbClr val="60B2D2"/>
                </a:solidFill>
              </a:defRPr>
            </a:lvl1pPr>
          </a:lstStyle>
          <a:p>
            <a:pPr lvl="0"/>
            <a:fld id="{F9C2089E-3E83-4502-95F0-7B1AA7E85D6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681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5040019E-D752-452D-D18E-C8C75E77BD3E}"/>
              </a:ext>
            </a:extLst>
          </p:cNvPr>
          <p:cNvSpPr/>
          <p:nvPr/>
        </p:nvSpPr>
        <p:spPr>
          <a:xfrm>
            <a:off x="440283" y="614403"/>
            <a:ext cx="11309335" cy="1189296"/>
          </a:xfrm>
          <a:prstGeom prst="rect">
            <a:avLst/>
          </a:prstGeom>
          <a:solidFill>
            <a:srgbClr val="3494BA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23C13E8-9EA6-3B34-A74A-38D2FCEF638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702158"/>
            <a:ext cx="11029611" cy="101380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E47A715-44AF-BE75-3FEA-47DB7836271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81192" y="2180496"/>
            <a:ext cx="11029611" cy="367830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D9118C6-E005-E244-5EE8-A250F00B767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5622A7-F0C1-4BE9-A6E8-BD519E0F95A1}" type="datetime1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EEF2126-1F49-C86C-163F-E8170C784DF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C1FCD35-9FB1-DC60-ABB1-D016DA44DE7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C10576D-84E7-417B-A1A9-1F9B317A552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056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27AF2523-24BE-E3A6-64AA-F831FDB4EACF}"/>
              </a:ext>
            </a:extLst>
          </p:cNvPr>
          <p:cNvSpPr/>
          <p:nvPr/>
        </p:nvSpPr>
        <p:spPr>
          <a:xfrm>
            <a:off x="447818" y="5141972"/>
            <a:ext cx="11290855" cy="1258827"/>
          </a:xfrm>
          <a:prstGeom prst="rect">
            <a:avLst/>
          </a:prstGeom>
          <a:solidFill>
            <a:srgbClr val="3494BA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5396CF0-B23C-D13B-F087-0ED34AF5407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3043909"/>
            <a:ext cx="11029611" cy="1497503"/>
          </a:xfrm>
        </p:spPr>
        <p:txBody>
          <a:bodyPr/>
          <a:lstStyle>
            <a:lvl1pPr>
              <a:defRPr sz="3600">
                <a:solidFill>
                  <a:srgbClr val="3494BA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DD40DA05-6742-705A-F2BF-204F2D39278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81192" y="4541413"/>
            <a:ext cx="11029611" cy="600559"/>
          </a:xfrm>
        </p:spPr>
        <p:txBody>
          <a:bodyPr anchor="t"/>
          <a:lstStyle>
            <a:lvl1pPr marL="0" indent="0">
              <a:buNone/>
              <a:defRPr cap="all">
                <a:solidFill>
                  <a:srgbClr val="58B6C0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0FD432E-FC0D-D9CE-864A-0793A2F47D6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60B2D2"/>
                </a:solidFill>
              </a:defRPr>
            </a:lvl1pPr>
          </a:lstStyle>
          <a:p>
            <a:pPr lvl="0"/>
            <a:fld id="{167FE2C9-4623-4336-9B14-A98126A16899}" type="datetime1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6FB36D6-917B-5254-F10D-C65CF4B9D74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60B2D2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E7D1E0A-DC28-4030-F4C7-04E18FEC06C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60B2D2"/>
                </a:solidFill>
              </a:defRPr>
            </a:lvl1pPr>
          </a:lstStyle>
          <a:p>
            <a:pPr lvl="0"/>
            <a:fld id="{BB4D6CA7-9B91-4D74-9D1A-D4A89D4D3CB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9146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722801AD-9193-BB47-9E47-C9C97138D985}"/>
              </a:ext>
            </a:extLst>
          </p:cNvPr>
          <p:cNvSpPr/>
          <p:nvPr/>
        </p:nvSpPr>
        <p:spPr>
          <a:xfrm>
            <a:off x="445980" y="606558"/>
            <a:ext cx="11300036" cy="1258827"/>
          </a:xfrm>
          <a:prstGeom prst="rect">
            <a:avLst/>
          </a:prstGeom>
          <a:solidFill>
            <a:srgbClr val="3494BA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4DF5E83-EE65-3F03-993F-024643FEED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729654"/>
            <a:ext cx="11029611" cy="9883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58E6952-D925-23E4-F8CE-330CB0D1660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81192" y="2227999"/>
            <a:ext cx="5422392" cy="363304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F8D08220-B8D0-F9F6-5A9F-A9B1DBAC866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88421" y="2227999"/>
            <a:ext cx="5422392" cy="363304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7CF8F811-B5E8-3E3F-A6ED-D2F347F8CA2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FE7DF0-FB1D-4C21-8193-B16EED7F28CC}" type="datetime1">
              <a:rPr lang="en-GB" smtClean="0"/>
              <a:t>11/11/2025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88A34A98-5565-F3DE-9125-2360B31C217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C1421FC3-526E-708F-7B39-D8FD6A4740A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C08E58-F331-4F6F-BEA2-E513BA99E97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327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E0FEAA26-B737-FDB8-068C-7843A5DA6572}"/>
              </a:ext>
            </a:extLst>
          </p:cNvPr>
          <p:cNvSpPr/>
          <p:nvPr/>
        </p:nvSpPr>
        <p:spPr>
          <a:xfrm>
            <a:off x="445980" y="606558"/>
            <a:ext cx="11300036" cy="1258827"/>
          </a:xfrm>
          <a:prstGeom prst="rect">
            <a:avLst/>
          </a:prstGeom>
          <a:solidFill>
            <a:srgbClr val="3494BA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4CE945C-B4AD-DC29-D09F-E3F0D74F5F7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729654"/>
            <a:ext cx="11029611" cy="9883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B0FB0B8-EB93-B5AF-1877-F88944CEE78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87214" y="2250896"/>
            <a:ext cx="5087072" cy="536002"/>
          </a:xfrm>
        </p:spPr>
        <p:txBody>
          <a:bodyPr anchor="b">
            <a:noAutofit/>
          </a:bodyPr>
          <a:lstStyle>
            <a:lvl1pPr marL="0" indent="0">
              <a:spcBef>
                <a:spcPts val="500"/>
              </a:spcBef>
              <a:buNone/>
              <a:defRPr sz="2200">
                <a:solidFill>
                  <a:srgbClr val="58B6C0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9F148874-BA30-1B60-598B-D14BA7F006D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81192" y="2926052"/>
            <a:ext cx="5393103" cy="2934995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A65C3541-9AE8-F965-725C-EEF7049F7DD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523731" y="2250896"/>
            <a:ext cx="5087072" cy="553376"/>
          </a:xfrm>
        </p:spPr>
        <p:txBody>
          <a:bodyPr anchor="b">
            <a:noAutofit/>
          </a:bodyPr>
          <a:lstStyle>
            <a:lvl1pPr marL="0" indent="0">
              <a:spcBef>
                <a:spcPts val="500"/>
              </a:spcBef>
              <a:buNone/>
              <a:defRPr sz="2200">
                <a:solidFill>
                  <a:srgbClr val="58B6C0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983AC5A5-A968-6A72-FD85-5CA0D698C32C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217709" y="2926052"/>
            <a:ext cx="5393103" cy="2934995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0E48895D-4BC1-9B20-47A4-7DA7947ADA6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D00EBD-78CE-44C5-B683-8FD09E02BD84}" type="datetime1">
              <a:rPr lang="en-GB" smtClean="0"/>
              <a:t>11/11/2025</a:t>
            </a:fld>
            <a:endParaRPr lang="en-GB"/>
          </a:p>
        </p:txBody>
      </p:sp>
      <p:sp>
        <p:nvSpPr>
          <p:cNvPr id="9" name="Footer Placeholder 7">
            <a:extLst>
              <a:ext uri="{FF2B5EF4-FFF2-40B4-BE49-F238E27FC236}">
                <a16:creationId xmlns:a16="http://schemas.microsoft.com/office/drawing/2014/main" id="{6B81C34D-BFBE-EB80-22B8-BDA58C976EF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0" name="Slide Number Placeholder 8">
            <a:extLst>
              <a:ext uri="{FF2B5EF4-FFF2-40B4-BE49-F238E27FC236}">
                <a16:creationId xmlns:a16="http://schemas.microsoft.com/office/drawing/2014/main" id="{60951C7B-1050-D07C-697E-346B302BC91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30EF63-DD5B-4A51-8692-C14246D505B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487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482175DB-3C55-BD1E-D439-A5540DEC820C}"/>
              </a:ext>
            </a:extLst>
          </p:cNvPr>
          <p:cNvSpPr/>
          <p:nvPr/>
        </p:nvSpPr>
        <p:spPr>
          <a:xfrm>
            <a:off x="440685" y="606558"/>
            <a:ext cx="11300036" cy="1258827"/>
          </a:xfrm>
          <a:prstGeom prst="rect">
            <a:avLst/>
          </a:prstGeom>
          <a:solidFill>
            <a:srgbClr val="3494BA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1C76DE1-C14A-2124-6DC8-89A9417C318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5898" y="729654"/>
            <a:ext cx="11029611" cy="9883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9A7D32BB-2DD1-6F07-952B-148F1507735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1112771-B0B3-4F0A-9AE9-048F70B2F391}" type="datetime1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D090A04B-D716-73DD-A62F-2B4178CA2C3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87188ABE-84C1-7D2F-0031-F7CD5466558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0B2ABB-5091-4716-AE25-8E9F087099E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966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40BA19-BC30-F34F-6E29-3F91A1DD53F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CB1855-7939-4AB7-B98C-FF653F5B7BF7}" type="datetime1">
              <a:rPr lang="en-GB" smtClean="0"/>
              <a:t>11/11/2025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C27F35-9AEF-7D5B-1D44-1C2C13BF510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6FD55A-6851-1092-E00C-15E4E236DA1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849DEB-718D-4D95-914D-D2A60A34729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1112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1E44051F-025D-91F4-F945-9EF600B2E7F2}"/>
              </a:ext>
            </a:extLst>
          </p:cNvPr>
          <p:cNvSpPr/>
          <p:nvPr/>
        </p:nvSpPr>
        <p:spPr>
          <a:xfrm>
            <a:off x="447818" y="5141972"/>
            <a:ext cx="11298198" cy="1274701"/>
          </a:xfrm>
          <a:prstGeom prst="rect">
            <a:avLst/>
          </a:prstGeom>
          <a:solidFill>
            <a:srgbClr val="3494BA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FEEE9C5-F6BA-237B-88F8-652E64D6C7D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5262298"/>
            <a:ext cx="4909441" cy="689512"/>
          </a:xfrm>
        </p:spPr>
        <p:txBody>
          <a:bodyPr anchor="ctr"/>
          <a:lstStyle>
            <a:lvl1pPr>
              <a:defRPr sz="2000">
                <a:solidFill>
                  <a:srgbClr val="60B2D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2D2F3E9-D253-014B-00E0-57EA1DC1529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47818" y="601199"/>
            <a:ext cx="11292840" cy="4204804"/>
          </a:xfrm>
        </p:spPr>
        <p:txBody>
          <a:bodyPr/>
          <a:lstStyle>
            <a:lvl1pPr>
              <a:spcBef>
                <a:spcPts val="500"/>
              </a:spcBef>
              <a:defRPr sz="2000"/>
            </a:lvl1pPr>
            <a:lvl2pPr>
              <a:defRPr sz="1800"/>
            </a:lvl2pPr>
            <a:lvl3pPr>
              <a:spcBef>
                <a:spcPts val="400"/>
              </a:spcBef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55685887-6F89-8E29-D973-FD15A1EED85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5740822" y="5262298"/>
            <a:ext cx="5869990" cy="689512"/>
          </a:xfrm>
        </p:spPr>
        <p:txBody>
          <a:bodyPr/>
          <a:lstStyle>
            <a:lvl1pPr marL="0" indent="0" algn="r">
              <a:spcBef>
                <a:spcPts val="300"/>
              </a:spcBef>
              <a:buNone/>
              <a:defRPr sz="1100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A4DEB430-0E00-8E58-D7A6-9A27A33948D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60B2D2"/>
                </a:solidFill>
              </a:defRPr>
            </a:lvl1pPr>
          </a:lstStyle>
          <a:p>
            <a:pPr lvl="0"/>
            <a:fld id="{DFDBBE9C-70F8-4306-94DE-A37DF8A7B1C3}" type="datetime1">
              <a:rPr lang="en-GB" smtClean="0"/>
              <a:t>11/11/2025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4FD10BB9-4F3F-E417-D312-F1D192A58C6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60B2D2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61AB4FA4-2DC4-59CF-A2A1-1948B06C9CC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60B2D2"/>
                </a:solidFill>
              </a:defRPr>
            </a:lvl1pPr>
          </a:lstStyle>
          <a:p>
            <a:pPr lvl="0"/>
            <a:fld id="{63CC3F98-E84D-4BFA-9E5F-80747D4AC12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892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7B854-0E4B-F70F-3652-B479E340BDA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4693386"/>
            <a:ext cx="11029611" cy="566735"/>
          </a:xfrm>
        </p:spPr>
        <p:txBody>
          <a:bodyPr/>
          <a:lstStyle>
            <a:lvl1pPr>
              <a:defRPr sz="2400">
                <a:solidFill>
                  <a:srgbClr val="3494BA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BF8B34-8902-A46E-93CA-F1F7D01C46CF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447818" y="599727"/>
            <a:ext cx="11290855" cy="3557253"/>
          </a:xfrm>
        </p:spPr>
        <p:txBody>
          <a:bodyPr anchor="t"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9D514B-548D-71F8-1BD5-940AF74844F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581192" y="5260122"/>
            <a:ext cx="11029620" cy="598666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2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84557D-1D02-EE81-A9E0-FB46DB1365F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99BAD32-13FB-4670-B693-862D0704E10D}" type="datetime1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761E81-6CE9-3FCB-E912-858E323F71D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0E7D56-575F-0A7A-D4FE-FC3B292E915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AAEEAF-77C3-4D3A-8EA2-A632F1DDFAB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3267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A537B8C9-5BCF-5A92-318D-59ADE5DE6048}"/>
              </a:ext>
            </a:extLst>
          </p:cNvPr>
          <p:cNvSpPr/>
          <p:nvPr/>
        </p:nvSpPr>
        <p:spPr>
          <a:xfrm>
            <a:off x="440283" y="614403"/>
            <a:ext cx="11309335" cy="1189296"/>
          </a:xfrm>
          <a:prstGeom prst="rect">
            <a:avLst/>
          </a:prstGeom>
          <a:solidFill>
            <a:srgbClr val="3494BA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9EDB685-B802-C0E6-AF58-96F7C0F739E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702158"/>
            <a:ext cx="11029611" cy="101380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Vertical Text Placeholder 2">
            <a:extLst>
              <a:ext uri="{FF2B5EF4-FFF2-40B4-BE49-F238E27FC236}">
                <a16:creationId xmlns:a16="http://schemas.microsoft.com/office/drawing/2014/main" id="{FFB66C8F-D1CF-ABD2-E795-34B8DD249AB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9668C0B-3C9B-1613-9326-9F45C3FFEE5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4CC632-70E2-4541-80E3-09E1331AAD2D}" type="datetime1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15E762C-B73F-A510-5755-3DC013E424D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1DA0FE1-4B49-8049-5E86-22342277F07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4FDD63-754D-4A6F-AE41-6DD6E0EEDAD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745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03D3CA30-D413-1E90-2E10-7D7D15465B1E}"/>
              </a:ext>
            </a:extLst>
          </p:cNvPr>
          <p:cNvSpPr/>
          <p:nvPr/>
        </p:nvSpPr>
        <p:spPr>
          <a:xfrm>
            <a:off x="8839203" y="599727"/>
            <a:ext cx="2906813" cy="5816946"/>
          </a:xfrm>
          <a:prstGeom prst="rect">
            <a:avLst/>
          </a:prstGeom>
          <a:solidFill>
            <a:srgbClr val="3494BA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Vertical Title 1">
            <a:extLst>
              <a:ext uri="{FF2B5EF4-FFF2-40B4-BE49-F238E27FC236}">
                <a16:creationId xmlns:a16="http://schemas.microsoft.com/office/drawing/2014/main" id="{4781390F-F80E-CF11-37B9-4C3ADB208CBE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839203" y="675723"/>
            <a:ext cx="2004163" cy="5183075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Vertical Text Placeholder 2">
            <a:extLst>
              <a:ext uri="{FF2B5EF4-FFF2-40B4-BE49-F238E27FC236}">
                <a16:creationId xmlns:a16="http://schemas.microsoft.com/office/drawing/2014/main" id="{1C6F7D64-0677-3AC6-FF11-638BC392CD7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774926" y="675723"/>
            <a:ext cx="7896282" cy="5183075"/>
          </a:xfrm>
        </p:spPr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2787B00-3EA6-DE84-C46E-D6825E2E516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993672" y="5956136"/>
            <a:ext cx="1328138" cy="365129"/>
          </a:xfrm>
        </p:spPr>
        <p:txBody>
          <a:bodyPr/>
          <a:lstStyle>
            <a:lvl1pPr>
              <a:defRPr>
                <a:solidFill>
                  <a:srgbClr val="60B2D2"/>
                </a:solidFill>
              </a:defRPr>
            </a:lvl1pPr>
          </a:lstStyle>
          <a:p>
            <a:pPr lvl="0"/>
            <a:fld id="{E5B97D89-20EB-43E6-B9D4-A7B0C45535BD}" type="datetime1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BD9399B-3F82-3830-DD53-884844C265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774926" y="5951811"/>
            <a:ext cx="7896282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875ABDB-F6F2-34B6-0EC6-AE6FBECFB2C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446617" y="5956136"/>
            <a:ext cx="1164195" cy="365129"/>
          </a:xfrm>
        </p:spPr>
        <p:txBody>
          <a:bodyPr/>
          <a:lstStyle>
            <a:lvl1pPr>
              <a:defRPr>
                <a:solidFill>
                  <a:srgbClr val="60B2D2"/>
                </a:solidFill>
              </a:defRPr>
            </a:lvl1pPr>
          </a:lstStyle>
          <a:p>
            <a:pPr lvl="0"/>
            <a:fld id="{D369FED8-B12F-4813-AC27-27E5BCEACEC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855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72DEC0-0680-5721-5FF6-F55456E8FC7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705121"/>
            <a:ext cx="11029611" cy="118955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E8FE15-55EB-AE7D-5001-C9315DDA0C6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81192" y="2335999"/>
            <a:ext cx="11029611" cy="352279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D76B10-F23A-9B11-ADCC-63E08246B2B2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605951" y="5956136"/>
            <a:ext cx="2844798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58B6C0"/>
                </a:solidFill>
                <a:uFillTx/>
                <a:latin typeface="Gill Sans MT"/>
              </a:defRPr>
            </a:lvl1pPr>
          </a:lstStyle>
          <a:p>
            <a:pPr lvl="0"/>
            <a:fld id="{B7EFFFDD-DC88-4BC7-BEF8-E6641B4FDEF5}" type="datetime1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6BE84-A977-C527-07E0-942A5F1CD2E0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581192" y="5951811"/>
            <a:ext cx="6917207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all" spc="0" baseline="0">
                <a:solidFill>
                  <a:srgbClr val="58B6C0"/>
                </a:solidFill>
                <a:uFillTx/>
                <a:latin typeface="Gill Sans MT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F5F4E3-2F77-118B-D1F9-2B34F598B56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558302" y="5956136"/>
            <a:ext cx="105251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58B6C0"/>
                </a:solidFill>
                <a:uFillTx/>
                <a:latin typeface="Gill Sans MT"/>
              </a:defRPr>
            </a:lvl1pPr>
          </a:lstStyle>
          <a:p>
            <a:pPr lvl="0"/>
            <a:fld id="{DBF5FA6B-D287-46CB-84F8-422609EA088F}" type="slidenum">
              <a:t>‹#›</a:t>
            </a:fld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821416DF-1594-2230-3957-42314A1596E1}"/>
              </a:ext>
            </a:extLst>
          </p:cNvPr>
          <p:cNvSpPr/>
          <p:nvPr/>
        </p:nvSpPr>
        <p:spPr>
          <a:xfrm>
            <a:off x="446538" y="457200"/>
            <a:ext cx="3703320" cy="94997"/>
          </a:xfrm>
          <a:prstGeom prst="rect">
            <a:avLst/>
          </a:prstGeom>
          <a:solidFill>
            <a:srgbClr val="3494BA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C6330758-7E45-7079-52EE-0D365D8EFB34}"/>
              </a:ext>
            </a:extLst>
          </p:cNvPr>
          <p:cNvSpPr/>
          <p:nvPr/>
        </p:nvSpPr>
        <p:spPr>
          <a:xfrm>
            <a:off x="8042148" y="453642"/>
            <a:ext cx="3703320" cy="98554"/>
          </a:xfrm>
          <a:prstGeom prst="rect">
            <a:avLst/>
          </a:prstGeom>
          <a:solidFill>
            <a:srgbClr val="7A8C8E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1DBFDAC0-E637-F9B7-69AC-E31B75C88BCE}"/>
              </a:ext>
            </a:extLst>
          </p:cNvPr>
          <p:cNvSpPr/>
          <p:nvPr/>
        </p:nvSpPr>
        <p:spPr>
          <a:xfrm>
            <a:off x="4241828" y="457200"/>
            <a:ext cx="3703320" cy="91440"/>
          </a:xfrm>
          <a:prstGeom prst="rect">
            <a:avLst/>
          </a:prstGeom>
          <a:solidFill>
            <a:srgbClr val="58B6C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GB" sz="2800" b="0" i="0" u="none" strike="noStrike" kern="1200" cap="all" spc="0" baseline="0">
          <a:solidFill>
            <a:srgbClr val="FFFFFF"/>
          </a:solidFill>
          <a:uFillTx/>
          <a:latin typeface="Gill Sans MT"/>
        </a:defRPr>
      </a:lvl1pPr>
    </p:titleStyle>
    <p:bodyStyle>
      <a:lvl1pPr marL="306003" marR="0" lvl="0" indent="-306003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58B6C0"/>
        </a:buClr>
        <a:buSzPct val="92000"/>
        <a:buFont typeface="Wingdings 2" pitchFamily="18"/>
        <a:buChar char=""/>
        <a:tabLst/>
        <a:defRPr lang="en-GB" sz="1800" b="0" i="0" u="none" strike="noStrike" kern="1200" cap="none" spc="0" baseline="0">
          <a:solidFill>
            <a:srgbClr val="373545"/>
          </a:solidFill>
          <a:uFillTx/>
          <a:latin typeface="Gill Sans MT"/>
        </a:defRPr>
      </a:lvl1pPr>
      <a:lvl2pPr marL="630003" marR="0" lvl="1" indent="-306003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58B6C0"/>
        </a:buClr>
        <a:buSzPct val="92000"/>
        <a:buFont typeface="Wingdings 2" pitchFamily="18"/>
        <a:buChar char=""/>
        <a:tabLst/>
        <a:defRPr lang="en-GB" sz="1600" b="0" i="0" u="none" strike="noStrike" kern="1200" cap="none" spc="0" baseline="0">
          <a:solidFill>
            <a:srgbClr val="373545"/>
          </a:solidFill>
          <a:uFillTx/>
          <a:latin typeface="Gill Sans MT"/>
        </a:defRPr>
      </a:lvl2pPr>
      <a:lvl3pPr marL="899998" marR="0" lvl="2" indent="-270004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58B6C0"/>
        </a:buClr>
        <a:buSzPct val="92000"/>
        <a:buFont typeface="Wingdings 2" pitchFamily="18"/>
        <a:buChar char=""/>
        <a:tabLst/>
        <a:defRPr lang="en-GB" sz="1400" b="0" i="0" u="none" strike="noStrike" kern="1200" cap="none" spc="0" baseline="0">
          <a:solidFill>
            <a:srgbClr val="373545"/>
          </a:solidFill>
          <a:uFillTx/>
          <a:latin typeface="Gill Sans MT"/>
        </a:defRPr>
      </a:lvl3pPr>
      <a:lvl4pPr marL="1242002" marR="0" lvl="3" indent="-234004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58B6C0"/>
        </a:buClr>
        <a:buSzPct val="92000"/>
        <a:buFont typeface="Wingdings 2" pitchFamily="18"/>
        <a:buChar char=""/>
        <a:tabLst/>
        <a:defRPr lang="en-GB" sz="1200" b="0" i="0" u="none" strike="noStrike" kern="1200" cap="none" spc="0" baseline="0">
          <a:solidFill>
            <a:srgbClr val="373545"/>
          </a:solidFill>
          <a:uFillTx/>
          <a:latin typeface="Gill Sans MT"/>
        </a:defRPr>
      </a:lvl4pPr>
      <a:lvl5pPr marL="1602001" marR="0" lvl="4" indent="-234004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58B6C0"/>
        </a:buClr>
        <a:buSzPct val="92000"/>
        <a:buFont typeface="Wingdings 2" pitchFamily="18"/>
        <a:buChar char=""/>
        <a:tabLst/>
        <a:defRPr lang="en-GB" sz="1200" b="0" i="0" u="none" strike="noStrike" kern="1200" cap="none" spc="0" baseline="0">
          <a:solidFill>
            <a:srgbClr val="373545"/>
          </a:solidFill>
          <a:uFillTx/>
          <a:latin typeface="Gill Sans M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cambridge-community.org.uk/professional-development/gsweq/index.html?utm_source=chatgpt.com" TargetMode="External"/><Relationship Id="rId7" Type="http://schemas.openxmlformats.org/officeDocument/2006/relationships/hyperlink" Target="https://www.pizzapilgrims.co.uk/?utm_source=chatgpt.com" TargetMode="External"/><Relationship Id="rId2" Type="http://schemas.openxmlformats.org/officeDocument/2006/relationships/hyperlink" Target="https://www.bbc.co.uk/bitesize/guides/z3s9fcw/revision/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str.co.uk/face-to-face-vs-online-interviews/?utm_source=chatgpt.com" TargetMode="External"/><Relationship Id="rId5" Type="http://schemas.openxmlformats.org/officeDocument/2006/relationships/hyperlink" Target="https://instituteprojectmanagement.com/blog/ipm-data-digest-january-2025-understanding-the-role-and-responsibilities-of-a-project-manager/" TargetMode="External"/><Relationship Id="rId4" Type="http://schemas.openxmlformats.org/officeDocument/2006/relationships/hyperlink" Target="https://uk.indeed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A406E-A385-A785-D7BE-560785E48B06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/>
              <a:t>Recruiting the </a:t>
            </a:r>
            <a:r>
              <a:rPr lang="en-GB" dirty="0"/>
              <a:t>Project Manager</a:t>
            </a:r>
            <a:br>
              <a:rPr lang="en-GB" dirty="0"/>
            </a:br>
            <a:r>
              <a:rPr lang="en-GB" sz="2000" dirty="0"/>
              <a:t> </a:t>
            </a:r>
            <a:r>
              <a:rPr lang="en-GB" sz="2000" dirty="0">
                <a:solidFill>
                  <a:schemeClr val="accent4">
                    <a:lumMod val="50000"/>
                  </a:schemeClr>
                </a:solidFill>
              </a:rPr>
              <a:t>pizza pilgrims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383E03-E7B4-DF04-8D45-2A913532471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81192" y="3567156"/>
            <a:ext cx="6389882" cy="2270409"/>
          </a:xfrm>
        </p:spPr>
        <p:txBody>
          <a:bodyPr/>
          <a:lstStyle/>
          <a:p>
            <a:pPr lvl="0"/>
            <a:r>
              <a:rPr lang="en-GB" dirty="0">
                <a:solidFill>
                  <a:srgbClr val="D4EAF3"/>
                </a:solidFill>
              </a:rPr>
              <a:t>DEVELOPING AND MANAGING INDIVIDUALS AND TEAMS</a:t>
            </a:r>
          </a:p>
          <a:p>
            <a:pPr lvl="0"/>
            <a:r>
              <a:rPr lang="en-GB" dirty="0">
                <a:solidFill>
                  <a:srgbClr val="D4EAF3"/>
                </a:solidFill>
              </a:rPr>
              <a:t>Gregory cowan</a:t>
            </a:r>
          </a:p>
          <a:p>
            <a:pPr lvl="0"/>
            <a:r>
              <a:rPr lang="en-GB" dirty="0">
                <a:solidFill>
                  <a:srgbClr val="D4EAF3"/>
                </a:solidFill>
              </a:rPr>
              <a:t>Stefanie Fregonezi</a:t>
            </a:r>
          </a:p>
          <a:p>
            <a:pPr lvl="0"/>
            <a:r>
              <a:rPr lang="en-GB" dirty="0">
                <a:solidFill>
                  <a:srgbClr val="D4EAF3"/>
                </a:solidFill>
              </a:rPr>
              <a:t>2415546</a:t>
            </a:r>
          </a:p>
          <a:p>
            <a:pPr lvl="0"/>
            <a:r>
              <a:rPr lang="en-GB" dirty="0">
                <a:solidFill>
                  <a:srgbClr val="D4EAF3"/>
                </a:solidFill>
              </a:rPr>
              <a:t>Group 2</a:t>
            </a:r>
          </a:p>
          <a:p>
            <a:pPr lvl="0"/>
            <a:endParaRPr lang="en-GB" dirty="0"/>
          </a:p>
        </p:txBody>
      </p:sp>
      <p:pic>
        <p:nvPicPr>
          <p:cNvPr id="4" name="Picture 9">
            <a:extLst>
              <a:ext uri="{FF2B5EF4-FFF2-40B4-BE49-F238E27FC236}">
                <a16:creationId xmlns:a16="http://schemas.microsoft.com/office/drawing/2014/main" id="{2418C928-BB05-433A-4ABC-B9B30D1072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494393"/>
            <a:ext cx="5649165" cy="427924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59DC53-7C07-721B-75AA-0183D06D5B8D}"/>
              </a:ext>
            </a:extLst>
          </p:cNvPr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F9C2089E-3E83-4502-95F0-7B1AA7E85D60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FC172C1E-C99B-D552-8110-0A9720514F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446538" y="457200"/>
            <a:ext cx="3703320" cy="94997"/>
          </a:xfrm>
          <a:prstGeom prst="rect">
            <a:avLst/>
          </a:prstGeom>
          <a:solidFill>
            <a:srgbClr val="3494B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3" name="Rectangle 13">
            <a:extLst>
              <a:ext uri="{FF2B5EF4-FFF2-40B4-BE49-F238E27FC236}">
                <a16:creationId xmlns:a16="http://schemas.microsoft.com/office/drawing/2014/main" id="{36B77690-B75E-72FC-E088-9C5E7FB83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8042148" y="453642"/>
            <a:ext cx="3703320" cy="98554"/>
          </a:xfrm>
          <a:prstGeom prst="rect">
            <a:avLst/>
          </a:prstGeom>
          <a:solidFill>
            <a:srgbClr val="7A8C8E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4" name="Rectangle 15">
            <a:extLst>
              <a:ext uri="{FF2B5EF4-FFF2-40B4-BE49-F238E27FC236}">
                <a16:creationId xmlns:a16="http://schemas.microsoft.com/office/drawing/2014/main" id="{E44BB1A3-D3B9-D0DD-D693-4DF4552F70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4241828" y="457200"/>
            <a:ext cx="3703320" cy="91440"/>
          </a:xfrm>
          <a:prstGeom prst="rect">
            <a:avLst/>
          </a:prstGeom>
          <a:solidFill>
            <a:srgbClr val="58B6C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5" name="Rectangle 17">
            <a:extLst>
              <a:ext uri="{FF2B5EF4-FFF2-40B4-BE49-F238E27FC236}">
                <a16:creationId xmlns:a16="http://schemas.microsoft.com/office/drawing/2014/main" id="{D8EFBCFC-2A68-02FA-0C11-E83F9D44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440283" y="614403"/>
            <a:ext cx="11309335" cy="1189296"/>
          </a:xfrm>
          <a:prstGeom prst="rect">
            <a:avLst/>
          </a:prstGeom>
          <a:solidFill>
            <a:srgbClr val="3494B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6" name="Title 3">
            <a:extLst>
              <a:ext uri="{FF2B5EF4-FFF2-40B4-BE49-F238E27FC236}">
                <a16:creationId xmlns:a16="http://schemas.microsoft.com/office/drawing/2014/main" id="{2910E550-FCDC-157A-1394-67CF2AFDA6B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702158"/>
            <a:ext cx="11029611" cy="1013804"/>
          </a:xfrm>
        </p:spPr>
        <p:txBody>
          <a:bodyPr/>
          <a:lstStyle/>
          <a:p>
            <a:pPr lvl="0"/>
            <a:r>
              <a:rPr lang="en-US">
                <a:solidFill>
                  <a:srgbClr val="FFFEFF"/>
                </a:solidFill>
              </a:rPr>
              <a:t>overview</a:t>
            </a:r>
          </a:p>
        </p:txBody>
      </p:sp>
      <p:grpSp>
        <p:nvGrpSpPr>
          <p:cNvPr id="7" name="TextBox 4">
            <a:extLst>
              <a:ext uri="{FF2B5EF4-FFF2-40B4-BE49-F238E27FC236}">
                <a16:creationId xmlns:a16="http://schemas.microsoft.com/office/drawing/2014/main" id="{02DFEB6A-D193-1767-0EE6-CA0052DDE094}"/>
              </a:ext>
            </a:extLst>
          </p:cNvPr>
          <p:cNvGrpSpPr/>
          <p:nvPr/>
        </p:nvGrpSpPr>
        <p:grpSpPr>
          <a:xfrm>
            <a:off x="2565632" y="2051383"/>
            <a:ext cx="7055720" cy="4164835"/>
            <a:chOff x="2565632" y="2051383"/>
            <a:chExt cx="7055720" cy="4164835"/>
          </a:xfrm>
        </p:grpSpPr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04A7E029-E14E-4190-FEF1-8993E69A28D4}"/>
                </a:ext>
              </a:extLst>
            </p:cNvPr>
            <p:cNvSpPr/>
            <p:nvPr/>
          </p:nvSpPr>
          <p:spPr>
            <a:xfrm>
              <a:off x="2565632" y="2051383"/>
              <a:ext cx="7055720" cy="53819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055722"/>
                <a:gd name="f7" fmla="val 538200"/>
                <a:gd name="f8" fmla="val 89702"/>
                <a:gd name="f9" fmla="val 40161"/>
                <a:gd name="f10" fmla="val 6966020"/>
                <a:gd name="f11" fmla="val 7015561"/>
                <a:gd name="f12" fmla="val 448498"/>
                <a:gd name="f13" fmla="val 498039"/>
                <a:gd name="f14" fmla="+- 0 0 -90"/>
                <a:gd name="f15" fmla="*/ f3 1 7055722"/>
                <a:gd name="f16" fmla="*/ f4 1 538200"/>
                <a:gd name="f17" fmla="+- f7 0 f5"/>
                <a:gd name="f18" fmla="+- f6 0 f5"/>
                <a:gd name="f19" fmla="*/ f14 f0 1"/>
                <a:gd name="f20" fmla="*/ f18 1 7055722"/>
                <a:gd name="f21" fmla="*/ f17 1 538200"/>
                <a:gd name="f22" fmla="*/ 0 f18 1"/>
                <a:gd name="f23" fmla="*/ 89702 f17 1"/>
                <a:gd name="f24" fmla="*/ 89702 f18 1"/>
                <a:gd name="f25" fmla="*/ 0 f17 1"/>
                <a:gd name="f26" fmla="*/ 6966020 f18 1"/>
                <a:gd name="f27" fmla="*/ 7055722 f18 1"/>
                <a:gd name="f28" fmla="*/ 448498 f17 1"/>
                <a:gd name="f29" fmla="*/ 538200 f17 1"/>
                <a:gd name="f30" fmla="*/ f19 1 f2"/>
                <a:gd name="f31" fmla="*/ f22 1 7055722"/>
                <a:gd name="f32" fmla="*/ f23 1 538200"/>
                <a:gd name="f33" fmla="*/ f24 1 7055722"/>
                <a:gd name="f34" fmla="*/ f25 1 538200"/>
                <a:gd name="f35" fmla="*/ f26 1 7055722"/>
                <a:gd name="f36" fmla="*/ f27 1 7055722"/>
                <a:gd name="f37" fmla="*/ f28 1 538200"/>
                <a:gd name="f38" fmla="*/ f29 1 538200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7055722" h="53820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58B6C0"/>
            </a:solidFill>
            <a:ln w="22229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906" tIns="113906" rIns="113906" bIns="113906" anchor="ctr" anchorCtr="0" compatLnSpc="1">
              <a:noAutofit/>
            </a:bodyPr>
            <a:lstStyle/>
            <a:p>
              <a:pPr marL="0" marR="0" lvl="0" indent="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0" i="0" u="none" strike="noStrike" kern="1200" cap="none" spc="0" baseline="0">
                  <a:solidFill>
                    <a:srgbClr val="FFFFFF"/>
                  </a:solidFill>
                  <a:uFillTx/>
                  <a:latin typeface="Gill Sans MT"/>
                </a:rPr>
                <a:t>Introduction</a:t>
              </a:r>
              <a:endParaRPr lang="en-US" sz="2300" b="0" i="0" u="none" strike="noStrike" kern="1200" cap="none" spc="0" baseline="0">
                <a:solidFill>
                  <a:srgbClr val="FFFFFF"/>
                </a:solidFill>
                <a:uFillTx/>
                <a:latin typeface="Gill Sans MT"/>
              </a:endParaRP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5FEE0D5F-9DE4-FD3C-3390-9C67C4710B4F}"/>
                </a:ext>
              </a:extLst>
            </p:cNvPr>
            <p:cNvSpPr/>
            <p:nvPr/>
          </p:nvSpPr>
          <p:spPr>
            <a:xfrm>
              <a:off x="2565632" y="2655829"/>
              <a:ext cx="7055720" cy="53819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055722"/>
                <a:gd name="f7" fmla="val 538200"/>
                <a:gd name="f8" fmla="val 89702"/>
                <a:gd name="f9" fmla="val 40161"/>
                <a:gd name="f10" fmla="val 6966020"/>
                <a:gd name="f11" fmla="val 7015561"/>
                <a:gd name="f12" fmla="val 448498"/>
                <a:gd name="f13" fmla="val 498039"/>
                <a:gd name="f14" fmla="+- 0 0 -90"/>
                <a:gd name="f15" fmla="*/ f3 1 7055722"/>
                <a:gd name="f16" fmla="*/ f4 1 538200"/>
                <a:gd name="f17" fmla="+- f7 0 f5"/>
                <a:gd name="f18" fmla="+- f6 0 f5"/>
                <a:gd name="f19" fmla="*/ f14 f0 1"/>
                <a:gd name="f20" fmla="*/ f18 1 7055722"/>
                <a:gd name="f21" fmla="*/ f17 1 538200"/>
                <a:gd name="f22" fmla="*/ 0 f18 1"/>
                <a:gd name="f23" fmla="*/ 89702 f17 1"/>
                <a:gd name="f24" fmla="*/ 89702 f18 1"/>
                <a:gd name="f25" fmla="*/ 0 f17 1"/>
                <a:gd name="f26" fmla="*/ 6966020 f18 1"/>
                <a:gd name="f27" fmla="*/ 7055722 f18 1"/>
                <a:gd name="f28" fmla="*/ 448498 f17 1"/>
                <a:gd name="f29" fmla="*/ 538200 f17 1"/>
                <a:gd name="f30" fmla="*/ f19 1 f2"/>
                <a:gd name="f31" fmla="*/ f22 1 7055722"/>
                <a:gd name="f32" fmla="*/ f23 1 538200"/>
                <a:gd name="f33" fmla="*/ f24 1 7055722"/>
                <a:gd name="f34" fmla="*/ f25 1 538200"/>
                <a:gd name="f35" fmla="*/ f26 1 7055722"/>
                <a:gd name="f36" fmla="*/ f27 1 7055722"/>
                <a:gd name="f37" fmla="*/ f28 1 538200"/>
                <a:gd name="f38" fmla="*/ f29 1 538200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7055722" h="53820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75BDA7"/>
            </a:solidFill>
            <a:ln w="22229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906" tIns="113906" rIns="113906" bIns="113906" anchor="ctr" anchorCtr="0" compatLnSpc="1">
              <a:noAutofit/>
            </a:bodyPr>
            <a:lstStyle/>
            <a:p>
              <a:pPr marL="0" marR="0" lvl="0" indent="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0" i="0" u="none" strike="noStrike" kern="1200" cap="none" spc="0" baseline="0">
                  <a:solidFill>
                    <a:srgbClr val="FFFFFF"/>
                  </a:solidFill>
                  <a:uFillTx/>
                  <a:latin typeface="Gill Sans MT"/>
                </a:rPr>
                <a:t>Recruitment process </a:t>
              </a:r>
              <a:endParaRPr lang="en-US" sz="2300" b="0" i="0" u="none" strike="noStrike" kern="1200" cap="none" spc="0" baseline="0">
                <a:solidFill>
                  <a:srgbClr val="FFFFFF"/>
                </a:solidFill>
                <a:uFillTx/>
                <a:latin typeface="Gill Sans MT"/>
              </a:endParaRPr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9AC4378D-F9B5-1928-542B-00A42E5C9E59}"/>
                </a:ext>
              </a:extLst>
            </p:cNvPr>
            <p:cNvSpPr/>
            <p:nvPr/>
          </p:nvSpPr>
          <p:spPr>
            <a:xfrm>
              <a:off x="2565632" y="3260265"/>
              <a:ext cx="7055720" cy="53819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055722"/>
                <a:gd name="f7" fmla="val 538200"/>
                <a:gd name="f8" fmla="val 89702"/>
                <a:gd name="f9" fmla="val 40161"/>
                <a:gd name="f10" fmla="val 6966020"/>
                <a:gd name="f11" fmla="val 7015561"/>
                <a:gd name="f12" fmla="val 448498"/>
                <a:gd name="f13" fmla="val 498039"/>
                <a:gd name="f14" fmla="+- 0 0 -90"/>
                <a:gd name="f15" fmla="*/ f3 1 7055722"/>
                <a:gd name="f16" fmla="*/ f4 1 538200"/>
                <a:gd name="f17" fmla="+- f7 0 f5"/>
                <a:gd name="f18" fmla="+- f6 0 f5"/>
                <a:gd name="f19" fmla="*/ f14 f0 1"/>
                <a:gd name="f20" fmla="*/ f18 1 7055722"/>
                <a:gd name="f21" fmla="*/ f17 1 538200"/>
                <a:gd name="f22" fmla="*/ 0 f18 1"/>
                <a:gd name="f23" fmla="*/ 89702 f17 1"/>
                <a:gd name="f24" fmla="*/ 89702 f18 1"/>
                <a:gd name="f25" fmla="*/ 0 f17 1"/>
                <a:gd name="f26" fmla="*/ 6966020 f18 1"/>
                <a:gd name="f27" fmla="*/ 7055722 f18 1"/>
                <a:gd name="f28" fmla="*/ 448498 f17 1"/>
                <a:gd name="f29" fmla="*/ 538200 f17 1"/>
                <a:gd name="f30" fmla="*/ f19 1 f2"/>
                <a:gd name="f31" fmla="*/ f22 1 7055722"/>
                <a:gd name="f32" fmla="*/ f23 1 538200"/>
                <a:gd name="f33" fmla="*/ f24 1 7055722"/>
                <a:gd name="f34" fmla="*/ f25 1 538200"/>
                <a:gd name="f35" fmla="*/ f26 1 7055722"/>
                <a:gd name="f36" fmla="*/ f27 1 7055722"/>
                <a:gd name="f37" fmla="*/ f28 1 538200"/>
                <a:gd name="f38" fmla="*/ f29 1 538200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7055722" h="53820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7A8C8E"/>
            </a:solidFill>
            <a:ln w="22229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906" tIns="113906" rIns="113906" bIns="113906" anchor="ctr" anchorCtr="0" compatLnSpc="1">
              <a:noAutofit/>
            </a:bodyPr>
            <a:lstStyle/>
            <a:p>
              <a:pPr marL="0" marR="0" lvl="0" indent="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0" i="0" u="none" strike="noStrike" kern="1200" cap="none" spc="0" baseline="0">
                  <a:solidFill>
                    <a:srgbClr val="FFFFFF"/>
                  </a:solidFill>
                  <a:uFillTx/>
                  <a:latin typeface="Gill Sans MT"/>
                </a:rPr>
                <a:t>Different types of interviews </a:t>
              </a:r>
              <a:endParaRPr lang="en-US" sz="2300" b="0" i="0" u="none" strike="noStrike" kern="1200" cap="none" spc="0" baseline="0">
                <a:solidFill>
                  <a:srgbClr val="FFFFFF"/>
                </a:solidFill>
                <a:uFillTx/>
                <a:latin typeface="Gill Sans MT"/>
              </a:endParaRP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C8A333F7-316E-B4A6-39D2-3E8869719CE5}"/>
                </a:ext>
              </a:extLst>
            </p:cNvPr>
            <p:cNvSpPr/>
            <p:nvPr/>
          </p:nvSpPr>
          <p:spPr>
            <a:xfrm>
              <a:off x="2565632" y="3864702"/>
              <a:ext cx="7055720" cy="53819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055722"/>
                <a:gd name="f7" fmla="val 538200"/>
                <a:gd name="f8" fmla="val 89702"/>
                <a:gd name="f9" fmla="val 40161"/>
                <a:gd name="f10" fmla="val 6966020"/>
                <a:gd name="f11" fmla="val 7015561"/>
                <a:gd name="f12" fmla="val 448498"/>
                <a:gd name="f13" fmla="val 498039"/>
                <a:gd name="f14" fmla="+- 0 0 -90"/>
                <a:gd name="f15" fmla="*/ f3 1 7055722"/>
                <a:gd name="f16" fmla="*/ f4 1 538200"/>
                <a:gd name="f17" fmla="+- f7 0 f5"/>
                <a:gd name="f18" fmla="+- f6 0 f5"/>
                <a:gd name="f19" fmla="*/ f14 f0 1"/>
                <a:gd name="f20" fmla="*/ f18 1 7055722"/>
                <a:gd name="f21" fmla="*/ f17 1 538200"/>
                <a:gd name="f22" fmla="*/ 0 f18 1"/>
                <a:gd name="f23" fmla="*/ 89702 f17 1"/>
                <a:gd name="f24" fmla="*/ 89702 f18 1"/>
                <a:gd name="f25" fmla="*/ 0 f17 1"/>
                <a:gd name="f26" fmla="*/ 6966020 f18 1"/>
                <a:gd name="f27" fmla="*/ 7055722 f18 1"/>
                <a:gd name="f28" fmla="*/ 448498 f17 1"/>
                <a:gd name="f29" fmla="*/ 538200 f17 1"/>
                <a:gd name="f30" fmla="*/ f19 1 f2"/>
                <a:gd name="f31" fmla="*/ f22 1 7055722"/>
                <a:gd name="f32" fmla="*/ f23 1 538200"/>
                <a:gd name="f33" fmla="*/ f24 1 7055722"/>
                <a:gd name="f34" fmla="*/ f25 1 538200"/>
                <a:gd name="f35" fmla="*/ f26 1 7055722"/>
                <a:gd name="f36" fmla="*/ f27 1 7055722"/>
                <a:gd name="f37" fmla="*/ f28 1 538200"/>
                <a:gd name="f38" fmla="*/ f29 1 538200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7055722" h="53820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84ACB6"/>
            </a:solidFill>
            <a:ln w="22229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906" tIns="113906" rIns="113906" bIns="113906" anchor="ctr" anchorCtr="0" compatLnSpc="1">
              <a:noAutofit/>
            </a:bodyPr>
            <a:lstStyle/>
            <a:p>
              <a:pPr marL="0" marR="0" lvl="0" indent="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0" i="0" u="none" strike="noStrike" kern="1200" cap="none" spc="0" baseline="0">
                  <a:solidFill>
                    <a:srgbClr val="FFFFFF"/>
                  </a:solidFill>
                  <a:uFillTx/>
                  <a:latin typeface="Gill Sans MT"/>
                </a:rPr>
                <a:t>Questioning techniques</a:t>
              </a:r>
              <a:endParaRPr lang="en-US" sz="2300" b="0" i="0" u="none" strike="noStrike" kern="1200" cap="none" spc="0" baseline="0">
                <a:solidFill>
                  <a:srgbClr val="FFFFFF"/>
                </a:solidFill>
                <a:uFillTx/>
                <a:latin typeface="Gill Sans MT"/>
              </a:endParaRPr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5B3227E1-28D3-53CB-42FE-0F5CB2EC1466}"/>
                </a:ext>
              </a:extLst>
            </p:cNvPr>
            <p:cNvSpPr/>
            <p:nvPr/>
          </p:nvSpPr>
          <p:spPr>
            <a:xfrm>
              <a:off x="2565632" y="4469148"/>
              <a:ext cx="7055720" cy="53819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055722"/>
                <a:gd name="f7" fmla="val 538200"/>
                <a:gd name="f8" fmla="val 89702"/>
                <a:gd name="f9" fmla="val 40161"/>
                <a:gd name="f10" fmla="val 6966020"/>
                <a:gd name="f11" fmla="val 7015561"/>
                <a:gd name="f12" fmla="val 448498"/>
                <a:gd name="f13" fmla="val 498039"/>
                <a:gd name="f14" fmla="+- 0 0 -90"/>
                <a:gd name="f15" fmla="*/ f3 1 7055722"/>
                <a:gd name="f16" fmla="*/ f4 1 538200"/>
                <a:gd name="f17" fmla="+- f7 0 f5"/>
                <a:gd name="f18" fmla="+- f6 0 f5"/>
                <a:gd name="f19" fmla="*/ f14 f0 1"/>
                <a:gd name="f20" fmla="*/ f18 1 7055722"/>
                <a:gd name="f21" fmla="*/ f17 1 538200"/>
                <a:gd name="f22" fmla="*/ 0 f18 1"/>
                <a:gd name="f23" fmla="*/ 89702 f17 1"/>
                <a:gd name="f24" fmla="*/ 89702 f18 1"/>
                <a:gd name="f25" fmla="*/ 0 f17 1"/>
                <a:gd name="f26" fmla="*/ 6966020 f18 1"/>
                <a:gd name="f27" fmla="*/ 7055722 f18 1"/>
                <a:gd name="f28" fmla="*/ 448498 f17 1"/>
                <a:gd name="f29" fmla="*/ 538200 f17 1"/>
                <a:gd name="f30" fmla="*/ f19 1 f2"/>
                <a:gd name="f31" fmla="*/ f22 1 7055722"/>
                <a:gd name="f32" fmla="*/ f23 1 538200"/>
                <a:gd name="f33" fmla="*/ f24 1 7055722"/>
                <a:gd name="f34" fmla="*/ f25 1 538200"/>
                <a:gd name="f35" fmla="*/ f26 1 7055722"/>
                <a:gd name="f36" fmla="*/ f27 1 7055722"/>
                <a:gd name="f37" fmla="*/ f28 1 538200"/>
                <a:gd name="f38" fmla="*/ f29 1 538200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7055722" h="53820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2683C6"/>
            </a:solidFill>
            <a:ln w="22229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906" tIns="113906" rIns="113906" bIns="113906" anchor="ctr" anchorCtr="0" compatLnSpc="1">
              <a:noAutofit/>
            </a:bodyPr>
            <a:lstStyle/>
            <a:p>
              <a:pPr marL="0" marR="0" lvl="0" indent="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Face-to-face</a:t>
              </a:r>
              <a:r>
                <a:rPr lang="en-GB" sz="2300" b="0" i="0" u="none" strike="noStrike" kern="1200" cap="none" spc="0" baseline="0">
                  <a:solidFill>
                    <a:srgbClr val="FFFFFF"/>
                  </a:solidFill>
                  <a:uFillTx/>
                  <a:latin typeface="Gill Sans MT"/>
                </a:rPr>
                <a:t> interview and Online Interview </a:t>
              </a:r>
              <a:endParaRPr lang="en-US" sz="2300" b="0" i="0" u="none" strike="noStrike" kern="1200" cap="none" spc="0" baseline="0">
                <a:solidFill>
                  <a:srgbClr val="FFFFFF"/>
                </a:solidFill>
                <a:uFillTx/>
                <a:latin typeface="Gill Sans MT"/>
              </a:endParaRP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5BA995A1-E138-639E-6337-EEF2CE18A3CA}"/>
                </a:ext>
              </a:extLst>
            </p:cNvPr>
            <p:cNvSpPr/>
            <p:nvPr/>
          </p:nvSpPr>
          <p:spPr>
            <a:xfrm>
              <a:off x="2565632" y="5073584"/>
              <a:ext cx="7055720" cy="53819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055722"/>
                <a:gd name="f7" fmla="val 538200"/>
                <a:gd name="f8" fmla="val 89702"/>
                <a:gd name="f9" fmla="val 40161"/>
                <a:gd name="f10" fmla="val 6966020"/>
                <a:gd name="f11" fmla="val 7015561"/>
                <a:gd name="f12" fmla="val 448498"/>
                <a:gd name="f13" fmla="val 498039"/>
                <a:gd name="f14" fmla="+- 0 0 -90"/>
                <a:gd name="f15" fmla="*/ f3 1 7055722"/>
                <a:gd name="f16" fmla="*/ f4 1 538200"/>
                <a:gd name="f17" fmla="+- f7 0 f5"/>
                <a:gd name="f18" fmla="+- f6 0 f5"/>
                <a:gd name="f19" fmla="*/ f14 f0 1"/>
                <a:gd name="f20" fmla="*/ f18 1 7055722"/>
                <a:gd name="f21" fmla="*/ f17 1 538200"/>
                <a:gd name="f22" fmla="*/ 0 f18 1"/>
                <a:gd name="f23" fmla="*/ 89702 f17 1"/>
                <a:gd name="f24" fmla="*/ 89702 f18 1"/>
                <a:gd name="f25" fmla="*/ 0 f17 1"/>
                <a:gd name="f26" fmla="*/ 6966020 f18 1"/>
                <a:gd name="f27" fmla="*/ 7055722 f18 1"/>
                <a:gd name="f28" fmla="*/ 448498 f17 1"/>
                <a:gd name="f29" fmla="*/ 538200 f17 1"/>
                <a:gd name="f30" fmla="*/ f19 1 f2"/>
                <a:gd name="f31" fmla="*/ f22 1 7055722"/>
                <a:gd name="f32" fmla="*/ f23 1 538200"/>
                <a:gd name="f33" fmla="*/ f24 1 7055722"/>
                <a:gd name="f34" fmla="*/ f25 1 538200"/>
                <a:gd name="f35" fmla="*/ f26 1 7055722"/>
                <a:gd name="f36" fmla="*/ f27 1 7055722"/>
                <a:gd name="f37" fmla="*/ f28 1 538200"/>
                <a:gd name="f38" fmla="*/ f29 1 538200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7055722" h="53820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58B6C0"/>
            </a:solidFill>
            <a:ln w="22229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906" tIns="113906" rIns="113906" bIns="113906" anchor="ctr" anchorCtr="0" compatLnSpc="1">
              <a:noAutofit/>
            </a:bodyPr>
            <a:lstStyle/>
            <a:p>
              <a:pPr marL="0" marR="0" lvl="0" indent="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0" i="0" u="none" strike="noStrike" kern="1200" cap="none" spc="0" baseline="0">
                  <a:solidFill>
                    <a:srgbClr val="FFFFFF"/>
                  </a:solidFill>
                  <a:uFillTx/>
                  <a:latin typeface="Gill Sans MT"/>
                </a:rPr>
                <a:t>Conclusion </a:t>
              </a:r>
              <a:endParaRPr lang="en-US" sz="2300" b="0" i="0" u="none" strike="noStrike" kern="1200" cap="none" spc="0" baseline="0">
                <a:solidFill>
                  <a:srgbClr val="FFFFFF"/>
                </a:solidFill>
                <a:uFillTx/>
                <a:latin typeface="Gill Sans MT"/>
              </a:endParaRPr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05CFB889-DC7D-8F37-9385-1ADDD09ADA08}"/>
                </a:ext>
              </a:extLst>
            </p:cNvPr>
            <p:cNvSpPr/>
            <p:nvPr/>
          </p:nvSpPr>
          <p:spPr>
            <a:xfrm>
              <a:off x="2565632" y="5678021"/>
              <a:ext cx="7055720" cy="53819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055722"/>
                <a:gd name="f7" fmla="val 538200"/>
                <a:gd name="f8" fmla="val 89702"/>
                <a:gd name="f9" fmla="val 40161"/>
                <a:gd name="f10" fmla="val 6966020"/>
                <a:gd name="f11" fmla="val 7015561"/>
                <a:gd name="f12" fmla="val 448498"/>
                <a:gd name="f13" fmla="val 498039"/>
                <a:gd name="f14" fmla="+- 0 0 -90"/>
                <a:gd name="f15" fmla="*/ f3 1 7055722"/>
                <a:gd name="f16" fmla="*/ f4 1 538200"/>
                <a:gd name="f17" fmla="+- f7 0 f5"/>
                <a:gd name="f18" fmla="+- f6 0 f5"/>
                <a:gd name="f19" fmla="*/ f14 f0 1"/>
                <a:gd name="f20" fmla="*/ f18 1 7055722"/>
                <a:gd name="f21" fmla="*/ f17 1 538200"/>
                <a:gd name="f22" fmla="*/ 0 f18 1"/>
                <a:gd name="f23" fmla="*/ 89702 f17 1"/>
                <a:gd name="f24" fmla="*/ 89702 f18 1"/>
                <a:gd name="f25" fmla="*/ 0 f17 1"/>
                <a:gd name="f26" fmla="*/ 6966020 f18 1"/>
                <a:gd name="f27" fmla="*/ 7055722 f18 1"/>
                <a:gd name="f28" fmla="*/ 448498 f17 1"/>
                <a:gd name="f29" fmla="*/ 538200 f17 1"/>
                <a:gd name="f30" fmla="*/ f19 1 f2"/>
                <a:gd name="f31" fmla="*/ f22 1 7055722"/>
                <a:gd name="f32" fmla="*/ f23 1 538200"/>
                <a:gd name="f33" fmla="*/ f24 1 7055722"/>
                <a:gd name="f34" fmla="*/ f25 1 538200"/>
                <a:gd name="f35" fmla="*/ f26 1 7055722"/>
                <a:gd name="f36" fmla="*/ f27 1 7055722"/>
                <a:gd name="f37" fmla="*/ f28 1 538200"/>
                <a:gd name="f38" fmla="*/ f29 1 538200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7055722" h="53820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75BDA7"/>
            </a:solidFill>
            <a:ln w="22229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906" tIns="113906" rIns="113906" bIns="113906" anchor="ctr" anchorCtr="0" compatLnSpc="1">
              <a:noAutofit/>
            </a:bodyPr>
            <a:lstStyle/>
            <a:p>
              <a:pPr marL="0" marR="0" lvl="0" indent="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0" i="0" u="none" strike="noStrike" kern="1200" cap="none" spc="0" baseline="0">
                  <a:solidFill>
                    <a:srgbClr val="FFFFFF"/>
                  </a:solidFill>
                  <a:uFillTx/>
                  <a:latin typeface="Gill Sans MT"/>
                </a:rPr>
                <a:t>List of references </a:t>
              </a:r>
              <a:endParaRPr lang="en-US" sz="2300" b="0" i="0" u="none" strike="noStrike" kern="1200" cap="none" spc="0" baseline="0">
                <a:solidFill>
                  <a:srgbClr val="FFFFFF"/>
                </a:solidFill>
                <a:uFillTx/>
                <a:latin typeface="Gill Sans MT"/>
              </a:endParaRPr>
            </a:p>
          </p:txBody>
        </p:sp>
      </p:grp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DB2CB44-3B24-BCE6-DA4E-01058551C47E}"/>
              </a:ext>
            </a:extLst>
          </p:cNvPr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E20B2ABB-5091-4716-AE25-8E9F087099E8}" type="slidenum">
              <a:rPr lang="en-GB" smtClean="0"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82696272-C891-F6C7-CC61-5BDF2932C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D6EC41CD-A2BC-87F3-1AF9-4AE67737D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442377" y="614403"/>
            <a:ext cx="3707480" cy="5611773"/>
          </a:xfrm>
          <a:prstGeom prst="rect">
            <a:avLst/>
          </a:prstGeom>
          <a:solidFill>
            <a:srgbClr val="3494B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C696462-53C2-9632-309B-E61E5A36413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4109" y="826343"/>
            <a:ext cx="3171907" cy="1013804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US" sz="2200" dirty="0"/>
              <a:t>Pizza Pilgrims – Company</a:t>
            </a:r>
          </a:p>
        </p:txBody>
      </p:sp>
      <p:grpSp>
        <p:nvGrpSpPr>
          <p:cNvPr id="5" name="Group 13">
            <a:extLst>
              <a:ext uri="{FF2B5EF4-FFF2-40B4-BE49-F238E27FC236}">
                <a16:creationId xmlns:a16="http://schemas.microsoft.com/office/drawing/2014/main" id="{02E562B8-835F-41F9-8233-A24AF42F8699}"/>
              </a:ext>
            </a:extLst>
          </p:cNvPr>
          <p:cNvGrpSpPr/>
          <p:nvPr/>
        </p:nvGrpSpPr>
        <p:grpSpPr>
          <a:xfrm>
            <a:off x="446538" y="453642"/>
            <a:ext cx="11298930" cy="98555"/>
            <a:chOff x="446538" y="453642"/>
            <a:chExt cx="11298930" cy="98555"/>
          </a:xfrm>
        </p:grpSpPr>
        <p:sp>
          <p:nvSpPr>
            <p:cNvPr id="6" name="Rectangle 14">
              <a:extLst>
                <a:ext uri="{FF2B5EF4-FFF2-40B4-BE49-F238E27FC236}">
                  <a16:creationId xmlns:a16="http://schemas.microsoft.com/office/drawing/2014/main" id="{D5D5BC36-22A1-DF33-14CF-B926942B72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46538" y="457200"/>
              <a:ext cx="3703320" cy="94997"/>
            </a:xfrm>
            <a:prstGeom prst="rect">
              <a:avLst/>
            </a:prstGeom>
            <a:solidFill>
              <a:srgbClr val="3494BA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Gill Sans MT"/>
              </a:endParaRPr>
            </a:p>
          </p:txBody>
        </p:sp>
        <p:sp>
          <p:nvSpPr>
            <p:cNvPr id="7" name="Rectangle 15">
              <a:extLst>
                <a:ext uri="{FF2B5EF4-FFF2-40B4-BE49-F238E27FC236}">
                  <a16:creationId xmlns:a16="http://schemas.microsoft.com/office/drawing/2014/main" id="{D92ED7A5-4F24-27D0-C387-A3A29E74A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8042148" y="453642"/>
              <a:ext cx="3703320" cy="98554"/>
            </a:xfrm>
            <a:prstGeom prst="rect">
              <a:avLst/>
            </a:prstGeom>
            <a:solidFill>
              <a:srgbClr val="7A8C8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Gill Sans MT"/>
              </a:endParaRPr>
            </a:p>
          </p:txBody>
        </p:sp>
        <p:sp>
          <p:nvSpPr>
            <p:cNvPr id="8" name="Rectangle 16">
              <a:extLst>
                <a:ext uri="{FF2B5EF4-FFF2-40B4-BE49-F238E27FC236}">
                  <a16:creationId xmlns:a16="http://schemas.microsoft.com/office/drawing/2014/main" id="{98282E1B-90C5-C389-E9FB-2B57E8151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241828" y="457200"/>
              <a:ext cx="3703320" cy="91440"/>
            </a:xfrm>
            <a:prstGeom prst="rect">
              <a:avLst/>
            </a:prstGeom>
            <a:solidFill>
              <a:srgbClr val="58B6C0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Gill Sans MT"/>
              </a:endParaRPr>
            </a:p>
          </p:txBody>
        </p:sp>
      </p:grpSp>
      <p:sp>
        <p:nvSpPr>
          <p:cNvPr id="9" name="TextBox 3">
            <a:extLst>
              <a:ext uri="{FF2B5EF4-FFF2-40B4-BE49-F238E27FC236}">
                <a16:creationId xmlns:a16="http://schemas.microsoft.com/office/drawing/2014/main" id="{F913D4A7-CFC1-E587-1498-6DE909D6EF83}"/>
              </a:ext>
            </a:extLst>
          </p:cNvPr>
          <p:cNvSpPr txBox="1"/>
          <p:nvPr/>
        </p:nvSpPr>
        <p:spPr>
          <a:xfrm>
            <a:off x="725782" y="1646842"/>
            <a:ext cx="3033247" cy="385622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Clr>
                <a:srgbClr val="58B6C0"/>
              </a:buClr>
              <a:buSzPct val="92000"/>
              <a:buFont typeface="Wingdings 2" pitchFamily="18"/>
              <a:buChar char="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0" i="0" u="none" strike="noStrike" kern="1200" cap="none" spc="0" baseline="0" dirty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Clr>
                <a:srgbClr val="58B6C0"/>
              </a:buClr>
              <a:buSzPct val="92000"/>
              <a:buFont typeface="Wingdings 2" pitchFamily="18"/>
              <a:buChar char="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London-based pizzeria chain founded in </a:t>
            </a:r>
            <a:r>
              <a:rPr lang="en-US" sz="2000" b="1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2012</a:t>
            </a:r>
            <a:r>
              <a:rPr lang="en-US" sz="20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by brothers </a:t>
            </a:r>
            <a:r>
              <a:rPr lang="en-US" sz="2000" b="1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Thom and James Elliot</a:t>
            </a:r>
            <a:r>
              <a:rPr lang="en-US" sz="20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. The brand was born from their journey across Italy in a </a:t>
            </a:r>
            <a:r>
              <a:rPr lang="en-US" sz="2000" b="1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Ape van</a:t>
            </a:r>
            <a:r>
              <a:rPr lang="en-US" sz="20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, where they discovered the secrets of authentic </a:t>
            </a:r>
            <a:r>
              <a:rPr lang="en-US" sz="2000" b="1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Neapolitan pizza</a:t>
            </a:r>
            <a:r>
              <a:rPr lang="en-US" sz="20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rgbClr val="58B6C0"/>
              </a:buClr>
              <a:buSzPct val="92000"/>
              <a:buFont typeface="Wingdings 2" pitchFamily="18"/>
              <a:buChar char="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 dirty="0">
              <a:solidFill>
                <a:srgbClr val="FFFFFF"/>
              </a:solidFill>
              <a:uFillTx/>
              <a:latin typeface="Gill Sans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rgbClr val="58B6C0"/>
              </a:buClr>
              <a:buSzPct val="92000"/>
              <a:buFont typeface="Wingdings 2" pitchFamily="18"/>
              <a:buChar char="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 dirty="0">
              <a:solidFill>
                <a:srgbClr val="FFFFFF"/>
              </a:solidFill>
              <a:uFillTx/>
              <a:latin typeface="Gill Sans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rgbClr val="58B6C0"/>
              </a:buClr>
              <a:buSzPct val="92000"/>
              <a:buFont typeface="Wingdings 2" pitchFamily="18"/>
              <a:buChar char="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 dirty="0">
              <a:solidFill>
                <a:srgbClr val="FFFFFF"/>
              </a:solidFill>
              <a:uFillTx/>
              <a:latin typeface="Gill Sans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rgbClr val="58B6C0"/>
              </a:buClr>
              <a:buSzPct val="92000"/>
              <a:buFont typeface="Wingdings 2" pitchFamily="18"/>
              <a:buChar char="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 dirty="0">
              <a:solidFill>
                <a:srgbClr val="FFFFFF"/>
              </a:solidFill>
              <a:uFillTx/>
              <a:latin typeface="Gill Sans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rgbClr val="58B6C0"/>
              </a:buClr>
              <a:buSzPct val="92000"/>
              <a:buFont typeface="Wingdings 2" pitchFamily="18"/>
              <a:buChar char="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 dirty="0">
              <a:solidFill>
                <a:srgbClr val="FFFFFF"/>
              </a:solidFill>
              <a:uFillTx/>
              <a:latin typeface="Gill Sans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rgbClr val="58B6C0"/>
              </a:buClr>
              <a:buSzPct val="92000"/>
              <a:buFont typeface="Wingdings 2" pitchFamily="18"/>
              <a:buChar char="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 dirty="0">
              <a:solidFill>
                <a:srgbClr val="FFFFFF"/>
              </a:solidFill>
              <a:uFillTx/>
              <a:latin typeface="Gill Sans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rgbClr val="58B6C0"/>
              </a:buClr>
              <a:buSzPct val="92000"/>
              <a:buFont typeface="Wingdings 2" pitchFamily="18"/>
              <a:buChar char="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 dirty="0">
              <a:solidFill>
                <a:srgbClr val="FFFFFF"/>
              </a:solidFill>
              <a:uFillTx/>
              <a:latin typeface="Gill Sans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rgbClr val="58B6C0"/>
              </a:buClr>
              <a:buSzPct val="92000"/>
              <a:buFont typeface="Wingdings 2" pitchFamily="18"/>
              <a:buChar char="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 dirty="0">
              <a:solidFill>
                <a:srgbClr val="FFFFFF"/>
              </a:solidFill>
              <a:uFillTx/>
              <a:latin typeface="Gill Sans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rgbClr val="58B6C0"/>
              </a:buClr>
              <a:buSzPct val="92000"/>
              <a:buFont typeface="Wingdings 2" pitchFamily="18"/>
              <a:buChar char="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 dirty="0">
              <a:solidFill>
                <a:srgbClr val="FFFFFF"/>
              </a:solidFill>
              <a:uFillTx/>
              <a:latin typeface="Gill Sans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Clr>
                <a:srgbClr val="58B6C0"/>
              </a:buClr>
              <a:buSzPct val="92000"/>
              <a:buFont typeface="Wingdings 2" pitchFamily="18"/>
              <a:buChar char="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 dirty="0">
              <a:solidFill>
                <a:srgbClr val="FFFFFF"/>
              </a:solidFill>
              <a:uFillTx/>
              <a:latin typeface="Gill Sans MT"/>
            </a:endParaRPr>
          </a:p>
        </p:txBody>
      </p:sp>
      <p:pic>
        <p:nvPicPr>
          <p:cNvPr id="10" name="Picture 4">
            <a:extLst>
              <a:ext uri="{FF2B5EF4-FFF2-40B4-BE49-F238E27FC236}">
                <a16:creationId xmlns:a16="http://schemas.microsoft.com/office/drawing/2014/main" id="{A7C2E9B0-914B-830F-FB80-8BC0802868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2164" y="614403"/>
            <a:ext cx="2510722" cy="25296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5">
            <a:extLst>
              <a:ext uri="{FF2B5EF4-FFF2-40B4-BE49-F238E27FC236}">
                <a16:creationId xmlns:a16="http://schemas.microsoft.com/office/drawing/2014/main" id="{6F2B55BC-9DA0-EED4-F99C-D6E8596B7245}"/>
              </a:ext>
            </a:extLst>
          </p:cNvPr>
          <p:cNvSpPr txBox="1"/>
          <p:nvPr/>
        </p:nvSpPr>
        <p:spPr>
          <a:xfrm>
            <a:off x="4257748" y="935476"/>
            <a:ext cx="3703320" cy="4678204"/>
          </a:xfrm>
          <a:prstGeom prst="rect">
            <a:avLst/>
          </a:prstGeom>
          <a:solidFill>
            <a:srgbClr val="58B6C0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 dirty="0">
              <a:solidFill>
                <a:srgbClr val="C8E5DC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 dirty="0">
                <a:solidFill>
                  <a:srgbClr val="C8E5DC"/>
                </a:solidFill>
                <a:uFillTx/>
                <a:latin typeface="Arial" pitchFamily="34"/>
                <a:cs typeface="Arial" pitchFamily="34"/>
              </a:rPr>
              <a:t>What They Do: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1" i="0" u="none" strike="noStrike" kern="1200" cap="none" spc="0" baseline="0" dirty="0">
              <a:solidFill>
                <a:srgbClr val="C8E5DC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C8E5DC"/>
                </a:solidFill>
                <a:uFillTx/>
                <a:latin typeface="Arial" pitchFamily="34"/>
                <a:cs typeface="Arial" pitchFamily="34"/>
              </a:rPr>
              <a:t>They specialise in </a:t>
            </a:r>
            <a:r>
              <a:rPr lang="en-GB" sz="2400" b="1" i="0" u="none" strike="noStrike" kern="1200" cap="none" spc="0" baseline="0" dirty="0">
                <a:solidFill>
                  <a:srgbClr val="C8E5DC"/>
                </a:solidFill>
                <a:uFillTx/>
                <a:latin typeface="Arial" pitchFamily="34"/>
                <a:cs typeface="Arial" pitchFamily="34"/>
              </a:rPr>
              <a:t>handmade, slow-proved Neapolitan pizzas</a:t>
            </a:r>
            <a:r>
              <a:rPr lang="en-GB" sz="2400" b="0" i="0" u="none" strike="noStrike" kern="1200" cap="none" spc="0" baseline="0" dirty="0">
                <a:solidFill>
                  <a:srgbClr val="C8E5DC"/>
                </a:solidFill>
                <a:uFillTx/>
                <a:latin typeface="Arial" pitchFamily="34"/>
                <a:cs typeface="Arial" pitchFamily="34"/>
              </a:rPr>
              <a:t>. Pizza Pilgrims operates multiple restaurants across </a:t>
            </a:r>
            <a:r>
              <a:rPr lang="en-GB" sz="2400" b="1" i="0" u="none" strike="noStrike" kern="1200" cap="none" spc="0" baseline="0" dirty="0">
                <a:solidFill>
                  <a:srgbClr val="C8E5DC"/>
                </a:solidFill>
                <a:uFillTx/>
                <a:latin typeface="Arial" pitchFamily="34"/>
                <a:cs typeface="Arial" pitchFamily="34"/>
              </a:rPr>
              <a:t>London and the UK</a:t>
            </a:r>
            <a:r>
              <a:rPr lang="en-GB" sz="2400" b="0" i="0" u="none" strike="noStrike" kern="1200" cap="none" spc="0" baseline="0" dirty="0">
                <a:solidFill>
                  <a:srgbClr val="C8E5DC"/>
                </a:solidFill>
                <a:uFillTx/>
                <a:latin typeface="Arial" pitchFamily="34"/>
                <a:cs typeface="Arial" pitchFamily="34"/>
              </a:rPr>
              <a:t>, offering not just great food but memorable, community-driven dining experiences.</a:t>
            </a:r>
          </a:p>
        </p:txBody>
      </p:sp>
      <p:pic>
        <p:nvPicPr>
          <p:cNvPr id="12" name="Picture 7">
            <a:extLst>
              <a:ext uri="{FF2B5EF4-FFF2-40B4-BE49-F238E27FC236}">
                <a16:creationId xmlns:a16="http://schemas.microsoft.com/office/drawing/2014/main" id="{E46684EF-FBD3-F6D3-B160-6D104DC51C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6694" y="3429000"/>
            <a:ext cx="3668773" cy="26620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D8455DE-ED43-5EDF-E448-9A6D505ABC68}"/>
              </a:ext>
            </a:extLst>
          </p:cNvPr>
          <p:cNvSpPr txBox="1"/>
          <p:nvPr/>
        </p:nvSpPr>
        <p:spPr>
          <a:xfrm>
            <a:off x="8347587" y="6197514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(Pizza Pilgrims, 2025)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9F695CD-F0B3-4C43-FB9D-DFB6B22A070D}"/>
              </a:ext>
            </a:extLst>
          </p:cNvPr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FC10576D-84E7-417B-A1A9-1F9B317A552E}" type="slidenum">
              <a:rPr lang="en-GB" smtClean="0"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9728D-FC00-496D-FBE3-BC830E1D8CC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Recruiting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17BAEA-8F1B-00CB-2BBA-E47FC63A414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81192" y="2180496"/>
            <a:ext cx="11029611" cy="4348127"/>
          </a:xfrm>
        </p:spPr>
        <p:txBody>
          <a:bodyPr/>
          <a:lstStyle/>
          <a:p>
            <a:pPr marL="0" lvl="0" indent="0">
              <a:lnSpc>
                <a:spcPct val="80000"/>
              </a:lnSpc>
              <a:buNone/>
            </a:pPr>
            <a:r>
              <a:rPr lang="en-GB" b="1" dirty="0">
                <a:solidFill>
                  <a:srgbClr val="4A7090"/>
                </a:solidFill>
                <a:latin typeface="Arial" pitchFamily="34"/>
                <a:cs typeface="Arial" pitchFamily="34"/>
              </a:rPr>
              <a:t>Objective:</a:t>
            </a:r>
            <a:r>
              <a:rPr lang="en-GB" dirty="0">
                <a:solidFill>
                  <a:srgbClr val="4A7090"/>
                </a:solidFill>
                <a:latin typeface="Arial" pitchFamily="34"/>
                <a:cs typeface="Arial" pitchFamily="34"/>
              </a:rPr>
              <a:t> Hire the right person at the right time for the right job.</a:t>
            </a:r>
            <a:br>
              <a:rPr lang="en-GB" dirty="0">
                <a:solidFill>
                  <a:srgbClr val="4A7090"/>
                </a:solidFill>
                <a:latin typeface="Arial" pitchFamily="34"/>
                <a:cs typeface="Arial" pitchFamily="34"/>
              </a:rPr>
            </a:br>
            <a:endParaRPr lang="en-GB" dirty="0">
              <a:solidFill>
                <a:srgbClr val="4A7090"/>
              </a:solidFill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GB" b="1" dirty="0">
                <a:solidFill>
                  <a:srgbClr val="4A7090"/>
                </a:solidFill>
                <a:latin typeface="Arial" pitchFamily="34"/>
                <a:cs typeface="Arial" pitchFamily="34"/>
              </a:rPr>
              <a:t>Steps:</a:t>
            </a:r>
            <a:endParaRPr lang="en-GB" dirty="0">
              <a:solidFill>
                <a:srgbClr val="4A7090"/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80000"/>
              </a:lnSpc>
            </a:pPr>
            <a:r>
              <a:rPr lang="en-GB" dirty="0">
                <a:solidFill>
                  <a:srgbClr val="4A7090"/>
                </a:solidFill>
                <a:latin typeface="Arial" pitchFamily="34"/>
                <a:cs typeface="Arial" pitchFamily="34"/>
              </a:rPr>
              <a:t>Identify vacancy</a:t>
            </a:r>
          </a:p>
          <a:p>
            <a:pPr lvl="0">
              <a:lnSpc>
                <a:spcPct val="80000"/>
              </a:lnSpc>
            </a:pPr>
            <a:r>
              <a:rPr lang="en-GB" dirty="0">
                <a:solidFill>
                  <a:srgbClr val="4A7090"/>
                </a:solidFill>
                <a:latin typeface="Arial" pitchFamily="34"/>
                <a:cs typeface="Arial" pitchFamily="34"/>
              </a:rPr>
              <a:t>Job analysis</a:t>
            </a:r>
          </a:p>
          <a:p>
            <a:pPr lvl="0">
              <a:lnSpc>
                <a:spcPct val="80000"/>
              </a:lnSpc>
            </a:pPr>
            <a:r>
              <a:rPr lang="en-GB" dirty="0">
                <a:solidFill>
                  <a:srgbClr val="4A7090"/>
                </a:solidFill>
                <a:latin typeface="Arial" pitchFamily="34"/>
                <a:cs typeface="Arial" pitchFamily="34"/>
              </a:rPr>
              <a:t>Job description &amp; person specification</a:t>
            </a:r>
          </a:p>
          <a:p>
            <a:pPr lvl="0">
              <a:lnSpc>
                <a:spcPct val="80000"/>
              </a:lnSpc>
            </a:pPr>
            <a:r>
              <a:rPr lang="en-GB" dirty="0">
                <a:solidFill>
                  <a:srgbClr val="4A7090"/>
                </a:solidFill>
                <a:latin typeface="Arial" pitchFamily="34"/>
                <a:cs typeface="Arial" pitchFamily="34"/>
              </a:rPr>
              <a:t>Attract applicants</a:t>
            </a:r>
          </a:p>
          <a:p>
            <a:pPr lvl="0">
              <a:lnSpc>
                <a:spcPct val="80000"/>
              </a:lnSpc>
            </a:pPr>
            <a:r>
              <a:rPr lang="en-GB" dirty="0">
                <a:solidFill>
                  <a:srgbClr val="4A7090"/>
                </a:solidFill>
                <a:latin typeface="Arial" pitchFamily="34"/>
                <a:cs typeface="Arial" pitchFamily="34"/>
              </a:rPr>
              <a:t>Application screening</a:t>
            </a:r>
          </a:p>
          <a:p>
            <a:pPr lvl="0">
              <a:lnSpc>
                <a:spcPct val="80000"/>
              </a:lnSpc>
            </a:pPr>
            <a:r>
              <a:rPr lang="en-GB" dirty="0">
                <a:solidFill>
                  <a:srgbClr val="4A7090"/>
                </a:solidFill>
                <a:latin typeface="Arial" pitchFamily="34"/>
                <a:cs typeface="Arial" pitchFamily="34"/>
              </a:rPr>
              <a:t>Shortlisting</a:t>
            </a:r>
          </a:p>
          <a:p>
            <a:pPr lvl="0">
              <a:lnSpc>
                <a:spcPct val="80000"/>
              </a:lnSpc>
            </a:pPr>
            <a:r>
              <a:rPr lang="en-GB" dirty="0">
                <a:solidFill>
                  <a:srgbClr val="4A7090"/>
                </a:solidFill>
                <a:latin typeface="Arial" pitchFamily="34"/>
                <a:cs typeface="Arial" pitchFamily="34"/>
              </a:rPr>
              <a:t>Interview/selection</a:t>
            </a:r>
          </a:p>
          <a:p>
            <a:pPr lvl="0">
              <a:lnSpc>
                <a:spcPct val="80000"/>
              </a:lnSpc>
            </a:pPr>
            <a:r>
              <a:rPr lang="en-GB" dirty="0">
                <a:solidFill>
                  <a:srgbClr val="4A7090"/>
                </a:solidFill>
                <a:latin typeface="Arial" pitchFamily="34"/>
                <a:cs typeface="Arial" pitchFamily="34"/>
              </a:rPr>
              <a:t>Job offer &amp; onboarding</a:t>
            </a:r>
            <a:br>
              <a:rPr lang="en-GB" dirty="0">
                <a:solidFill>
                  <a:srgbClr val="4A7090"/>
                </a:solidFill>
                <a:latin typeface="Arial" pitchFamily="34"/>
                <a:cs typeface="Arial" pitchFamily="34"/>
              </a:rPr>
            </a:br>
            <a:br>
              <a:rPr lang="en-GB" sz="1600" dirty="0">
                <a:latin typeface="Arial" pitchFamily="34"/>
                <a:cs typeface="Arial" pitchFamily="34"/>
              </a:rPr>
            </a:br>
            <a:endParaRPr lang="en-GB" sz="1000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4E644DB-6D0E-3ED7-CAC8-11729BB683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8579" y="3006702"/>
            <a:ext cx="4690588" cy="341012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E3CBABF-106D-8CD3-F45C-9DDA481AD3CE}"/>
              </a:ext>
            </a:extLst>
          </p:cNvPr>
          <p:cNvSpPr txBox="1"/>
          <p:nvPr/>
        </p:nvSpPr>
        <p:spPr>
          <a:xfrm>
            <a:off x="9980715" y="6251624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(BBC Bitesize, 2025)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8FF3E0-5EB5-16C6-F74B-941D0A636E9A}"/>
              </a:ext>
            </a:extLst>
          </p:cNvPr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FC10576D-84E7-417B-A1A9-1F9B317A552E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>
            <a:extLst>
              <a:ext uri="{FF2B5EF4-FFF2-40B4-BE49-F238E27FC236}">
                <a16:creationId xmlns:a16="http://schemas.microsoft.com/office/drawing/2014/main" id="{EDBF4DC5-275E-DBEB-A634-4046D9308F4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15137" y="665253"/>
            <a:ext cx="11029611" cy="1013804"/>
          </a:xfrm>
        </p:spPr>
        <p:txBody>
          <a:bodyPr/>
          <a:lstStyle/>
          <a:p>
            <a:pPr lvl="0"/>
            <a:r>
              <a:rPr lang="en-GB"/>
              <a:t>Job Analysis – Project Manager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7DFE6A11-E9D7-2825-02BE-D38E6F5B3B2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92697" y="2581908"/>
            <a:ext cx="10952043" cy="3170096"/>
          </a:xfrm>
        </p:spPr>
        <p:txBody>
          <a:bodyPr>
            <a:spAutoFit/>
          </a:bodyPr>
          <a:lstStyle/>
          <a:p>
            <a:pPr lvl="0" defTabSz="914400" hangingPunct="0"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§"/>
            </a:pPr>
            <a:r>
              <a:rPr lang="en-US" sz="2800" dirty="0">
                <a:solidFill>
                  <a:srgbClr val="000000"/>
                </a:solidFill>
                <a:latin typeface="Arial" pitchFamily="34"/>
              </a:rPr>
              <a:t>Define project goals, scope, and timelines </a:t>
            </a:r>
          </a:p>
          <a:p>
            <a:pPr lvl="0" defTabSz="914400" hangingPunct="0"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§"/>
            </a:pPr>
            <a:r>
              <a:rPr lang="en-US" sz="2800" dirty="0">
                <a:solidFill>
                  <a:srgbClr val="000000"/>
                </a:solidFill>
                <a:latin typeface="Arial" pitchFamily="34"/>
              </a:rPr>
              <a:t>Plan and allocate resources effectively </a:t>
            </a:r>
          </a:p>
          <a:p>
            <a:pPr lvl="0" defTabSz="914400" hangingPunct="0"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§"/>
            </a:pPr>
            <a:r>
              <a:rPr lang="en-US" sz="2800" dirty="0">
                <a:solidFill>
                  <a:srgbClr val="000000"/>
                </a:solidFill>
                <a:latin typeface="Arial" pitchFamily="34"/>
              </a:rPr>
              <a:t>Monitor progress and manage risks </a:t>
            </a:r>
          </a:p>
          <a:p>
            <a:pPr lvl="0" defTabSz="914400" hangingPunct="0"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§"/>
            </a:pPr>
            <a:r>
              <a:rPr lang="en-US" sz="2800" dirty="0">
                <a:solidFill>
                  <a:srgbClr val="000000"/>
                </a:solidFill>
                <a:latin typeface="Arial" pitchFamily="34"/>
              </a:rPr>
              <a:t>Communicate with stakeholders and team members </a:t>
            </a:r>
          </a:p>
          <a:p>
            <a:pPr lvl="0" defTabSz="914400" hangingPunct="0"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§"/>
            </a:pPr>
            <a:r>
              <a:rPr lang="en-US" sz="2800" dirty="0">
                <a:solidFill>
                  <a:srgbClr val="000000"/>
                </a:solidFill>
                <a:latin typeface="Arial" pitchFamily="34"/>
              </a:rPr>
              <a:t>Ensure project completion within budget and schedule </a:t>
            </a:r>
          </a:p>
          <a:p>
            <a:pPr lvl="0" defTabSz="914400" hangingPunct="0"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§"/>
            </a:pPr>
            <a:r>
              <a:rPr lang="en-US" sz="2800" dirty="0">
                <a:solidFill>
                  <a:srgbClr val="000000"/>
                </a:solidFill>
                <a:latin typeface="Arial" pitchFamily="34"/>
              </a:rPr>
              <a:t>Evaluate outcomes and report on project performance </a:t>
            </a:r>
          </a:p>
          <a:p>
            <a:pPr marL="0" lvl="0" indent="0" defTabSz="914400" hangingPunc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/>
              </a:rPr>
              <a:t>										</a:t>
            </a:r>
            <a:r>
              <a:rPr lang="en-US" sz="1200" dirty="0">
                <a:solidFill>
                  <a:srgbClr val="000000"/>
                </a:solidFill>
                <a:latin typeface="Arial" pitchFamily="34"/>
              </a:rPr>
              <a:t>(IPM, 2025)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39D267-49B3-20E6-93C3-93E557752BB2}"/>
              </a:ext>
            </a:extLst>
          </p:cNvPr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FC10576D-84E7-417B-A1A9-1F9B317A552E}" type="slidenum">
              <a:rPr lang="en-GB" smtClean="0"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74BEE-C388-CDED-08D2-E6B1A4CF9CF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Job Description – Project Manager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D966B-411B-0577-2201-7C3D3429D7A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93292" y="2180496"/>
            <a:ext cx="11217511" cy="4564428"/>
          </a:xfrm>
        </p:spPr>
        <p:txBody>
          <a:bodyPr/>
          <a:lstStyle/>
          <a:p>
            <a:pPr marL="0" lvl="0" indent="0">
              <a:lnSpc>
                <a:spcPct val="90000"/>
              </a:lnSpc>
              <a:buNone/>
            </a:pPr>
            <a:r>
              <a:rPr lang="en-GB" sz="2000" b="1" dirty="0">
                <a:latin typeface="Arial" pitchFamily="34"/>
                <a:cs typeface="Arial" pitchFamily="34"/>
              </a:rPr>
              <a:t>Job Title:</a:t>
            </a:r>
            <a:r>
              <a:rPr lang="en-GB" sz="2000" dirty="0">
                <a:latin typeface="Arial" pitchFamily="34"/>
                <a:cs typeface="Arial" pitchFamily="34"/>
              </a:rPr>
              <a:t> Project Manager</a:t>
            </a:r>
            <a:br>
              <a:rPr lang="en-GB" sz="2000" dirty="0">
                <a:latin typeface="Arial" pitchFamily="34"/>
                <a:cs typeface="Arial" pitchFamily="34"/>
              </a:rPr>
            </a:br>
            <a:r>
              <a:rPr lang="en-GB" sz="2000" b="1" dirty="0">
                <a:latin typeface="Arial" pitchFamily="34"/>
                <a:cs typeface="Arial" pitchFamily="34"/>
              </a:rPr>
              <a:t>Department:</a:t>
            </a:r>
            <a:r>
              <a:rPr lang="en-GB" sz="2000" dirty="0">
                <a:latin typeface="Arial" pitchFamily="34"/>
                <a:cs typeface="Arial" pitchFamily="34"/>
              </a:rPr>
              <a:t> Business Transformation / Operations</a:t>
            </a:r>
            <a:br>
              <a:rPr lang="en-GB" sz="2000" dirty="0">
                <a:latin typeface="Arial" pitchFamily="34"/>
                <a:cs typeface="Arial" pitchFamily="34"/>
              </a:rPr>
            </a:br>
            <a:r>
              <a:rPr lang="en-GB" sz="2000" b="1" dirty="0">
                <a:latin typeface="Arial" pitchFamily="34"/>
                <a:cs typeface="Arial" pitchFamily="34"/>
              </a:rPr>
              <a:t>Reports To:</a:t>
            </a:r>
            <a:r>
              <a:rPr lang="en-GB" sz="2000" dirty="0">
                <a:latin typeface="Arial" pitchFamily="34"/>
                <a:cs typeface="Arial" pitchFamily="34"/>
              </a:rPr>
              <a:t> Programme or General Manager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2000" b="1" dirty="0">
                <a:latin typeface="Arial" pitchFamily="34"/>
                <a:cs typeface="Arial" pitchFamily="34"/>
              </a:rPr>
              <a:t>Responsibilities:</a:t>
            </a:r>
            <a:endParaRPr lang="en-GB" sz="2000" dirty="0">
              <a:latin typeface="Arial" pitchFamily="34"/>
              <a:cs typeface="Arial" pitchFamily="34"/>
            </a:endParaRPr>
          </a:p>
          <a:p>
            <a:pPr lvl="0">
              <a:lnSpc>
                <a:spcPct val="90000"/>
              </a:lnSpc>
            </a:pPr>
            <a:r>
              <a:rPr lang="en-GB" sz="2000" dirty="0">
                <a:latin typeface="Arial" pitchFamily="34"/>
                <a:cs typeface="Arial" pitchFamily="34"/>
              </a:rPr>
              <a:t>Lead and manage the delivery of business transformation projects </a:t>
            </a:r>
          </a:p>
          <a:p>
            <a:pPr lvl="0">
              <a:lnSpc>
                <a:spcPct val="90000"/>
              </a:lnSpc>
            </a:pPr>
            <a:r>
              <a:rPr lang="en-GB" sz="2000" dirty="0">
                <a:latin typeface="Arial" pitchFamily="34"/>
                <a:cs typeface="Arial" pitchFamily="34"/>
              </a:rPr>
              <a:t>Develop detailed project plans outlining tasks, milestones, and deliverables </a:t>
            </a:r>
          </a:p>
          <a:p>
            <a:pPr lvl="0">
              <a:lnSpc>
                <a:spcPct val="90000"/>
              </a:lnSpc>
            </a:pPr>
            <a:r>
              <a:rPr lang="en-GB" sz="2000" dirty="0">
                <a:latin typeface="Arial" pitchFamily="34"/>
                <a:cs typeface="Arial" pitchFamily="34"/>
              </a:rPr>
              <a:t>Coordinate cross-functional teams to ensure smooth project execution </a:t>
            </a:r>
          </a:p>
          <a:p>
            <a:pPr lvl="0">
              <a:lnSpc>
                <a:spcPct val="90000"/>
              </a:lnSpc>
            </a:pPr>
            <a:r>
              <a:rPr lang="en-GB" sz="2000" dirty="0">
                <a:latin typeface="Arial" pitchFamily="34"/>
                <a:cs typeface="Arial" pitchFamily="34"/>
              </a:rPr>
              <a:t>Manage budgets, resources, and timelines effectively </a:t>
            </a:r>
          </a:p>
          <a:p>
            <a:pPr lvl="0">
              <a:lnSpc>
                <a:spcPct val="90000"/>
              </a:lnSpc>
            </a:pPr>
            <a:r>
              <a:rPr lang="en-GB" sz="2000" dirty="0">
                <a:latin typeface="Arial" pitchFamily="34"/>
                <a:cs typeface="Arial" pitchFamily="34"/>
              </a:rPr>
              <a:t>Identify and mitigate potential project risks </a:t>
            </a:r>
          </a:p>
          <a:p>
            <a:pPr lvl="0">
              <a:lnSpc>
                <a:spcPct val="90000"/>
              </a:lnSpc>
            </a:pPr>
            <a:r>
              <a:rPr lang="en-GB" sz="2000" dirty="0">
                <a:latin typeface="Arial" pitchFamily="34"/>
                <a:cs typeface="Arial" pitchFamily="34"/>
              </a:rPr>
              <a:t>Communicate progress, issues, and results to stakeholders and management 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2000" dirty="0">
                <a:latin typeface="Arial" pitchFamily="34"/>
                <a:cs typeface="Arial" pitchFamily="34"/>
              </a:rPr>
              <a:t>																					</a:t>
            </a:r>
            <a:r>
              <a:rPr lang="en-GB" sz="1200" dirty="0">
                <a:latin typeface="Arial" pitchFamily="34"/>
                <a:cs typeface="Arial" pitchFamily="34"/>
              </a:rPr>
              <a:t>(IPM, 2025)</a:t>
            </a:r>
          </a:p>
          <a:p>
            <a:pPr lvl="0">
              <a:lnSpc>
                <a:spcPct val="90000"/>
              </a:lnSpc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0EB265-0A5D-F641-5D62-519B2B335664}"/>
              </a:ext>
            </a:extLst>
          </p:cNvPr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FC10576D-84E7-417B-A1A9-1F9B317A552E}" type="slidenum">
              <a:rPr lang="en-GB" smtClean="0"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002DB-A79A-0589-9A34-7EDA9D38334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Person Specification – Project Manager</a:t>
            </a:r>
          </a:p>
        </p:txBody>
      </p:sp>
      <p:graphicFrame>
        <p:nvGraphicFramePr>
          <p:cNvPr id="3" name="Content Placeholder 4">
            <a:extLst>
              <a:ext uri="{FF2B5EF4-FFF2-40B4-BE49-F238E27FC236}">
                <a16:creationId xmlns:a16="http://schemas.microsoft.com/office/drawing/2014/main" id="{BE0DB4DD-D231-9F29-4A37-C5786640133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81018" y="1945824"/>
          <a:ext cx="11029938" cy="445008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676646">
                  <a:extLst>
                    <a:ext uri="{9D8B030D-6E8A-4147-A177-3AD203B41FA5}">
                      <a16:colId xmlns:a16="http://schemas.microsoft.com/office/drawing/2014/main" val="1778144552"/>
                    </a:ext>
                  </a:extLst>
                </a:gridCol>
                <a:gridCol w="3676646">
                  <a:extLst>
                    <a:ext uri="{9D8B030D-6E8A-4147-A177-3AD203B41FA5}">
                      <a16:colId xmlns:a16="http://schemas.microsoft.com/office/drawing/2014/main" val="276451950"/>
                    </a:ext>
                  </a:extLst>
                </a:gridCol>
                <a:gridCol w="3676646">
                  <a:extLst>
                    <a:ext uri="{9D8B030D-6E8A-4147-A177-3AD203B41FA5}">
                      <a16:colId xmlns:a16="http://schemas.microsoft.com/office/drawing/2014/main" val="4016024795"/>
                    </a:ext>
                  </a:extLst>
                </a:gridCol>
              </a:tblGrid>
              <a:tr h="370844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000" b="1">
                          <a:latin typeface="Arial" pitchFamily="34"/>
                          <a:cs typeface="Arial" pitchFamily="34"/>
                        </a:rPr>
                        <a:t>Essential Criteria</a:t>
                      </a:r>
                      <a:endParaRPr lang="en-GB" sz="2000">
                        <a:latin typeface="Arial" pitchFamily="34"/>
                        <a:cs typeface="Arial" pitchFamily="34"/>
                      </a:endParaRPr>
                    </a:p>
                    <a:p>
                      <a:pPr lvl="0"/>
                      <a:endParaRPr lang="en-GB" sz="2000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2000" b="1">
                          <a:latin typeface="Arial" pitchFamily="34"/>
                          <a:cs typeface="Arial" pitchFamily="34"/>
                        </a:rPr>
                        <a:t>Desirable Criteria</a:t>
                      </a:r>
                      <a:endParaRPr lang="en-GB" sz="2000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2000">
                          <a:latin typeface="Arial" pitchFamily="34"/>
                          <a:cs typeface="Arial" pitchFamily="34"/>
                        </a:rPr>
                        <a:t>Softy Skills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0351048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marL="285750" lvl="0" indent="-285750">
                        <a:lnSpc>
                          <a:spcPct val="80000"/>
                        </a:lnSpc>
                        <a:buSzPct val="100000"/>
                        <a:buFont typeface="Wingdings" pitchFamily="2"/>
                        <a:buChar char="§"/>
                      </a:pPr>
                      <a:r>
                        <a:rPr lang="en-GB" sz="2000">
                          <a:latin typeface="Arial" pitchFamily="34"/>
                          <a:cs typeface="Arial" pitchFamily="34"/>
                        </a:rPr>
                        <a:t>Proven experience managing complex projects </a:t>
                      </a:r>
                    </a:p>
                    <a:p>
                      <a:pPr marL="0" lvl="0" indent="0">
                        <a:lnSpc>
                          <a:spcPct val="80000"/>
                        </a:lnSpc>
                        <a:buNone/>
                      </a:pPr>
                      <a:endParaRPr lang="en-GB" sz="2000">
                        <a:latin typeface="Arial" pitchFamily="34"/>
                        <a:cs typeface="Arial" pitchFamily="34"/>
                      </a:endParaRPr>
                    </a:p>
                    <a:p>
                      <a:pPr marL="285750" lvl="0" indent="-285750">
                        <a:lnSpc>
                          <a:spcPct val="80000"/>
                        </a:lnSpc>
                        <a:buSzPct val="100000"/>
                        <a:buFont typeface="Wingdings" pitchFamily="2"/>
                        <a:buChar char="§"/>
                      </a:pPr>
                      <a:r>
                        <a:rPr lang="en-GB" sz="2000">
                          <a:latin typeface="Arial" pitchFamily="34"/>
                          <a:cs typeface="Arial" pitchFamily="34"/>
                        </a:rPr>
                        <a:t>Strong organisational and leadership skills </a:t>
                      </a:r>
                    </a:p>
                    <a:p>
                      <a:pPr marL="0" lvl="0" indent="0">
                        <a:lnSpc>
                          <a:spcPct val="80000"/>
                        </a:lnSpc>
                        <a:buNone/>
                      </a:pPr>
                      <a:endParaRPr lang="en-GB" sz="2000">
                        <a:latin typeface="Arial" pitchFamily="34"/>
                        <a:cs typeface="Arial" pitchFamily="34"/>
                      </a:endParaRPr>
                    </a:p>
                    <a:p>
                      <a:pPr marL="285750" lvl="0" indent="-285750">
                        <a:lnSpc>
                          <a:spcPct val="80000"/>
                        </a:lnSpc>
                        <a:buSzPct val="100000"/>
                        <a:buFont typeface="Wingdings" pitchFamily="2"/>
                        <a:buChar char="§"/>
                      </a:pPr>
                      <a:r>
                        <a:rPr lang="en-GB" sz="2000">
                          <a:latin typeface="Arial" pitchFamily="34"/>
                          <a:cs typeface="Arial" pitchFamily="34"/>
                        </a:rPr>
                        <a:t>Excellent communication and problem-solving abilities</a:t>
                      </a:r>
                    </a:p>
                    <a:p>
                      <a:pPr marL="0" lvl="0" indent="0">
                        <a:lnSpc>
                          <a:spcPct val="80000"/>
                        </a:lnSpc>
                        <a:buNone/>
                      </a:pPr>
                      <a:r>
                        <a:rPr lang="en-GB" sz="2000">
                          <a:latin typeface="Arial" pitchFamily="34"/>
                          <a:cs typeface="Arial" pitchFamily="34"/>
                        </a:rPr>
                        <a:t> </a:t>
                      </a:r>
                    </a:p>
                    <a:p>
                      <a:pPr marL="285750" lvl="0" indent="-285750">
                        <a:lnSpc>
                          <a:spcPct val="80000"/>
                        </a:lnSpc>
                        <a:buSzPct val="100000"/>
                        <a:buFont typeface="Wingdings" pitchFamily="2"/>
                        <a:buChar char="§"/>
                      </a:pPr>
                      <a:r>
                        <a:rPr lang="en-GB" sz="2000">
                          <a:latin typeface="Arial" pitchFamily="34"/>
                          <a:cs typeface="Arial" pitchFamily="34"/>
                        </a:rPr>
                        <a:t>Knowledge of project management methodologies</a:t>
                      </a:r>
                    </a:p>
                    <a:p>
                      <a:pPr marL="0" lvl="0" indent="0">
                        <a:lnSpc>
                          <a:spcPct val="80000"/>
                        </a:lnSpc>
                        <a:buNone/>
                      </a:pPr>
                      <a:r>
                        <a:rPr lang="en-GB" sz="2000">
                          <a:latin typeface="Arial" pitchFamily="34"/>
                          <a:cs typeface="Arial" pitchFamily="34"/>
                        </a:rPr>
                        <a:t> </a:t>
                      </a:r>
                    </a:p>
                    <a:p>
                      <a:pPr marL="285750" lvl="0" indent="-285750">
                        <a:lnSpc>
                          <a:spcPct val="80000"/>
                        </a:lnSpc>
                        <a:buSzPct val="100000"/>
                        <a:buFont typeface="Wingdings" pitchFamily="2"/>
                        <a:buChar char="§"/>
                      </a:pPr>
                      <a:r>
                        <a:rPr lang="en-GB" sz="2000">
                          <a:latin typeface="Arial" pitchFamily="34"/>
                          <a:cs typeface="Arial" pitchFamily="34"/>
                        </a:rPr>
                        <a:t>Ability to work under pressure and meet deadlines </a:t>
                      </a:r>
                    </a:p>
                  </a:txBody>
                  <a:tcPr>
                    <a:solidFill>
                      <a:srgbClr val="CAEEFB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lnSpc>
                          <a:spcPct val="80000"/>
                        </a:lnSpc>
                        <a:buSzPct val="100000"/>
                        <a:buFont typeface="Wingdings" pitchFamily="2"/>
                        <a:buChar char="§"/>
                      </a:pPr>
                      <a:r>
                        <a:rPr lang="en-GB" sz="2000">
                          <a:latin typeface="Arial" pitchFamily="34"/>
                          <a:cs typeface="Arial" pitchFamily="34"/>
                        </a:rPr>
                        <a:t>Professional certification</a:t>
                      </a:r>
                    </a:p>
                    <a:p>
                      <a:pPr marL="0" lvl="0" indent="0">
                        <a:lnSpc>
                          <a:spcPct val="80000"/>
                        </a:lnSpc>
                        <a:buNone/>
                      </a:pPr>
                      <a:endParaRPr lang="en-GB" sz="2000">
                        <a:latin typeface="Arial" pitchFamily="34"/>
                        <a:cs typeface="Arial" pitchFamily="34"/>
                      </a:endParaRPr>
                    </a:p>
                    <a:p>
                      <a:pPr marL="285750" lvl="0" indent="-285750">
                        <a:lnSpc>
                          <a:spcPct val="80000"/>
                        </a:lnSpc>
                        <a:buSzPct val="100000"/>
                        <a:buFont typeface="Wingdings" pitchFamily="2"/>
                        <a:buChar char="§"/>
                      </a:pPr>
                      <a:r>
                        <a:rPr lang="en-GB" sz="2000">
                          <a:latin typeface="Arial" pitchFamily="34"/>
                          <a:cs typeface="Arial" pitchFamily="34"/>
                        </a:rPr>
                        <a:t>Experience in business transformation or change management </a:t>
                      </a:r>
                    </a:p>
                    <a:p>
                      <a:pPr marL="0" lvl="0" indent="0">
                        <a:lnSpc>
                          <a:spcPct val="80000"/>
                        </a:lnSpc>
                        <a:buNone/>
                      </a:pPr>
                      <a:endParaRPr lang="en-GB" sz="2000">
                        <a:latin typeface="Arial" pitchFamily="34"/>
                        <a:cs typeface="Arial" pitchFamily="34"/>
                      </a:endParaRPr>
                    </a:p>
                    <a:p>
                      <a:pPr marL="285750" lvl="0" indent="-285750">
                        <a:lnSpc>
                          <a:spcPct val="80000"/>
                        </a:lnSpc>
                        <a:buSzPct val="100000"/>
                        <a:buFont typeface="Wingdings" pitchFamily="2"/>
                        <a:buChar char="§"/>
                      </a:pPr>
                      <a:r>
                        <a:rPr lang="en-GB" sz="2000">
                          <a:latin typeface="Arial" pitchFamily="34"/>
                          <a:cs typeface="Arial" pitchFamily="34"/>
                        </a:rPr>
                        <a:t>Budgeting and financial management experience </a:t>
                      </a:r>
                    </a:p>
                  </a:txBody>
                  <a:tcPr>
                    <a:solidFill>
                      <a:srgbClr val="CAEEFB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lnSpc>
                          <a:spcPct val="80000"/>
                        </a:lnSpc>
                        <a:buSzPct val="100000"/>
                        <a:buFont typeface="Wingdings" pitchFamily="2"/>
                        <a:buChar char="§"/>
                      </a:pPr>
                      <a:r>
                        <a:rPr lang="en-GB" sz="2000">
                          <a:latin typeface="Arial" pitchFamily="34"/>
                          <a:cs typeface="Arial" pitchFamily="34"/>
                        </a:rPr>
                        <a:t>Leadership and teamwork </a:t>
                      </a:r>
                    </a:p>
                    <a:p>
                      <a:pPr marL="0" lvl="0" indent="0">
                        <a:lnSpc>
                          <a:spcPct val="80000"/>
                        </a:lnSpc>
                        <a:buNone/>
                      </a:pPr>
                      <a:endParaRPr lang="en-GB" sz="2000">
                        <a:latin typeface="Arial" pitchFamily="34"/>
                        <a:cs typeface="Arial" pitchFamily="34"/>
                      </a:endParaRPr>
                    </a:p>
                    <a:p>
                      <a:pPr marL="285750" lvl="0" indent="-285750">
                        <a:lnSpc>
                          <a:spcPct val="80000"/>
                        </a:lnSpc>
                        <a:buSzPct val="100000"/>
                        <a:buFont typeface="Wingdings" pitchFamily="2"/>
                        <a:buChar char="§"/>
                      </a:pPr>
                      <a:r>
                        <a:rPr lang="en-GB" sz="2000">
                          <a:latin typeface="Arial" pitchFamily="34"/>
                          <a:cs typeface="Arial" pitchFamily="34"/>
                        </a:rPr>
                        <a:t>Adaptability and critical thinking </a:t>
                      </a:r>
                    </a:p>
                    <a:p>
                      <a:pPr marL="0" lvl="0" indent="0">
                        <a:lnSpc>
                          <a:spcPct val="80000"/>
                        </a:lnSpc>
                        <a:buNone/>
                      </a:pPr>
                      <a:endParaRPr lang="en-GB" sz="2000">
                        <a:latin typeface="Arial" pitchFamily="34"/>
                        <a:cs typeface="Arial" pitchFamily="34"/>
                      </a:endParaRPr>
                    </a:p>
                    <a:p>
                      <a:pPr marL="285750" lvl="0" indent="-285750">
                        <a:lnSpc>
                          <a:spcPct val="80000"/>
                        </a:lnSpc>
                        <a:buSzPct val="100000"/>
                        <a:buFont typeface="Wingdings" pitchFamily="2"/>
                        <a:buChar char="§"/>
                      </a:pPr>
                      <a:r>
                        <a:rPr lang="en-GB" sz="2000">
                          <a:latin typeface="Arial" pitchFamily="34"/>
                          <a:cs typeface="Arial" pitchFamily="34"/>
                        </a:rPr>
                        <a:t>Strong interpersonal and negotiation skills </a:t>
                      </a:r>
                    </a:p>
                  </a:txBody>
                  <a:tcPr>
                    <a:solidFill>
                      <a:srgbClr val="CAEE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0889833"/>
                  </a:ext>
                </a:extLst>
              </a:tr>
            </a:tbl>
          </a:graphicData>
        </a:graphic>
      </p:graphicFrame>
      <p:sp>
        <p:nvSpPr>
          <p:cNvPr id="4" name="TextBox 6">
            <a:extLst>
              <a:ext uri="{FF2B5EF4-FFF2-40B4-BE49-F238E27FC236}">
                <a16:creationId xmlns:a16="http://schemas.microsoft.com/office/drawing/2014/main" id="{D26EB1D7-5710-0231-F3B5-060F54E44270}"/>
              </a:ext>
            </a:extLst>
          </p:cNvPr>
          <p:cNvSpPr txBox="1"/>
          <p:nvPr/>
        </p:nvSpPr>
        <p:spPr>
          <a:xfrm>
            <a:off x="9979743" y="6155841"/>
            <a:ext cx="6096003" cy="24006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(IPM, 2025)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3221F2-A655-29ED-E036-D7F63F46037F}"/>
              </a:ext>
            </a:extLst>
          </p:cNvPr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FC10576D-84E7-417B-A1A9-1F9B317A552E}" type="slidenum">
              <a:rPr lang="en-GB" smtClean="0"/>
              <a:t>7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D949B935-27D0-D4F2-FB7E-66D59CAEED0E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/>
              <a:t>different types of interviews</a:t>
            </a:r>
          </a:p>
        </p:txBody>
      </p:sp>
      <p:sp>
        <p:nvSpPr>
          <p:cNvPr id="3" name="Subtitle 4">
            <a:extLst>
              <a:ext uri="{FF2B5EF4-FFF2-40B4-BE49-F238E27FC236}">
                <a16:creationId xmlns:a16="http://schemas.microsoft.com/office/drawing/2014/main" id="{B386EA09-778E-44A7-516C-73430399A0A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32AA1E-0F0F-4C20-A365-6BBB39D70A27}"/>
              </a:ext>
            </a:extLst>
          </p:cNvPr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F9C2089E-3E83-4502-95F0-7B1AA7E85D60}" type="slidenum">
              <a:rPr lang="en-GB" smtClean="0"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FC2A9-45E8-6A88-4CC8-88B3CD43DFE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sz="2500"/>
              <a:t> </a:t>
            </a:r>
            <a:br>
              <a:rPr lang="en-US" sz="2500"/>
            </a:br>
            <a:r>
              <a:rPr lang="en-GB" sz="2500" b="1"/>
              <a:t>Structured Interview</a:t>
            </a:r>
            <a:br>
              <a:rPr lang="en-GB" sz="2500" b="1"/>
            </a:br>
            <a:endParaRPr lang="en-GB" sz="25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2E8C8-9901-6AFD-1238-ECA57D245D2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endParaRPr lang="en-GB" sz="2000" dirty="0">
              <a:latin typeface="Arial" pitchFamily="34"/>
              <a:cs typeface="Arial" pitchFamily="34"/>
            </a:endParaRPr>
          </a:p>
          <a:p>
            <a:pPr lvl="0"/>
            <a:r>
              <a:rPr lang="en-GB" sz="2000" dirty="0">
                <a:latin typeface="Arial" pitchFamily="34"/>
                <a:cs typeface="Arial" pitchFamily="34"/>
              </a:rPr>
              <a:t>Uses a fixed set of pre-planned questions asked to all candidates </a:t>
            </a:r>
            <a:r>
              <a:rPr lang="en-GB" sz="1200" dirty="0">
                <a:latin typeface="Arial" pitchFamily="34"/>
                <a:cs typeface="Arial" pitchFamily="34"/>
              </a:rPr>
              <a:t>(Armstrong, 2023).</a:t>
            </a:r>
          </a:p>
          <a:p>
            <a:pPr lvl="0"/>
            <a:r>
              <a:rPr lang="en-GB" sz="2000" dirty="0">
                <a:latin typeface="Arial" pitchFamily="34"/>
                <a:cs typeface="Arial" pitchFamily="34"/>
              </a:rPr>
              <a:t>Focuses on comparing candidates fairly and consistently.</a:t>
            </a:r>
          </a:p>
          <a:p>
            <a:pPr lvl="0"/>
            <a:r>
              <a:rPr lang="en-GB" sz="2000" dirty="0">
                <a:latin typeface="Arial" pitchFamily="34"/>
                <a:cs typeface="Arial" pitchFamily="34"/>
              </a:rPr>
              <a:t>Helps assess technical knowledge and job-specific skills.</a:t>
            </a:r>
          </a:p>
          <a:p>
            <a:pPr marL="0" lvl="0" indent="0">
              <a:buNone/>
            </a:pPr>
            <a:r>
              <a:rPr lang="en-GB" sz="2000" b="1" dirty="0">
                <a:latin typeface="Arial" pitchFamily="34"/>
                <a:cs typeface="Arial" pitchFamily="34"/>
              </a:rPr>
              <a:t>Advantages:</a:t>
            </a:r>
            <a:endParaRPr lang="en-GB" sz="2000" dirty="0">
              <a:latin typeface="Arial" pitchFamily="34"/>
              <a:cs typeface="Arial" pitchFamily="34"/>
            </a:endParaRPr>
          </a:p>
          <a:p>
            <a:pPr lvl="0"/>
            <a:r>
              <a:rPr lang="en-GB" sz="2000" dirty="0">
                <a:latin typeface="Arial" pitchFamily="34"/>
                <a:cs typeface="Arial" pitchFamily="34"/>
              </a:rPr>
              <a:t>Fair and objective process.</a:t>
            </a:r>
          </a:p>
          <a:p>
            <a:pPr lvl="0"/>
            <a:r>
              <a:rPr lang="en-GB" sz="2000" dirty="0">
                <a:latin typeface="Arial" pitchFamily="34"/>
                <a:cs typeface="Arial" pitchFamily="34"/>
              </a:rPr>
              <a:t>Easy to compare candidates.</a:t>
            </a:r>
          </a:p>
          <a:p>
            <a:pPr lvl="0"/>
            <a:r>
              <a:rPr lang="en-GB" sz="2000" dirty="0">
                <a:latin typeface="Arial" pitchFamily="34"/>
                <a:cs typeface="Arial" pitchFamily="34"/>
              </a:rPr>
              <a:t>Reduces interviewer bias.</a:t>
            </a:r>
          </a:p>
          <a:p>
            <a:pPr marL="0" lvl="0" indent="0">
              <a:buNone/>
            </a:pPr>
            <a:endParaRPr lang="en-GB" dirty="0">
              <a:latin typeface="Arial" pitchFamily="34"/>
              <a:cs typeface="Arial" pitchFamily="34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9540C4-1E5D-B1E5-8E0F-6326B85F55D0}"/>
              </a:ext>
            </a:extLst>
          </p:cNvPr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FC10576D-84E7-417B-A1A9-1F9B317A552E}" type="slidenum">
              <a:rPr lang="en-GB" smtClean="0"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B83F8-D070-EA91-E408-2486EF5E71A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Panel Interview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AF979-0E80-27A1-8B3F-174B657930B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lnSpc>
                <a:spcPct val="90000"/>
              </a:lnSpc>
              <a:buNone/>
            </a:pPr>
            <a:endParaRPr lang="en-GB" sz="2000" dirty="0">
              <a:latin typeface="Arial" pitchFamily="34"/>
              <a:cs typeface="Arial" pitchFamily="34"/>
            </a:endParaRPr>
          </a:p>
          <a:p>
            <a:pPr lvl="0">
              <a:lnSpc>
                <a:spcPct val="90000"/>
              </a:lnSpc>
            </a:pPr>
            <a:r>
              <a:rPr lang="en-GB" sz="2000" dirty="0">
                <a:latin typeface="Arial" pitchFamily="34"/>
                <a:cs typeface="Arial" pitchFamily="34"/>
              </a:rPr>
              <a:t>Conducted by two or more interviewers from different departments, evaluate your candidacy at once </a:t>
            </a:r>
            <a:r>
              <a:rPr lang="en-GB" sz="1200" dirty="0">
                <a:latin typeface="Arial" pitchFamily="34"/>
                <a:cs typeface="Arial" pitchFamily="34"/>
              </a:rPr>
              <a:t>(Indeed, 2025)</a:t>
            </a:r>
          </a:p>
          <a:p>
            <a:pPr lvl="0">
              <a:lnSpc>
                <a:spcPct val="90000"/>
              </a:lnSpc>
            </a:pPr>
            <a:r>
              <a:rPr lang="en-GB" sz="2000" dirty="0">
                <a:latin typeface="Arial" pitchFamily="34"/>
                <a:cs typeface="Arial" pitchFamily="34"/>
              </a:rPr>
              <a:t>Each panel member assesses the candidate from their own area of expertise.</a:t>
            </a:r>
          </a:p>
          <a:p>
            <a:pPr lvl="0">
              <a:lnSpc>
                <a:spcPct val="90000"/>
              </a:lnSpc>
            </a:pPr>
            <a:r>
              <a:rPr lang="en-GB" sz="2000" dirty="0">
                <a:latin typeface="Arial" pitchFamily="34"/>
                <a:cs typeface="Arial" pitchFamily="34"/>
              </a:rPr>
              <a:t>Useful for senior or multi-departmental roles in transformation projects.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2000" b="1" dirty="0">
                <a:latin typeface="Arial" pitchFamily="34"/>
                <a:cs typeface="Arial" pitchFamily="34"/>
              </a:rPr>
              <a:t>Advantages:</a:t>
            </a:r>
            <a:endParaRPr lang="en-GB" sz="2000" dirty="0">
              <a:latin typeface="Arial" pitchFamily="34"/>
              <a:cs typeface="Arial" pitchFamily="34"/>
            </a:endParaRPr>
          </a:p>
          <a:p>
            <a:pPr lvl="0">
              <a:lnSpc>
                <a:spcPct val="90000"/>
              </a:lnSpc>
            </a:pPr>
            <a:r>
              <a:rPr lang="en-GB" sz="2000" dirty="0">
                <a:latin typeface="Arial" pitchFamily="34"/>
                <a:cs typeface="Arial" pitchFamily="34"/>
              </a:rPr>
              <a:t>Broader assessment and multiple perspectives.</a:t>
            </a:r>
          </a:p>
          <a:p>
            <a:pPr lvl="0">
              <a:lnSpc>
                <a:spcPct val="90000"/>
              </a:lnSpc>
            </a:pPr>
            <a:r>
              <a:rPr lang="en-GB" sz="2000" dirty="0">
                <a:latin typeface="Arial" pitchFamily="34"/>
                <a:cs typeface="Arial" pitchFamily="34"/>
              </a:rPr>
              <a:t>Reduces individual bias.</a:t>
            </a:r>
          </a:p>
          <a:p>
            <a:pPr lvl="0">
              <a:lnSpc>
                <a:spcPct val="90000"/>
              </a:lnSpc>
            </a:pPr>
            <a:r>
              <a:rPr lang="en-GB" sz="2000" dirty="0">
                <a:latin typeface="Arial" pitchFamily="34"/>
                <a:cs typeface="Arial" pitchFamily="34"/>
              </a:rPr>
              <a:t>Encourages collaboration in decision-making.</a:t>
            </a:r>
          </a:p>
          <a:p>
            <a:pPr lvl="0">
              <a:lnSpc>
                <a:spcPct val="90000"/>
              </a:lnSpc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B7AFA3-E304-92F2-FE09-28902D602D2E}"/>
              </a:ext>
            </a:extLst>
          </p:cNvPr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FC10576D-84E7-417B-A1A9-1F9B317A552E}" type="slidenum">
              <a:rPr lang="en-GB" smtClean="0"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61C4F-B5C8-CD9B-F166-E6EEF36A3E3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>
                <a:latin typeface="Arial" pitchFamily="34"/>
                <a:cs typeface="Arial" pitchFamily="34"/>
              </a:rPr>
              <a:t>Competency-Based Interview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C0F3F4-2B82-CA26-9C12-6E26DD08057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Wingdings" pitchFamily="2"/>
              <a:buChar char="§"/>
            </a:pPr>
            <a:r>
              <a:rPr lang="en-GB" sz="2000" dirty="0">
                <a:latin typeface="Arial" pitchFamily="34"/>
                <a:cs typeface="Arial" pitchFamily="34"/>
              </a:rPr>
              <a:t>Focuses on past behaviour and experiences to predict future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performance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(Rees &amp; Smith, 2021)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Based on 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STAR method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– Situation, Task, Action, Result.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Ideal for assessing teamwork, leadership, and problem-solving.</a:t>
            </a:r>
          </a:p>
          <a:p>
            <a:pPr lvl="0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Highlights real examples of performance.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Helps identify key transferable skills.</a:t>
            </a:r>
          </a:p>
          <a:p>
            <a:pPr lv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A7C9B0-8B3A-671E-5F41-F77994F942A4}"/>
              </a:ext>
            </a:extLst>
          </p:cNvPr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FC10576D-84E7-417B-A1A9-1F9B317A552E}" type="slidenum">
              <a:rPr lang="en-GB" smtClean="0"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6B3F5-121F-41BD-A610-4096D1FD263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Questioning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C521C-F107-A6C2-0FC0-AAF216CE396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42450" y="1502922"/>
            <a:ext cx="11168353" cy="4780739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en-GB" sz="2000" dirty="0">
                <a:latin typeface="Arial" pitchFamily="34"/>
                <a:cs typeface="Arial" pitchFamily="34"/>
              </a:rPr>
              <a:t>Using a mix of </a:t>
            </a:r>
            <a:r>
              <a:rPr lang="en-GB" sz="2000" b="1" dirty="0">
                <a:latin typeface="Arial" pitchFamily="34"/>
                <a:cs typeface="Arial" pitchFamily="34"/>
              </a:rPr>
              <a:t>probing</a:t>
            </a:r>
            <a:r>
              <a:rPr lang="en-GB" sz="2000" dirty="0">
                <a:latin typeface="Arial" pitchFamily="34"/>
                <a:cs typeface="Arial" pitchFamily="34"/>
              </a:rPr>
              <a:t>, </a:t>
            </a:r>
            <a:r>
              <a:rPr lang="en-GB" sz="2000" b="1" dirty="0">
                <a:latin typeface="Arial" pitchFamily="34"/>
                <a:cs typeface="Arial" pitchFamily="34"/>
              </a:rPr>
              <a:t>leading</a:t>
            </a:r>
            <a:r>
              <a:rPr lang="en-GB" sz="2000" dirty="0">
                <a:latin typeface="Arial" pitchFamily="34"/>
                <a:cs typeface="Arial" pitchFamily="34"/>
              </a:rPr>
              <a:t>, and </a:t>
            </a:r>
            <a:r>
              <a:rPr lang="en-GB" sz="2000" b="1" dirty="0">
                <a:latin typeface="Arial" pitchFamily="34"/>
                <a:cs typeface="Arial" pitchFamily="34"/>
              </a:rPr>
              <a:t>Socratic</a:t>
            </a:r>
            <a:r>
              <a:rPr lang="en-GB" sz="2000" dirty="0">
                <a:latin typeface="Arial" pitchFamily="34"/>
                <a:cs typeface="Arial" pitchFamily="34"/>
              </a:rPr>
              <a:t> questioning techniques allows interviewers to evaluate a Project Manager’s knowledge, analytical thinking, and leadership approach effectively.</a:t>
            </a:r>
          </a:p>
          <a:p>
            <a:pPr marL="0" lvl="0" indent="0">
              <a:buNone/>
            </a:pPr>
            <a:endParaRPr lang="en-GB" sz="2000" dirty="0">
              <a:latin typeface="Arial" pitchFamily="34"/>
              <a:cs typeface="Arial" pitchFamily="34"/>
            </a:endParaRPr>
          </a:p>
          <a:p>
            <a:pPr lvl="0"/>
            <a:r>
              <a:rPr lang="en-GB" sz="2000" dirty="0">
                <a:latin typeface="Arial" pitchFamily="34"/>
                <a:cs typeface="Arial" pitchFamily="34"/>
              </a:rPr>
              <a:t>1</a:t>
            </a:r>
            <a:r>
              <a:rPr lang="en-GB" sz="2000" b="1" dirty="0">
                <a:latin typeface="Arial" pitchFamily="34"/>
                <a:cs typeface="Arial" pitchFamily="34"/>
              </a:rPr>
              <a:t>. Probing Questions</a:t>
            </a:r>
            <a:r>
              <a:rPr lang="en-GB" sz="2000" dirty="0">
                <a:latin typeface="Arial" pitchFamily="34"/>
                <a:cs typeface="Arial" pitchFamily="34"/>
              </a:rPr>
              <a:t>: To gain deeper insight into a candidate’s experience and problem-solving skills.</a:t>
            </a:r>
          </a:p>
          <a:p>
            <a:pPr marL="0" lvl="0" indent="0">
              <a:buNone/>
            </a:pPr>
            <a:r>
              <a:rPr lang="en-GB" sz="2000" dirty="0">
                <a:solidFill>
                  <a:srgbClr val="215F9A"/>
                </a:solidFill>
                <a:latin typeface="Arial" pitchFamily="34"/>
                <a:cs typeface="Arial" pitchFamily="34"/>
              </a:rPr>
              <a:t>Can you explain how you managed stakeholder conflicts in your last project?</a:t>
            </a:r>
          </a:p>
          <a:p>
            <a:pPr lvl="0">
              <a:buFont typeface="Wingdings" pitchFamily="2"/>
              <a:buChar char="§"/>
            </a:pPr>
            <a:r>
              <a:rPr lang="en-GB" sz="2000" dirty="0">
                <a:latin typeface="Arial" pitchFamily="34"/>
                <a:cs typeface="Arial" pitchFamily="34"/>
              </a:rPr>
              <a:t>2. </a:t>
            </a:r>
            <a:r>
              <a:rPr lang="en-GB" sz="2000" b="1" dirty="0">
                <a:latin typeface="Arial" pitchFamily="34"/>
                <a:cs typeface="Arial" pitchFamily="34"/>
              </a:rPr>
              <a:t>Leading Questions</a:t>
            </a:r>
            <a:r>
              <a:rPr lang="en-GB" sz="2000" dirty="0">
                <a:latin typeface="Arial" pitchFamily="34"/>
                <a:cs typeface="Arial" pitchFamily="34"/>
              </a:rPr>
              <a:t>: To guide the conversation toward specific job-related topics</a:t>
            </a:r>
          </a:p>
          <a:p>
            <a:pPr marL="0" lvl="0" indent="0">
              <a:buNone/>
            </a:pPr>
            <a:r>
              <a:rPr lang="en-GB" sz="2000" dirty="0">
                <a:solidFill>
                  <a:srgbClr val="215F9A"/>
                </a:solidFill>
                <a:latin typeface="Arial" pitchFamily="34"/>
                <a:cs typeface="Arial" pitchFamily="34"/>
              </a:rPr>
              <a:t>You’re confident managing multiple stakeholders, right?</a:t>
            </a:r>
          </a:p>
          <a:p>
            <a:pPr lvl="0">
              <a:buFont typeface="Wingdings" pitchFamily="2"/>
              <a:buChar char="§"/>
            </a:pPr>
            <a:r>
              <a:rPr lang="en-GB" sz="2000" dirty="0">
                <a:latin typeface="Arial" pitchFamily="34"/>
                <a:cs typeface="Arial" pitchFamily="34"/>
              </a:rPr>
              <a:t>3. </a:t>
            </a:r>
            <a:r>
              <a:rPr lang="en-GB" sz="2000" b="1" dirty="0">
                <a:latin typeface="Arial" pitchFamily="34"/>
                <a:cs typeface="Arial" pitchFamily="34"/>
              </a:rPr>
              <a:t>Socratic Questions</a:t>
            </a:r>
            <a:r>
              <a:rPr lang="en-GB" sz="2000" dirty="0">
                <a:latin typeface="Arial" pitchFamily="34"/>
                <a:cs typeface="Arial" pitchFamily="34"/>
              </a:rPr>
              <a:t>: To assess critical thinking, reasoning, and reflection.</a:t>
            </a:r>
          </a:p>
          <a:p>
            <a:pPr marL="0" lvl="0" indent="0">
              <a:buNone/>
            </a:pPr>
            <a:r>
              <a:rPr lang="en-GB" sz="2000" dirty="0">
                <a:solidFill>
                  <a:srgbClr val="215F9A"/>
                </a:solidFill>
                <a:latin typeface="Arial" pitchFamily="34"/>
                <a:cs typeface="Arial" pitchFamily="34"/>
              </a:rPr>
              <a:t>Why do you think communication is often the biggest challenge in projects?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D175EF-C4E5-67E7-47C2-99400E99C230}"/>
              </a:ext>
            </a:extLst>
          </p:cNvPr>
          <p:cNvSpPr txBox="1"/>
          <p:nvPr/>
        </p:nvSpPr>
        <p:spPr>
          <a:xfrm>
            <a:off x="7452851" y="6145161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(Cambridge International Education, 2025)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BF70DA-2494-1BCB-D12C-335E98372264}"/>
              </a:ext>
            </a:extLst>
          </p:cNvPr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FC10576D-84E7-417B-A1A9-1F9B317A552E}" type="slidenum">
              <a:rPr lang="en-GB" smtClean="0"/>
              <a:t>12</a:t>
            </a:fld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20D49-23C7-426C-D54C-21C257E4A1C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cap="none">
                <a:latin typeface="Arial" pitchFamily="34"/>
                <a:cs typeface="Arial" pitchFamily="34"/>
              </a:rPr>
              <a:t>Face-to-face</a:t>
            </a:r>
            <a:r>
              <a:rPr lang="en-GB" cap="none"/>
              <a:t> interview and Online Interview </a:t>
            </a:r>
            <a:br>
              <a:rPr lang="en-US" cap="none"/>
            </a:br>
            <a:endParaRPr lang="en-GB"/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7A2F4E2B-EEE0-CE2C-DAE4-91B9A668EE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7020737"/>
              </p:ext>
            </p:extLst>
          </p:nvPr>
        </p:nvGraphicFramePr>
        <p:xfrm>
          <a:off x="442450" y="1838629"/>
          <a:ext cx="11307094" cy="4041052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2504733">
                  <a:extLst>
                    <a:ext uri="{9D8B030D-6E8A-4147-A177-3AD203B41FA5}">
                      <a16:colId xmlns:a16="http://schemas.microsoft.com/office/drawing/2014/main" val="3457655382"/>
                    </a:ext>
                  </a:extLst>
                </a:gridCol>
                <a:gridCol w="4352534">
                  <a:extLst>
                    <a:ext uri="{9D8B030D-6E8A-4147-A177-3AD203B41FA5}">
                      <a16:colId xmlns:a16="http://schemas.microsoft.com/office/drawing/2014/main" val="4051750734"/>
                    </a:ext>
                  </a:extLst>
                </a:gridCol>
                <a:gridCol w="4449827">
                  <a:extLst>
                    <a:ext uri="{9D8B030D-6E8A-4147-A177-3AD203B41FA5}">
                      <a16:colId xmlns:a16="http://schemas.microsoft.com/office/drawing/2014/main" val="543770221"/>
                    </a:ext>
                  </a:extLst>
                </a:gridCol>
              </a:tblGrid>
              <a:tr h="36075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500" b="1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Aspect</a:t>
                      </a:r>
                      <a:endParaRPr lang="en-GB" sz="1500">
                        <a:solidFill>
                          <a:srgbClr val="FFFFFF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26" marR="76626" marT="38313" marB="38313" anchor="ctr">
                    <a:solidFill>
                      <a:srgbClr val="215F9A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500" b="1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Face-to-Face Interview</a:t>
                      </a:r>
                      <a:endParaRPr lang="en-GB" sz="1500">
                        <a:solidFill>
                          <a:srgbClr val="FFFFFF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26" marR="76626" marT="38313" marB="38313" anchor="ctr">
                    <a:solidFill>
                      <a:srgbClr val="A6CAEC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500" b="1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 Interview</a:t>
                      </a:r>
                      <a:endParaRPr lang="en-GB" sz="1500">
                        <a:solidFill>
                          <a:srgbClr val="FFFFFF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26" marR="76626" marT="38313" marB="38313" anchor="ctr">
                    <a:solidFill>
                      <a:srgbClr val="A6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7289561"/>
                  </a:ext>
                </a:extLst>
              </a:tr>
              <a:tr h="101030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500" b="1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</a:t>
                      </a:r>
                      <a:endParaRPr lang="en-GB" sz="1500">
                        <a:solidFill>
                          <a:srgbClr val="FFFFFF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26" marR="76626" marT="38313" marB="38313" anchor="ctr">
                    <a:solidFill>
                      <a:srgbClr val="215F9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Allows full observation of body language and tone — helps assess leadership and confidence (NSTR, 2025).</a:t>
                      </a:r>
                    </a:p>
                  </a:txBody>
                  <a:tcPr marL="76626" marR="76626" marT="38313" marB="38313" anchor="ctr">
                    <a:solidFill>
                      <a:srgbClr val="CAEEFB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non-verbal cues — harder to judge presence and influence (NSTR, 2025).</a:t>
                      </a:r>
                    </a:p>
                  </a:txBody>
                  <a:tcPr marL="76626" marR="76626" marT="38313" marB="38313" anchor="ctr">
                    <a:solidFill>
                      <a:srgbClr val="CAEE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6485304"/>
                  </a:ext>
                </a:extLst>
              </a:tr>
              <a:tr h="7771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500" b="1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Rapport &amp; Interaction</a:t>
                      </a:r>
                      <a:endParaRPr lang="en-GB" sz="1500">
                        <a:solidFill>
                          <a:srgbClr val="FFFFFF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26" marR="76626" marT="38313" marB="38313" anchor="ctr">
                    <a:solidFill>
                      <a:srgbClr val="215F9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Easier to build trust and connection — vital for a Project Manager’s stakeholder role.</a:t>
                      </a:r>
                    </a:p>
                  </a:txBody>
                  <a:tcPr marL="76626" marR="76626" marT="38313" marB="38313" anchor="ctr">
                    <a:solidFill>
                      <a:srgbClr val="CAEEFB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Interaction can feel less personal; harder to gauge team fit.</a:t>
                      </a:r>
                    </a:p>
                  </a:txBody>
                  <a:tcPr marL="76626" marR="76626" marT="38313" marB="38313" anchor="ctr">
                    <a:solidFill>
                      <a:srgbClr val="CAEE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389346"/>
                  </a:ext>
                </a:extLst>
              </a:tr>
              <a:tr h="63094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500" b="1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Convenience &amp; Cost</a:t>
                      </a:r>
                      <a:endParaRPr lang="en-GB" sz="1500">
                        <a:solidFill>
                          <a:srgbClr val="FFFFFF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26" marR="76626" marT="38313" marB="38313" anchor="ctr">
                    <a:solidFill>
                      <a:srgbClr val="215F9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costly and time-consuming due to travel and logistics.</a:t>
                      </a:r>
                    </a:p>
                  </a:txBody>
                  <a:tcPr marL="76626" marR="76626" marT="38313" marB="38313" anchor="ctr">
                    <a:solidFill>
                      <a:srgbClr val="CAEEFB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Saves time and cost — ideal for initial screening (NSTR, 2025).</a:t>
                      </a:r>
                    </a:p>
                  </a:txBody>
                  <a:tcPr marL="76626" marR="76626" marT="38313" marB="38313" anchor="ctr">
                    <a:solidFill>
                      <a:srgbClr val="CAEE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837596"/>
                  </a:ext>
                </a:extLst>
              </a:tr>
              <a:tr h="63094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500" b="1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Technology &amp; Setup</a:t>
                      </a:r>
                      <a:endParaRPr lang="en-GB" sz="1500">
                        <a:solidFill>
                          <a:srgbClr val="FFFFFF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26" marR="76626" marT="38313" marB="38313" anchor="ctr">
                    <a:solidFill>
                      <a:srgbClr val="215F9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risk of technical issues.</a:t>
                      </a:r>
                    </a:p>
                  </a:txBody>
                  <a:tcPr marL="76626" marR="76626" marT="38313" marB="38313" anchor="ctr">
                    <a:solidFill>
                      <a:srgbClr val="CAEEFB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 face connection or sound problems (NSTR, 2025).</a:t>
                      </a:r>
                    </a:p>
                  </a:txBody>
                  <a:tcPr marL="76626" marR="76626" marT="38313" marB="38313" anchor="ctr">
                    <a:solidFill>
                      <a:srgbClr val="CAEE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6393586"/>
                  </a:ext>
                </a:extLst>
              </a:tr>
              <a:tr h="63094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500" b="1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Cultural Fit Assessment</a:t>
                      </a:r>
                      <a:endParaRPr lang="en-GB" sz="1500">
                        <a:solidFill>
                          <a:srgbClr val="FFFFFF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26" marR="76626" marT="38313" marB="38313" anchor="ctr">
                    <a:solidFill>
                      <a:srgbClr val="215F9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Candidate can experience workplace culture directly.</a:t>
                      </a:r>
                    </a:p>
                  </a:txBody>
                  <a:tcPr marL="76626" marR="76626" marT="38313" marB="38313" anchor="ctr">
                    <a:solidFill>
                      <a:srgbClr val="CAEEFB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insight into company culture and environment.</a:t>
                      </a:r>
                    </a:p>
                  </a:txBody>
                  <a:tcPr marL="76626" marR="76626" marT="38313" marB="38313" anchor="ctr">
                    <a:solidFill>
                      <a:srgbClr val="CAEE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9247266"/>
                  </a:ext>
                </a:extLst>
              </a:tr>
            </a:tbl>
          </a:graphicData>
        </a:graphic>
      </p:graphicFrame>
      <p:sp>
        <p:nvSpPr>
          <p:cNvPr id="4" name="Rectangle 1">
            <a:extLst>
              <a:ext uri="{FF2B5EF4-FFF2-40B4-BE49-F238E27FC236}">
                <a16:creationId xmlns:a16="http://schemas.microsoft.com/office/drawing/2014/main" id="{F6F28018-5C5F-32A9-4CE0-F229AE36E885}"/>
              </a:ext>
            </a:extLst>
          </p:cNvPr>
          <p:cNvSpPr/>
          <p:nvPr/>
        </p:nvSpPr>
        <p:spPr>
          <a:xfrm>
            <a:off x="710561" y="5969477"/>
            <a:ext cx="10049548" cy="646334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ctr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Use </a:t>
            </a: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online interviews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 for early screening (efficient, flexible).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Use </a:t>
            </a: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face-to-face interviews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 in final stages to assess leadership, communication, ad cultural fit.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9A9807-2228-F196-4C9B-72D9565556E0}"/>
              </a:ext>
            </a:extLst>
          </p:cNvPr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FC10576D-84E7-417B-A1A9-1F9B317A552E}" type="slidenum">
              <a:rPr lang="en-GB" smtClean="0"/>
              <a:t>13</a:t>
            </a:fld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0B598-C9BF-D1A2-6474-61E98694E8B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6DFE4-0B5D-7B7E-C088-1B7F178C290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Hiring the right person for the right job helps a business grow and succeed.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By following clear steps like job analysis, job description, and person specification, companies like Pizza Pilgrims can find skilled people who share their values.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Using good interview methods and clear questions helps choose the best candidate fairly.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Both online and face-to-face interviews are useful for understanding each person’s skills and attitude.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Good recruitment builds strong teams and supports business change and success.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8BCB4B-5F71-3DAA-E73E-53F2D457EC6D}"/>
              </a:ext>
            </a:extLst>
          </p:cNvPr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FC10576D-84E7-417B-A1A9-1F9B317A552E}" type="slidenum">
              <a:rPr lang="en-GB" smtClean="0"/>
              <a:t>14</a:t>
            </a:fld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961F8-31D8-AB4D-4C86-D86657C7EAF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ADF5A-7207-BD76-3BA5-CDD861833D6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1600" dirty="0"/>
              <a:t>Armstrong, M. (2023) </a:t>
            </a:r>
            <a:r>
              <a:rPr lang="en-GB" sz="1600" i="1" dirty="0"/>
              <a:t>Armstrong’s Handbook of Human Resource Management Practice.</a:t>
            </a:r>
            <a:r>
              <a:rPr lang="en-GB" sz="1600" dirty="0"/>
              <a:t> 15th </a:t>
            </a:r>
            <a:r>
              <a:rPr lang="en-GB" sz="1600" dirty="0" err="1"/>
              <a:t>edn</a:t>
            </a:r>
            <a:r>
              <a:rPr lang="en-GB" sz="1600" dirty="0"/>
              <a:t>. London: Kogan Page. P 548</a:t>
            </a:r>
          </a:p>
          <a:p>
            <a:pPr lvl="0">
              <a:lnSpc>
                <a:spcPct val="80000"/>
              </a:lnSpc>
            </a:pPr>
            <a:r>
              <a:rPr lang="en-GB" sz="1600" dirty="0"/>
              <a:t>BBC Bitesize (2025) </a:t>
            </a:r>
            <a:r>
              <a:rPr lang="en-GB" sz="1600" i="1" dirty="0"/>
              <a:t>The recruitment process – Recruitment and selection – National 5 Business Management Revision</a:t>
            </a:r>
            <a:r>
              <a:rPr lang="en-GB" sz="1600" dirty="0"/>
              <a:t>. Available at: </a:t>
            </a:r>
            <a:r>
              <a:rPr lang="en-GB" sz="1600" dirty="0">
                <a:hlinkClick r:id="rId2"/>
              </a:rPr>
              <a:t>The recruitment process - Recruitment and selection - National 5 Business management Revision - BBC Bitesize </a:t>
            </a:r>
            <a:r>
              <a:rPr lang="en-GB" sz="1600" dirty="0"/>
              <a:t>(Accessed: 30 October 2025).</a:t>
            </a:r>
          </a:p>
          <a:p>
            <a:pPr lvl="0">
              <a:lnSpc>
                <a:spcPct val="80000"/>
              </a:lnSpc>
            </a:pPr>
            <a:r>
              <a:rPr lang="en-GB" sz="1600" dirty="0"/>
              <a:t>Cambridge International Education. (2025) </a:t>
            </a:r>
            <a:r>
              <a:rPr lang="en-GB" sz="1600" i="1" dirty="0"/>
              <a:t>Getting started with Effective Questioning</a:t>
            </a:r>
            <a:r>
              <a:rPr lang="en-GB" sz="1600" dirty="0"/>
              <a:t>. [Online] Available at: </a:t>
            </a:r>
            <a:r>
              <a:rPr lang="en-GB" sz="1600" dirty="0">
                <a:hlinkClick r:id="rId3"/>
              </a:rPr>
              <a:t>https://cambridge-community.org.uk/professional-development/gsweq/index.html</a:t>
            </a:r>
            <a:r>
              <a:rPr lang="en-GB" sz="1600" dirty="0"/>
              <a:t> (Accessed: 7 November 2025).</a:t>
            </a:r>
          </a:p>
          <a:p>
            <a:pPr>
              <a:lnSpc>
                <a:spcPct val="80000"/>
              </a:lnSpc>
            </a:pPr>
            <a:r>
              <a:rPr lang="en-GB" sz="1600" dirty="0"/>
              <a:t>Indeed.com (2025) </a:t>
            </a:r>
            <a:r>
              <a:rPr lang="en-GB" sz="1600" i="1" dirty="0"/>
              <a:t>Different types of interviews explained</a:t>
            </a:r>
            <a:r>
              <a:rPr lang="en-GB" sz="1600" dirty="0"/>
              <a:t>. Available at: </a:t>
            </a:r>
            <a:r>
              <a:rPr lang="en-GB" sz="1600" dirty="0">
                <a:hlinkClick r:id="rId4"/>
              </a:rPr>
              <a:t>https://uk.indeed.com</a:t>
            </a:r>
            <a:r>
              <a:rPr lang="en-GB" sz="1600" dirty="0"/>
              <a:t> (Accessed: 3 November 2025).</a:t>
            </a:r>
          </a:p>
          <a:p>
            <a:pPr lvl="0">
              <a:lnSpc>
                <a:spcPct val="80000"/>
              </a:lnSpc>
            </a:pPr>
            <a:r>
              <a:rPr lang="en-GB" sz="1700" dirty="0"/>
              <a:t>Institute of Project Management (IPM). (2025) </a:t>
            </a:r>
            <a:r>
              <a:rPr lang="en-GB" sz="1700" i="1" dirty="0"/>
              <a:t>IPM Data Digest: Understanding the Role and Responsibilities of a Project Manager.</a:t>
            </a:r>
            <a:r>
              <a:rPr lang="en-GB" sz="1700" dirty="0"/>
              <a:t> [Online]. Available </a:t>
            </a:r>
            <a:r>
              <a:rPr lang="en-GB" sz="1600" dirty="0">
                <a:hlinkClick r:id="rId5"/>
              </a:rPr>
              <a:t>The Role and Responsibilities of a Project Manager | IPM</a:t>
            </a:r>
            <a:r>
              <a:rPr lang="en-GB" sz="1700" dirty="0"/>
              <a:t>(Accessed: 3 November 2025).</a:t>
            </a:r>
          </a:p>
          <a:p>
            <a:pPr>
              <a:lnSpc>
                <a:spcPct val="80000"/>
              </a:lnSpc>
            </a:pPr>
            <a:r>
              <a:rPr lang="en-GB" sz="1700" dirty="0"/>
              <a:t>NSTR (2025) </a:t>
            </a:r>
            <a:r>
              <a:rPr lang="en-GB" sz="1700" i="1" dirty="0"/>
              <a:t>Face-To-Face vs Online Interviews.</a:t>
            </a:r>
            <a:r>
              <a:rPr lang="en-GB" sz="1700" dirty="0"/>
              <a:t> [Online] Available at: </a:t>
            </a:r>
            <a:r>
              <a:rPr lang="en-GB" sz="17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https://www.nstr.co.uk/face-to-face-vs-online-interviews/</a:t>
            </a:r>
            <a:r>
              <a:rPr lang="en-GB" sz="1700" dirty="0"/>
              <a:t> (Accessed: 3 November 2025</a:t>
            </a:r>
          </a:p>
          <a:p>
            <a:pPr lvl="0">
              <a:lnSpc>
                <a:spcPct val="80000"/>
              </a:lnSpc>
            </a:pPr>
            <a:r>
              <a:rPr lang="en-GB" sz="1700" dirty="0"/>
              <a:t>Rees, G. and Smith, P. (2021) </a:t>
            </a:r>
            <a:r>
              <a:rPr lang="en-GB" sz="1700" i="1" dirty="0"/>
              <a:t>Strategic Human Resource Management: An International Perspective.</a:t>
            </a:r>
            <a:r>
              <a:rPr lang="en-GB" sz="1700" dirty="0"/>
              <a:t> 5th </a:t>
            </a:r>
            <a:r>
              <a:rPr lang="en-GB" sz="1700" dirty="0" err="1"/>
              <a:t>edn</a:t>
            </a:r>
            <a:r>
              <a:rPr lang="en-GB" sz="1700" dirty="0"/>
              <a:t>. London: Sage.</a:t>
            </a:r>
          </a:p>
          <a:p>
            <a:pPr>
              <a:lnSpc>
                <a:spcPct val="80000"/>
              </a:lnSpc>
            </a:pPr>
            <a:r>
              <a:rPr lang="en-GB" dirty="0"/>
              <a:t>Pizza Pilgrims (2025) </a:t>
            </a:r>
            <a:r>
              <a:rPr lang="en-GB" i="1" dirty="0"/>
              <a:t>Pizza Pilgrims</a:t>
            </a:r>
            <a:r>
              <a:rPr lang="en-GB" dirty="0"/>
              <a:t>. Available at: </a:t>
            </a:r>
            <a:r>
              <a:rPr lang="en-GB" dirty="0">
                <a:hlinkClick r:id="rId7"/>
              </a:rPr>
              <a:t>https://www.pizzapilgrims.co.uk</a:t>
            </a:r>
            <a:r>
              <a:rPr lang="en-GB" dirty="0"/>
              <a:t> (Accessed: 30 October 2025).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1700" dirty="0"/>
          </a:p>
          <a:p>
            <a:pPr lvl="0">
              <a:lnSpc>
                <a:spcPct val="80000"/>
              </a:lnSpc>
            </a:pPr>
            <a:endParaRPr lang="en-GB" sz="17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6456A4-C2FF-70E4-4A39-C3301E50C242}"/>
              </a:ext>
            </a:extLst>
          </p:cNvPr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FC10576D-84E7-417B-A1A9-1F9B317A552E}" type="slidenum">
              <a:rPr lang="en-GB" smtClean="0"/>
              <a:t>15</a:t>
            </a:fld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TM03457464%5b%5bfn=Dividend%5d%5d</Template>
  <TotalTime>0</TotalTime>
  <Words>1244</Words>
  <Application>Microsoft Office PowerPoint</Application>
  <PresentationFormat>Widescreen</PresentationFormat>
  <Paragraphs>172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Arial</vt:lpstr>
      <vt:lpstr>Gill Sans MT</vt:lpstr>
      <vt:lpstr>Wingdings</vt:lpstr>
      <vt:lpstr>Wingdings 2</vt:lpstr>
      <vt:lpstr>Dividend</vt:lpstr>
      <vt:lpstr>Recruiting the Project Manager  pizza pilgrims</vt:lpstr>
      <vt:lpstr>overview</vt:lpstr>
      <vt:lpstr>Pizza Pilgrims – Company</vt:lpstr>
      <vt:lpstr>Recruiting process</vt:lpstr>
      <vt:lpstr>Job Analysis – Project Manager</vt:lpstr>
      <vt:lpstr>Job Description – Project Manager</vt:lpstr>
      <vt:lpstr>Person Specification – Project Manager</vt:lpstr>
      <vt:lpstr>different types of interviews</vt:lpstr>
      <vt:lpstr>  Structured Interview </vt:lpstr>
      <vt:lpstr>Panel Interview</vt:lpstr>
      <vt:lpstr>Competency-Based Interview</vt:lpstr>
      <vt:lpstr>Questioning Techniques</vt:lpstr>
      <vt:lpstr>Face-to-face interview and Online Interview  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stefanie fregonezi</dc:creator>
  <cp:lastModifiedBy>stefanie fregonezi</cp:lastModifiedBy>
  <cp:revision>21</cp:revision>
  <dcterms:created xsi:type="dcterms:W3CDTF">2025-10-30T14:33:35Z</dcterms:created>
  <dcterms:modified xsi:type="dcterms:W3CDTF">2025-11-11T19:47:56Z</dcterms:modified>
</cp:coreProperties>
</file>