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63" r:id="rId5"/>
    <p:sldId id="265" r:id="rId6"/>
    <p:sldId id="266" r:id="rId7"/>
    <p:sldId id="259" r:id="rId8"/>
    <p:sldId id="262" r:id="rId9"/>
    <p:sldId id="261" r:id="rId10"/>
    <p:sldId id="267" r:id="rId11"/>
    <p:sldId id="264" r:id="rId12"/>
    <p:sldId id="260"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F617A4-C04C-2757-B649-24726FDC5CBB}" v="222" dt="2025-10-09T15:26:37.3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92" d="100"/>
          <a:sy n="92" d="100"/>
        </p:scale>
        <p:origin x="102" y="35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C6AF5B3-5126-4AAC-B332-30C3425EFCB8}"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E6C5FBE2-4E91-40E3-9404-D1B1D4FBCD18}">
      <dgm:prSet custT="1"/>
      <dgm:spPr/>
      <dgm:t>
        <a:bodyPr/>
        <a:lstStyle/>
        <a:p>
          <a:pPr>
            <a:defRPr cap="all"/>
          </a:pPr>
          <a:r>
            <a:rPr lang="en-US" sz="1600" dirty="0">
              <a:latin typeface="Times New Roman"/>
              <a:cs typeface="Times New Roman"/>
            </a:rPr>
            <a:t>The research aims to investigate the importance of cybersecurity awareness among UK university students to make them capable of protecting sensitive information from phishing and other cyber attacks </a:t>
          </a:r>
        </a:p>
      </dgm:t>
    </dgm:pt>
    <dgm:pt modelId="{104E8C38-09E2-4A31-B471-BEBAE7015759}" type="parTrans" cxnId="{DD96F624-B963-4468-85D4-F04498971630}">
      <dgm:prSet/>
      <dgm:spPr/>
      <dgm:t>
        <a:bodyPr/>
        <a:lstStyle/>
        <a:p>
          <a:endParaRPr lang="en-US"/>
        </a:p>
      </dgm:t>
    </dgm:pt>
    <dgm:pt modelId="{22F244F6-0E97-40B8-B718-581C83CBB0A8}" type="sibTrans" cxnId="{DD96F624-B963-4468-85D4-F04498971630}">
      <dgm:prSet/>
      <dgm:spPr/>
      <dgm:t>
        <a:bodyPr/>
        <a:lstStyle/>
        <a:p>
          <a:endParaRPr lang="en-US"/>
        </a:p>
      </dgm:t>
    </dgm:pt>
    <dgm:pt modelId="{8CACA8B9-546E-41ED-BA90-69A61E0CAE08}">
      <dgm:prSet custT="1"/>
      <dgm:spPr/>
      <dgm:t>
        <a:bodyPr/>
        <a:lstStyle/>
        <a:p>
          <a:pPr>
            <a:defRPr cap="all"/>
          </a:pPr>
          <a:r>
            <a:rPr lang="en-US" sz="1600" dirty="0">
              <a:latin typeface="Times New Roman"/>
              <a:cs typeface="Times New Roman"/>
            </a:rPr>
            <a:t>To analyze the current level of awareness of cybersecurity in UK university students </a:t>
          </a:r>
        </a:p>
      </dgm:t>
    </dgm:pt>
    <dgm:pt modelId="{A5CDB4C3-9F19-4C80-9083-8981F8622B1E}" type="parTrans" cxnId="{4B05ADAC-7DC1-42A8-95A8-4681878D1D96}">
      <dgm:prSet/>
      <dgm:spPr/>
      <dgm:t>
        <a:bodyPr/>
        <a:lstStyle/>
        <a:p>
          <a:endParaRPr lang="en-US"/>
        </a:p>
      </dgm:t>
    </dgm:pt>
    <dgm:pt modelId="{A24CEE73-3AE8-4F38-949C-BCE9BD54B456}" type="sibTrans" cxnId="{4B05ADAC-7DC1-42A8-95A8-4681878D1D96}">
      <dgm:prSet/>
      <dgm:spPr/>
      <dgm:t>
        <a:bodyPr/>
        <a:lstStyle/>
        <a:p>
          <a:endParaRPr lang="en-US"/>
        </a:p>
      </dgm:t>
    </dgm:pt>
    <dgm:pt modelId="{126FB648-CE24-41FE-BE78-6C173EB74339}">
      <dgm:prSet custT="1"/>
      <dgm:spPr/>
      <dgm:t>
        <a:bodyPr/>
        <a:lstStyle/>
        <a:p>
          <a:pPr>
            <a:defRPr cap="all"/>
          </a:pPr>
          <a:r>
            <a:rPr lang="en-US" sz="1600" dirty="0">
              <a:latin typeface="Times New Roman"/>
              <a:cs typeface="Times New Roman"/>
            </a:rPr>
            <a:t>To identify the challenges faced by UK universities due to current cybersecurity gaps</a:t>
          </a:r>
          <a:r>
            <a:rPr lang="en-US" dirty="0"/>
            <a:t> </a:t>
          </a:r>
        </a:p>
      </dgm:t>
    </dgm:pt>
    <dgm:pt modelId="{B3C85BA7-1318-4FB4-A45C-A50843C1A743}" type="parTrans" cxnId="{99E21A18-E59C-4542-A4DD-0BC48E42AC34}">
      <dgm:prSet/>
      <dgm:spPr/>
      <dgm:t>
        <a:bodyPr/>
        <a:lstStyle/>
        <a:p>
          <a:endParaRPr lang="en-US"/>
        </a:p>
      </dgm:t>
    </dgm:pt>
    <dgm:pt modelId="{F6726969-5867-453A-A72A-CD5E55BEF098}" type="sibTrans" cxnId="{99E21A18-E59C-4542-A4DD-0BC48E42AC34}">
      <dgm:prSet/>
      <dgm:spPr/>
      <dgm:t>
        <a:bodyPr/>
        <a:lstStyle/>
        <a:p>
          <a:endParaRPr lang="en-US"/>
        </a:p>
      </dgm:t>
    </dgm:pt>
    <dgm:pt modelId="{DC4B2000-6BF3-4E77-9477-090F7B69BB8D}">
      <dgm:prSet custT="1"/>
      <dgm:spPr/>
      <dgm:t>
        <a:bodyPr/>
        <a:lstStyle/>
        <a:p>
          <a:pPr>
            <a:defRPr cap="all"/>
          </a:pPr>
          <a:r>
            <a:rPr lang="en-US" sz="1600" dirty="0">
              <a:latin typeface="Times New Roman"/>
              <a:cs typeface="Times New Roman"/>
            </a:rPr>
            <a:t>To suggest ways to improve cybersecurity knowledge among UK university students</a:t>
          </a:r>
          <a:r>
            <a:rPr lang="en-US" dirty="0"/>
            <a:t> </a:t>
          </a:r>
        </a:p>
      </dgm:t>
    </dgm:pt>
    <dgm:pt modelId="{BD5C7929-8288-4C61-A094-F0AF053FE414}" type="parTrans" cxnId="{3DCC920C-F665-4442-B967-F7C5BD4982CC}">
      <dgm:prSet/>
      <dgm:spPr/>
      <dgm:t>
        <a:bodyPr/>
        <a:lstStyle/>
        <a:p>
          <a:endParaRPr lang="en-US"/>
        </a:p>
      </dgm:t>
    </dgm:pt>
    <dgm:pt modelId="{648D3599-DF33-45D7-86E3-C7458D08E5C5}" type="sibTrans" cxnId="{3DCC920C-F665-4442-B967-F7C5BD4982CC}">
      <dgm:prSet/>
      <dgm:spPr/>
      <dgm:t>
        <a:bodyPr/>
        <a:lstStyle/>
        <a:p>
          <a:endParaRPr lang="en-US"/>
        </a:p>
      </dgm:t>
    </dgm:pt>
    <dgm:pt modelId="{D57B4445-8CF4-41A2-8F1F-06295E6B8B50}" type="pres">
      <dgm:prSet presAssocID="{2C6AF5B3-5126-4AAC-B332-30C3425EFCB8}" presName="root" presStyleCnt="0">
        <dgm:presLayoutVars>
          <dgm:dir/>
          <dgm:resizeHandles val="exact"/>
        </dgm:presLayoutVars>
      </dgm:prSet>
      <dgm:spPr/>
    </dgm:pt>
    <dgm:pt modelId="{B422C02C-11AA-4D57-B909-5DDDB60AFA2E}" type="pres">
      <dgm:prSet presAssocID="{E6C5FBE2-4E91-40E3-9404-D1B1D4FBCD18}" presName="compNode" presStyleCnt="0"/>
      <dgm:spPr/>
    </dgm:pt>
    <dgm:pt modelId="{1846D30D-7D29-48D1-85A0-6C7A92CB8A1C}" type="pres">
      <dgm:prSet presAssocID="{E6C5FBE2-4E91-40E3-9404-D1B1D4FBCD18}" presName="iconBgRect" presStyleLbl="bgShp" presStyleIdx="0" presStyleCnt="4"/>
      <dgm:spPr/>
    </dgm:pt>
    <dgm:pt modelId="{4AFA0C40-F9E2-481A-98D5-1377D373AD44}" type="pres">
      <dgm:prSet presAssocID="{E6C5FBE2-4E91-40E3-9404-D1B1D4FBCD1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7E3D74A5-EB44-4EB4-8ECC-2FD495C599B8}" type="pres">
      <dgm:prSet presAssocID="{E6C5FBE2-4E91-40E3-9404-D1B1D4FBCD18}" presName="spaceRect" presStyleCnt="0"/>
      <dgm:spPr/>
    </dgm:pt>
    <dgm:pt modelId="{3D2050E3-8555-4AB2-90BD-C7F1E34F05C7}" type="pres">
      <dgm:prSet presAssocID="{E6C5FBE2-4E91-40E3-9404-D1B1D4FBCD18}" presName="textRect" presStyleLbl="revTx" presStyleIdx="0" presStyleCnt="4">
        <dgm:presLayoutVars>
          <dgm:chMax val="1"/>
          <dgm:chPref val="1"/>
        </dgm:presLayoutVars>
      </dgm:prSet>
      <dgm:spPr/>
    </dgm:pt>
    <dgm:pt modelId="{B6A03532-4A40-4D3B-8205-53D1B9F9322A}" type="pres">
      <dgm:prSet presAssocID="{22F244F6-0E97-40B8-B718-581C83CBB0A8}" presName="sibTrans" presStyleCnt="0"/>
      <dgm:spPr/>
    </dgm:pt>
    <dgm:pt modelId="{94B22FFE-EE73-43EF-AAD1-10DE46A46417}" type="pres">
      <dgm:prSet presAssocID="{8CACA8B9-546E-41ED-BA90-69A61E0CAE08}" presName="compNode" presStyleCnt="0"/>
      <dgm:spPr/>
    </dgm:pt>
    <dgm:pt modelId="{F8A066AE-3561-448A-8E31-A0279CFF8563}" type="pres">
      <dgm:prSet presAssocID="{8CACA8B9-546E-41ED-BA90-69A61E0CAE08}" presName="iconBgRect" presStyleLbl="bgShp" presStyleIdx="1" presStyleCnt="4"/>
      <dgm:spPr/>
    </dgm:pt>
    <dgm:pt modelId="{995A1F61-7FE3-494E-89E4-6D06765A5F73}" type="pres">
      <dgm:prSet presAssocID="{8CACA8B9-546E-41ED-BA90-69A61E0CAE0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0F488E55-F02C-4AC0-9009-7E6A3A620E54}" type="pres">
      <dgm:prSet presAssocID="{8CACA8B9-546E-41ED-BA90-69A61E0CAE08}" presName="spaceRect" presStyleCnt="0"/>
      <dgm:spPr/>
    </dgm:pt>
    <dgm:pt modelId="{DAE7D4D5-D1B7-4CEE-9485-CDFED0678F7C}" type="pres">
      <dgm:prSet presAssocID="{8CACA8B9-546E-41ED-BA90-69A61E0CAE08}" presName="textRect" presStyleLbl="revTx" presStyleIdx="1" presStyleCnt="4">
        <dgm:presLayoutVars>
          <dgm:chMax val="1"/>
          <dgm:chPref val="1"/>
        </dgm:presLayoutVars>
      </dgm:prSet>
      <dgm:spPr/>
    </dgm:pt>
    <dgm:pt modelId="{69150327-7694-4F91-A431-61E4236FE9CA}" type="pres">
      <dgm:prSet presAssocID="{A24CEE73-3AE8-4F38-949C-BCE9BD54B456}" presName="sibTrans" presStyleCnt="0"/>
      <dgm:spPr/>
    </dgm:pt>
    <dgm:pt modelId="{F02E3E67-731F-49E4-A369-30BC5B784728}" type="pres">
      <dgm:prSet presAssocID="{126FB648-CE24-41FE-BE78-6C173EB74339}" presName="compNode" presStyleCnt="0"/>
      <dgm:spPr/>
    </dgm:pt>
    <dgm:pt modelId="{BF51663F-02A6-414D-B170-D7E762AF5781}" type="pres">
      <dgm:prSet presAssocID="{126FB648-CE24-41FE-BE78-6C173EB74339}" presName="iconBgRect" presStyleLbl="bgShp" presStyleIdx="2" presStyleCnt="4"/>
      <dgm:spPr/>
    </dgm:pt>
    <dgm:pt modelId="{BAE732D4-6DA0-493F-AFD0-83B77A0C67FC}" type="pres">
      <dgm:prSet presAssocID="{126FB648-CE24-41FE-BE78-6C173EB7433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72B858B4-E7E7-4ADA-9DA4-DA02895079B6}" type="pres">
      <dgm:prSet presAssocID="{126FB648-CE24-41FE-BE78-6C173EB74339}" presName="spaceRect" presStyleCnt="0"/>
      <dgm:spPr/>
    </dgm:pt>
    <dgm:pt modelId="{F3FA64FC-CA21-4DC3-91D7-2C419F7D7923}" type="pres">
      <dgm:prSet presAssocID="{126FB648-CE24-41FE-BE78-6C173EB74339}" presName="textRect" presStyleLbl="revTx" presStyleIdx="2" presStyleCnt="4">
        <dgm:presLayoutVars>
          <dgm:chMax val="1"/>
          <dgm:chPref val="1"/>
        </dgm:presLayoutVars>
      </dgm:prSet>
      <dgm:spPr/>
    </dgm:pt>
    <dgm:pt modelId="{1491BB21-DF9F-409E-927A-63DEAB515149}" type="pres">
      <dgm:prSet presAssocID="{F6726969-5867-453A-A72A-CD5E55BEF098}" presName="sibTrans" presStyleCnt="0"/>
      <dgm:spPr/>
    </dgm:pt>
    <dgm:pt modelId="{23672539-5299-48E7-AE3B-9756AA058FB5}" type="pres">
      <dgm:prSet presAssocID="{DC4B2000-6BF3-4E77-9477-090F7B69BB8D}" presName="compNode" presStyleCnt="0"/>
      <dgm:spPr/>
    </dgm:pt>
    <dgm:pt modelId="{A8034282-4B9B-455E-B683-84212ED99C8A}" type="pres">
      <dgm:prSet presAssocID="{DC4B2000-6BF3-4E77-9477-090F7B69BB8D}" presName="iconBgRect" presStyleLbl="bgShp" presStyleIdx="3" presStyleCnt="4"/>
      <dgm:spPr/>
    </dgm:pt>
    <dgm:pt modelId="{0614C111-E8FA-46F4-A6B6-262A46EA961A}" type="pres">
      <dgm:prSet presAssocID="{DC4B2000-6BF3-4E77-9477-090F7B69BB8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cher"/>
        </a:ext>
      </dgm:extLst>
    </dgm:pt>
    <dgm:pt modelId="{804E02F5-4B40-414D-962C-B28DA1BA845B}" type="pres">
      <dgm:prSet presAssocID="{DC4B2000-6BF3-4E77-9477-090F7B69BB8D}" presName="spaceRect" presStyleCnt="0"/>
      <dgm:spPr/>
    </dgm:pt>
    <dgm:pt modelId="{D5A104FA-56D7-4EE2-87F3-456034012FAB}" type="pres">
      <dgm:prSet presAssocID="{DC4B2000-6BF3-4E77-9477-090F7B69BB8D}" presName="textRect" presStyleLbl="revTx" presStyleIdx="3" presStyleCnt="4">
        <dgm:presLayoutVars>
          <dgm:chMax val="1"/>
          <dgm:chPref val="1"/>
        </dgm:presLayoutVars>
      </dgm:prSet>
      <dgm:spPr/>
    </dgm:pt>
  </dgm:ptLst>
  <dgm:cxnLst>
    <dgm:cxn modelId="{3DCC920C-F665-4442-B967-F7C5BD4982CC}" srcId="{2C6AF5B3-5126-4AAC-B332-30C3425EFCB8}" destId="{DC4B2000-6BF3-4E77-9477-090F7B69BB8D}" srcOrd="3" destOrd="0" parTransId="{BD5C7929-8288-4C61-A094-F0AF053FE414}" sibTransId="{648D3599-DF33-45D7-86E3-C7458D08E5C5}"/>
    <dgm:cxn modelId="{99E21A18-E59C-4542-A4DD-0BC48E42AC34}" srcId="{2C6AF5B3-5126-4AAC-B332-30C3425EFCB8}" destId="{126FB648-CE24-41FE-BE78-6C173EB74339}" srcOrd="2" destOrd="0" parTransId="{B3C85BA7-1318-4FB4-A45C-A50843C1A743}" sibTransId="{F6726969-5867-453A-A72A-CD5E55BEF098}"/>
    <dgm:cxn modelId="{DD96F624-B963-4468-85D4-F04498971630}" srcId="{2C6AF5B3-5126-4AAC-B332-30C3425EFCB8}" destId="{E6C5FBE2-4E91-40E3-9404-D1B1D4FBCD18}" srcOrd="0" destOrd="0" parTransId="{104E8C38-09E2-4A31-B471-BEBAE7015759}" sibTransId="{22F244F6-0E97-40B8-B718-581C83CBB0A8}"/>
    <dgm:cxn modelId="{36B94C27-E55A-4304-B039-2EFA38624A9F}" type="presOf" srcId="{DC4B2000-6BF3-4E77-9477-090F7B69BB8D}" destId="{D5A104FA-56D7-4EE2-87F3-456034012FAB}" srcOrd="0" destOrd="0" presId="urn:microsoft.com/office/officeart/2018/5/layout/IconCircleLabelList"/>
    <dgm:cxn modelId="{E4174072-9F8C-44F4-803F-641D508F54CE}" type="presOf" srcId="{8CACA8B9-546E-41ED-BA90-69A61E0CAE08}" destId="{DAE7D4D5-D1B7-4CEE-9485-CDFED0678F7C}" srcOrd="0" destOrd="0" presId="urn:microsoft.com/office/officeart/2018/5/layout/IconCircleLabelList"/>
    <dgm:cxn modelId="{18D7BF53-D82A-430A-A178-D9146564B53B}" type="presOf" srcId="{E6C5FBE2-4E91-40E3-9404-D1B1D4FBCD18}" destId="{3D2050E3-8555-4AB2-90BD-C7F1E34F05C7}" srcOrd="0" destOrd="0" presId="urn:microsoft.com/office/officeart/2018/5/layout/IconCircleLabelList"/>
    <dgm:cxn modelId="{4B05ADAC-7DC1-42A8-95A8-4681878D1D96}" srcId="{2C6AF5B3-5126-4AAC-B332-30C3425EFCB8}" destId="{8CACA8B9-546E-41ED-BA90-69A61E0CAE08}" srcOrd="1" destOrd="0" parTransId="{A5CDB4C3-9F19-4C80-9083-8981F8622B1E}" sibTransId="{A24CEE73-3AE8-4F38-949C-BCE9BD54B456}"/>
    <dgm:cxn modelId="{661B6CC9-3783-4FC0-AEEE-DB149DD0D95F}" type="presOf" srcId="{2C6AF5B3-5126-4AAC-B332-30C3425EFCB8}" destId="{D57B4445-8CF4-41A2-8F1F-06295E6B8B50}" srcOrd="0" destOrd="0" presId="urn:microsoft.com/office/officeart/2018/5/layout/IconCircleLabelList"/>
    <dgm:cxn modelId="{573181DB-7374-48D0-95B4-9B57FB771FC7}" type="presOf" srcId="{126FB648-CE24-41FE-BE78-6C173EB74339}" destId="{F3FA64FC-CA21-4DC3-91D7-2C419F7D7923}" srcOrd="0" destOrd="0" presId="urn:microsoft.com/office/officeart/2018/5/layout/IconCircleLabelList"/>
    <dgm:cxn modelId="{EFB71612-8DAC-4857-9807-E275AC986C55}" type="presParOf" srcId="{D57B4445-8CF4-41A2-8F1F-06295E6B8B50}" destId="{B422C02C-11AA-4D57-B909-5DDDB60AFA2E}" srcOrd="0" destOrd="0" presId="urn:microsoft.com/office/officeart/2018/5/layout/IconCircleLabelList"/>
    <dgm:cxn modelId="{5F86E1A5-FC78-47AD-BD58-CBA3895D7AC3}" type="presParOf" srcId="{B422C02C-11AA-4D57-B909-5DDDB60AFA2E}" destId="{1846D30D-7D29-48D1-85A0-6C7A92CB8A1C}" srcOrd="0" destOrd="0" presId="urn:microsoft.com/office/officeart/2018/5/layout/IconCircleLabelList"/>
    <dgm:cxn modelId="{C8A08D66-949E-4E87-9ACF-16953A6D87D4}" type="presParOf" srcId="{B422C02C-11AA-4D57-B909-5DDDB60AFA2E}" destId="{4AFA0C40-F9E2-481A-98D5-1377D373AD44}" srcOrd="1" destOrd="0" presId="urn:microsoft.com/office/officeart/2018/5/layout/IconCircleLabelList"/>
    <dgm:cxn modelId="{6280F20C-B557-4A4C-B187-05EBCF13838F}" type="presParOf" srcId="{B422C02C-11AA-4D57-B909-5DDDB60AFA2E}" destId="{7E3D74A5-EB44-4EB4-8ECC-2FD495C599B8}" srcOrd="2" destOrd="0" presId="urn:microsoft.com/office/officeart/2018/5/layout/IconCircleLabelList"/>
    <dgm:cxn modelId="{31AD0C7E-A967-4DBE-BCF0-CEE158DC6F86}" type="presParOf" srcId="{B422C02C-11AA-4D57-B909-5DDDB60AFA2E}" destId="{3D2050E3-8555-4AB2-90BD-C7F1E34F05C7}" srcOrd="3" destOrd="0" presId="urn:microsoft.com/office/officeart/2018/5/layout/IconCircleLabelList"/>
    <dgm:cxn modelId="{CD505273-4C31-4C34-80DE-0EE19A5CF366}" type="presParOf" srcId="{D57B4445-8CF4-41A2-8F1F-06295E6B8B50}" destId="{B6A03532-4A40-4D3B-8205-53D1B9F9322A}" srcOrd="1" destOrd="0" presId="urn:microsoft.com/office/officeart/2018/5/layout/IconCircleLabelList"/>
    <dgm:cxn modelId="{2E6E7BC2-055E-4944-BE62-87ADBBC24B6D}" type="presParOf" srcId="{D57B4445-8CF4-41A2-8F1F-06295E6B8B50}" destId="{94B22FFE-EE73-43EF-AAD1-10DE46A46417}" srcOrd="2" destOrd="0" presId="urn:microsoft.com/office/officeart/2018/5/layout/IconCircleLabelList"/>
    <dgm:cxn modelId="{11E21803-F914-4C60-870C-306D4ACB2FBC}" type="presParOf" srcId="{94B22FFE-EE73-43EF-AAD1-10DE46A46417}" destId="{F8A066AE-3561-448A-8E31-A0279CFF8563}" srcOrd="0" destOrd="0" presId="urn:microsoft.com/office/officeart/2018/5/layout/IconCircleLabelList"/>
    <dgm:cxn modelId="{29B0561F-CD70-44BA-9CB4-4DB97F715DFE}" type="presParOf" srcId="{94B22FFE-EE73-43EF-AAD1-10DE46A46417}" destId="{995A1F61-7FE3-494E-89E4-6D06765A5F73}" srcOrd="1" destOrd="0" presId="urn:microsoft.com/office/officeart/2018/5/layout/IconCircleLabelList"/>
    <dgm:cxn modelId="{1A036F37-F433-498D-B495-79DCEE18F56C}" type="presParOf" srcId="{94B22FFE-EE73-43EF-AAD1-10DE46A46417}" destId="{0F488E55-F02C-4AC0-9009-7E6A3A620E54}" srcOrd="2" destOrd="0" presId="urn:microsoft.com/office/officeart/2018/5/layout/IconCircleLabelList"/>
    <dgm:cxn modelId="{26FE9F51-3195-4700-A2F5-D8EDDAEB20FD}" type="presParOf" srcId="{94B22FFE-EE73-43EF-AAD1-10DE46A46417}" destId="{DAE7D4D5-D1B7-4CEE-9485-CDFED0678F7C}" srcOrd="3" destOrd="0" presId="urn:microsoft.com/office/officeart/2018/5/layout/IconCircleLabelList"/>
    <dgm:cxn modelId="{D1CE7C41-AD79-4A70-A982-E788CC2A51CF}" type="presParOf" srcId="{D57B4445-8CF4-41A2-8F1F-06295E6B8B50}" destId="{69150327-7694-4F91-A431-61E4236FE9CA}" srcOrd="3" destOrd="0" presId="urn:microsoft.com/office/officeart/2018/5/layout/IconCircleLabelList"/>
    <dgm:cxn modelId="{076130CA-F008-492C-BF7A-4A1D2DA1BFEC}" type="presParOf" srcId="{D57B4445-8CF4-41A2-8F1F-06295E6B8B50}" destId="{F02E3E67-731F-49E4-A369-30BC5B784728}" srcOrd="4" destOrd="0" presId="urn:microsoft.com/office/officeart/2018/5/layout/IconCircleLabelList"/>
    <dgm:cxn modelId="{F99EC35F-2507-4E88-A13F-BDE311E59F0A}" type="presParOf" srcId="{F02E3E67-731F-49E4-A369-30BC5B784728}" destId="{BF51663F-02A6-414D-B170-D7E762AF5781}" srcOrd="0" destOrd="0" presId="urn:microsoft.com/office/officeart/2018/5/layout/IconCircleLabelList"/>
    <dgm:cxn modelId="{65544A2B-8211-4C51-B0FE-3D29C8EE7102}" type="presParOf" srcId="{F02E3E67-731F-49E4-A369-30BC5B784728}" destId="{BAE732D4-6DA0-493F-AFD0-83B77A0C67FC}" srcOrd="1" destOrd="0" presId="urn:microsoft.com/office/officeart/2018/5/layout/IconCircleLabelList"/>
    <dgm:cxn modelId="{80819DB1-0886-4DEC-AFE0-83CB9DF9E104}" type="presParOf" srcId="{F02E3E67-731F-49E4-A369-30BC5B784728}" destId="{72B858B4-E7E7-4ADA-9DA4-DA02895079B6}" srcOrd="2" destOrd="0" presId="urn:microsoft.com/office/officeart/2018/5/layout/IconCircleLabelList"/>
    <dgm:cxn modelId="{9CE5023D-260A-44BC-A6A5-D8AAF67A2E65}" type="presParOf" srcId="{F02E3E67-731F-49E4-A369-30BC5B784728}" destId="{F3FA64FC-CA21-4DC3-91D7-2C419F7D7923}" srcOrd="3" destOrd="0" presId="urn:microsoft.com/office/officeart/2018/5/layout/IconCircleLabelList"/>
    <dgm:cxn modelId="{73BFB604-4BD2-44D4-A743-29CF3B90FBC9}" type="presParOf" srcId="{D57B4445-8CF4-41A2-8F1F-06295E6B8B50}" destId="{1491BB21-DF9F-409E-927A-63DEAB515149}" srcOrd="5" destOrd="0" presId="urn:microsoft.com/office/officeart/2018/5/layout/IconCircleLabelList"/>
    <dgm:cxn modelId="{600E02FA-568B-495F-B7B4-714EE401023F}" type="presParOf" srcId="{D57B4445-8CF4-41A2-8F1F-06295E6B8B50}" destId="{23672539-5299-48E7-AE3B-9756AA058FB5}" srcOrd="6" destOrd="0" presId="urn:microsoft.com/office/officeart/2018/5/layout/IconCircleLabelList"/>
    <dgm:cxn modelId="{02AC1601-0638-4B9C-ACC6-150518EBFE39}" type="presParOf" srcId="{23672539-5299-48E7-AE3B-9756AA058FB5}" destId="{A8034282-4B9B-455E-B683-84212ED99C8A}" srcOrd="0" destOrd="0" presId="urn:microsoft.com/office/officeart/2018/5/layout/IconCircleLabelList"/>
    <dgm:cxn modelId="{3B7099D7-1D75-447F-AE1D-DEDE9423F0E3}" type="presParOf" srcId="{23672539-5299-48E7-AE3B-9756AA058FB5}" destId="{0614C111-E8FA-46F4-A6B6-262A46EA961A}" srcOrd="1" destOrd="0" presId="urn:microsoft.com/office/officeart/2018/5/layout/IconCircleLabelList"/>
    <dgm:cxn modelId="{45771DDD-BD8C-4B89-B3F4-ECE82A75BB82}" type="presParOf" srcId="{23672539-5299-48E7-AE3B-9756AA058FB5}" destId="{804E02F5-4B40-414D-962C-B28DA1BA845B}" srcOrd="2" destOrd="0" presId="urn:microsoft.com/office/officeart/2018/5/layout/IconCircleLabelList"/>
    <dgm:cxn modelId="{060460D4-4E2D-4088-B2DB-2F19DEF8A9E4}" type="presParOf" srcId="{23672539-5299-48E7-AE3B-9756AA058FB5}" destId="{D5A104FA-56D7-4EE2-87F3-456034012FAB}"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0CE3F8F-65D8-46B9-AA11-A685BE182781}"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5A5FBE2B-0DEA-4F8A-A35A-708CC3F9E291}">
      <dgm:prSet custT="1"/>
      <dgm:spPr/>
      <dgm:t>
        <a:bodyPr/>
        <a:lstStyle/>
        <a:p>
          <a:pPr>
            <a:lnSpc>
              <a:spcPct val="100000"/>
            </a:lnSpc>
          </a:pPr>
          <a:r>
            <a:rPr lang="en-US" sz="1600" dirty="0">
              <a:latin typeface="Times New Roman"/>
              <a:cs typeface="Times New Roman"/>
            </a:rPr>
            <a:t>This project can play a major role in improving the digital literacy among the UK university students and also provide them with more skillful knowledge on cybersecurity matters </a:t>
          </a:r>
        </a:p>
      </dgm:t>
    </dgm:pt>
    <dgm:pt modelId="{EE154B3C-1144-4160-9E12-BF2830C1AFE5}" type="parTrans" cxnId="{2A2FEA94-23CA-43A8-BC66-06D4C415E277}">
      <dgm:prSet/>
      <dgm:spPr/>
      <dgm:t>
        <a:bodyPr/>
        <a:lstStyle/>
        <a:p>
          <a:endParaRPr lang="en-US"/>
        </a:p>
      </dgm:t>
    </dgm:pt>
    <dgm:pt modelId="{A65BF7AC-4C5B-415E-9D7F-DC6F42C0F0D4}" type="sibTrans" cxnId="{2A2FEA94-23CA-43A8-BC66-06D4C415E277}">
      <dgm:prSet/>
      <dgm:spPr/>
      <dgm:t>
        <a:bodyPr/>
        <a:lstStyle/>
        <a:p>
          <a:endParaRPr lang="en-US"/>
        </a:p>
      </dgm:t>
    </dgm:pt>
    <dgm:pt modelId="{EAEB2486-9FFE-4277-8C86-9BC01E2D16B4}">
      <dgm:prSet custT="1"/>
      <dgm:spPr/>
      <dgm:t>
        <a:bodyPr/>
        <a:lstStyle/>
        <a:p>
          <a:pPr>
            <a:lnSpc>
              <a:spcPct val="100000"/>
            </a:lnSpc>
          </a:pPr>
          <a:r>
            <a:rPr lang="en-US" sz="1600" dirty="0">
              <a:latin typeface="Times New Roman"/>
              <a:cs typeface="Times New Roman"/>
            </a:rPr>
            <a:t>One major limitation that can hamper the success of this project is the resistance of students to gain new knowledge, as it may require extra time apart from their academic schedule  </a:t>
          </a:r>
        </a:p>
      </dgm:t>
    </dgm:pt>
    <dgm:pt modelId="{51E26971-71E7-4C24-9FEF-5841E2DCE05D}" type="parTrans" cxnId="{1D9E8316-28E4-47FC-93CE-EF8565CA5C4D}">
      <dgm:prSet/>
      <dgm:spPr/>
      <dgm:t>
        <a:bodyPr/>
        <a:lstStyle/>
        <a:p>
          <a:endParaRPr lang="en-US"/>
        </a:p>
      </dgm:t>
    </dgm:pt>
    <dgm:pt modelId="{4A681FA6-8C8C-43C0-AB53-9720441A324F}" type="sibTrans" cxnId="{1D9E8316-28E4-47FC-93CE-EF8565CA5C4D}">
      <dgm:prSet/>
      <dgm:spPr/>
      <dgm:t>
        <a:bodyPr/>
        <a:lstStyle/>
        <a:p>
          <a:endParaRPr lang="en-US"/>
        </a:p>
      </dgm:t>
    </dgm:pt>
    <dgm:pt modelId="{139ED8D8-BD0C-4565-8BA5-24B17277600C}" type="pres">
      <dgm:prSet presAssocID="{80CE3F8F-65D8-46B9-AA11-A685BE182781}" presName="root" presStyleCnt="0">
        <dgm:presLayoutVars>
          <dgm:dir/>
          <dgm:resizeHandles val="exact"/>
        </dgm:presLayoutVars>
      </dgm:prSet>
      <dgm:spPr/>
    </dgm:pt>
    <dgm:pt modelId="{57283C0F-96DC-4DAE-A5AE-CE1DBDD562BB}" type="pres">
      <dgm:prSet presAssocID="{5A5FBE2B-0DEA-4F8A-A35A-708CC3F9E291}" presName="compNode" presStyleCnt="0"/>
      <dgm:spPr/>
    </dgm:pt>
    <dgm:pt modelId="{AE9B1A43-2213-4D3E-A7D6-FE2BCA8AE5CA}" type="pres">
      <dgm:prSet presAssocID="{5A5FBE2B-0DEA-4F8A-A35A-708CC3F9E29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187770EF-36A2-4EF5-B3F0-68909193D8DD}" type="pres">
      <dgm:prSet presAssocID="{5A5FBE2B-0DEA-4F8A-A35A-708CC3F9E291}" presName="spaceRect" presStyleCnt="0"/>
      <dgm:spPr/>
    </dgm:pt>
    <dgm:pt modelId="{26531227-19EE-4AE0-8726-F15161782F8A}" type="pres">
      <dgm:prSet presAssocID="{5A5FBE2B-0DEA-4F8A-A35A-708CC3F9E291}" presName="textRect" presStyleLbl="revTx" presStyleIdx="0" presStyleCnt="2">
        <dgm:presLayoutVars>
          <dgm:chMax val="1"/>
          <dgm:chPref val="1"/>
        </dgm:presLayoutVars>
      </dgm:prSet>
      <dgm:spPr/>
    </dgm:pt>
    <dgm:pt modelId="{A9424A05-78DC-46D1-BCF7-3EE2746C3FF5}" type="pres">
      <dgm:prSet presAssocID="{A65BF7AC-4C5B-415E-9D7F-DC6F42C0F0D4}" presName="sibTrans" presStyleCnt="0"/>
      <dgm:spPr/>
    </dgm:pt>
    <dgm:pt modelId="{7DE9FCE1-782E-4980-8516-5E055E2513C0}" type="pres">
      <dgm:prSet presAssocID="{EAEB2486-9FFE-4277-8C86-9BC01E2D16B4}" presName="compNode" presStyleCnt="0"/>
      <dgm:spPr/>
    </dgm:pt>
    <dgm:pt modelId="{02B27E3C-FF7D-4506-A2A5-48190BD33711}" type="pres">
      <dgm:prSet presAssocID="{EAEB2486-9FFE-4277-8C86-9BC01E2D16B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ight Bulb and Gear"/>
        </a:ext>
      </dgm:extLst>
    </dgm:pt>
    <dgm:pt modelId="{4BF0F22F-7336-413A-B565-B2D2BEE75194}" type="pres">
      <dgm:prSet presAssocID="{EAEB2486-9FFE-4277-8C86-9BC01E2D16B4}" presName="spaceRect" presStyleCnt="0"/>
      <dgm:spPr/>
    </dgm:pt>
    <dgm:pt modelId="{2A7FA8CA-8D32-4DDF-8E20-9A11FD8CAB37}" type="pres">
      <dgm:prSet presAssocID="{EAEB2486-9FFE-4277-8C86-9BC01E2D16B4}" presName="textRect" presStyleLbl="revTx" presStyleIdx="1" presStyleCnt="2">
        <dgm:presLayoutVars>
          <dgm:chMax val="1"/>
          <dgm:chPref val="1"/>
        </dgm:presLayoutVars>
      </dgm:prSet>
      <dgm:spPr/>
    </dgm:pt>
  </dgm:ptLst>
  <dgm:cxnLst>
    <dgm:cxn modelId="{1D9E8316-28E4-47FC-93CE-EF8565CA5C4D}" srcId="{80CE3F8F-65D8-46B9-AA11-A685BE182781}" destId="{EAEB2486-9FFE-4277-8C86-9BC01E2D16B4}" srcOrd="1" destOrd="0" parTransId="{51E26971-71E7-4C24-9FEF-5841E2DCE05D}" sibTransId="{4A681FA6-8C8C-43C0-AB53-9720441A324F}"/>
    <dgm:cxn modelId="{8FB50C6F-5ECF-4861-93C3-BC4860166C66}" type="presOf" srcId="{80CE3F8F-65D8-46B9-AA11-A685BE182781}" destId="{139ED8D8-BD0C-4565-8BA5-24B17277600C}" srcOrd="0" destOrd="0" presId="urn:microsoft.com/office/officeart/2018/2/layout/IconLabelList"/>
    <dgm:cxn modelId="{E0DCE455-BD76-4A59-9F30-7C1EE0AA143B}" type="presOf" srcId="{5A5FBE2B-0DEA-4F8A-A35A-708CC3F9E291}" destId="{26531227-19EE-4AE0-8726-F15161782F8A}" srcOrd="0" destOrd="0" presId="urn:microsoft.com/office/officeart/2018/2/layout/IconLabelList"/>
    <dgm:cxn modelId="{2A2FEA94-23CA-43A8-BC66-06D4C415E277}" srcId="{80CE3F8F-65D8-46B9-AA11-A685BE182781}" destId="{5A5FBE2B-0DEA-4F8A-A35A-708CC3F9E291}" srcOrd="0" destOrd="0" parTransId="{EE154B3C-1144-4160-9E12-BF2830C1AFE5}" sibTransId="{A65BF7AC-4C5B-415E-9D7F-DC6F42C0F0D4}"/>
    <dgm:cxn modelId="{D074B2DD-7F85-49ED-8773-5322037EC2CA}" type="presOf" srcId="{EAEB2486-9FFE-4277-8C86-9BC01E2D16B4}" destId="{2A7FA8CA-8D32-4DDF-8E20-9A11FD8CAB37}" srcOrd="0" destOrd="0" presId="urn:microsoft.com/office/officeart/2018/2/layout/IconLabelList"/>
    <dgm:cxn modelId="{5D5F0F59-A610-43D8-8116-49DA43F518E5}" type="presParOf" srcId="{139ED8D8-BD0C-4565-8BA5-24B17277600C}" destId="{57283C0F-96DC-4DAE-A5AE-CE1DBDD562BB}" srcOrd="0" destOrd="0" presId="urn:microsoft.com/office/officeart/2018/2/layout/IconLabelList"/>
    <dgm:cxn modelId="{DD2AE89E-2502-4003-BA43-E03729C1108A}" type="presParOf" srcId="{57283C0F-96DC-4DAE-A5AE-CE1DBDD562BB}" destId="{AE9B1A43-2213-4D3E-A7D6-FE2BCA8AE5CA}" srcOrd="0" destOrd="0" presId="urn:microsoft.com/office/officeart/2018/2/layout/IconLabelList"/>
    <dgm:cxn modelId="{AE05CBEC-2480-43AD-8187-972EE133F490}" type="presParOf" srcId="{57283C0F-96DC-4DAE-A5AE-CE1DBDD562BB}" destId="{187770EF-36A2-4EF5-B3F0-68909193D8DD}" srcOrd="1" destOrd="0" presId="urn:microsoft.com/office/officeart/2018/2/layout/IconLabelList"/>
    <dgm:cxn modelId="{23C184E0-28A8-4C8B-86BD-BE18C5844385}" type="presParOf" srcId="{57283C0F-96DC-4DAE-A5AE-CE1DBDD562BB}" destId="{26531227-19EE-4AE0-8726-F15161782F8A}" srcOrd="2" destOrd="0" presId="urn:microsoft.com/office/officeart/2018/2/layout/IconLabelList"/>
    <dgm:cxn modelId="{E8F156FE-3E51-4A31-81EF-C8B05573166E}" type="presParOf" srcId="{139ED8D8-BD0C-4565-8BA5-24B17277600C}" destId="{A9424A05-78DC-46D1-BCF7-3EE2746C3FF5}" srcOrd="1" destOrd="0" presId="urn:microsoft.com/office/officeart/2018/2/layout/IconLabelList"/>
    <dgm:cxn modelId="{933340AF-A521-48A6-B95D-12813C5E1136}" type="presParOf" srcId="{139ED8D8-BD0C-4565-8BA5-24B17277600C}" destId="{7DE9FCE1-782E-4980-8516-5E055E2513C0}" srcOrd="2" destOrd="0" presId="urn:microsoft.com/office/officeart/2018/2/layout/IconLabelList"/>
    <dgm:cxn modelId="{D5636275-1807-4DE2-AE5D-53779B8F5711}" type="presParOf" srcId="{7DE9FCE1-782E-4980-8516-5E055E2513C0}" destId="{02B27E3C-FF7D-4506-A2A5-48190BD33711}" srcOrd="0" destOrd="0" presId="urn:microsoft.com/office/officeart/2018/2/layout/IconLabelList"/>
    <dgm:cxn modelId="{5D683096-EEBA-408B-A6F9-0564D9268FB6}" type="presParOf" srcId="{7DE9FCE1-782E-4980-8516-5E055E2513C0}" destId="{4BF0F22F-7336-413A-B565-B2D2BEE75194}" srcOrd="1" destOrd="0" presId="urn:microsoft.com/office/officeart/2018/2/layout/IconLabelList"/>
    <dgm:cxn modelId="{F0379CBB-A3C5-4B3C-8046-FF798628113C}" type="presParOf" srcId="{7DE9FCE1-782E-4980-8516-5E055E2513C0}" destId="{2A7FA8CA-8D32-4DDF-8E20-9A11FD8CAB37}"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46D30D-7D29-48D1-85A0-6C7A92CB8A1C}">
      <dsp:nvSpPr>
        <dsp:cNvPr id="0" name=""/>
        <dsp:cNvSpPr/>
      </dsp:nvSpPr>
      <dsp:spPr>
        <a:xfrm>
          <a:off x="861454" y="300332"/>
          <a:ext cx="1476694" cy="147669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FA0C40-F9E2-481A-98D5-1377D373AD44}">
      <dsp:nvSpPr>
        <dsp:cNvPr id="0" name=""/>
        <dsp:cNvSpPr/>
      </dsp:nvSpPr>
      <dsp:spPr>
        <a:xfrm>
          <a:off x="1176160" y="615037"/>
          <a:ext cx="847283" cy="8472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2050E3-8555-4AB2-90BD-C7F1E34F05C7}">
      <dsp:nvSpPr>
        <dsp:cNvPr id="0" name=""/>
        <dsp:cNvSpPr/>
      </dsp:nvSpPr>
      <dsp:spPr>
        <a:xfrm>
          <a:off x="389397" y="2236979"/>
          <a:ext cx="2420809" cy="24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dirty="0">
              <a:latin typeface="Times New Roman"/>
              <a:cs typeface="Times New Roman"/>
            </a:rPr>
            <a:t>The research aims to investigate the importance of cybersecurity awareness among UK university students to make them capable of protecting sensitive information from phishing and other cyber attacks </a:t>
          </a:r>
        </a:p>
      </dsp:txBody>
      <dsp:txXfrm>
        <a:off x="389397" y="2236979"/>
        <a:ext cx="2420809" cy="2475000"/>
      </dsp:txXfrm>
    </dsp:sp>
    <dsp:sp modelId="{F8A066AE-3561-448A-8E31-A0279CFF8563}">
      <dsp:nvSpPr>
        <dsp:cNvPr id="0" name=""/>
        <dsp:cNvSpPr/>
      </dsp:nvSpPr>
      <dsp:spPr>
        <a:xfrm>
          <a:off x="3705906" y="300332"/>
          <a:ext cx="1476694" cy="147669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5A1F61-7FE3-494E-89E4-6D06765A5F73}">
      <dsp:nvSpPr>
        <dsp:cNvPr id="0" name=""/>
        <dsp:cNvSpPr/>
      </dsp:nvSpPr>
      <dsp:spPr>
        <a:xfrm>
          <a:off x="4020611" y="615037"/>
          <a:ext cx="847283" cy="8472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E7D4D5-D1B7-4CEE-9485-CDFED0678F7C}">
      <dsp:nvSpPr>
        <dsp:cNvPr id="0" name=""/>
        <dsp:cNvSpPr/>
      </dsp:nvSpPr>
      <dsp:spPr>
        <a:xfrm>
          <a:off x="3233848" y="2236979"/>
          <a:ext cx="2420809" cy="24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dirty="0">
              <a:latin typeface="Times New Roman"/>
              <a:cs typeface="Times New Roman"/>
            </a:rPr>
            <a:t>To analyze the current level of awareness of cybersecurity in UK university students </a:t>
          </a:r>
        </a:p>
      </dsp:txBody>
      <dsp:txXfrm>
        <a:off x="3233848" y="2236979"/>
        <a:ext cx="2420809" cy="2475000"/>
      </dsp:txXfrm>
    </dsp:sp>
    <dsp:sp modelId="{BF51663F-02A6-414D-B170-D7E762AF5781}">
      <dsp:nvSpPr>
        <dsp:cNvPr id="0" name=""/>
        <dsp:cNvSpPr/>
      </dsp:nvSpPr>
      <dsp:spPr>
        <a:xfrm>
          <a:off x="6550358" y="300332"/>
          <a:ext cx="1476694" cy="147669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E732D4-6DA0-493F-AFD0-83B77A0C67FC}">
      <dsp:nvSpPr>
        <dsp:cNvPr id="0" name=""/>
        <dsp:cNvSpPr/>
      </dsp:nvSpPr>
      <dsp:spPr>
        <a:xfrm>
          <a:off x="6865063" y="615037"/>
          <a:ext cx="847283" cy="8472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FA64FC-CA21-4DC3-91D7-2C419F7D7923}">
      <dsp:nvSpPr>
        <dsp:cNvPr id="0" name=""/>
        <dsp:cNvSpPr/>
      </dsp:nvSpPr>
      <dsp:spPr>
        <a:xfrm>
          <a:off x="6078300" y="2236979"/>
          <a:ext cx="2420809" cy="24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dirty="0">
              <a:latin typeface="Times New Roman"/>
              <a:cs typeface="Times New Roman"/>
            </a:rPr>
            <a:t>To identify the challenges faced by UK universities due to current cybersecurity gaps</a:t>
          </a:r>
          <a:r>
            <a:rPr lang="en-US" kern="1200" dirty="0"/>
            <a:t> </a:t>
          </a:r>
        </a:p>
      </dsp:txBody>
      <dsp:txXfrm>
        <a:off x="6078300" y="2236979"/>
        <a:ext cx="2420809" cy="2475000"/>
      </dsp:txXfrm>
    </dsp:sp>
    <dsp:sp modelId="{A8034282-4B9B-455E-B683-84212ED99C8A}">
      <dsp:nvSpPr>
        <dsp:cNvPr id="0" name=""/>
        <dsp:cNvSpPr/>
      </dsp:nvSpPr>
      <dsp:spPr>
        <a:xfrm>
          <a:off x="9394809" y="300332"/>
          <a:ext cx="1476694" cy="147669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14C111-E8FA-46F4-A6B6-262A46EA961A}">
      <dsp:nvSpPr>
        <dsp:cNvPr id="0" name=""/>
        <dsp:cNvSpPr/>
      </dsp:nvSpPr>
      <dsp:spPr>
        <a:xfrm>
          <a:off x="9709515" y="615037"/>
          <a:ext cx="847283" cy="84728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A104FA-56D7-4EE2-87F3-456034012FAB}">
      <dsp:nvSpPr>
        <dsp:cNvPr id="0" name=""/>
        <dsp:cNvSpPr/>
      </dsp:nvSpPr>
      <dsp:spPr>
        <a:xfrm>
          <a:off x="8922752" y="2236979"/>
          <a:ext cx="2420809" cy="24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dirty="0">
              <a:latin typeface="Times New Roman"/>
              <a:cs typeface="Times New Roman"/>
            </a:rPr>
            <a:t>To suggest ways to improve cybersecurity knowledge among UK university students</a:t>
          </a:r>
          <a:r>
            <a:rPr lang="en-US" kern="1200" dirty="0"/>
            <a:t> </a:t>
          </a:r>
        </a:p>
      </dsp:txBody>
      <dsp:txXfrm>
        <a:off x="8922752" y="2236979"/>
        <a:ext cx="2420809" cy="2475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9B1A43-2213-4D3E-A7D6-FE2BCA8AE5CA}">
      <dsp:nvSpPr>
        <dsp:cNvPr id="0" name=""/>
        <dsp:cNvSpPr/>
      </dsp:nvSpPr>
      <dsp:spPr>
        <a:xfrm>
          <a:off x="1747800" y="301599"/>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531227-19EE-4AE0-8726-F15161782F8A}">
      <dsp:nvSpPr>
        <dsp:cNvPr id="0" name=""/>
        <dsp:cNvSpPr/>
      </dsp:nvSpPr>
      <dsp:spPr>
        <a:xfrm>
          <a:off x="559800" y="2807844"/>
          <a:ext cx="4320000" cy="1241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kern="1200" dirty="0">
              <a:latin typeface="Times New Roman"/>
              <a:cs typeface="Times New Roman"/>
            </a:rPr>
            <a:t>This project can play a major role in improving the digital literacy among the UK university students and also provide them with more skillful knowledge on cybersecurity matters </a:t>
          </a:r>
        </a:p>
      </dsp:txBody>
      <dsp:txXfrm>
        <a:off x="559800" y="2807844"/>
        <a:ext cx="4320000" cy="1241894"/>
      </dsp:txXfrm>
    </dsp:sp>
    <dsp:sp modelId="{02B27E3C-FF7D-4506-A2A5-48190BD33711}">
      <dsp:nvSpPr>
        <dsp:cNvPr id="0" name=""/>
        <dsp:cNvSpPr/>
      </dsp:nvSpPr>
      <dsp:spPr>
        <a:xfrm>
          <a:off x="6823800" y="301599"/>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7FA8CA-8D32-4DDF-8E20-9A11FD8CAB37}">
      <dsp:nvSpPr>
        <dsp:cNvPr id="0" name=""/>
        <dsp:cNvSpPr/>
      </dsp:nvSpPr>
      <dsp:spPr>
        <a:xfrm>
          <a:off x="5635800" y="2807844"/>
          <a:ext cx="4320000" cy="1241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kern="1200" dirty="0">
              <a:latin typeface="Times New Roman"/>
              <a:cs typeface="Times New Roman"/>
            </a:rPr>
            <a:t>One major limitation that can hamper the success of this project is the resistance of students to gain new knowledge, as it may require extra time apart from their academic schedule  </a:t>
          </a:r>
        </a:p>
      </dsp:txBody>
      <dsp:txXfrm>
        <a:off x="5635800" y="2807844"/>
        <a:ext cx="4320000" cy="1241894"/>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C359A8-B298-4923-B811-B8C2E9D92B90}" type="datetimeFigureOut">
              <a:rPr lang="en-US"/>
              <a:pPr/>
              <a:t>11/12/2025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E1654A-CE21-4F72-88A3-6D0997C1B555}" type="slidenum">
              <a:rPr/>
              <a:pPr/>
              <a:t>‹#›</a:t>
            </a:fld>
            <a:endParaRPr lang="en-US"/>
          </a:p>
        </p:txBody>
      </p:sp>
    </p:spTree>
    <p:extLst>
      <p:ext uri="{BB962C8B-B14F-4D97-AF65-F5344CB8AC3E}">
        <p14:creationId xmlns:p14="http://schemas.microsoft.com/office/powerpoint/2010/main" val="28765287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Due to all these </a:t>
            </a:r>
            <a:r>
              <a:rPr lang="en-US" dirty="0" err="1"/>
              <a:t>cyber attacks</a:t>
            </a:r>
            <a:r>
              <a:rPr lang="en-US" dirty="0"/>
              <a:t>, it has now become an important aspect that university students must be fully aware of, protecting the university data from random cyberattacks. </a:t>
            </a:r>
          </a:p>
        </p:txBody>
      </p:sp>
      <p:sp>
        <p:nvSpPr>
          <p:cNvPr id="4" name="Slide Number Placeholder 3"/>
          <p:cNvSpPr>
            <a:spLocks noGrp="1"/>
          </p:cNvSpPr>
          <p:nvPr>
            <p:ph type="sldNum" sz="quarter" idx="5"/>
          </p:nvPr>
        </p:nvSpPr>
        <p:spPr/>
        <p:txBody>
          <a:bodyPr/>
          <a:lstStyle/>
          <a:p>
            <a:fld id="{A3E1654A-CE21-4F72-88A3-6D0997C1B555}" type="slidenum">
              <a:rPr/>
              <a:pPr/>
              <a:t>2</a:t>
            </a:fld>
            <a:endParaRPr lang="en-US"/>
          </a:p>
        </p:txBody>
      </p:sp>
    </p:spTree>
    <p:extLst>
      <p:ext uri="{BB962C8B-B14F-4D97-AF65-F5344CB8AC3E}">
        <p14:creationId xmlns:p14="http://schemas.microsoft.com/office/powerpoint/2010/main" val="39734977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huge lack of digital literacy among UK students and adults is a reason why his research focuses on suggesting ways to improve their knowledge and awareness.  </a:t>
            </a:r>
          </a:p>
        </p:txBody>
      </p:sp>
      <p:sp>
        <p:nvSpPr>
          <p:cNvPr id="4" name="Slide Number Placeholder 3"/>
          <p:cNvSpPr>
            <a:spLocks noGrp="1"/>
          </p:cNvSpPr>
          <p:nvPr>
            <p:ph type="sldNum" sz="quarter" idx="5"/>
          </p:nvPr>
        </p:nvSpPr>
        <p:spPr/>
        <p:txBody>
          <a:bodyPr/>
          <a:lstStyle/>
          <a:p>
            <a:fld id="{A3E1654A-CE21-4F72-88A3-6D0997C1B555}" type="slidenum">
              <a:rPr/>
              <a:pPr/>
              <a:t>3</a:t>
            </a:fld>
            <a:endParaRPr lang="en-US"/>
          </a:p>
        </p:txBody>
      </p:sp>
    </p:spTree>
    <p:extLst>
      <p:ext uri="{BB962C8B-B14F-4D97-AF65-F5344CB8AC3E}">
        <p14:creationId xmlns:p14="http://schemas.microsoft.com/office/powerpoint/2010/main" val="8580567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main research question asks how the current level of knowledge of cybersecurity among UK university students can be further enhanced to strengthen the security measures. </a:t>
            </a:r>
          </a:p>
          <a:p>
            <a:r>
              <a:rPr lang="en-US" dirty="0">
                <a:ea typeface="Calibri"/>
                <a:cs typeface="Calibri"/>
              </a:rPr>
              <a:t> </a:t>
            </a:r>
          </a:p>
        </p:txBody>
      </p:sp>
      <p:sp>
        <p:nvSpPr>
          <p:cNvPr id="4" name="Slide Number Placeholder 3"/>
          <p:cNvSpPr>
            <a:spLocks noGrp="1"/>
          </p:cNvSpPr>
          <p:nvPr>
            <p:ph type="sldNum" sz="quarter" idx="5"/>
          </p:nvPr>
        </p:nvSpPr>
        <p:spPr/>
        <p:txBody>
          <a:bodyPr/>
          <a:lstStyle/>
          <a:p>
            <a:fld id="{A3E1654A-CE21-4F72-88A3-6D0997C1B555}" type="slidenum">
              <a:rPr/>
              <a:pPr/>
              <a:t>4</a:t>
            </a:fld>
            <a:endParaRPr lang="en-US"/>
          </a:p>
        </p:txBody>
      </p:sp>
    </p:spTree>
    <p:extLst>
      <p:ext uri="{BB962C8B-B14F-4D97-AF65-F5344CB8AC3E}">
        <p14:creationId xmlns:p14="http://schemas.microsoft.com/office/powerpoint/2010/main" val="33729748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makes it clear that UK university students require more cybersecurity awareness to enhance their knowledge and prevent cybersecurity breaches further. However, in this matter, the staff members and other faculty members also have to collaborate to make the process less complicated and less time-consuming. </a:t>
            </a:r>
          </a:p>
          <a:p>
            <a:r>
              <a:rPr lang="en-US" dirty="0">
                <a:ea typeface="Calibri"/>
                <a:cs typeface="Calibri"/>
              </a:rPr>
              <a:t> </a:t>
            </a:r>
          </a:p>
        </p:txBody>
      </p:sp>
      <p:sp>
        <p:nvSpPr>
          <p:cNvPr id="4" name="Slide Number Placeholder 3"/>
          <p:cNvSpPr>
            <a:spLocks noGrp="1"/>
          </p:cNvSpPr>
          <p:nvPr>
            <p:ph type="sldNum" sz="quarter" idx="5"/>
          </p:nvPr>
        </p:nvSpPr>
        <p:spPr/>
        <p:txBody>
          <a:bodyPr/>
          <a:lstStyle/>
          <a:p>
            <a:fld id="{A3E1654A-CE21-4F72-88A3-6D0997C1B555}" type="slidenum">
              <a:rPr/>
              <a:pPr/>
              <a:t>5</a:t>
            </a:fld>
            <a:endParaRPr lang="en-US"/>
          </a:p>
        </p:txBody>
      </p:sp>
    </p:spTree>
    <p:extLst>
      <p:ext uri="{BB962C8B-B14F-4D97-AF65-F5344CB8AC3E}">
        <p14:creationId xmlns:p14="http://schemas.microsoft.com/office/powerpoint/2010/main" val="17691586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order to recover from the cyber attacks, universities require long time durations to fix the damages, and this turns into a major challenge that the lack of cybersecurity knowledge brings. </a:t>
            </a:r>
          </a:p>
          <a:p>
            <a:r>
              <a:rPr lang="en-US" dirty="0">
                <a:ea typeface="Calibri"/>
                <a:cs typeface="Calibri"/>
              </a:rPr>
              <a:t> </a:t>
            </a:r>
          </a:p>
        </p:txBody>
      </p:sp>
      <p:sp>
        <p:nvSpPr>
          <p:cNvPr id="4" name="Slide Number Placeholder 3"/>
          <p:cNvSpPr>
            <a:spLocks noGrp="1"/>
          </p:cNvSpPr>
          <p:nvPr>
            <p:ph type="sldNum" sz="quarter" idx="5"/>
          </p:nvPr>
        </p:nvSpPr>
        <p:spPr/>
        <p:txBody>
          <a:bodyPr/>
          <a:lstStyle/>
          <a:p>
            <a:fld id="{A3E1654A-CE21-4F72-88A3-6D0997C1B555}" type="slidenum">
              <a:rPr/>
              <a:pPr/>
              <a:t>6</a:t>
            </a:fld>
            <a:endParaRPr lang="en-US"/>
          </a:p>
        </p:txBody>
      </p:sp>
    </p:spTree>
    <p:extLst>
      <p:ext uri="{BB962C8B-B14F-4D97-AF65-F5344CB8AC3E}">
        <p14:creationId xmlns:p14="http://schemas.microsoft.com/office/powerpoint/2010/main" val="15666093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recommendation can provide an opportunity not only to develop cybersecurity knowledge and awareness but also to opt for personalized training programs based on their existing information. </a:t>
            </a:r>
          </a:p>
        </p:txBody>
      </p:sp>
      <p:sp>
        <p:nvSpPr>
          <p:cNvPr id="4" name="Slide Number Placeholder 3"/>
          <p:cNvSpPr>
            <a:spLocks noGrp="1"/>
          </p:cNvSpPr>
          <p:nvPr>
            <p:ph type="sldNum" sz="quarter" idx="5"/>
          </p:nvPr>
        </p:nvSpPr>
        <p:spPr/>
        <p:txBody>
          <a:bodyPr/>
          <a:lstStyle/>
          <a:p>
            <a:fld id="{A3E1654A-CE21-4F72-88A3-6D0997C1B555}" type="slidenum">
              <a:rPr/>
              <a:pPr/>
              <a:t>7</a:t>
            </a:fld>
            <a:endParaRPr lang="en-US"/>
          </a:p>
        </p:txBody>
      </p:sp>
    </p:spTree>
    <p:extLst>
      <p:ext uri="{BB962C8B-B14F-4D97-AF65-F5344CB8AC3E}">
        <p14:creationId xmlns:p14="http://schemas.microsoft.com/office/powerpoint/2010/main" val="14818755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deductive approach is chosen for the secondary data, and the inductive approach is suitable for the primary information that is collected.  </a:t>
            </a:r>
          </a:p>
        </p:txBody>
      </p:sp>
      <p:sp>
        <p:nvSpPr>
          <p:cNvPr id="4" name="Slide Number Placeholder 3"/>
          <p:cNvSpPr>
            <a:spLocks noGrp="1"/>
          </p:cNvSpPr>
          <p:nvPr>
            <p:ph type="sldNum" sz="quarter" idx="5"/>
          </p:nvPr>
        </p:nvSpPr>
        <p:spPr/>
        <p:txBody>
          <a:bodyPr/>
          <a:lstStyle/>
          <a:p>
            <a:fld id="{A3E1654A-CE21-4F72-88A3-6D0997C1B555}" type="slidenum">
              <a:rPr/>
              <a:pPr/>
              <a:t>8</a:t>
            </a:fld>
            <a:endParaRPr lang="en-US"/>
          </a:p>
        </p:txBody>
      </p:sp>
    </p:spTree>
    <p:extLst>
      <p:ext uri="{BB962C8B-B14F-4D97-AF65-F5344CB8AC3E}">
        <p14:creationId xmlns:p14="http://schemas.microsoft.com/office/powerpoint/2010/main" val="36128140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Survey participants have signed consent forms and have also permitted the use of their information for this research only. All the secondary articles chosen are published after 2020 to maintain relevance. </a:t>
            </a:r>
          </a:p>
          <a:p>
            <a:r>
              <a:rPr lang="en-US" dirty="0">
                <a:ea typeface="Calibri"/>
                <a:cs typeface="Calibri"/>
              </a:rPr>
              <a:t> </a:t>
            </a:r>
          </a:p>
        </p:txBody>
      </p:sp>
      <p:sp>
        <p:nvSpPr>
          <p:cNvPr id="4" name="Slide Number Placeholder 3"/>
          <p:cNvSpPr>
            <a:spLocks noGrp="1"/>
          </p:cNvSpPr>
          <p:nvPr>
            <p:ph type="sldNum" sz="quarter" idx="5"/>
          </p:nvPr>
        </p:nvSpPr>
        <p:spPr/>
        <p:txBody>
          <a:bodyPr/>
          <a:lstStyle/>
          <a:p>
            <a:fld id="{A3E1654A-CE21-4F72-88A3-6D0997C1B555}" type="slidenum">
              <a:rPr/>
              <a:pPr/>
              <a:t>9</a:t>
            </a:fld>
            <a:endParaRPr lang="en-US"/>
          </a:p>
        </p:txBody>
      </p:sp>
    </p:spTree>
    <p:extLst>
      <p:ext uri="{BB962C8B-B14F-4D97-AF65-F5344CB8AC3E}">
        <p14:creationId xmlns:p14="http://schemas.microsoft.com/office/powerpoint/2010/main" val="23408625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Along with these resources, a specific area on the campus is also needed to establish the workshops and training sessions set up for the learners.  </a:t>
            </a:r>
          </a:p>
        </p:txBody>
      </p:sp>
      <p:sp>
        <p:nvSpPr>
          <p:cNvPr id="4" name="Slide Number Placeholder 3"/>
          <p:cNvSpPr>
            <a:spLocks noGrp="1"/>
          </p:cNvSpPr>
          <p:nvPr>
            <p:ph type="sldNum" sz="quarter" idx="5"/>
          </p:nvPr>
        </p:nvSpPr>
        <p:spPr/>
        <p:txBody>
          <a:bodyPr/>
          <a:lstStyle/>
          <a:p>
            <a:fld id="{A3E1654A-CE21-4F72-88A3-6D0997C1B555}" type="slidenum">
              <a:rPr/>
              <a:pPr/>
              <a:t>10</a:t>
            </a:fld>
            <a:endParaRPr lang="en-US"/>
          </a:p>
        </p:txBody>
      </p:sp>
    </p:spTree>
    <p:extLst>
      <p:ext uri="{BB962C8B-B14F-4D97-AF65-F5344CB8AC3E}">
        <p14:creationId xmlns:p14="http://schemas.microsoft.com/office/powerpoint/2010/main" val="29486066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Due to the resistance of students as a limitation, the success rate of the programs may be hampered, as active participation of all the university students is important to make the project fulfill all its targets or objectives.    </a:t>
            </a:r>
          </a:p>
          <a:p>
            <a:r>
              <a:rPr lang="en-US" dirty="0">
                <a:ea typeface="Calibri"/>
                <a:cs typeface="Calibri"/>
              </a:rPr>
              <a:t> </a:t>
            </a:r>
          </a:p>
        </p:txBody>
      </p:sp>
      <p:sp>
        <p:nvSpPr>
          <p:cNvPr id="4" name="Slide Number Placeholder 3"/>
          <p:cNvSpPr>
            <a:spLocks noGrp="1"/>
          </p:cNvSpPr>
          <p:nvPr>
            <p:ph type="sldNum" sz="quarter" idx="5"/>
          </p:nvPr>
        </p:nvSpPr>
        <p:spPr/>
        <p:txBody>
          <a:bodyPr/>
          <a:lstStyle/>
          <a:p>
            <a:fld id="{A3E1654A-CE21-4F72-88A3-6D0997C1B555}" type="slidenum">
              <a:rPr/>
              <a:pPr/>
              <a:t>11</a:t>
            </a:fld>
            <a:endParaRPr lang="en-US"/>
          </a:p>
        </p:txBody>
      </p:sp>
    </p:spTree>
    <p:extLst>
      <p:ext uri="{BB962C8B-B14F-4D97-AF65-F5344CB8AC3E}">
        <p14:creationId xmlns:p14="http://schemas.microsoft.com/office/powerpoint/2010/main" val="921649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pPr/>
              <a:t>11/12/2025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pPr/>
              <a:t>11/12/2025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pPr/>
              <a:t>11/12/2025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pPr/>
              <a:t>11/12/2025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pPr/>
              <a:t>11/12/2025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pPr/>
              <a:t>11/12/2025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pPr/>
              <a:t>11/12/2025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pPr/>
              <a:t>11/12/2025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pPr/>
              <a:t>11/12/2025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pPr/>
              <a:t>11/12/2025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pPr/>
              <a:t>11/12/2025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pPr/>
              <a:t>11/12/2025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pPr/>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nwcrc.co.uk/post/further-and-higher-education-institutions-suffer-weekly-cyber-attacks" TargetMode="External"/><Relationship Id="rId3" Type="http://schemas.openxmlformats.org/officeDocument/2006/relationships/hyperlink" Target="https://commonslibrary.parliament.uk/research-briefings/cdp-2024-0073/" TargetMode="External"/><Relationship Id="rId7" Type="http://schemas.openxmlformats.org/officeDocument/2006/relationships/hyperlink" Target="https://search.informit.org/doi/pdf/10.3316/informit.193641116532656" TargetMode="External"/><Relationship Id="rId2" Type="http://schemas.openxmlformats.org/officeDocument/2006/relationships/hyperlink" Target="https://www.bbc.com/news/uk-england-tyne-54047179" TargetMode="External"/><Relationship Id="rId1" Type="http://schemas.openxmlformats.org/officeDocument/2006/relationships/slideLayout" Target="../slideLayouts/slideLayout2.xml"/><Relationship Id="rId6" Type="http://schemas.openxmlformats.org/officeDocument/2006/relationships/hyperlink" Target="https://www.mdpi.com/2073-431X/14/2/49" TargetMode="External"/><Relationship Id="rId5" Type="http://schemas.openxmlformats.org/officeDocument/2006/relationships/hyperlink" Target="https://www.gov.uk/government/statistics/cyber-security-breaches-survey-2025/cyber-security-breaches-survey-2025-education-institutions-findings" TargetMode="External"/><Relationship Id="rId4" Type="http://schemas.openxmlformats.org/officeDocument/2006/relationships/hyperlink" Target="https://www.computerweekly.com/news/252488497/Northumbria-University-suffers-major-disruption-after-cyber-attack" TargetMode="External"/><Relationship Id="rId9" Type="http://schemas.openxmlformats.org/officeDocument/2006/relationships/hyperlink" Target="https://www.tomshardware.com/tech-industry/cyber-security/cyberattacks-hit-91-percent-of-universities-and-43-percent-of-businesses-in-last-12-months-in-the-uk-survey-suggests-more-than-600-000-businesses-61-000-charities-affected"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squares with white text&#10;&#10;AI-generated content may be incorrect.">
            <a:extLst>
              <a:ext uri="{FF2B5EF4-FFF2-40B4-BE49-F238E27FC236}">
                <a16:creationId xmlns:a16="http://schemas.microsoft.com/office/drawing/2014/main" id="{B71EB956-FD8E-D4F0-51C3-95451DCEFC62}"/>
              </a:ext>
            </a:extLst>
          </p:cNvPr>
          <p:cNvPicPr>
            <a:picLocks noChangeAspect="1"/>
          </p:cNvPicPr>
          <p:nvPr/>
        </p:nvPicPr>
        <p:blipFill>
          <a:blip r:embed="rId2">
            <a:alphaModFix amt="50000"/>
          </a:blip>
          <a:srcRect/>
          <a:stretch>
            <a:fillRect/>
          </a:stretch>
        </p:blipFill>
        <p:spPr>
          <a:xfrm>
            <a:off x="20" y="1"/>
            <a:ext cx="12191980" cy="6857999"/>
          </a:xfrm>
          <a:prstGeom prst="rect">
            <a:avLst/>
          </a:prstGeom>
          <a:effectLst>
            <a:outerShdw blurRad="50800" dist="50800" dir="5400000" algn="ctr" rotWithShape="0">
              <a:srgbClr val="000000">
                <a:alpha val="21000"/>
              </a:srgbClr>
            </a:outerShdw>
          </a:effectLst>
        </p:spPr>
      </p:pic>
      <p:sp>
        <p:nvSpPr>
          <p:cNvPr id="2" name="Title 1"/>
          <p:cNvSpPr>
            <a:spLocks noGrp="1"/>
          </p:cNvSpPr>
          <p:nvPr>
            <p:ph type="ctrTitle"/>
          </p:nvPr>
        </p:nvSpPr>
        <p:spPr>
          <a:xfrm>
            <a:off x="1524000" y="1711834"/>
            <a:ext cx="10045148" cy="2900518"/>
          </a:xfrm>
        </p:spPr>
        <p:txBody>
          <a:bodyPr vert="horz" lIns="91440" tIns="45720" rIns="91440" bIns="45720" rtlCol="0" anchor="ctr">
            <a:noAutofit/>
          </a:bodyPr>
          <a:lstStyle/>
          <a:p>
            <a:r>
              <a:rPr lang="en-US" sz="4800" b="1" dirty="0">
                <a:solidFill>
                  <a:srgbClr val="FFFF00"/>
                </a:solidFill>
                <a:latin typeface="Times New Roman"/>
                <a:cs typeface="Times New Roman"/>
              </a:rPr>
              <a:t>AN ANALYSIS OF CYBERSECURITY AWARENESS AMONG UNIVERSITY STUDENTS IN THE DIGITAL AGE </a:t>
            </a:r>
            <a:endParaRPr lang="en-US" sz="4800" dirty="0">
              <a:solidFill>
                <a:srgbClr val="FFFF00"/>
              </a:solidFill>
            </a:endParaRPr>
          </a:p>
        </p:txBody>
      </p:sp>
      <p:sp>
        <p:nvSpPr>
          <p:cNvPr id="3" name="TextBox 2">
            <a:extLst>
              <a:ext uri="{FF2B5EF4-FFF2-40B4-BE49-F238E27FC236}">
                <a16:creationId xmlns:a16="http://schemas.microsoft.com/office/drawing/2014/main" id="{662ACFD4-B410-6D56-DF77-BAEB9A22E9D0}"/>
              </a:ext>
            </a:extLst>
          </p:cNvPr>
          <p:cNvSpPr txBox="1"/>
          <p:nvPr/>
        </p:nvSpPr>
        <p:spPr>
          <a:xfrm>
            <a:off x="181840" y="5268052"/>
            <a:ext cx="8853055" cy="830997"/>
          </a:xfrm>
          <a:prstGeom prst="rect">
            <a:avLst/>
          </a:prstGeom>
          <a:noFill/>
        </p:spPr>
        <p:txBody>
          <a:bodyPr wrap="square" rtlCol="0">
            <a:spAutoFit/>
          </a:bodyPr>
          <a:lstStyle/>
          <a:p>
            <a:r>
              <a:rPr lang="en-GB" sz="1600" dirty="0">
                <a:latin typeface="Times New Roman" panose="02020603050405020304" pitchFamily="18" charset="0"/>
                <a:cs typeface="Times New Roman" panose="02020603050405020304" pitchFamily="18" charset="0"/>
              </a:rPr>
              <a:t>NAME: Vaibhavikumari Solanki</a:t>
            </a:r>
          </a:p>
          <a:p>
            <a:r>
              <a:rPr lang="en-GB" sz="1600" dirty="0">
                <a:latin typeface="Times New Roman" panose="02020603050405020304" pitchFamily="18" charset="0"/>
                <a:cs typeface="Times New Roman" panose="02020603050405020304" pitchFamily="18" charset="0"/>
              </a:rPr>
              <a:t>STUDENT NO: 2511313</a:t>
            </a:r>
          </a:p>
          <a:p>
            <a:r>
              <a:rPr lang="en-GB" sz="1600" dirty="0">
                <a:latin typeface="Times New Roman" panose="02020603050405020304" pitchFamily="18" charset="0"/>
                <a:cs typeface="Times New Roman" panose="02020603050405020304" pitchFamily="18" charset="0"/>
              </a:rPr>
              <a:t>MOUDLE: Research Methods And Professional Development (ACFA7004)</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A4BD31F-DC7E-C235-C1A5-5FEDED36CAD0}"/>
              </a:ext>
            </a:extLst>
          </p:cNvPr>
          <p:cNvPicPr>
            <a:picLocks noChangeAspect="1"/>
          </p:cNvPicPr>
          <p:nvPr/>
        </p:nvPicPr>
        <p:blipFill>
          <a:blip r:embed="rId3"/>
          <a:srcRect l="9269" r="19327" b="2"/>
          <a:stretch>
            <a:fillRect/>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1" name="Freeform: Shape 10">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DD90A6B-702F-0B7E-96C5-2FC2A081CF56}"/>
              </a:ext>
            </a:extLst>
          </p:cNvPr>
          <p:cNvSpPr>
            <a:spLocks noGrp="1"/>
          </p:cNvSpPr>
          <p:nvPr>
            <p:ph type="title"/>
          </p:nvPr>
        </p:nvSpPr>
        <p:spPr>
          <a:xfrm>
            <a:off x="374904" y="856488"/>
            <a:ext cx="4992624" cy="1243584"/>
          </a:xfrm>
        </p:spPr>
        <p:txBody>
          <a:bodyPr anchor="ctr">
            <a:normAutofit/>
          </a:bodyPr>
          <a:lstStyle/>
          <a:p>
            <a:r>
              <a:rPr lang="en-US" sz="3600" b="1" dirty="0">
                <a:latin typeface="Times New Roman"/>
                <a:cs typeface="Times New Roman"/>
              </a:rPr>
              <a:t>Research context/background  </a:t>
            </a:r>
            <a:endParaRPr lang="en-US" sz="3600" b="1" dirty="0"/>
          </a:p>
        </p:txBody>
      </p:sp>
      <p:sp>
        <p:nvSpPr>
          <p:cNvPr id="15" name="Rectangle 14">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01DEE273-6A7A-B489-84E9-67AF9A8DEA5E}"/>
              </a:ext>
            </a:extLst>
          </p:cNvPr>
          <p:cNvSpPr>
            <a:spLocks noGrp="1"/>
          </p:cNvSpPr>
          <p:nvPr>
            <p:ph idx="1"/>
          </p:nvPr>
        </p:nvSpPr>
        <p:spPr>
          <a:xfrm>
            <a:off x="374904" y="2235402"/>
            <a:ext cx="4993890" cy="4092476"/>
          </a:xfrm>
        </p:spPr>
        <p:txBody>
          <a:bodyPr vert="horz" lIns="91440" tIns="45720" rIns="91440" bIns="45720" rtlCol="0" anchor="t">
            <a:noAutofit/>
          </a:bodyPr>
          <a:lstStyle/>
          <a:p>
            <a:r>
              <a:rPr lang="en-US" sz="1600" dirty="0">
                <a:latin typeface="Times New Roman"/>
                <a:ea typeface="+mn-lt"/>
                <a:cs typeface="+mn-lt"/>
              </a:rPr>
              <a:t>Awareness and a minimum knowledge related to cybersecurity is essential for all university students so that they can protect their university from releasing sensitive information and confidential data from cyberattacks </a:t>
            </a:r>
            <a:endParaRPr lang="en-US" sz="1600">
              <a:latin typeface="Times New Roman"/>
              <a:cs typeface="Times New Roman"/>
            </a:endParaRPr>
          </a:p>
          <a:p>
            <a:r>
              <a:rPr lang="en-US" sz="1600" dirty="0">
                <a:latin typeface="Times New Roman"/>
                <a:ea typeface="+mn-lt"/>
                <a:cs typeface="+mn-lt"/>
              </a:rPr>
              <a:t>According to a scholarly evidence, among UK universities, there are records of having nearly 37 </a:t>
            </a:r>
            <a:r>
              <a:rPr lang="en-US" sz="1600" err="1">
                <a:latin typeface="Times New Roman"/>
                <a:ea typeface="+mn-lt"/>
                <a:cs typeface="+mn-lt"/>
              </a:rPr>
              <a:t>cyber attacks</a:t>
            </a:r>
            <a:r>
              <a:rPr lang="en-US" sz="1600" dirty="0">
                <a:latin typeface="Times New Roman"/>
                <a:ea typeface="+mn-lt"/>
                <a:cs typeface="+mn-lt"/>
              </a:rPr>
              <a:t> previously, which have become one of the crucial threats to universities [5]    </a:t>
            </a:r>
            <a:endParaRPr lang="en-US" sz="1600">
              <a:latin typeface="Times New Roman"/>
              <a:cs typeface="Times New Roman"/>
            </a:endParaRPr>
          </a:p>
          <a:p>
            <a:r>
              <a:rPr lang="en-US" sz="1600" dirty="0">
                <a:latin typeface="Times New Roman"/>
                <a:ea typeface="+mn-lt"/>
                <a:cs typeface="+mn-lt"/>
              </a:rPr>
              <a:t>According to a study report of 2025, there are around 91% of universities, 60% of schools, and 85% of colleges in the UK that have to deal with cyberattacks [8] </a:t>
            </a:r>
            <a:endParaRPr lang="en-US" sz="1600">
              <a:latin typeface="Times New Roman"/>
              <a:cs typeface="Times New Roman"/>
            </a:endParaRPr>
          </a:p>
          <a:p>
            <a:r>
              <a:rPr lang="en-US" sz="1600" dirty="0">
                <a:latin typeface="Times New Roman"/>
                <a:ea typeface="+mn-lt"/>
                <a:cs typeface="+mn-lt"/>
              </a:rPr>
              <a:t>Recently, in 2023, the University of Manchester experienced a massive data breach on the university website, where the attacker accessed around 40,000 students' and 12,000 staff members' information [7]  </a:t>
            </a:r>
            <a:endParaRPr lang="en-US" sz="1600">
              <a:latin typeface="Times New Roman"/>
              <a:cs typeface="Times New Roman"/>
            </a:endParaRPr>
          </a:p>
        </p:txBody>
      </p:sp>
      <p:sp>
        <p:nvSpPr>
          <p:cNvPr id="5" name="TextBox 4">
            <a:extLst>
              <a:ext uri="{FF2B5EF4-FFF2-40B4-BE49-F238E27FC236}">
                <a16:creationId xmlns:a16="http://schemas.microsoft.com/office/drawing/2014/main" id="{322DDAD1-A020-1A4F-FB8D-B4A7C263CD6B}"/>
              </a:ext>
            </a:extLst>
          </p:cNvPr>
          <p:cNvSpPr txBox="1"/>
          <p:nvPr/>
        </p:nvSpPr>
        <p:spPr>
          <a:xfrm>
            <a:off x="7958667" y="6333066"/>
            <a:ext cx="318346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dirty="0">
                <a:solidFill>
                  <a:schemeClr val="bg1"/>
                </a:solidFill>
                <a:latin typeface="Times New Roman"/>
                <a:ea typeface="+mn-lt"/>
                <a:cs typeface="+mn-lt"/>
              </a:rPr>
              <a:t>Source: it.utah.edu, 2024  </a:t>
            </a:r>
            <a:endParaRPr lang="en-US" sz="1200" dirty="0">
              <a:solidFill>
                <a:schemeClr val="bg1"/>
              </a:solidFill>
              <a:latin typeface="Times New Roman"/>
            </a:endParaRPr>
          </a:p>
        </p:txBody>
      </p:sp>
    </p:spTree>
    <p:extLst>
      <p:ext uri="{BB962C8B-B14F-4D97-AF65-F5344CB8AC3E}">
        <p14:creationId xmlns:p14="http://schemas.microsoft.com/office/powerpoint/2010/main" val="2428279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88282B-5E72-3FB4-B25A-C860B3B8785D}"/>
              </a:ext>
            </a:extLst>
          </p:cNvPr>
          <p:cNvSpPr>
            <a:spLocks noGrp="1"/>
          </p:cNvSpPr>
          <p:nvPr>
            <p:ph type="title"/>
          </p:nvPr>
        </p:nvSpPr>
        <p:spPr>
          <a:xfrm>
            <a:off x="761803" y="350196"/>
            <a:ext cx="4646904" cy="1624520"/>
          </a:xfrm>
        </p:spPr>
        <p:txBody>
          <a:bodyPr anchor="ctr">
            <a:normAutofit/>
          </a:bodyPr>
          <a:lstStyle/>
          <a:p>
            <a:r>
              <a:rPr lang="en-US" sz="3600" b="1" dirty="0">
                <a:latin typeface="Times New Roman"/>
                <a:cs typeface="Times New Roman"/>
              </a:rPr>
              <a:t>Research Problem</a:t>
            </a:r>
            <a:endParaRPr lang="en-US" sz="3600" b="1" dirty="0"/>
          </a:p>
        </p:txBody>
      </p:sp>
      <p:sp>
        <p:nvSpPr>
          <p:cNvPr id="3" name="Content Placeholder 2">
            <a:extLst>
              <a:ext uri="{FF2B5EF4-FFF2-40B4-BE49-F238E27FC236}">
                <a16:creationId xmlns:a16="http://schemas.microsoft.com/office/drawing/2014/main" id="{50696BAF-8349-7356-0ED4-743D65609FA7}"/>
              </a:ext>
            </a:extLst>
          </p:cNvPr>
          <p:cNvSpPr>
            <a:spLocks noGrp="1"/>
          </p:cNvSpPr>
          <p:nvPr>
            <p:ph idx="1"/>
          </p:nvPr>
        </p:nvSpPr>
        <p:spPr>
          <a:xfrm>
            <a:off x="229840" y="2743200"/>
            <a:ext cx="5178867" cy="3613149"/>
          </a:xfrm>
        </p:spPr>
        <p:txBody>
          <a:bodyPr vert="horz" lIns="91440" tIns="45720" rIns="91440" bIns="45720" rtlCol="0" anchor="ctr">
            <a:noAutofit/>
          </a:bodyPr>
          <a:lstStyle/>
          <a:p>
            <a:r>
              <a:rPr lang="en-US" sz="1600" dirty="0">
                <a:latin typeface="Times New Roman"/>
                <a:ea typeface="+mn-lt"/>
                <a:cs typeface="+mn-lt"/>
              </a:rPr>
              <a:t>There are previous studies available that discussed cybersecurity in UK universities </a:t>
            </a:r>
            <a:endParaRPr lang="en-US" sz="1600">
              <a:latin typeface="Times New Roman"/>
              <a:cs typeface="Times New Roman"/>
            </a:endParaRPr>
          </a:p>
          <a:p>
            <a:r>
              <a:rPr lang="en-US" sz="1600" dirty="0">
                <a:latin typeface="Times New Roman"/>
                <a:ea typeface="+mn-lt"/>
                <a:cs typeface="+mn-lt"/>
              </a:rPr>
              <a:t>However, no such study focused on the awareness of UK university students about cybersecurity matters, which created a literature gap </a:t>
            </a:r>
            <a:endParaRPr lang="en-US" sz="1600">
              <a:latin typeface="Times New Roman"/>
              <a:cs typeface="Times New Roman"/>
            </a:endParaRPr>
          </a:p>
          <a:p>
            <a:r>
              <a:rPr lang="en-US" sz="1600" dirty="0">
                <a:latin typeface="Times New Roman"/>
                <a:ea typeface="+mn-lt"/>
                <a:cs typeface="+mn-lt"/>
              </a:rPr>
              <a:t>This gap is filled by the study presented here </a:t>
            </a:r>
            <a:endParaRPr lang="en-US" sz="1600">
              <a:latin typeface="Times New Roman"/>
              <a:cs typeface="Times New Roman"/>
            </a:endParaRPr>
          </a:p>
          <a:p>
            <a:r>
              <a:rPr lang="en-US" sz="1600" dirty="0">
                <a:latin typeface="Times New Roman"/>
                <a:ea typeface="+mn-lt"/>
                <a:cs typeface="+mn-lt"/>
              </a:rPr>
              <a:t>The main problems focused on in this study are that, during increasing cybersecurity awareness among UK university students, the most commonly found obstacle is the limited digital literacy among them </a:t>
            </a:r>
            <a:endParaRPr lang="en-US" sz="1600">
              <a:latin typeface="Times New Roman"/>
              <a:cs typeface="Times New Roman"/>
            </a:endParaRPr>
          </a:p>
          <a:p>
            <a:r>
              <a:rPr lang="en-US" sz="1600" dirty="0">
                <a:latin typeface="Times New Roman"/>
                <a:ea typeface="+mn-lt"/>
                <a:cs typeface="+mn-lt"/>
              </a:rPr>
              <a:t>Supporting this, the report of </a:t>
            </a:r>
            <a:r>
              <a:rPr lang="en-US" sz="1600" i="1" dirty="0">
                <a:latin typeface="Times New Roman"/>
                <a:ea typeface="+mn-lt"/>
                <a:cs typeface="+mn-lt"/>
              </a:rPr>
              <a:t>The House of Commons Library</a:t>
            </a:r>
            <a:r>
              <a:rPr lang="en-US" sz="1600" dirty="0">
                <a:latin typeface="Times New Roman"/>
                <a:ea typeface="+mn-lt"/>
                <a:cs typeface="+mn-lt"/>
              </a:rPr>
              <a:t> revealed that 18% of UK adults, which forms around 7.5 million people, majorly lack important and basic digital skills and knowledge [2] </a:t>
            </a:r>
            <a:endParaRPr lang="en-US" sz="1600" dirty="0">
              <a:latin typeface="Times New Roman"/>
            </a:endParaRPr>
          </a:p>
        </p:txBody>
      </p:sp>
      <p:pic>
        <p:nvPicPr>
          <p:cNvPr id="5" name="Picture 4" descr="Old computer monitors">
            <a:extLst>
              <a:ext uri="{FF2B5EF4-FFF2-40B4-BE49-F238E27FC236}">
                <a16:creationId xmlns:a16="http://schemas.microsoft.com/office/drawing/2014/main" id="{52155CFB-77EF-1E03-C9B7-C99B68A03359}"/>
              </a:ext>
            </a:extLst>
          </p:cNvPr>
          <p:cNvPicPr>
            <a:picLocks noChangeAspect="1"/>
          </p:cNvPicPr>
          <p:nvPr/>
        </p:nvPicPr>
        <p:blipFill>
          <a:blip r:embed="rId3"/>
          <a:srcRect l="16969" r="24279" b="-10"/>
          <a:stretch>
            <a:fillRect/>
          </a:stretch>
        </p:blipFill>
        <p:spPr>
          <a:xfrm>
            <a:off x="6096000" y="1"/>
            <a:ext cx="6102825" cy="6858000"/>
          </a:xfrm>
          <a:prstGeom prst="rect">
            <a:avLst/>
          </a:prstGeom>
        </p:spPr>
      </p:pic>
    </p:spTree>
    <p:extLst>
      <p:ext uri="{BB962C8B-B14F-4D97-AF65-F5344CB8AC3E}">
        <p14:creationId xmlns:p14="http://schemas.microsoft.com/office/powerpoint/2010/main" val="8908506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68CD995-1198-0D77-A642-206E9644052E}"/>
              </a:ext>
            </a:extLst>
          </p:cNvPr>
          <p:cNvSpPr>
            <a:spLocks noGrp="1"/>
          </p:cNvSpPr>
          <p:nvPr>
            <p:ph type="title"/>
          </p:nvPr>
        </p:nvSpPr>
        <p:spPr>
          <a:xfrm>
            <a:off x="1371597" y="348865"/>
            <a:ext cx="10044023" cy="877729"/>
          </a:xfrm>
        </p:spPr>
        <p:txBody>
          <a:bodyPr anchor="ctr">
            <a:normAutofit/>
          </a:bodyPr>
          <a:lstStyle/>
          <a:p>
            <a:pPr algn="ctr"/>
            <a:r>
              <a:rPr lang="en-US" sz="3600" b="1" dirty="0">
                <a:solidFill>
                  <a:srgbClr val="FFFFFF"/>
                </a:solidFill>
                <a:latin typeface="Times New Roman"/>
                <a:cs typeface="Times New Roman"/>
              </a:rPr>
              <a:t>Research Aim and Objectives  </a:t>
            </a:r>
            <a:endParaRPr lang="en-US" sz="3600" b="1">
              <a:solidFill>
                <a:srgbClr val="FFFFFF"/>
              </a:solidFill>
              <a:latin typeface="Times New Roman"/>
              <a:cs typeface="Times New Roman"/>
            </a:endParaRPr>
          </a:p>
        </p:txBody>
      </p:sp>
      <p:graphicFrame>
        <p:nvGraphicFramePr>
          <p:cNvPr id="5" name="Content Placeholder 2">
            <a:extLst>
              <a:ext uri="{FF2B5EF4-FFF2-40B4-BE49-F238E27FC236}">
                <a16:creationId xmlns:a16="http://schemas.microsoft.com/office/drawing/2014/main" id="{E19772A0-5FC1-F9B4-D690-20ECD7CF56FA}"/>
              </a:ext>
            </a:extLst>
          </p:cNvPr>
          <p:cNvGraphicFramePr>
            <a:graphicFrameLocks noGrp="1"/>
          </p:cNvGraphicFramePr>
          <p:nvPr>
            <p:ph idx="1"/>
            <p:extLst>
              <p:ext uri="{D42A27DB-BD31-4B8C-83A1-F6EECF244321}">
                <p14:modId xmlns:p14="http://schemas.microsoft.com/office/powerpoint/2010/main" val="2221459227"/>
              </p:ext>
            </p:extLst>
          </p:nvPr>
        </p:nvGraphicFramePr>
        <p:xfrm>
          <a:off x="313378" y="1710014"/>
          <a:ext cx="11732959" cy="50123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336852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924A0A9-D2CA-001C-2418-20B3A361595C}"/>
              </a:ext>
            </a:extLst>
          </p:cNvPr>
          <p:cNvSpPr>
            <a:spLocks noGrp="1"/>
          </p:cNvSpPr>
          <p:nvPr>
            <p:ph type="title"/>
          </p:nvPr>
        </p:nvSpPr>
        <p:spPr>
          <a:xfrm>
            <a:off x="826396" y="586855"/>
            <a:ext cx="4230100" cy="3387497"/>
          </a:xfrm>
        </p:spPr>
        <p:txBody>
          <a:bodyPr anchor="b">
            <a:normAutofit/>
          </a:bodyPr>
          <a:lstStyle/>
          <a:p>
            <a:pPr algn="r"/>
            <a:r>
              <a:rPr lang="en-US" sz="3600" b="1" dirty="0">
                <a:solidFill>
                  <a:srgbClr val="FFFFFF"/>
                </a:solidFill>
                <a:latin typeface="Times New Roman"/>
                <a:cs typeface="Times New Roman"/>
              </a:rPr>
              <a:t>A brief literature review and summary  </a:t>
            </a:r>
          </a:p>
        </p:txBody>
      </p:sp>
      <p:sp>
        <p:nvSpPr>
          <p:cNvPr id="3" name="Content Placeholder 2">
            <a:extLst>
              <a:ext uri="{FF2B5EF4-FFF2-40B4-BE49-F238E27FC236}">
                <a16:creationId xmlns:a16="http://schemas.microsoft.com/office/drawing/2014/main" id="{4D27E65D-4C19-B0DB-D317-4310E68A5CC9}"/>
              </a:ext>
            </a:extLst>
          </p:cNvPr>
          <p:cNvSpPr>
            <a:spLocks noGrp="1"/>
          </p:cNvSpPr>
          <p:nvPr>
            <p:ph idx="1"/>
          </p:nvPr>
        </p:nvSpPr>
        <p:spPr>
          <a:xfrm>
            <a:off x="6503158" y="649480"/>
            <a:ext cx="4862447" cy="5546047"/>
          </a:xfrm>
        </p:spPr>
        <p:txBody>
          <a:bodyPr vert="horz" lIns="91440" tIns="45720" rIns="91440" bIns="45720" rtlCol="0" anchor="ctr">
            <a:normAutofit/>
          </a:bodyPr>
          <a:lstStyle/>
          <a:p>
            <a:r>
              <a:rPr lang="en-US" sz="1600" dirty="0">
                <a:latin typeface="Times New Roman"/>
                <a:ea typeface="+mn-lt"/>
                <a:cs typeface="+mn-lt"/>
              </a:rPr>
              <a:t>The recent survey conducted by the UK government to identify the cybersecurity level reveals that regarding higher educational institutions and academic colleges, the prevalence of cybersecurity breaches in the last 12 months is around 91% and 85%, respectively [4] </a:t>
            </a:r>
          </a:p>
          <a:p>
            <a:r>
              <a:rPr lang="en-US" sz="1600" dirty="0">
                <a:latin typeface="Times New Roman"/>
                <a:cs typeface="Times New Roman"/>
              </a:rPr>
              <a:t>This clearly shows that not only the students but also the teachers and other staff members are lacking sufficient digital literacy to avoid cyberattacks on university data sets </a:t>
            </a:r>
            <a:endParaRPr lang="en-US" sz="1600" dirty="0"/>
          </a:p>
        </p:txBody>
      </p:sp>
    </p:spTree>
    <p:extLst>
      <p:ext uri="{BB962C8B-B14F-4D97-AF65-F5344CB8AC3E}">
        <p14:creationId xmlns:p14="http://schemas.microsoft.com/office/powerpoint/2010/main" val="23638537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0840EC8E-40AC-3DCD-A927-AC1BF29CDA2C}"/>
              </a:ext>
            </a:extLst>
          </p:cNvPr>
          <p:cNvSpPr>
            <a:spLocks noGrp="1"/>
          </p:cNvSpPr>
          <p:nvPr>
            <p:ph type="title"/>
          </p:nvPr>
        </p:nvSpPr>
        <p:spPr>
          <a:xfrm>
            <a:off x="786385" y="841248"/>
            <a:ext cx="5129600" cy="5340097"/>
          </a:xfrm>
        </p:spPr>
        <p:txBody>
          <a:bodyPr anchor="ctr">
            <a:normAutofit/>
          </a:bodyPr>
          <a:lstStyle/>
          <a:p>
            <a:r>
              <a:rPr lang="en-US" sz="3600" b="1" dirty="0">
                <a:solidFill>
                  <a:schemeClr val="bg1"/>
                </a:solidFill>
                <a:latin typeface="Times New Roman"/>
                <a:cs typeface="Times New Roman"/>
              </a:rPr>
              <a:t>A brief literature review and summary    </a:t>
            </a:r>
            <a:endParaRPr lang="en-US" sz="3600" dirty="0">
              <a:solidFill>
                <a:schemeClr val="bg1"/>
              </a:solidFill>
            </a:endParaRPr>
          </a:p>
        </p:txBody>
      </p:sp>
      <p:sp>
        <p:nvSpPr>
          <p:cNvPr id="3" name="Content Placeholder 2">
            <a:extLst>
              <a:ext uri="{FF2B5EF4-FFF2-40B4-BE49-F238E27FC236}">
                <a16:creationId xmlns:a16="http://schemas.microsoft.com/office/drawing/2014/main" id="{677A4E20-75D6-DB1E-6E01-125FC80D866C}"/>
              </a:ext>
            </a:extLst>
          </p:cNvPr>
          <p:cNvSpPr>
            <a:spLocks noGrp="1"/>
          </p:cNvSpPr>
          <p:nvPr>
            <p:ph idx="1"/>
          </p:nvPr>
        </p:nvSpPr>
        <p:spPr>
          <a:xfrm>
            <a:off x="6464410" y="841247"/>
            <a:ext cx="4484536" cy="5340097"/>
          </a:xfrm>
        </p:spPr>
        <p:txBody>
          <a:bodyPr vert="horz" lIns="91440" tIns="45720" rIns="91440" bIns="45720" rtlCol="0" anchor="ctr">
            <a:normAutofit/>
          </a:bodyPr>
          <a:lstStyle/>
          <a:p>
            <a:r>
              <a:rPr lang="en-US" sz="1600" dirty="0">
                <a:solidFill>
                  <a:schemeClr val="tx2"/>
                </a:solidFill>
                <a:latin typeface="Times New Roman"/>
                <a:ea typeface="+mn-lt"/>
                <a:cs typeface="+mn-lt"/>
              </a:rPr>
              <a:t>Due to the gaps in the cybersecurity measures, the IT systems of the universities have become vulnerable </a:t>
            </a:r>
            <a:endParaRPr lang="en-US" sz="1600">
              <a:solidFill>
                <a:schemeClr val="tx2"/>
              </a:solidFill>
              <a:latin typeface="Times New Roman"/>
              <a:cs typeface="Times New Roman"/>
            </a:endParaRPr>
          </a:p>
          <a:p>
            <a:r>
              <a:rPr lang="en-US" sz="1600" dirty="0">
                <a:solidFill>
                  <a:schemeClr val="tx2"/>
                </a:solidFill>
                <a:latin typeface="Times New Roman"/>
                <a:ea typeface="+mn-lt"/>
                <a:cs typeface="+mn-lt"/>
              </a:rPr>
              <a:t>One of the BBC reports of 2020 furnished the fact that Newcastle University took a total of 2 weeks to fix the after-effects of the </a:t>
            </a:r>
            <a:r>
              <a:rPr lang="en-US" sz="1600" err="1">
                <a:solidFill>
                  <a:schemeClr val="tx2"/>
                </a:solidFill>
                <a:latin typeface="Times New Roman"/>
                <a:ea typeface="+mn-lt"/>
                <a:cs typeface="+mn-lt"/>
              </a:rPr>
              <a:t>cyber attack</a:t>
            </a:r>
            <a:r>
              <a:rPr lang="en-US" sz="1600" dirty="0">
                <a:solidFill>
                  <a:schemeClr val="tx2"/>
                </a:solidFill>
                <a:latin typeface="Times New Roman"/>
                <a:ea typeface="+mn-lt"/>
                <a:cs typeface="+mn-lt"/>
              </a:rPr>
              <a:t> that hit in 2020 [1] </a:t>
            </a:r>
            <a:endParaRPr lang="en-US" sz="1600">
              <a:solidFill>
                <a:schemeClr val="tx2"/>
              </a:solidFill>
              <a:latin typeface="Times New Roman"/>
              <a:cs typeface="Times New Roman"/>
            </a:endParaRPr>
          </a:p>
          <a:p>
            <a:r>
              <a:rPr lang="en-US" sz="1600" dirty="0">
                <a:solidFill>
                  <a:schemeClr val="tx2"/>
                </a:solidFill>
                <a:latin typeface="Times New Roman"/>
                <a:cs typeface="Times New Roman"/>
              </a:rPr>
              <a:t>Further, Northumbria University of the UK is also facing major issues in its entire IT systems and other digital networks due to cyberattacks, where estimations state that the total loss borne by the UK universities due to cyberattacks is around £145m  [3]  </a:t>
            </a:r>
            <a:endParaRPr lang="en-US" sz="1600">
              <a:solidFill>
                <a:schemeClr val="tx2"/>
              </a:solidFill>
              <a:latin typeface="Times New Roman"/>
              <a:cs typeface="Times New Roman"/>
            </a:endParaRPr>
          </a:p>
        </p:txBody>
      </p:sp>
    </p:spTree>
    <p:extLst>
      <p:ext uri="{BB962C8B-B14F-4D97-AF65-F5344CB8AC3E}">
        <p14:creationId xmlns:p14="http://schemas.microsoft.com/office/powerpoint/2010/main" val="29448611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CF4B88-A2A3-EB3D-C52C-B877E6BC9654}"/>
              </a:ext>
            </a:extLst>
          </p:cNvPr>
          <p:cNvSpPr>
            <a:spLocks noGrp="1"/>
          </p:cNvSpPr>
          <p:nvPr>
            <p:ph type="title"/>
          </p:nvPr>
        </p:nvSpPr>
        <p:spPr>
          <a:xfrm>
            <a:off x="300009" y="525982"/>
            <a:ext cx="5174377" cy="1200361"/>
          </a:xfrm>
        </p:spPr>
        <p:txBody>
          <a:bodyPr anchor="b">
            <a:noAutofit/>
          </a:bodyPr>
          <a:lstStyle/>
          <a:p>
            <a:r>
              <a:rPr lang="en-US" sz="3600" b="1" dirty="0">
                <a:latin typeface="Times New Roman"/>
                <a:cs typeface="Times New Roman"/>
              </a:rPr>
              <a:t>A brief literature review and summary </a:t>
            </a:r>
          </a:p>
        </p:txBody>
      </p:sp>
      <p:sp>
        <p:nvSpPr>
          <p:cNvPr id="11" name="Rectangle 10">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EECCB51-63F0-12AD-85C7-D7B9972C6699}"/>
              </a:ext>
            </a:extLst>
          </p:cNvPr>
          <p:cNvSpPr>
            <a:spLocks noGrp="1"/>
          </p:cNvSpPr>
          <p:nvPr>
            <p:ph idx="1"/>
          </p:nvPr>
        </p:nvSpPr>
        <p:spPr>
          <a:xfrm>
            <a:off x="616312" y="1959215"/>
            <a:ext cx="4570530" cy="3641338"/>
          </a:xfrm>
        </p:spPr>
        <p:txBody>
          <a:bodyPr vert="horz" lIns="91440" tIns="45720" rIns="91440" bIns="45720" rtlCol="0" anchor="ctr">
            <a:noAutofit/>
          </a:bodyPr>
          <a:lstStyle/>
          <a:p>
            <a:r>
              <a:rPr lang="en-US" sz="1600" dirty="0">
                <a:latin typeface="Times New Roman"/>
                <a:ea typeface="+mn-lt"/>
                <a:cs typeface="+mn-lt"/>
              </a:rPr>
              <a:t>In UK universities, there are no such personalized digital and cybersecurity literacy programs available </a:t>
            </a:r>
          </a:p>
          <a:p>
            <a:r>
              <a:rPr lang="en-US" sz="1600" dirty="0">
                <a:latin typeface="Times New Roman"/>
                <a:ea typeface="+mn-lt"/>
                <a:cs typeface="+mn-lt"/>
              </a:rPr>
              <a:t>In this matter, one beneficial suggestion can be to launch personalized digital and cybersecurity literacy programs for UK university students, where the students can learn advanced cybersecurity and other digital skills based on their existing level of awareness  </a:t>
            </a:r>
          </a:p>
          <a:p>
            <a:r>
              <a:rPr lang="en-US" sz="1600" dirty="0">
                <a:latin typeface="Times New Roman"/>
                <a:cs typeface="Times New Roman"/>
              </a:rPr>
              <a:t>In order to make the learning process better, the </a:t>
            </a:r>
            <a:r>
              <a:rPr lang="en-US" sz="1600" i="1" dirty="0">
                <a:latin typeface="Times New Roman"/>
                <a:cs typeface="Times New Roman"/>
              </a:rPr>
              <a:t>Technology Acceptance Model (TAM)</a:t>
            </a:r>
            <a:r>
              <a:rPr lang="en-US" sz="1600" dirty="0">
                <a:latin typeface="Times New Roman"/>
                <a:cs typeface="Times New Roman"/>
              </a:rPr>
              <a:t> framework can also be applied, as it helps people to understand the proper utilization of technology and other digital components </a:t>
            </a:r>
            <a:endParaRPr lang="en-US" sz="1600" dirty="0"/>
          </a:p>
        </p:txBody>
      </p:sp>
      <p:sp>
        <p:nvSpPr>
          <p:cNvPr id="13" name="Rectangle 12">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diagram of a person&amp;#39;s attitude&#10;&#10;AI-generated content may be incorrect.">
            <a:extLst>
              <a:ext uri="{FF2B5EF4-FFF2-40B4-BE49-F238E27FC236}">
                <a16:creationId xmlns:a16="http://schemas.microsoft.com/office/drawing/2014/main" id="{55A280F3-EB5F-78A1-16A1-51A8524DF266}"/>
              </a:ext>
            </a:extLst>
          </p:cNvPr>
          <p:cNvPicPr>
            <a:picLocks noChangeAspect="1"/>
          </p:cNvPicPr>
          <p:nvPr/>
        </p:nvPicPr>
        <p:blipFill>
          <a:blip r:embed="rId3"/>
          <a:stretch>
            <a:fillRect/>
          </a:stretch>
        </p:blipFill>
        <p:spPr>
          <a:xfrm>
            <a:off x="5987738" y="1821140"/>
            <a:ext cx="5628018" cy="2982849"/>
          </a:xfrm>
          <a:prstGeom prst="rect">
            <a:avLst/>
          </a:prstGeom>
        </p:spPr>
      </p:pic>
      <p:sp>
        <p:nvSpPr>
          <p:cNvPr id="5" name="TextBox 4">
            <a:extLst>
              <a:ext uri="{FF2B5EF4-FFF2-40B4-BE49-F238E27FC236}">
                <a16:creationId xmlns:a16="http://schemas.microsoft.com/office/drawing/2014/main" id="{F752959A-5AA4-4F3D-C05B-79E53F5E4022}"/>
              </a:ext>
            </a:extLst>
          </p:cNvPr>
          <p:cNvSpPr txBox="1"/>
          <p:nvPr/>
        </p:nvSpPr>
        <p:spPr>
          <a:xfrm>
            <a:off x="7349066" y="5469466"/>
            <a:ext cx="321733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Times New Roman"/>
                <a:cs typeface="Times New Roman"/>
              </a:rPr>
              <a:t>Source: researchgate.net, 2020  </a:t>
            </a:r>
            <a:endParaRPr lang="en-US" dirty="0"/>
          </a:p>
        </p:txBody>
      </p:sp>
    </p:spTree>
    <p:extLst>
      <p:ext uri="{BB962C8B-B14F-4D97-AF65-F5344CB8AC3E}">
        <p14:creationId xmlns:p14="http://schemas.microsoft.com/office/powerpoint/2010/main" val="410657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425CEA-9E3D-F7AC-0A9E-A96F88964916}"/>
              </a:ext>
            </a:extLst>
          </p:cNvPr>
          <p:cNvSpPr>
            <a:spLocks noGrp="1"/>
          </p:cNvSpPr>
          <p:nvPr>
            <p:ph type="title"/>
          </p:nvPr>
        </p:nvSpPr>
        <p:spPr>
          <a:xfrm>
            <a:off x="6094105" y="802955"/>
            <a:ext cx="4977976" cy="1454051"/>
          </a:xfrm>
        </p:spPr>
        <p:txBody>
          <a:bodyPr>
            <a:normAutofit/>
          </a:bodyPr>
          <a:lstStyle/>
          <a:p>
            <a:r>
              <a:rPr lang="en-US" sz="3600" b="1" dirty="0">
                <a:solidFill>
                  <a:schemeClr val="tx2"/>
                </a:solidFill>
                <a:latin typeface="Times New Roman"/>
                <a:cs typeface="Times New Roman"/>
              </a:rPr>
              <a:t>Research methodology  </a:t>
            </a:r>
            <a:endParaRPr lang="en-US" sz="3600" b="1" dirty="0">
              <a:solidFill>
                <a:schemeClr val="tx2"/>
              </a:solidFill>
            </a:endParaRPr>
          </a:p>
        </p:txBody>
      </p:sp>
      <p:pic>
        <p:nvPicPr>
          <p:cNvPr id="7" name="Graphic 6" descr="Statistics">
            <a:extLst>
              <a:ext uri="{FF2B5EF4-FFF2-40B4-BE49-F238E27FC236}">
                <a16:creationId xmlns:a16="http://schemas.microsoft.com/office/drawing/2014/main" id="{2FC59C19-848D-FC94-D0F7-D8F946D5089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5331C7B0-EF11-D097-8AB4-7B67DFA7E392}"/>
              </a:ext>
            </a:extLst>
          </p:cNvPr>
          <p:cNvSpPr>
            <a:spLocks noGrp="1"/>
          </p:cNvSpPr>
          <p:nvPr>
            <p:ph idx="1"/>
          </p:nvPr>
        </p:nvSpPr>
        <p:spPr>
          <a:xfrm>
            <a:off x="6090574" y="2421682"/>
            <a:ext cx="4977578" cy="3639289"/>
          </a:xfrm>
        </p:spPr>
        <p:txBody>
          <a:bodyPr vert="horz" lIns="91440" tIns="45720" rIns="91440" bIns="45720" rtlCol="0" anchor="ctr">
            <a:normAutofit/>
          </a:bodyPr>
          <a:lstStyle/>
          <a:p>
            <a:r>
              <a:rPr lang="en-US" sz="1600" dirty="0">
                <a:solidFill>
                  <a:schemeClr val="tx2"/>
                </a:solidFill>
                <a:latin typeface="Times New Roman"/>
                <a:ea typeface="+mn-lt"/>
                <a:cs typeface="+mn-lt"/>
              </a:rPr>
              <a:t>The philosophy chosen here is the positivism philosophy because the data type is a combination of both primary quantitative and secondary qualitative data.  </a:t>
            </a:r>
            <a:endParaRPr lang="en-US" sz="1600">
              <a:solidFill>
                <a:schemeClr val="tx2"/>
              </a:solidFill>
              <a:latin typeface="Times New Roman"/>
              <a:cs typeface="Times New Roman"/>
            </a:endParaRPr>
          </a:p>
          <a:p>
            <a:r>
              <a:rPr lang="en-US" sz="1600" dirty="0">
                <a:solidFill>
                  <a:schemeClr val="tx2"/>
                </a:solidFill>
                <a:latin typeface="Times New Roman"/>
                <a:ea typeface="+mn-lt"/>
                <a:cs typeface="+mn-lt"/>
              </a:rPr>
              <a:t>The positivism philosophy measures the research objectives with both statistical and theoretical facts to establish a relationship between them [6] </a:t>
            </a:r>
            <a:endParaRPr lang="en-US" sz="1600">
              <a:solidFill>
                <a:schemeClr val="tx2"/>
              </a:solidFill>
              <a:latin typeface="Times New Roman"/>
              <a:cs typeface="Times New Roman"/>
            </a:endParaRPr>
          </a:p>
          <a:p>
            <a:r>
              <a:rPr lang="en-US" sz="1600" dirty="0">
                <a:solidFill>
                  <a:schemeClr val="tx2"/>
                </a:solidFill>
                <a:latin typeface="Times New Roman"/>
                <a:ea typeface="+mn-lt"/>
                <a:cs typeface="+mn-lt"/>
              </a:rPr>
              <a:t>This makes the positivist philosophy suitable for this research </a:t>
            </a:r>
            <a:endParaRPr lang="en-US" sz="1600">
              <a:solidFill>
                <a:schemeClr val="tx2"/>
              </a:solidFill>
              <a:latin typeface="Times New Roman"/>
              <a:cs typeface="Times New Roman"/>
            </a:endParaRPr>
          </a:p>
          <a:p>
            <a:r>
              <a:rPr lang="en-US" sz="1600" dirty="0">
                <a:solidFill>
                  <a:schemeClr val="tx2"/>
                </a:solidFill>
                <a:latin typeface="Times New Roman"/>
                <a:cs typeface="Times New Roman"/>
              </a:rPr>
              <a:t>Different from philosophy, regarding research approach, both the deductive and inductive approaches are selected for the study</a:t>
            </a:r>
            <a:endParaRPr lang="en-US" sz="1600" dirty="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8497010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72EF07-7608-2D9D-EDE0-349219F5A44E}"/>
              </a:ext>
            </a:extLst>
          </p:cNvPr>
          <p:cNvSpPr>
            <a:spLocks noGrp="1"/>
          </p:cNvSpPr>
          <p:nvPr>
            <p:ph type="title"/>
          </p:nvPr>
        </p:nvSpPr>
        <p:spPr>
          <a:xfrm>
            <a:off x="761800" y="503209"/>
            <a:ext cx="5334197" cy="1708242"/>
          </a:xfrm>
        </p:spPr>
        <p:txBody>
          <a:bodyPr anchor="ctr">
            <a:normAutofit/>
          </a:bodyPr>
          <a:lstStyle/>
          <a:p>
            <a:r>
              <a:rPr lang="en-US" sz="3600" b="1" dirty="0">
                <a:latin typeface="Times New Roman"/>
                <a:cs typeface="Times New Roman"/>
              </a:rPr>
              <a:t>Research methodology  </a:t>
            </a:r>
            <a:endParaRPr lang="en-US" sz="3600" b="1" dirty="0"/>
          </a:p>
        </p:txBody>
      </p:sp>
      <p:sp>
        <p:nvSpPr>
          <p:cNvPr id="3" name="Content Placeholder 2">
            <a:extLst>
              <a:ext uri="{FF2B5EF4-FFF2-40B4-BE49-F238E27FC236}">
                <a16:creationId xmlns:a16="http://schemas.microsoft.com/office/drawing/2014/main" id="{6003EC1C-8152-F5F1-0858-B6B074D0924F}"/>
              </a:ext>
            </a:extLst>
          </p:cNvPr>
          <p:cNvSpPr>
            <a:spLocks noGrp="1"/>
          </p:cNvSpPr>
          <p:nvPr>
            <p:ph idx="1"/>
          </p:nvPr>
        </p:nvSpPr>
        <p:spPr>
          <a:xfrm>
            <a:off x="761800" y="2470244"/>
            <a:ext cx="5334197" cy="3769835"/>
          </a:xfrm>
        </p:spPr>
        <p:txBody>
          <a:bodyPr vert="horz" lIns="91440" tIns="45720" rIns="91440" bIns="45720" rtlCol="0" anchor="ctr">
            <a:noAutofit/>
          </a:bodyPr>
          <a:lstStyle/>
          <a:p>
            <a:r>
              <a:rPr lang="en-US" sz="1600" dirty="0">
                <a:latin typeface="Times New Roman"/>
                <a:ea typeface="+mn-lt"/>
                <a:cs typeface="+mn-lt"/>
              </a:rPr>
              <a:t>The research here includes the combination of both primary data and secondary information </a:t>
            </a:r>
          </a:p>
          <a:p>
            <a:r>
              <a:rPr lang="en-US" sz="1600" dirty="0">
                <a:latin typeface="Times New Roman"/>
                <a:ea typeface="+mn-lt"/>
                <a:cs typeface="+mn-lt"/>
              </a:rPr>
              <a:t>The primary quantitative data is collected through a survey, which is conducted with around 100 UK university students and staff members </a:t>
            </a:r>
          </a:p>
          <a:p>
            <a:r>
              <a:rPr lang="en-US" sz="1600" dirty="0">
                <a:latin typeface="Times New Roman"/>
                <a:ea typeface="+mn-lt"/>
                <a:cs typeface="+mn-lt"/>
              </a:rPr>
              <a:t>The secondary qualitative information is taken from referenced research articles, peer-reviewed academic journals, university website reports, books, and current news articles </a:t>
            </a:r>
          </a:p>
          <a:p>
            <a:r>
              <a:rPr lang="en-US" sz="1600" dirty="0">
                <a:latin typeface="Times New Roman"/>
                <a:ea typeface="+mn-lt"/>
                <a:cs typeface="+mn-lt"/>
              </a:rPr>
              <a:t>The credibility of the sources is maintained by adhering to the strict guidelines of the General Data Protection Regulation (GDPR) </a:t>
            </a:r>
          </a:p>
          <a:p>
            <a:r>
              <a:rPr lang="en-US" sz="1600" dirty="0">
                <a:latin typeface="Times New Roman"/>
                <a:ea typeface="+mn-lt"/>
                <a:cs typeface="+mn-lt"/>
              </a:rPr>
              <a:t>Since both types of data are included, the primary data is analyzed by applying the SPSS technique, and secondary data analysis is performed by thematic analysis </a:t>
            </a:r>
          </a:p>
        </p:txBody>
      </p:sp>
      <p:pic>
        <p:nvPicPr>
          <p:cNvPr id="5" name="Picture 4" descr="A top view of books with different cover colors">
            <a:extLst>
              <a:ext uri="{FF2B5EF4-FFF2-40B4-BE49-F238E27FC236}">
                <a16:creationId xmlns:a16="http://schemas.microsoft.com/office/drawing/2014/main" id="{EB2BA031-9813-FBC3-0C68-FB789113350E}"/>
              </a:ext>
            </a:extLst>
          </p:cNvPr>
          <p:cNvPicPr>
            <a:picLocks noChangeAspect="1"/>
          </p:cNvPicPr>
          <p:nvPr/>
        </p:nvPicPr>
        <p:blipFill>
          <a:blip r:embed="rId3"/>
          <a:srcRect l="12402" r="9941" b="2"/>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7121462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FEBD27-DF65-DFFA-63BF-03A495D32E58}"/>
              </a:ext>
            </a:extLst>
          </p:cNvPr>
          <p:cNvSpPr>
            <a:spLocks noGrp="1"/>
          </p:cNvSpPr>
          <p:nvPr>
            <p:ph type="title"/>
          </p:nvPr>
        </p:nvSpPr>
        <p:spPr>
          <a:xfrm>
            <a:off x="686834" y="1153572"/>
            <a:ext cx="3200400" cy="4461163"/>
          </a:xfrm>
        </p:spPr>
        <p:txBody>
          <a:bodyPr>
            <a:normAutofit/>
          </a:bodyPr>
          <a:lstStyle/>
          <a:p>
            <a:r>
              <a:rPr lang="en-US" sz="3600" b="1" dirty="0">
                <a:solidFill>
                  <a:srgbClr val="FFFFFF"/>
                </a:solidFill>
                <a:latin typeface="Times New Roman"/>
                <a:cs typeface="Times New Roman"/>
              </a:rPr>
              <a:t>Project planning and resources  </a:t>
            </a:r>
            <a:r>
              <a:rPr lang="en-US" dirty="0">
                <a:solidFill>
                  <a:srgbClr val="FFFFFF"/>
                </a:solidFill>
                <a:latin typeface="Times New Roman"/>
                <a:cs typeface="Times New Roman"/>
              </a:rPr>
              <a:t>   </a:t>
            </a:r>
            <a:endParaRPr lang="en-US"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C825777-A75E-853F-66D9-E9E297D12E1E}"/>
              </a:ext>
            </a:extLst>
          </p:cNvPr>
          <p:cNvSpPr>
            <a:spLocks noGrp="1"/>
          </p:cNvSpPr>
          <p:nvPr>
            <p:ph idx="1"/>
          </p:nvPr>
        </p:nvSpPr>
        <p:spPr>
          <a:xfrm>
            <a:off x="4447308" y="591344"/>
            <a:ext cx="6906491" cy="5585619"/>
          </a:xfrm>
        </p:spPr>
        <p:txBody>
          <a:bodyPr vert="horz" lIns="91440" tIns="45720" rIns="91440" bIns="45720" rtlCol="0" anchor="ctr">
            <a:noAutofit/>
          </a:bodyPr>
          <a:lstStyle/>
          <a:p>
            <a:r>
              <a:rPr lang="en-US" sz="1600" dirty="0">
                <a:latin typeface="Times New Roman"/>
                <a:ea typeface="+mn-lt"/>
                <a:cs typeface="+mn-lt"/>
              </a:rPr>
              <a:t>This project requires human resources in the form of cybersecurity and IT experts who can help to strategize the ways through which the students can be made more aware of the advanced cybersecurity measures </a:t>
            </a:r>
          </a:p>
          <a:p>
            <a:r>
              <a:rPr lang="en-US" sz="1600" dirty="0">
                <a:latin typeface="Times New Roman"/>
                <a:ea typeface="+mn-lt"/>
                <a:cs typeface="+mn-lt"/>
              </a:rPr>
              <a:t>Further, the support of university faculty and staff members is also a necessary resource, as without them, the awareness programs cannot be initiated </a:t>
            </a:r>
          </a:p>
          <a:p>
            <a:r>
              <a:rPr lang="en-US" sz="1600" dirty="0">
                <a:latin typeface="Times New Roman"/>
                <a:ea typeface="+mn-lt"/>
                <a:cs typeface="+mn-lt"/>
              </a:rPr>
              <a:t>Apart from this, adequate funding is also a crucial financial resource that is necessary for making this plan successful </a:t>
            </a:r>
          </a:p>
          <a:p>
            <a:r>
              <a:rPr lang="en-US" sz="1600" dirty="0">
                <a:latin typeface="Times New Roman"/>
                <a:cs typeface="Times New Roman"/>
              </a:rPr>
              <a:t>A sufficient number of computer systems is another important resource </a:t>
            </a:r>
            <a:endParaRPr lang="en-US" sz="1600" dirty="0"/>
          </a:p>
        </p:txBody>
      </p:sp>
    </p:spTree>
    <p:extLst>
      <p:ext uri="{BB962C8B-B14F-4D97-AF65-F5344CB8AC3E}">
        <p14:creationId xmlns:p14="http://schemas.microsoft.com/office/powerpoint/2010/main" val="34163310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F0CF1-3885-3E8D-54D6-ACDDDC5C244B}"/>
              </a:ext>
            </a:extLst>
          </p:cNvPr>
          <p:cNvSpPr>
            <a:spLocks noGrp="1"/>
          </p:cNvSpPr>
          <p:nvPr>
            <p:ph type="title"/>
          </p:nvPr>
        </p:nvSpPr>
        <p:spPr/>
        <p:txBody>
          <a:bodyPr>
            <a:normAutofit/>
          </a:bodyPr>
          <a:lstStyle/>
          <a:p>
            <a:pPr algn="ctr"/>
            <a:r>
              <a:rPr lang="en-US" sz="3600" b="1" dirty="0">
                <a:latin typeface="Times New Roman"/>
                <a:cs typeface="Times New Roman"/>
              </a:rPr>
              <a:t>Project impact and limitations  </a:t>
            </a:r>
            <a:endParaRPr lang="en-US" sz="3600" b="1" dirty="0"/>
          </a:p>
        </p:txBody>
      </p:sp>
      <p:graphicFrame>
        <p:nvGraphicFramePr>
          <p:cNvPr id="5" name="Content Placeholder 2">
            <a:extLst>
              <a:ext uri="{FF2B5EF4-FFF2-40B4-BE49-F238E27FC236}">
                <a16:creationId xmlns:a16="http://schemas.microsoft.com/office/drawing/2014/main" id="{76AA4FAA-B2DF-6833-AC6F-7BDB337DC025}"/>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519345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C00D995F-7EB7-D5E2-8C3B-99B912B2A402}"/>
              </a:ext>
            </a:extLst>
          </p:cNvPr>
          <p:cNvSpPr>
            <a:spLocks noGrp="1"/>
          </p:cNvSpPr>
          <p:nvPr>
            <p:ph type="title"/>
          </p:nvPr>
        </p:nvSpPr>
        <p:spPr>
          <a:xfrm>
            <a:off x="1143000" y="1676400"/>
            <a:ext cx="3810000" cy="3505200"/>
          </a:xfrm>
        </p:spPr>
        <p:txBody>
          <a:bodyPr vert="horz" lIns="91440" tIns="45720" rIns="91440" bIns="45720" rtlCol="0" anchor="ctr">
            <a:normAutofit/>
          </a:bodyPr>
          <a:lstStyle/>
          <a:p>
            <a:pPr algn="ctr"/>
            <a:r>
              <a:rPr lang="en-US" sz="3600" b="1" dirty="0">
                <a:latin typeface="Times New Roman"/>
                <a:cs typeface="Times New Roman"/>
              </a:rPr>
              <a:t>References </a:t>
            </a:r>
            <a:endParaRPr lang="en-US" sz="3600" b="1" dirty="0"/>
          </a:p>
        </p:txBody>
      </p:sp>
      <p:sp>
        <p:nvSpPr>
          <p:cNvPr id="3" name="Content Placeholder 2">
            <a:extLst>
              <a:ext uri="{FF2B5EF4-FFF2-40B4-BE49-F238E27FC236}">
                <a16:creationId xmlns:a16="http://schemas.microsoft.com/office/drawing/2014/main" id="{6C7BF72C-486F-5B40-844D-74DFEBE6B418}"/>
              </a:ext>
            </a:extLst>
          </p:cNvPr>
          <p:cNvSpPr>
            <a:spLocks noGrp="1"/>
          </p:cNvSpPr>
          <p:nvPr>
            <p:ph idx="1"/>
          </p:nvPr>
        </p:nvSpPr>
        <p:spPr>
          <a:xfrm>
            <a:off x="5181604" y="1705154"/>
            <a:ext cx="6271399" cy="3476446"/>
          </a:xfrm>
        </p:spPr>
        <p:txBody>
          <a:bodyPr vert="horz" lIns="91440" tIns="45720" rIns="91440" bIns="45720" rtlCol="0" anchor="t">
            <a:noAutofit/>
          </a:bodyPr>
          <a:lstStyle/>
          <a:p>
            <a:r>
              <a:rPr lang="en-US" sz="1000" dirty="0">
                <a:solidFill>
                  <a:schemeClr val="tx1">
                    <a:alpha val="55000"/>
                  </a:schemeClr>
                </a:solidFill>
                <a:latin typeface="Times New Roman"/>
                <a:ea typeface="+mn-lt"/>
                <a:cs typeface="+mn-lt"/>
              </a:rPr>
              <a:t>[1] bbc.com, 2020. Newcastle University </a:t>
            </a:r>
            <a:r>
              <a:rPr lang="en-US" sz="1000" err="1">
                <a:solidFill>
                  <a:schemeClr val="tx1">
                    <a:alpha val="55000"/>
                  </a:schemeClr>
                </a:solidFill>
                <a:latin typeface="Times New Roman"/>
                <a:ea typeface="+mn-lt"/>
                <a:cs typeface="+mn-lt"/>
              </a:rPr>
              <a:t>cyber attack</a:t>
            </a:r>
            <a:r>
              <a:rPr lang="en-US" sz="1000" dirty="0">
                <a:solidFill>
                  <a:schemeClr val="tx1">
                    <a:alpha val="55000"/>
                  </a:schemeClr>
                </a:solidFill>
                <a:latin typeface="Times New Roman"/>
                <a:ea typeface="+mn-lt"/>
                <a:cs typeface="+mn-lt"/>
              </a:rPr>
              <a:t> 'to take weeks to fix', available at: </a:t>
            </a:r>
            <a:r>
              <a:rPr lang="en-US" sz="1000" dirty="0">
                <a:solidFill>
                  <a:schemeClr val="tx1">
                    <a:alpha val="55000"/>
                  </a:schemeClr>
                </a:solidFill>
                <a:latin typeface="Times New Roman"/>
                <a:ea typeface="+mn-lt"/>
                <a:cs typeface="+mn-lt"/>
                <a:hlinkClick r:id="rId2">
                  <a:extLst>
                    <a:ext uri="{A12FA001-AC4F-418D-AE19-62706E023703}">
                      <ahyp:hlinkClr xmlns:ahyp="http://schemas.microsoft.com/office/drawing/2018/hyperlinkcolor" val="tx"/>
                    </a:ext>
                  </a:extLst>
                </a:hlinkClick>
              </a:rPr>
              <a:t>https://www.bbc.com/news/uk-england-tyne-54047179</a:t>
            </a:r>
            <a:endParaRPr lang="en-US" sz="1000" dirty="0">
              <a:solidFill>
                <a:schemeClr val="tx1">
                  <a:alpha val="55000"/>
                </a:schemeClr>
              </a:solidFill>
              <a:latin typeface="Times New Roman"/>
              <a:cs typeface="Times New Roman"/>
            </a:endParaRPr>
          </a:p>
          <a:p>
            <a:r>
              <a:rPr lang="en-US" sz="1000" dirty="0">
                <a:solidFill>
                  <a:schemeClr val="tx1">
                    <a:alpha val="55000"/>
                  </a:schemeClr>
                </a:solidFill>
                <a:latin typeface="Times New Roman"/>
                <a:ea typeface="+mn-lt"/>
                <a:cs typeface="+mn-lt"/>
              </a:rPr>
              <a:t>[2] commonslibrary.parliament.uk, 2024. Digital skills and careers, available at: </a:t>
            </a:r>
            <a:r>
              <a:rPr lang="en-US" sz="1000" dirty="0">
                <a:solidFill>
                  <a:schemeClr val="tx1">
                    <a:alpha val="55000"/>
                  </a:schemeClr>
                </a:solidFill>
                <a:latin typeface="Times New Roman"/>
                <a:ea typeface="+mn-lt"/>
                <a:cs typeface="+mn-lt"/>
                <a:hlinkClick r:id="rId3">
                  <a:extLst>
                    <a:ext uri="{A12FA001-AC4F-418D-AE19-62706E023703}">
                      <ahyp:hlinkClr xmlns:ahyp="http://schemas.microsoft.com/office/drawing/2018/hyperlinkcolor" val="tx"/>
                    </a:ext>
                  </a:extLst>
                </a:hlinkClick>
              </a:rPr>
              <a:t>https://commonslibrary.parliament.uk/research-briefings/cdp-2024-0073/</a:t>
            </a:r>
            <a:endParaRPr lang="en-US" sz="1000" dirty="0">
              <a:solidFill>
                <a:schemeClr val="tx1">
                  <a:alpha val="55000"/>
                </a:schemeClr>
              </a:solidFill>
              <a:latin typeface="Times New Roman"/>
              <a:cs typeface="Times New Roman"/>
            </a:endParaRPr>
          </a:p>
          <a:p>
            <a:r>
              <a:rPr lang="en-US" sz="1000" dirty="0">
                <a:solidFill>
                  <a:schemeClr val="tx1">
                    <a:alpha val="55000"/>
                  </a:schemeClr>
                </a:solidFill>
                <a:latin typeface="Times New Roman"/>
                <a:ea typeface="+mn-lt"/>
                <a:cs typeface="+mn-lt"/>
              </a:rPr>
              <a:t>[3] computerweekly.com, 2020. Northumbria University suffers major disruption after </a:t>
            </a:r>
            <a:r>
              <a:rPr lang="en-US" sz="1000" err="1">
                <a:solidFill>
                  <a:schemeClr val="tx1">
                    <a:alpha val="55000"/>
                  </a:schemeClr>
                </a:solidFill>
                <a:latin typeface="Times New Roman"/>
                <a:ea typeface="+mn-lt"/>
                <a:cs typeface="+mn-lt"/>
              </a:rPr>
              <a:t>cyber attack</a:t>
            </a:r>
            <a:r>
              <a:rPr lang="en-US" sz="1000" dirty="0">
                <a:solidFill>
                  <a:schemeClr val="tx1">
                    <a:alpha val="55000"/>
                  </a:schemeClr>
                </a:solidFill>
                <a:latin typeface="Times New Roman"/>
                <a:ea typeface="+mn-lt"/>
                <a:cs typeface="+mn-lt"/>
              </a:rPr>
              <a:t>, available at:  </a:t>
            </a:r>
            <a:r>
              <a:rPr lang="en-US" sz="1000" dirty="0">
                <a:solidFill>
                  <a:schemeClr val="tx1">
                    <a:alpha val="55000"/>
                  </a:schemeClr>
                </a:solidFill>
                <a:latin typeface="Times New Roman"/>
                <a:ea typeface="+mn-lt"/>
                <a:cs typeface="+mn-lt"/>
                <a:hlinkClick r:id="rId4">
                  <a:extLst>
                    <a:ext uri="{A12FA001-AC4F-418D-AE19-62706E023703}">
                      <ahyp:hlinkClr xmlns:ahyp="http://schemas.microsoft.com/office/drawing/2018/hyperlinkcolor" val="tx"/>
                    </a:ext>
                  </a:extLst>
                </a:hlinkClick>
              </a:rPr>
              <a:t>https://www.computerweekly.com/news/252488497/Northumbria-University-suffers-major-disruption-after-cyber-attack</a:t>
            </a:r>
            <a:endParaRPr lang="en-US" sz="1000" dirty="0">
              <a:solidFill>
                <a:schemeClr val="tx1">
                  <a:alpha val="55000"/>
                </a:schemeClr>
              </a:solidFill>
              <a:latin typeface="Times New Roman"/>
              <a:cs typeface="Times New Roman"/>
            </a:endParaRPr>
          </a:p>
          <a:p>
            <a:r>
              <a:rPr lang="en-US" sz="1000" dirty="0">
                <a:solidFill>
                  <a:schemeClr val="tx1">
                    <a:alpha val="55000"/>
                  </a:schemeClr>
                </a:solidFill>
                <a:latin typeface="Times New Roman"/>
                <a:ea typeface="+mn-lt"/>
                <a:cs typeface="+mn-lt"/>
              </a:rPr>
              <a:t>[4] gov.uk, 2025. Cyber security breaches survey 2025: education institutions findings, available at: </a:t>
            </a:r>
            <a:r>
              <a:rPr lang="en-US" sz="1000" dirty="0">
                <a:solidFill>
                  <a:schemeClr val="tx1">
                    <a:alpha val="55000"/>
                  </a:schemeClr>
                </a:solidFill>
                <a:latin typeface="Times New Roman"/>
                <a:ea typeface="+mn-lt"/>
                <a:cs typeface="+mn-lt"/>
                <a:hlinkClick r:id="rId5">
                  <a:extLst>
                    <a:ext uri="{A12FA001-AC4F-418D-AE19-62706E023703}">
                      <ahyp:hlinkClr xmlns:ahyp="http://schemas.microsoft.com/office/drawing/2018/hyperlinkcolor" val="tx"/>
                    </a:ext>
                  </a:extLst>
                </a:hlinkClick>
              </a:rPr>
              <a:t>https://www.gov.uk/government/statistics/cyber-security-breaches-survey-2025/cyber-security-breaches-survey-2025-education-institutions-findings</a:t>
            </a:r>
            <a:endParaRPr lang="en-US" sz="1000" dirty="0">
              <a:solidFill>
                <a:schemeClr val="tx1">
                  <a:alpha val="55000"/>
                </a:schemeClr>
              </a:solidFill>
              <a:latin typeface="Times New Roman"/>
              <a:cs typeface="Times New Roman"/>
            </a:endParaRPr>
          </a:p>
          <a:p>
            <a:r>
              <a:rPr lang="en-US" sz="1000" dirty="0">
                <a:solidFill>
                  <a:schemeClr val="tx1">
                    <a:alpha val="55000"/>
                  </a:schemeClr>
                </a:solidFill>
                <a:latin typeface="Times New Roman"/>
                <a:ea typeface="+mn-lt"/>
                <a:cs typeface="+mn-lt"/>
              </a:rPr>
              <a:t>[5] Lallie, H.S., Thompson, A., Titis, E. and Stephens, P., 2025. </a:t>
            </a:r>
            <a:r>
              <a:rPr lang="en-US" sz="1000" err="1">
                <a:solidFill>
                  <a:schemeClr val="tx1">
                    <a:alpha val="55000"/>
                  </a:schemeClr>
                </a:solidFill>
                <a:latin typeface="Times New Roman"/>
                <a:ea typeface="+mn-lt"/>
                <a:cs typeface="+mn-lt"/>
              </a:rPr>
              <a:t>Analysing</a:t>
            </a:r>
            <a:r>
              <a:rPr lang="en-US" sz="1000" dirty="0">
                <a:solidFill>
                  <a:schemeClr val="tx1">
                    <a:alpha val="55000"/>
                  </a:schemeClr>
                </a:solidFill>
                <a:latin typeface="Times New Roman"/>
                <a:ea typeface="+mn-lt"/>
                <a:cs typeface="+mn-lt"/>
              </a:rPr>
              <a:t> </a:t>
            </a:r>
            <a:r>
              <a:rPr lang="en-US" sz="1000" err="1">
                <a:solidFill>
                  <a:schemeClr val="tx1">
                    <a:alpha val="55000"/>
                  </a:schemeClr>
                </a:solidFill>
                <a:latin typeface="Times New Roman"/>
                <a:ea typeface="+mn-lt"/>
                <a:cs typeface="+mn-lt"/>
              </a:rPr>
              <a:t>cyber attacks</a:t>
            </a:r>
            <a:r>
              <a:rPr lang="en-US" sz="1000" dirty="0">
                <a:solidFill>
                  <a:schemeClr val="tx1">
                    <a:alpha val="55000"/>
                  </a:schemeClr>
                </a:solidFill>
                <a:latin typeface="Times New Roman"/>
                <a:ea typeface="+mn-lt"/>
                <a:cs typeface="+mn-lt"/>
              </a:rPr>
              <a:t> and cyber security vulnerabilities in the university sector. Computers, 14(2), p.49. Available at: </a:t>
            </a:r>
            <a:r>
              <a:rPr lang="en-US" sz="1000" dirty="0">
                <a:solidFill>
                  <a:schemeClr val="tx1">
                    <a:alpha val="55000"/>
                  </a:schemeClr>
                </a:solidFill>
                <a:latin typeface="Times New Roman"/>
                <a:ea typeface="+mn-lt"/>
                <a:cs typeface="+mn-lt"/>
                <a:hlinkClick r:id="rId6">
                  <a:extLst>
                    <a:ext uri="{A12FA001-AC4F-418D-AE19-62706E023703}">
                      <ahyp:hlinkClr xmlns:ahyp="http://schemas.microsoft.com/office/drawing/2018/hyperlinkcolor" val="tx"/>
                    </a:ext>
                  </a:extLst>
                </a:hlinkClick>
              </a:rPr>
              <a:t>https://www.mdpi.com/2073-431X/14/2/49</a:t>
            </a:r>
            <a:endParaRPr lang="en-US" sz="1000" dirty="0">
              <a:solidFill>
                <a:schemeClr val="tx1">
                  <a:alpha val="55000"/>
                </a:schemeClr>
              </a:solidFill>
              <a:latin typeface="Times New Roman"/>
              <a:cs typeface="Times New Roman"/>
            </a:endParaRPr>
          </a:p>
          <a:p>
            <a:r>
              <a:rPr lang="en-US" sz="1000" dirty="0">
                <a:solidFill>
                  <a:schemeClr val="tx1">
                    <a:alpha val="55000"/>
                  </a:schemeClr>
                </a:solidFill>
                <a:latin typeface="Times New Roman"/>
                <a:ea typeface="+mn-lt"/>
                <a:cs typeface="+mn-lt"/>
              </a:rPr>
              <a:t>[6] Maksimovic, J. and </a:t>
            </a:r>
            <a:r>
              <a:rPr lang="en-US" sz="1000" err="1">
                <a:solidFill>
                  <a:schemeClr val="tx1">
                    <a:alpha val="55000"/>
                  </a:schemeClr>
                </a:solidFill>
                <a:latin typeface="Times New Roman"/>
                <a:ea typeface="+mn-lt"/>
                <a:cs typeface="+mn-lt"/>
              </a:rPr>
              <a:t>Evtimov</a:t>
            </a:r>
            <a:r>
              <a:rPr lang="en-US" sz="1000" dirty="0">
                <a:solidFill>
                  <a:schemeClr val="tx1">
                    <a:alpha val="55000"/>
                  </a:schemeClr>
                </a:solidFill>
                <a:latin typeface="Times New Roman"/>
                <a:ea typeface="+mn-lt"/>
                <a:cs typeface="+mn-lt"/>
              </a:rPr>
              <a:t>, J., 2023. Positivism and post-positivism as the basis of quantitative research in pedagogy. Research in Pedagogy, 13(1), pp.208-218. Available at:  </a:t>
            </a:r>
            <a:r>
              <a:rPr lang="en-US" sz="1000" dirty="0">
                <a:solidFill>
                  <a:schemeClr val="tx1">
                    <a:alpha val="55000"/>
                  </a:schemeClr>
                </a:solidFill>
                <a:latin typeface="Times New Roman"/>
                <a:ea typeface="+mn-lt"/>
                <a:cs typeface="+mn-lt"/>
                <a:hlinkClick r:id="rId7">
                  <a:extLst>
                    <a:ext uri="{A12FA001-AC4F-418D-AE19-62706E023703}">
                      <ahyp:hlinkClr xmlns:ahyp="http://schemas.microsoft.com/office/drawing/2018/hyperlinkcolor" val="tx"/>
                    </a:ext>
                  </a:extLst>
                </a:hlinkClick>
              </a:rPr>
              <a:t>https://search.informit.org/doi/pdf/10.3316/informit.193641116532656</a:t>
            </a:r>
            <a:endParaRPr lang="en-US" sz="1000" dirty="0">
              <a:solidFill>
                <a:schemeClr val="tx1">
                  <a:alpha val="55000"/>
                </a:schemeClr>
              </a:solidFill>
              <a:latin typeface="Times New Roman"/>
              <a:cs typeface="Times New Roman"/>
            </a:endParaRPr>
          </a:p>
          <a:p>
            <a:r>
              <a:rPr lang="en-US" sz="1000" dirty="0">
                <a:solidFill>
                  <a:schemeClr val="tx1">
                    <a:alpha val="55000"/>
                  </a:schemeClr>
                </a:solidFill>
                <a:latin typeface="Times New Roman"/>
                <a:ea typeface="+mn-lt"/>
                <a:cs typeface="+mn-lt"/>
              </a:rPr>
              <a:t>[7] nwcrc.co.uk, 2024. Further and higher education institutions suffer weekly </a:t>
            </a:r>
            <a:r>
              <a:rPr lang="en-US" sz="1000" err="1">
                <a:solidFill>
                  <a:schemeClr val="tx1">
                    <a:alpha val="55000"/>
                  </a:schemeClr>
                </a:solidFill>
                <a:latin typeface="Times New Roman"/>
                <a:ea typeface="+mn-lt"/>
                <a:cs typeface="+mn-lt"/>
              </a:rPr>
              <a:t>cyber attacks</a:t>
            </a:r>
            <a:r>
              <a:rPr lang="en-US" sz="1000" dirty="0">
                <a:solidFill>
                  <a:schemeClr val="tx1">
                    <a:alpha val="55000"/>
                  </a:schemeClr>
                </a:solidFill>
                <a:latin typeface="Times New Roman"/>
                <a:ea typeface="+mn-lt"/>
                <a:cs typeface="+mn-lt"/>
              </a:rPr>
              <a:t>, available at: </a:t>
            </a:r>
            <a:r>
              <a:rPr lang="en-US" sz="1000" dirty="0">
                <a:solidFill>
                  <a:schemeClr val="tx1">
                    <a:alpha val="55000"/>
                  </a:schemeClr>
                </a:solidFill>
                <a:latin typeface="Times New Roman"/>
                <a:ea typeface="+mn-lt"/>
                <a:cs typeface="+mn-lt"/>
                <a:hlinkClick r:id="rId8">
                  <a:extLst>
                    <a:ext uri="{A12FA001-AC4F-418D-AE19-62706E023703}">
                      <ahyp:hlinkClr xmlns:ahyp="http://schemas.microsoft.com/office/drawing/2018/hyperlinkcolor" val="tx"/>
                    </a:ext>
                  </a:extLst>
                </a:hlinkClick>
              </a:rPr>
              <a:t>https://www.nwcrc.co.uk/post/further-and-higher-education-institutions-suffer-weekly-cyber-attacks</a:t>
            </a:r>
            <a:endParaRPr lang="en-US" sz="1000" dirty="0">
              <a:solidFill>
                <a:schemeClr val="tx1">
                  <a:alpha val="55000"/>
                </a:schemeClr>
              </a:solidFill>
              <a:latin typeface="Times New Roman"/>
              <a:cs typeface="Times New Roman"/>
            </a:endParaRPr>
          </a:p>
          <a:p>
            <a:r>
              <a:rPr lang="en-US" sz="1000" dirty="0">
                <a:solidFill>
                  <a:schemeClr val="tx1">
                    <a:alpha val="55000"/>
                  </a:schemeClr>
                </a:solidFill>
                <a:latin typeface="Times New Roman"/>
                <a:cs typeface="Times New Roman"/>
              </a:rPr>
              <a:t>[8] tomshardware.com, 2025. Cyberattacks hit 91% of universities and 43% of businesses in last 12 months in the UK — survey suggests more than 600,000 businesses, 61,000 charities affected, available at: </a:t>
            </a:r>
            <a:r>
              <a:rPr lang="en-US" sz="1000" dirty="0">
                <a:solidFill>
                  <a:schemeClr val="tx1">
                    <a:alpha val="55000"/>
                  </a:schemeClr>
                </a:solidFill>
                <a:latin typeface="Times New Roman"/>
                <a:cs typeface="Times New Roman"/>
                <a:hlinkClick r:id="rId9">
                  <a:extLst>
                    <a:ext uri="{A12FA001-AC4F-418D-AE19-62706E023703}">
                      <ahyp:hlinkClr xmlns:ahyp="http://schemas.microsoft.com/office/drawing/2018/hyperlinkcolor" val="tx"/>
                    </a:ext>
                  </a:extLst>
                </a:hlinkClick>
              </a:rPr>
              <a:t>https://www.tomshardware.com/tech-industry/cyber-security/cyberattacks-hit-91-percent-of-universities-and-43-percent-of-businesses-in-last-12-months-in-the-uk-survey-suggests-more-than-600-000-businesses-61-000-charities-affected</a:t>
            </a:r>
            <a:r>
              <a:rPr lang="en-US" sz="1000" dirty="0">
                <a:solidFill>
                  <a:schemeClr val="tx1">
                    <a:alpha val="55000"/>
                  </a:schemeClr>
                </a:solidFill>
                <a:latin typeface="Times New Roman"/>
                <a:cs typeface="Times New Roman"/>
              </a:rPr>
              <a:t> </a:t>
            </a:r>
            <a:endParaRPr lang="en-US" sz="1000" dirty="0">
              <a:solidFill>
                <a:schemeClr val="tx1">
                  <a:alpha val="55000"/>
                </a:schemeClr>
              </a:solidFill>
              <a:latin typeface="Times New Roman"/>
            </a:endParaRPr>
          </a:p>
        </p:txBody>
      </p:sp>
    </p:spTree>
    <p:extLst>
      <p:ext uri="{BB962C8B-B14F-4D97-AF65-F5344CB8AC3E}">
        <p14:creationId xmlns:p14="http://schemas.microsoft.com/office/powerpoint/2010/main" val="30224240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1,700+ Clip Art Thank You Stock Illustrations, Royalty-Free Vector Graphics  &amp; Clip Art - iStock">
            <a:extLst>
              <a:ext uri="{FF2B5EF4-FFF2-40B4-BE49-F238E27FC236}">
                <a16:creationId xmlns:a16="http://schemas.microsoft.com/office/drawing/2014/main" id="{FE996492-F63C-932B-7211-D759DA093833}"/>
              </a:ext>
            </a:extLst>
          </p:cNvPr>
          <p:cNvPicPr>
            <a:picLocks noChangeAspect="1"/>
          </p:cNvPicPr>
          <p:nvPr/>
        </p:nvPicPr>
        <p:blipFill>
          <a:blip r:embed="rId2"/>
          <a:srcRect l="4271" r="858"/>
          <a:stretch>
            <a:fillRect/>
          </a:stretch>
        </p:blipFill>
        <p:spPr>
          <a:xfrm>
            <a:off x="457200" y="457200"/>
            <a:ext cx="11277600" cy="5943600"/>
          </a:xfrm>
          <a:prstGeom prst="rect">
            <a:avLst/>
          </a:prstGeom>
        </p:spPr>
      </p:pic>
    </p:spTree>
    <p:extLst>
      <p:ext uri="{BB962C8B-B14F-4D97-AF65-F5344CB8AC3E}">
        <p14:creationId xmlns:p14="http://schemas.microsoft.com/office/powerpoint/2010/main" val="41146320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TotalTime>
  <Words>1677</Words>
  <Application>Microsoft Office PowerPoint</Application>
  <PresentationFormat>Widescreen</PresentationFormat>
  <Paragraphs>86</Paragraphs>
  <Slides>13</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Aptos Display</vt:lpstr>
      <vt:lpstr>Arial</vt:lpstr>
      <vt:lpstr>Calibri</vt:lpstr>
      <vt:lpstr>Times New Roman</vt:lpstr>
      <vt:lpstr>office theme</vt:lpstr>
      <vt:lpstr>AN ANALYSIS OF CYBERSECURITY AWARENESS AMONG UNIVERSITY STUDENTS IN THE DIGITAL AGE </vt:lpstr>
      <vt:lpstr>Research context/background  </vt:lpstr>
      <vt:lpstr>Research Problem</vt:lpstr>
      <vt:lpstr>Research Aim and Objectives  </vt:lpstr>
      <vt:lpstr>A brief literature review and summary  </vt:lpstr>
      <vt:lpstr>A brief literature review and summary    </vt:lpstr>
      <vt:lpstr>A brief literature review and summary </vt:lpstr>
      <vt:lpstr>Research methodology  </vt:lpstr>
      <vt:lpstr>Research methodology  </vt:lpstr>
      <vt:lpstr>Project planning and resources     </vt:lpstr>
      <vt:lpstr>Project impact and limitations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ANALYSIS OF CYBERSECURITY AWARENESS AMONG UNIVERSITY STUDENTS IN THE DIGITAL AGE </dc:title>
  <dc:creator/>
  <cp:lastModifiedBy>Vaibhavikumari Upendrasinh Solanki (2511313)</cp:lastModifiedBy>
  <cp:revision>137</cp:revision>
  <dcterms:created xsi:type="dcterms:W3CDTF">2025-10-09T13:47:55Z</dcterms:created>
  <dcterms:modified xsi:type="dcterms:W3CDTF">2025-11-12T02:45:05Z</dcterms:modified>
</cp:coreProperties>
</file>