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69" r:id="rId5"/>
    <p:sldId id="259" r:id="rId6"/>
    <p:sldId id="266" r:id="rId7"/>
    <p:sldId id="268" r:id="rId8"/>
    <p:sldId id="265" r:id="rId9"/>
    <p:sldId id="260" r:id="rId10"/>
    <p:sldId id="262" r:id="rId11"/>
    <p:sldId id="263" r:id="rId12"/>
    <p:sldId id="270" r:id="rId13"/>
    <p:sldId id="271" r:id="rId14"/>
    <p:sldId id="272" r:id="rId15"/>
    <p:sldId id="273" r:id="rId16"/>
    <p:sldId id="274" r:id="rId17"/>
    <p:sldId id="275" r:id="rId18"/>
    <p:sldId id="261"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693C50-3F71-4E39-AABC-58DD49EFDB4B}" v="62" dt="2022-10-21T13:53:13.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25" autoAdjust="0"/>
    <p:restoredTop sz="94660"/>
  </p:normalViewPr>
  <p:slideViewPr>
    <p:cSldViewPr snapToGrid="0">
      <p:cViewPr varScale="1">
        <p:scale>
          <a:sx n="72" d="100"/>
          <a:sy n="72" d="100"/>
        </p:scale>
        <p:origin x="6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10/28/2022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89/41" TargetMode="External"/><Relationship Id="rId2" Type="http://schemas.openxmlformats.org/officeDocument/2006/relationships/hyperlink" Target="http://birminghamcs.proceduresonline.com/p_contacts_referral.html" TargetMode="External"/><Relationship Id="rId1" Type="http://schemas.openxmlformats.org/officeDocument/2006/relationships/slideLayout" Target="../slideLayouts/slideLayout2.xml"/><Relationship Id="rId4" Type="http://schemas.openxmlformats.org/officeDocument/2006/relationships/hyperlink" Target="https://www.themj.co.uk/Reflecting-on-the-Children-Acts-of-1989-and-2004/216219"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sychologymindpalace.wordpress.com/2017/12/07/trauma-recovery-model/" TargetMode="External"/><Relationship Id="rId2" Type="http://schemas.openxmlformats.org/officeDocument/2006/relationships/hyperlink" Target="http://learning.nspcc.org/child-protection-system/history-of-child-protection-in-the-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7A1FC6-22FB-4EA7-B90A-C9F18FBEF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46FDC4-DD97-431A-914A-9EB57A4A3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12130" cy="6858000"/>
          </a:xfrm>
          <a:custGeom>
            <a:avLst/>
            <a:gdLst>
              <a:gd name="connsiteX0" fmla="*/ 1073044 w 7912130"/>
              <a:gd name="connsiteY0" fmla="*/ 3032931 h 6858000"/>
              <a:gd name="connsiteX1" fmla="*/ 1073044 w 7912130"/>
              <a:gd name="connsiteY1" fmla="*/ 3035810 h 6858000"/>
              <a:gd name="connsiteX2" fmla="*/ 1076802 w 7912130"/>
              <a:gd name="connsiteY2" fmla="*/ 3035810 h 6858000"/>
              <a:gd name="connsiteX3" fmla="*/ 1170738 w 7912130"/>
              <a:gd name="connsiteY3" fmla="*/ 1248347 h 6858000"/>
              <a:gd name="connsiteX4" fmla="*/ 1170738 w 7912130"/>
              <a:gd name="connsiteY4" fmla="*/ 1273486 h 6858000"/>
              <a:gd name="connsiteX5" fmla="*/ 1183895 w 7912130"/>
              <a:gd name="connsiteY5" fmla="*/ 1248347 h 6858000"/>
              <a:gd name="connsiteX6" fmla="*/ 0 w 7912130"/>
              <a:gd name="connsiteY6" fmla="*/ 0 h 6858000"/>
              <a:gd name="connsiteX7" fmla="*/ 2133906 w 7912130"/>
              <a:gd name="connsiteY7" fmla="*/ 0 h 6858000"/>
              <a:gd name="connsiteX8" fmla="*/ 2629909 w 7912130"/>
              <a:gd name="connsiteY8" fmla="*/ 0 h 6858000"/>
              <a:gd name="connsiteX9" fmla="*/ 1227479 w 7912130"/>
              <a:gd name="connsiteY9" fmla="*/ 2669551 h 6858000"/>
              <a:gd name="connsiteX10" fmla="*/ 1235349 w 7912130"/>
              <a:gd name="connsiteY10" fmla="*/ 2673350 h 6858000"/>
              <a:gd name="connsiteX11" fmla="*/ 1353755 w 7912130"/>
              <a:gd name="connsiteY11" fmla="*/ 2754312 h 6858000"/>
              <a:gd name="connsiteX12" fmla="*/ 7912130 w 7912130"/>
              <a:gd name="connsiteY12" fmla="*/ 6858000 h 6858000"/>
              <a:gd name="connsiteX13" fmla="*/ 6066970 w 7912130"/>
              <a:gd name="connsiteY13" fmla="*/ 6858000 h 6858000"/>
              <a:gd name="connsiteX14" fmla="*/ 6059889 w 7912130"/>
              <a:gd name="connsiteY14" fmla="*/ 6852577 h 6858000"/>
              <a:gd name="connsiteX15" fmla="*/ 6059889 w 7912130"/>
              <a:gd name="connsiteY15" fmla="*/ 6857999 h 6858000"/>
              <a:gd name="connsiteX16" fmla="*/ 1707025 w 7912130"/>
              <a:gd name="connsiteY16" fmla="*/ 6857999 h 6858000"/>
              <a:gd name="connsiteX17" fmla="*/ 1707025 w 7912130"/>
              <a:gd name="connsiteY17" fmla="*/ 6858000 h 6858000"/>
              <a:gd name="connsiteX18" fmla="*/ 1073044 w 7912130"/>
              <a:gd name="connsiteY18" fmla="*/ 6858000 h 6858000"/>
              <a:gd name="connsiteX19" fmla="*/ 536592 w 7912130"/>
              <a:gd name="connsiteY19" fmla="*/ 6858000 h 6858000"/>
              <a:gd name="connsiteX20" fmla="*/ 0 w 7912130"/>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12130" h="6858000">
                <a:moveTo>
                  <a:pt x="1073044" y="3032931"/>
                </a:moveTo>
                <a:lnTo>
                  <a:pt x="1073044" y="3035810"/>
                </a:lnTo>
                <a:lnTo>
                  <a:pt x="1076802" y="3035810"/>
                </a:lnTo>
                <a:close/>
                <a:moveTo>
                  <a:pt x="1170738" y="1248347"/>
                </a:moveTo>
                <a:lnTo>
                  <a:pt x="1170738" y="1273486"/>
                </a:lnTo>
                <a:lnTo>
                  <a:pt x="1183895" y="1248347"/>
                </a:lnTo>
                <a:close/>
                <a:moveTo>
                  <a:pt x="0" y="0"/>
                </a:moveTo>
                <a:lnTo>
                  <a:pt x="2133906" y="0"/>
                </a:lnTo>
                <a:lnTo>
                  <a:pt x="2629909" y="0"/>
                </a:lnTo>
                <a:lnTo>
                  <a:pt x="1227479" y="2669551"/>
                </a:lnTo>
                <a:lnTo>
                  <a:pt x="1235349" y="2673350"/>
                </a:lnTo>
                <a:lnTo>
                  <a:pt x="1353755" y="2754312"/>
                </a:lnTo>
                <a:lnTo>
                  <a:pt x="7912130" y="6858000"/>
                </a:lnTo>
                <a:lnTo>
                  <a:pt x="6066970" y="6858000"/>
                </a:lnTo>
                <a:lnTo>
                  <a:pt x="6059889" y="6852577"/>
                </a:lnTo>
                <a:lnTo>
                  <a:pt x="6059889" y="6857999"/>
                </a:lnTo>
                <a:lnTo>
                  <a:pt x="1707025" y="6857999"/>
                </a:lnTo>
                <a:lnTo>
                  <a:pt x="1707025" y="6858000"/>
                </a:lnTo>
                <a:lnTo>
                  <a:pt x="1073044" y="6858000"/>
                </a:lnTo>
                <a:lnTo>
                  <a:pt x="536592" y="6858000"/>
                </a:lnTo>
                <a:lnTo>
                  <a:pt x="0" y="685800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CD4E68A2-74B0-42F5-BB75-2E1A7C201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5917" cy="6858000"/>
          </a:xfrm>
          <a:custGeom>
            <a:avLst/>
            <a:gdLst>
              <a:gd name="connsiteX0" fmla="*/ 696831 w 7535917"/>
              <a:gd name="connsiteY0" fmla="*/ 3032931 h 6858000"/>
              <a:gd name="connsiteX1" fmla="*/ 696831 w 7535917"/>
              <a:gd name="connsiteY1" fmla="*/ 3035810 h 6858000"/>
              <a:gd name="connsiteX2" fmla="*/ 700589 w 7535917"/>
              <a:gd name="connsiteY2" fmla="*/ 3035810 h 6858000"/>
              <a:gd name="connsiteX3" fmla="*/ 794525 w 7535917"/>
              <a:gd name="connsiteY3" fmla="*/ 1248347 h 6858000"/>
              <a:gd name="connsiteX4" fmla="*/ 794525 w 7535917"/>
              <a:gd name="connsiteY4" fmla="*/ 1273486 h 6858000"/>
              <a:gd name="connsiteX5" fmla="*/ 807682 w 7535917"/>
              <a:gd name="connsiteY5" fmla="*/ 1248347 h 6858000"/>
              <a:gd name="connsiteX6" fmla="*/ 0 w 7535917"/>
              <a:gd name="connsiteY6" fmla="*/ 0 h 6858000"/>
              <a:gd name="connsiteX7" fmla="*/ 1757693 w 7535917"/>
              <a:gd name="connsiteY7" fmla="*/ 0 h 6858000"/>
              <a:gd name="connsiteX8" fmla="*/ 2253696 w 7535917"/>
              <a:gd name="connsiteY8" fmla="*/ 0 h 6858000"/>
              <a:gd name="connsiteX9" fmla="*/ 851266 w 7535917"/>
              <a:gd name="connsiteY9" fmla="*/ 2669551 h 6858000"/>
              <a:gd name="connsiteX10" fmla="*/ 859136 w 7535917"/>
              <a:gd name="connsiteY10" fmla="*/ 2673350 h 6858000"/>
              <a:gd name="connsiteX11" fmla="*/ 977542 w 7535917"/>
              <a:gd name="connsiteY11" fmla="*/ 2754312 h 6858000"/>
              <a:gd name="connsiteX12" fmla="*/ 7535917 w 7535917"/>
              <a:gd name="connsiteY12" fmla="*/ 6858000 h 6858000"/>
              <a:gd name="connsiteX13" fmla="*/ 5690757 w 7535917"/>
              <a:gd name="connsiteY13" fmla="*/ 6858000 h 6858000"/>
              <a:gd name="connsiteX14" fmla="*/ 5683676 w 7535917"/>
              <a:gd name="connsiteY14" fmla="*/ 6852577 h 6858000"/>
              <a:gd name="connsiteX15" fmla="*/ 5683676 w 7535917"/>
              <a:gd name="connsiteY15" fmla="*/ 6857999 h 6858000"/>
              <a:gd name="connsiteX16" fmla="*/ 1330812 w 7535917"/>
              <a:gd name="connsiteY16" fmla="*/ 6857999 h 6858000"/>
              <a:gd name="connsiteX17" fmla="*/ 1330812 w 7535917"/>
              <a:gd name="connsiteY17" fmla="*/ 6858000 h 6858000"/>
              <a:gd name="connsiteX18" fmla="*/ 696831 w 7535917"/>
              <a:gd name="connsiteY18" fmla="*/ 6858000 h 6858000"/>
              <a:gd name="connsiteX19" fmla="*/ 160379 w 7535917"/>
              <a:gd name="connsiteY19" fmla="*/ 6858000 h 6858000"/>
              <a:gd name="connsiteX20" fmla="*/ 0 w 7535917"/>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35917" h="6858000">
                <a:moveTo>
                  <a:pt x="696831" y="3032931"/>
                </a:moveTo>
                <a:lnTo>
                  <a:pt x="696831" y="3035810"/>
                </a:lnTo>
                <a:lnTo>
                  <a:pt x="700589" y="3035810"/>
                </a:lnTo>
                <a:close/>
                <a:moveTo>
                  <a:pt x="794525" y="1248347"/>
                </a:moveTo>
                <a:lnTo>
                  <a:pt x="794525" y="1273486"/>
                </a:lnTo>
                <a:lnTo>
                  <a:pt x="807682" y="1248347"/>
                </a:lnTo>
                <a:close/>
                <a:moveTo>
                  <a:pt x="0" y="0"/>
                </a:moveTo>
                <a:lnTo>
                  <a:pt x="1757693" y="0"/>
                </a:lnTo>
                <a:lnTo>
                  <a:pt x="2253696" y="0"/>
                </a:lnTo>
                <a:lnTo>
                  <a:pt x="851266" y="2669551"/>
                </a:lnTo>
                <a:lnTo>
                  <a:pt x="859136" y="2673350"/>
                </a:lnTo>
                <a:lnTo>
                  <a:pt x="977542" y="2754312"/>
                </a:lnTo>
                <a:lnTo>
                  <a:pt x="7535917" y="6858000"/>
                </a:lnTo>
                <a:lnTo>
                  <a:pt x="5690757" y="6858000"/>
                </a:lnTo>
                <a:lnTo>
                  <a:pt x="5683676" y="6852577"/>
                </a:lnTo>
                <a:lnTo>
                  <a:pt x="5683676" y="6857999"/>
                </a:lnTo>
                <a:lnTo>
                  <a:pt x="1330812" y="6857999"/>
                </a:lnTo>
                <a:lnTo>
                  <a:pt x="1330812" y="6858000"/>
                </a:lnTo>
                <a:lnTo>
                  <a:pt x="696831" y="6858000"/>
                </a:lnTo>
                <a:lnTo>
                  <a:pt x="1603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F4A6B5-FB54-4DA6-A6D9-7E59D054D38B}"/>
              </a:ext>
            </a:extLst>
          </p:cNvPr>
          <p:cNvSpPr>
            <a:spLocks noGrp="1"/>
          </p:cNvSpPr>
          <p:nvPr>
            <p:ph type="ctrTitle"/>
          </p:nvPr>
        </p:nvSpPr>
        <p:spPr>
          <a:xfrm>
            <a:off x="3444658" y="755904"/>
            <a:ext cx="7711025" cy="3084576"/>
          </a:xfrm>
        </p:spPr>
        <p:txBody>
          <a:bodyPr anchor="ctr">
            <a:normAutofit fontScale="90000"/>
          </a:bodyPr>
          <a:lstStyle/>
          <a:p>
            <a:pPr algn="ctr"/>
            <a:r>
              <a:rPr lang="en-GB" dirty="0"/>
              <a:t>Childrens Young People and Families (BHMP5004_BIRM)</a:t>
            </a:r>
            <a:br>
              <a:rPr lang="en-GB" dirty="0"/>
            </a:br>
            <a:br>
              <a:rPr lang="en-GB" dirty="0"/>
            </a:br>
            <a:r>
              <a:rPr lang="en-GB" dirty="0"/>
              <a:t>                 </a:t>
            </a:r>
            <a:r>
              <a:rPr lang="en-GB" sz="2000" dirty="0"/>
              <a:t>Module Leader: Rachael Rivers </a:t>
            </a:r>
            <a:endParaRPr lang="en-GB" dirty="0"/>
          </a:p>
        </p:txBody>
      </p:sp>
      <p:sp>
        <p:nvSpPr>
          <p:cNvPr id="3" name="Subtitle 2">
            <a:extLst>
              <a:ext uri="{FF2B5EF4-FFF2-40B4-BE49-F238E27FC236}">
                <a16:creationId xmlns:a16="http://schemas.microsoft.com/office/drawing/2014/main" id="{7B394686-1B7F-4157-9556-B3A6E0983AF0}"/>
              </a:ext>
            </a:extLst>
          </p:cNvPr>
          <p:cNvSpPr>
            <a:spLocks noGrp="1"/>
          </p:cNvSpPr>
          <p:nvPr>
            <p:ph type="subTitle" idx="1"/>
          </p:nvPr>
        </p:nvSpPr>
        <p:spPr>
          <a:xfrm>
            <a:off x="9674256" y="5518660"/>
            <a:ext cx="3316702" cy="1712176"/>
          </a:xfrm>
        </p:spPr>
        <p:txBody>
          <a:bodyPr>
            <a:normAutofit/>
          </a:bodyPr>
          <a:lstStyle/>
          <a:p>
            <a:pPr algn="l"/>
            <a:r>
              <a:rPr lang="en-GB" dirty="0"/>
              <a:t>Sharon Strachan </a:t>
            </a:r>
          </a:p>
          <a:p>
            <a:pPr algn="l"/>
            <a:r>
              <a:rPr lang="en-GB" dirty="0"/>
              <a:t>Ebong </a:t>
            </a:r>
            <a:r>
              <a:rPr lang="en-GB" dirty="0" err="1"/>
              <a:t>Obot</a:t>
            </a:r>
            <a:r>
              <a:rPr lang="en-GB" dirty="0"/>
              <a:t> </a:t>
            </a:r>
          </a:p>
        </p:txBody>
      </p:sp>
      <p:pic>
        <p:nvPicPr>
          <p:cNvPr id="1026" name="Picture 2" descr="Children, Young People and Families Practitioner – GP Strategies  Apprenticeships' Learning Hub">
            <a:extLst>
              <a:ext uri="{FF2B5EF4-FFF2-40B4-BE49-F238E27FC236}">
                <a16:creationId xmlns:a16="http://schemas.microsoft.com/office/drawing/2014/main" id="{B89B6BC7-D528-410B-929B-168F891212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54" y="4382518"/>
            <a:ext cx="3607905" cy="2272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1625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384E03DA-B800-46E1-AF36-59DF74A4B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D7A9900B-CB87-464C-884A-B15D70B64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5FC9B1A0-A16A-4033-B04A-7E83A73F445B}"/>
              </a:ext>
            </a:extLst>
          </p:cNvPr>
          <p:cNvSpPr/>
          <p:nvPr/>
        </p:nvSpPr>
        <p:spPr>
          <a:xfrm>
            <a:off x="792482" y="821265"/>
            <a:ext cx="6979918" cy="5222117"/>
          </a:xfrm>
          <a:prstGeom prst="rect">
            <a:avLst/>
          </a:prstGeom>
        </p:spPr>
        <p:txBody>
          <a:bodyPr vert="horz" lIns="91440" tIns="45720" rIns="91440" bIns="45720" rtlCol="0" anchor="ctr">
            <a:normAutofit/>
          </a:bodyPr>
          <a:lstStyle/>
          <a:p>
            <a:pPr algn="r">
              <a:spcBef>
                <a:spcPct val="0"/>
              </a:spcBef>
              <a:spcAft>
                <a:spcPts val="600"/>
              </a:spcAft>
            </a:pPr>
            <a:r>
              <a:rPr lang="en-US" sz="6000" b="0" spc="0">
                <a:ln w="3175" cmpd="sng">
                  <a:noFill/>
                </a:ln>
                <a:latin typeface="+mj-lt"/>
                <a:ea typeface="+mj-ea"/>
                <a:cs typeface="+mj-cs"/>
              </a:rPr>
              <a:t>Children Young People and Families wel</a:t>
            </a:r>
            <a:r>
              <a:rPr lang="en-US" sz="6000">
                <a:ln w="3175" cmpd="sng">
                  <a:noFill/>
                </a:ln>
                <a:latin typeface="+mj-lt"/>
                <a:ea typeface="+mj-ea"/>
                <a:cs typeface="+mj-cs"/>
              </a:rPr>
              <a:t>l being </a:t>
            </a:r>
          </a:p>
          <a:p>
            <a:pPr algn="r">
              <a:spcBef>
                <a:spcPct val="0"/>
              </a:spcBef>
              <a:spcAft>
                <a:spcPts val="600"/>
              </a:spcAft>
            </a:pPr>
            <a:endParaRPr lang="en-US" sz="6000" b="0" spc="0">
              <a:ln w="3175" cmpd="sng">
                <a:noFill/>
              </a:ln>
              <a:latin typeface="+mj-lt"/>
              <a:ea typeface="+mj-ea"/>
              <a:cs typeface="+mj-cs"/>
            </a:endParaRPr>
          </a:p>
        </p:txBody>
      </p:sp>
      <p:cxnSp>
        <p:nvCxnSpPr>
          <p:cNvPr id="21" name="Straight Connector 20">
            <a:extLst>
              <a:ext uri="{FF2B5EF4-FFF2-40B4-BE49-F238E27FC236}">
                <a16:creationId xmlns:a16="http://schemas.microsoft.com/office/drawing/2014/main" id="{2095369B-D528-438E-80C9-A093047670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1624"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D63CF9D-9E34-4DDA-810A-475610B0CFA7}"/>
              </a:ext>
            </a:extLst>
          </p:cNvPr>
          <p:cNvSpPr txBox="1"/>
          <p:nvPr/>
        </p:nvSpPr>
        <p:spPr>
          <a:xfrm>
            <a:off x="8782050" y="1923563"/>
            <a:ext cx="1885949" cy="2031325"/>
          </a:xfrm>
          <a:prstGeom prst="rect">
            <a:avLst/>
          </a:prstGeom>
          <a:noFill/>
        </p:spPr>
        <p:txBody>
          <a:bodyPr wrap="square" rtlCol="0">
            <a:spAutoFit/>
          </a:bodyPr>
          <a:lstStyle/>
          <a:p>
            <a:pPr marL="285750" indent="-285750">
              <a:buFont typeface="Arial" panose="020B0604020202020204" pitchFamily="34" charset="0"/>
              <a:buChar char="•"/>
            </a:pPr>
            <a:r>
              <a:rPr lang="en-GB" dirty="0"/>
              <a:t>Physical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Mental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Emotional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Spiritual </a:t>
            </a:r>
          </a:p>
        </p:txBody>
      </p:sp>
    </p:spTree>
    <p:extLst>
      <p:ext uri="{BB962C8B-B14F-4D97-AF65-F5344CB8AC3E}">
        <p14:creationId xmlns:p14="http://schemas.microsoft.com/office/powerpoint/2010/main" val="1321726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a:extLst>
              <a:ext uri="{FF2B5EF4-FFF2-40B4-BE49-F238E27FC236}">
                <a16:creationId xmlns:a16="http://schemas.microsoft.com/office/drawing/2014/main" id="{45BCACDB-C4E8-48CC-81D0-08BFC73425DD}"/>
              </a:ext>
            </a:extLst>
          </p:cNvPr>
          <p:cNvSpPr/>
          <p:nvPr/>
        </p:nvSpPr>
        <p:spPr>
          <a:xfrm>
            <a:off x="496112" y="685801"/>
            <a:ext cx="2743200" cy="5105400"/>
          </a:xfrm>
          <a:prstGeom prst="rect">
            <a:avLst/>
          </a:prstGeom>
        </p:spPr>
        <p:txBody>
          <a:bodyPr vert="horz" lIns="91440" tIns="45720" rIns="91440" bIns="45720" rtlCol="0" anchor="ctr">
            <a:normAutofit/>
          </a:bodyPr>
          <a:lstStyle/>
          <a:p>
            <a:pPr>
              <a:spcBef>
                <a:spcPct val="0"/>
              </a:spcBef>
              <a:spcAft>
                <a:spcPts val="600"/>
              </a:spcAft>
            </a:pPr>
            <a:r>
              <a:rPr lang="en-US" sz="3200" b="0" spc="0">
                <a:ln w="3175" cmpd="sng">
                  <a:noFill/>
                </a:ln>
                <a:solidFill>
                  <a:srgbClr val="FFFFFF"/>
                </a:solidFill>
                <a:latin typeface="+mj-lt"/>
                <a:ea typeface="+mj-ea"/>
                <a:cs typeface="+mj-cs"/>
              </a:rPr>
              <a:t>Adverse Childhood Experiences (ACES)</a:t>
            </a:r>
          </a:p>
        </p:txBody>
      </p:sp>
      <p:grpSp>
        <p:nvGrpSpPr>
          <p:cNvPr id="18" name="Group 1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9"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9" name="TextBox 8">
            <a:extLst>
              <a:ext uri="{FF2B5EF4-FFF2-40B4-BE49-F238E27FC236}">
                <a16:creationId xmlns:a16="http://schemas.microsoft.com/office/drawing/2014/main" id="{C012B6CE-CB85-4E62-9D37-342C0F2F1EAD}"/>
              </a:ext>
            </a:extLst>
          </p:cNvPr>
          <p:cNvSpPr txBox="1"/>
          <p:nvPr/>
        </p:nvSpPr>
        <p:spPr>
          <a:xfrm>
            <a:off x="5117106" y="685801"/>
            <a:ext cx="6385918" cy="5105400"/>
          </a:xfrm>
          <a:prstGeom prst="rect">
            <a:avLst/>
          </a:prstGeom>
        </p:spPr>
        <p:txBody>
          <a:bodyPr vert="horz" lIns="91440" tIns="45720" rIns="91440" bIns="45720" rtlCol="0" anchor="ctr">
            <a:normAutofit/>
          </a:bodyPr>
          <a:lstStyle/>
          <a:p>
            <a:pPr marL="285750" indent="-285750">
              <a:spcBef>
                <a:spcPct val="20000"/>
              </a:spcBef>
              <a:spcAft>
                <a:spcPts val="600"/>
              </a:spcAft>
              <a:buClr>
                <a:schemeClr val="accent1">
                  <a:lumMod val="75000"/>
                </a:schemeClr>
              </a:buClr>
              <a:buSzPct val="145000"/>
              <a:buFont typeface="Arial"/>
              <a:buChar char="•"/>
            </a:pPr>
            <a:r>
              <a:rPr lang="en-US" sz="2400" dirty="0"/>
              <a:t>Family dysfunction (Domestic abuse)</a:t>
            </a:r>
          </a:p>
          <a:p>
            <a:pPr marL="285750" indent="-285750">
              <a:spcBef>
                <a:spcPct val="20000"/>
              </a:spcBef>
              <a:spcAft>
                <a:spcPts val="600"/>
              </a:spcAft>
              <a:buClr>
                <a:schemeClr val="accent1">
                  <a:lumMod val="75000"/>
                </a:schemeClr>
              </a:buClr>
              <a:buSzPct val="145000"/>
              <a:buFont typeface="Arial"/>
              <a:buChar char="•"/>
            </a:pPr>
            <a:r>
              <a:rPr lang="en-US" sz="2400" dirty="0"/>
              <a:t>Family abuse (physical, sexual, emotional) </a:t>
            </a:r>
          </a:p>
          <a:p>
            <a:pPr marL="285750" indent="-285750">
              <a:spcBef>
                <a:spcPct val="20000"/>
              </a:spcBef>
              <a:spcAft>
                <a:spcPts val="600"/>
              </a:spcAft>
              <a:buClr>
                <a:schemeClr val="accent1">
                  <a:lumMod val="75000"/>
                </a:schemeClr>
              </a:buClr>
              <a:buSzPct val="145000"/>
              <a:buFont typeface="Arial"/>
              <a:buChar char="•"/>
            </a:pPr>
            <a:r>
              <a:rPr lang="en-US" sz="2400" dirty="0"/>
              <a:t>Neglect (physical and emotional)</a:t>
            </a:r>
          </a:p>
          <a:p>
            <a:pPr marL="285750" indent="-285750">
              <a:spcBef>
                <a:spcPct val="20000"/>
              </a:spcBef>
              <a:spcAft>
                <a:spcPts val="600"/>
              </a:spcAft>
              <a:buClr>
                <a:schemeClr val="accent1">
                  <a:lumMod val="75000"/>
                </a:schemeClr>
              </a:buClr>
              <a:buSzPct val="145000"/>
              <a:buFont typeface="Arial"/>
              <a:buChar char="•"/>
            </a:pPr>
            <a:r>
              <a:rPr lang="en-US" sz="2400" dirty="0"/>
              <a:t>Substance abuse</a:t>
            </a:r>
          </a:p>
          <a:p>
            <a:pPr marL="285750" indent="-285750">
              <a:spcBef>
                <a:spcPct val="20000"/>
              </a:spcBef>
              <a:spcAft>
                <a:spcPts val="600"/>
              </a:spcAft>
              <a:buClr>
                <a:schemeClr val="accent1">
                  <a:lumMod val="75000"/>
                </a:schemeClr>
              </a:buClr>
              <a:buSzPct val="145000"/>
              <a:buFont typeface="Arial"/>
              <a:buChar char="•"/>
            </a:pPr>
            <a:r>
              <a:rPr lang="en-US" sz="2400" dirty="0"/>
              <a:t>Mental illness</a:t>
            </a:r>
          </a:p>
          <a:p>
            <a:pPr marL="285750" indent="-285750">
              <a:spcBef>
                <a:spcPct val="20000"/>
              </a:spcBef>
              <a:spcAft>
                <a:spcPts val="600"/>
              </a:spcAft>
              <a:buClr>
                <a:schemeClr val="accent1">
                  <a:lumMod val="75000"/>
                </a:schemeClr>
              </a:buClr>
              <a:buSzPct val="145000"/>
              <a:buFont typeface="Arial"/>
              <a:buChar char="•"/>
            </a:pPr>
            <a:r>
              <a:rPr lang="en-US" sz="2400" dirty="0"/>
              <a:t>Separation/Divorce </a:t>
            </a:r>
          </a:p>
          <a:p>
            <a:pPr>
              <a:spcBef>
                <a:spcPct val="20000"/>
              </a:spcBef>
              <a:spcAft>
                <a:spcPts val="600"/>
              </a:spcAft>
              <a:buClr>
                <a:schemeClr val="accent1">
                  <a:lumMod val="75000"/>
                </a:schemeClr>
              </a:buClr>
              <a:buSzPct val="145000"/>
            </a:pPr>
            <a:r>
              <a:rPr lang="en-US" sz="2400" dirty="0"/>
              <a:t>				</a:t>
            </a:r>
            <a:r>
              <a:rPr lang="en-US" sz="2400" b="1" dirty="0"/>
              <a:t> (</a:t>
            </a:r>
            <a:r>
              <a:rPr lang="en-US" sz="2400" b="1" dirty="0" err="1"/>
              <a:t>Felitti</a:t>
            </a:r>
            <a:r>
              <a:rPr lang="en-US" sz="2400" b="1" dirty="0"/>
              <a:t> et al., 1998)</a:t>
            </a:r>
          </a:p>
        </p:txBody>
      </p:sp>
    </p:spTree>
    <p:extLst>
      <p:ext uri="{BB962C8B-B14F-4D97-AF65-F5344CB8AC3E}">
        <p14:creationId xmlns:p14="http://schemas.microsoft.com/office/powerpoint/2010/main" val="90237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a:extLst>
              <a:ext uri="{FF2B5EF4-FFF2-40B4-BE49-F238E27FC236}">
                <a16:creationId xmlns:a16="http://schemas.microsoft.com/office/drawing/2014/main" id="{45BCACDB-C4E8-48CC-81D0-08BFC73425DD}"/>
              </a:ext>
            </a:extLst>
          </p:cNvPr>
          <p:cNvSpPr/>
          <p:nvPr/>
        </p:nvSpPr>
        <p:spPr>
          <a:xfrm>
            <a:off x="451442" y="161925"/>
            <a:ext cx="2743200" cy="1693241"/>
          </a:xfrm>
          <a:prstGeom prst="rect">
            <a:avLst/>
          </a:prstGeom>
        </p:spPr>
        <p:txBody>
          <a:bodyPr vert="horz" lIns="91440" tIns="45720" rIns="91440" bIns="45720" rtlCol="0" anchor="ctr">
            <a:normAutofit/>
          </a:bodyPr>
          <a:lstStyle/>
          <a:p>
            <a:pPr>
              <a:spcBef>
                <a:spcPct val="0"/>
              </a:spcBef>
              <a:spcAft>
                <a:spcPts val="600"/>
              </a:spcAft>
            </a:pPr>
            <a:r>
              <a:rPr lang="en-US" sz="3200" b="0" spc="0" dirty="0">
                <a:ln w="3175" cmpd="sng">
                  <a:noFill/>
                </a:ln>
                <a:solidFill>
                  <a:srgbClr val="FFFFFF"/>
                </a:solidFill>
                <a:latin typeface="+mj-lt"/>
                <a:ea typeface="+mj-ea"/>
                <a:cs typeface="+mj-cs"/>
              </a:rPr>
              <a:t>Trauma Recovery Model (TRM) </a:t>
            </a:r>
          </a:p>
        </p:txBody>
      </p:sp>
      <p:grpSp>
        <p:nvGrpSpPr>
          <p:cNvPr id="18" name="Group 1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9"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13" name="Picture 12" descr="Diagram&#10;&#10;Description automatically generated">
            <a:extLst>
              <a:ext uri="{FF2B5EF4-FFF2-40B4-BE49-F238E27FC236}">
                <a16:creationId xmlns:a16="http://schemas.microsoft.com/office/drawing/2014/main" id="{6D17A2BA-E02A-461F-B931-81AE1C5EED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8872" y="298173"/>
            <a:ext cx="7567611" cy="6261652"/>
          </a:xfrm>
          <a:prstGeom prst="rect">
            <a:avLst/>
          </a:prstGeom>
        </p:spPr>
      </p:pic>
      <p:sp>
        <p:nvSpPr>
          <p:cNvPr id="25" name="TextBox 24">
            <a:extLst>
              <a:ext uri="{FF2B5EF4-FFF2-40B4-BE49-F238E27FC236}">
                <a16:creationId xmlns:a16="http://schemas.microsoft.com/office/drawing/2014/main" id="{FBA4EBA5-0E95-4FBC-843B-7E9E67AD2ECC}"/>
              </a:ext>
            </a:extLst>
          </p:cNvPr>
          <p:cNvSpPr txBox="1"/>
          <p:nvPr/>
        </p:nvSpPr>
        <p:spPr>
          <a:xfrm>
            <a:off x="115517" y="2359475"/>
            <a:ext cx="6097656" cy="3611245"/>
          </a:xfrm>
          <a:prstGeom prst="rect">
            <a:avLst/>
          </a:prstGeom>
          <a:noFill/>
        </p:spPr>
        <p:txBody>
          <a:bodyPr wrap="square">
            <a:spAutoFit/>
          </a:bodyPr>
          <a:lstStyle/>
          <a:p>
            <a:pPr>
              <a:spcBef>
                <a:spcPts val="1000"/>
              </a:spcBef>
              <a:buClr>
                <a:schemeClr val="accent1"/>
              </a:buClr>
              <a:buSzPct val="80000"/>
              <a:buFont typeface="Wingdings 3" charset="2"/>
              <a:buChar char=""/>
            </a:pPr>
            <a:r>
              <a:rPr lang="en-US" dirty="0">
                <a:solidFill>
                  <a:schemeClr val="bg1"/>
                </a:solidFill>
              </a:rPr>
              <a:t> TRM is a six-stage model built</a:t>
            </a:r>
          </a:p>
          <a:p>
            <a:pPr>
              <a:spcBef>
                <a:spcPts val="1000"/>
              </a:spcBef>
              <a:buClr>
                <a:schemeClr val="accent1"/>
              </a:buClr>
              <a:buSzPct val="80000"/>
            </a:pPr>
            <a:r>
              <a:rPr lang="en-US" dirty="0">
                <a:solidFill>
                  <a:schemeClr val="bg1"/>
                </a:solidFill>
              </a:rPr>
              <a:t> from Maslow’s hierarchy of needs </a:t>
            </a:r>
          </a:p>
          <a:p>
            <a:pPr>
              <a:spcBef>
                <a:spcPts val="1000"/>
              </a:spcBef>
              <a:buClr>
                <a:schemeClr val="accent1"/>
              </a:buClr>
              <a:buSzPct val="80000"/>
            </a:pPr>
            <a:endParaRPr lang="en-US" dirty="0">
              <a:solidFill>
                <a:schemeClr val="bg1"/>
              </a:solidFill>
            </a:endParaRPr>
          </a:p>
          <a:p>
            <a:pPr>
              <a:spcBef>
                <a:spcPts val="1000"/>
              </a:spcBef>
              <a:buClr>
                <a:schemeClr val="accent1"/>
              </a:buClr>
              <a:buSzPct val="80000"/>
              <a:buFont typeface="Wingdings 3" charset="2"/>
              <a:buChar char=""/>
            </a:pPr>
            <a:r>
              <a:rPr lang="en-US" dirty="0">
                <a:solidFill>
                  <a:schemeClr val="bg1"/>
                </a:solidFill>
              </a:rPr>
              <a:t> TRM draws upon theories </a:t>
            </a:r>
          </a:p>
          <a:p>
            <a:pPr>
              <a:spcBef>
                <a:spcPts val="1000"/>
              </a:spcBef>
              <a:buClr>
                <a:schemeClr val="accent1"/>
              </a:buClr>
              <a:buSzPct val="80000"/>
            </a:pPr>
            <a:r>
              <a:rPr lang="en-US" dirty="0">
                <a:solidFill>
                  <a:schemeClr val="bg1"/>
                </a:solidFill>
              </a:rPr>
              <a:t>relating to child development,</a:t>
            </a:r>
          </a:p>
          <a:p>
            <a:pPr>
              <a:spcBef>
                <a:spcPts val="1000"/>
              </a:spcBef>
              <a:buClr>
                <a:schemeClr val="accent1"/>
              </a:buClr>
              <a:buSzPct val="80000"/>
            </a:pPr>
            <a:r>
              <a:rPr lang="en-US" dirty="0">
                <a:solidFill>
                  <a:schemeClr val="bg1"/>
                </a:solidFill>
              </a:rPr>
              <a:t> neurological impairment,</a:t>
            </a:r>
          </a:p>
          <a:p>
            <a:pPr>
              <a:spcBef>
                <a:spcPts val="1000"/>
              </a:spcBef>
              <a:buClr>
                <a:schemeClr val="accent1"/>
              </a:buClr>
              <a:buSzPct val="80000"/>
            </a:pPr>
            <a:r>
              <a:rPr lang="en-US" dirty="0">
                <a:solidFill>
                  <a:schemeClr val="bg1"/>
                </a:solidFill>
              </a:rPr>
              <a:t> impact of maltreatment</a:t>
            </a:r>
          </a:p>
          <a:p>
            <a:pPr>
              <a:spcBef>
                <a:spcPts val="1000"/>
              </a:spcBef>
              <a:buClr>
                <a:schemeClr val="accent1"/>
              </a:buClr>
              <a:buSzPct val="80000"/>
            </a:pPr>
            <a:r>
              <a:rPr lang="en-US" dirty="0">
                <a:solidFill>
                  <a:schemeClr val="bg1"/>
                </a:solidFill>
              </a:rPr>
              <a:t> and behavioral conditions and</a:t>
            </a:r>
          </a:p>
          <a:p>
            <a:pPr>
              <a:spcBef>
                <a:spcPts val="1000"/>
              </a:spcBef>
              <a:buClr>
                <a:schemeClr val="accent1"/>
              </a:buClr>
              <a:buSzPct val="80000"/>
            </a:pPr>
            <a:r>
              <a:rPr lang="en-US" dirty="0">
                <a:solidFill>
                  <a:schemeClr val="bg1"/>
                </a:solidFill>
              </a:rPr>
              <a:t>complex needs. </a:t>
            </a:r>
          </a:p>
        </p:txBody>
      </p:sp>
    </p:spTree>
    <p:extLst>
      <p:ext uri="{BB962C8B-B14F-4D97-AF65-F5344CB8AC3E}">
        <p14:creationId xmlns:p14="http://schemas.microsoft.com/office/powerpoint/2010/main" val="29777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Rectangle 3">
            <a:extLst>
              <a:ext uri="{FF2B5EF4-FFF2-40B4-BE49-F238E27FC236}">
                <a16:creationId xmlns:a16="http://schemas.microsoft.com/office/drawing/2014/main" id="{48085F23-0700-414A-B535-0EC6A0025BE1}"/>
              </a:ext>
            </a:extLst>
          </p:cNvPr>
          <p:cNvSpPr/>
          <p:nvPr/>
        </p:nvSpPr>
        <p:spPr>
          <a:xfrm>
            <a:off x="496112" y="685801"/>
            <a:ext cx="2743200" cy="5105400"/>
          </a:xfrm>
          <a:prstGeom prst="rect">
            <a:avLst/>
          </a:prstGeom>
        </p:spPr>
        <p:txBody>
          <a:bodyPr vert="horz" lIns="91440" tIns="45720" rIns="91440" bIns="45720" rtlCol="0" anchor="ctr">
            <a:normAutofit/>
          </a:bodyPr>
          <a:lstStyle/>
          <a:p>
            <a:pPr>
              <a:spcBef>
                <a:spcPct val="0"/>
              </a:spcBef>
              <a:spcAft>
                <a:spcPts val="600"/>
              </a:spcAft>
            </a:pPr>
            <a:r>
              <a:rPr lang="en-US" sz="3200" b="0" spc="0">
                <a:ln w="3175" cmpd="sng">
                  <a:noFill/>
                </a:ln>
                <a:solidFill>
                  <a:srgbClr val="FFFFFF"/>
                </a:solidFill>
                <a:latin typeface="+mj-lt"/>
                <a:ea typeface="+mj-ea"/>
                <a:cs typeface="+mj-cs"/>
              </a:rPr>
              <a:t>Implications </a:t>
            </a:r>
          </a:p>
        </p:txBody>
      </p:sp>
      <p:grpSp>
        <p:nvGrpSpPr>
          <p:cNvPr id="14" name="Group 13">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TextBox 4">
            <a:extLst>
              <a:ext uri="{FF2B5EF4-FFF2-40B4-BE49-F238E27FC236}">
                <a16:creationId xmlns:a16="http://schemas.microsoft.com/office/drawing/2014/main" id="{43A64903-4D73-4521-A124-A92B425039A6}"/>
              </a:ext>
            </a:extLst>
          </p:cNvPr>
          <p:cNvSpPr txBox="1"/>
          <p:nvPr/>
        </p:nvSpPr>
        <p:spPr>
          <a:xfrm>
            <a:off x="5104895" y="1276351"/>
            <a:ext cx="6385918" cy="5105400"/>
          </a:xfrm>
          <a:prstGeom prst="rect">
            <a:avLst/>
          </a:prstGeom>
        </p:spPr>
        <p:txBody>
          <a:bodyPr vert="horz" lIns="91440" tIns="45720" rIns="91440" bIns="45720" rtlCol="0" anchor="ctr">
            <a:normAutofit fontScale="25000" lnSpcReduction="20000"/>
          </a:bodyPr>
          <a:lstStyle/>
          <a:p>
            <a:pPr>
              <a:spcBef>
                <a:spcPct val="20000"/>
              </a:spcBef>
              <a:spcAft>
                <a:spcPts val="600"/>
              </a:spcAft>
              <a:buClr>
                <a:schemeClr val="accent1">
                  <a:lumMod val="75000"/>
                </a:schemeClr>
              </a:buClr>
              <a:buSzPct val="145000"/>
            </a:pPr>
            <a:r>
              <a:rPr lang="en-US" sz="5600" b="1" u="sng" dirty="0"/>
              <a:t>Son/siblings</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Anti – Social Behaviour resulting in Criminal Activity.</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Possible exclusion from school /  Educational difficulties </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 Learnt behaviour.</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He could be removed from the family home and placed on Child Protection Plan</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Low Self Esteem/Depression/Trouble forming and maintaining relationships </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Mental Health Problems </a:t>
            </a:r>
          </a:p>
          <a:p>
            <a:pPr marL="342900" indent="-342900">
              <a:spcBef>
                <a:spcPct val="20000"/>
              </a:spcBef>
              <a:spcAft>
                <a:spcPts val="600"/>
              </a:spcAft>
              <a:buClr>
                <a:schemeClr val="accent1">
                  <a:lumMod val="75000"/>
                </a:schemeClr>
              </a:buClr>
              <a:buSzPct val="145000"/>
              <a:buFont typeface="Arial" panose="020B0604020202020204" pitchFamily="34" charset="0"/>
              <a:buChar char="•"/>
            </a:pPr>
            <a:r>
              <a:rPr lang="en-US" sz="5600" dirty="0"/>
              <a:t>Heightened risk of Child Criminal Exploitation (CCE) </a:t>
            </a:r>
          </a:p>
          <a:p>
            <a:pPr>
              <a:spcBef>
                <a:spcPct val="20000"/>
              </a:spcBef>
              <a:spcAft>
                <a:spcPts val="600"/>
              </a:spcAft>
              <a:buClr>
                <a:schemeClr val="accent1">
                  <a:lumMod val="75000"/>
                </a:schemeClr>
              </a:buClr>
              <a:buSzPct val="145000"/>
            </a:pPr>
            <a:r>
              <a:rPr lang="en-US" sz="5600" b="1" u="sng" dirty="0"/>
              <a:t>Daughter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Could be removed from the family home and placed on Child Protection Plan.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Low Self Esteem/Depression/Trouble forming and maintaining relationships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Mental Health Problems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Risk of Child Sexual Exploitation (CSE)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Learnt behaviour</a:t>
            </a:r>
          </a:p>
          <a:p>
            <a:pPr>
              <a:spcBef>
                <a:spcPct val="20000"/>
              </a:spcBef>
              <a:spcAft>
                <a:spcPts val="600"/>
              </a:spcAft>
              <a:buClr>
                <a:schemeClr val="accent1">
                  <a:lumMod val="75000"/>
                </a:schemeClr>
              </a:buClr>
              <a:buSzPct val="145000"/>
            </a:pPr>
            <a:r>
              <a:rPr lang="en-US" sz="5600" b="1" u="sng" dirty="0"/>
              <a:t>Father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Not being able to see children unsupervised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Alcoholic (can become aggressive)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Abusive to mother and daughters</a:t>
            </a:r>
          </a:p>
          <a:p>
            <a:pPr marL="285750" indent="-285750">
              <a:spcBef>
                <a:spcPct val="20000"/>
              </a:spcBef>
              <a:spcAft>
                <a:spcPts val="600"/>
              </a:spcAft>
              <a:buClr>
                <a:schemeClr val="accent1">
                  <a:lumMod val="75000"/>
                </a:schemeClr>
              </a:buClr>
              <a:buSzPct val="145000"/>
              <a:buFont typeface="Arial" panose="020B0604020202020204" pitchFamily="34" charset="0"/>
              <a:buChar char="•"/>
            </a:pPr>
            <a:r>
              <a:rPr lang="en-US" sz="5600" dirty="0"/>
              <a:t>Liver failure </a:t>
            </a:r>
          </a:p>
          <a:p>
            <a:pPr>
              <a:spcBef>
                <a:spcPct val="20000"/>
              </a:spcBef>
              <a:spcAft>
                <a:spcPts val="600"/>
              </a:spcAft>
              <a:buClr>
                <a:schemeClr val="accent1">
                  <a:lumMod val="75000"/>
                </a:schemeClr>
              </a:buClr>
              <a:buSzPct val="145000"/>
            </a:pPr>
            <a:r>
              <a:rPr lang="en-US" sz="5600" b="1" u="sng" dirty="0"/>
              <a:t>Mother</a:t>
            </a:r>
          </a:p>
          <a:p>
            <a:pPr marL="685800" indent="-685800">
              <a:spcBef>
                <a:spcPct val="20000"/>
              </a:spcBef>
              <a:spcAft>
                <a:spcPts val="600"/>
              </a:spcAft>
              <a:buClr>
                <a:schemeClr val="accent1">
                  <a:lumMod val="75000"/>
                </a:schemeClr>
              </a:buClr>
              <a:buSzPct val="145000"/>
              <a:buFont typeface="Arial" panose="020B0604020202020204" pitchFamily="34" charset="0"/>
              <a:buChar char="•"/>
            </a:pPr>
            <a:r>
              <a:rPr lang="en-US" sz="5600" dirty="0"/>
              <a:t>Anxiety and Depression</a:t>
            </a:r>
          </a:p>
          <a:p>
            <a:pPr marL="685800" indent="-685800">
              <a:spcBef>
                <a:spcPct val="20000"/>
              </a:spcBef>
              <a:spcAft>
                <a:spcPts val="600"/>
              </a:spcAft>
              <a:buClr>
                <a:schemeClr val="accent1">
                  <a:lumMod val="75000"/>
                </a:schemeClr>
              </a:buClr>
              <a:buSzPct val="145000"/>
              <a:buFont typeface="Arial" panose="020B0604020202020204" pitchFamily="34" charset="0"/>
              <a:buChar char="•"/>
            </a:pPr>
            <a:r>
              <a:rPr lang="en-US" sz="5600" dirty="0"/>
              <a:t>Suicidal Thoughts  </a:t>
            </a:r>
          </a:p>
          <a:p>
            <a:pPr marL="285750" indent="-285750">
              <a:spcBef>
                <a:spcPct val="20000"/>
              </a:spcBef>
              <a:spcAft>
                <a:spcPts val="600"/>
              </a:spcAft>
              <a:buClr>
                <a:schemeClr val="accent1">
                  <a:lumMod val="75000"/>
                </a:schemeClr>
              </a:buClr>
              <a:buSzPct val="145000"/>
              <a:buFont typeface="Arial" panose="020B0604020202020204" pitchFamily="34" charset="0"/>
              <a:buChar char="•"/>
            </a:pPr>
            <a:endParaRPr lang="en-US" sz="5600" b="1" u="sng" dirty="0"/>
          </a:p>
          <a:p>
            <a:pPr>
              <a:spcBef>
                <a:spcPct val="20000"/>
              </a:spcBef>
              <a:spcAft>
                <a:spcPts val="600"/>
              </a:spcAft>
              <a:buClr>
                <a:schemeClr val="accent1">
                  <a:lumMod val="75000"/>
                </a:schemeClr>
              </a:buClr>
              <a:buSzPct val="145000"/>
            </a:pPr>
            <a:endParaRPr lang="en-US" b="1" u="sng" dirty="0"/>
          </a:p>
          <a:p>
            <a:pPr>
              <a:spcBef>
                <a:spcPct val="20000"/>
              </a:spcBef>
              <a:spcAft>
                <a:spcPts val="600"/>
              </a:spcAft>
              <a:buClr>
                <a:schemeClr val="accent1">
                  <a:lumMod val="75000"/>
                </a:schemeClr>
              </a:buClr>
              <a:buSzPct val="145000"/>
            </a:pPr>
            <a:endParaRPr lang="en-US" sz="2000" dirty="0"/>
          </a:p>
          <a:p>
            <a:pPr>
              <a:spcBef>
                <a:spcPct val="20000"/>
              </a:spcBef>
              <a:spcAft>
                <a:spcPts val="600"/>
              </a:spcAft>
              <a:buClr>
                <a:schemeClr val="accent1">
                  <a:lumMod val="75000"/>
                </a:schemeClr>
              </a:buClr>
              <a:buSzPct val="145000"/>
            </a:pPr>
            <a:endParaRPr lang="en-US" sz="2000" dirty="0"/>
          </a:p>
          <a:p>
            <a:pPr>
              <a:spcBef>
                <a:spcPct val="20000"/>
              </a:spcBef>
              <a:spcAft>
                <a:spcPts val="600"/>
              </a:spcAft>
              <a:buClr>
                <a:schemeClr val="accent1">
                  <a:lumMod val="75000"/>
                </a:schemeClr>
              </a:buClr>
              <a:buSzPct val="145000"/>
            </a:pPr>
            <a:r>
              <a:rPr lang="en-US" sz="2000" dirty="0"/>
              <a:t>. </a:t>
            </a:r>
          </a:p>
          <a:p>
            <a:pPr marL="285750" indent="-285750">
              <a:spcBef>
                <a:spcPct val="20000"/>
              </a:spcBef>
              <a:spcAft>
                <a:spcPts val="600"/>
              </a:spcAft>
              <a:buClr>
                <a:schemeClr val="accent1">
                  <a:lumMod val="75000"/>
                </a:schemeClr>
              </a:buClr>
              <a:buSzPct val="145000"/>
              <a:buFont typeface="Arial"/>
              <a:buChar char="•"/>
            </a:pPr>
            <a:endParaRPr lang="en-US" sz="2000" dirty="0"/>
          </a:p>
        </p:txBody>
      </p:sp>
    </p:spTree>
    <p:extLst>
      <p:ext uri="{BB962C8B-B14F-4D97-AF65-F5344CB8AC3E}">
        <p14:creationId xmlns:p14="http://schemas.microsoft.com/office/powerpoint/2010/main" val="3627540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6A4C9B-3E7B-45E4-9DA4-D05F2EA4DFEF}"/>
              </a:ext>
            </a:extLst>
          </p:cNvPr>
          <p:cNvSpPr/>
          <p:nvPr/>
        </p:nvSpPr>
        <p:spPr>
          <a:xfrm>
            <a:off x="3607178" y="138410"/>
            <a:ext cx="4977646"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Recommendations/Services </a:t>
            </a:r>
          </a:p>
        </p:txBody>
      </p:sp>
      <p:sp>
        <p:nvSpPr>
          <p:cNvPr id="3" name="TextBox 2">
            <a:extLst>
              <a:ext uri="{FF2B5EF4-FFF2-40B4-BE49-F238E27FC236}">
                <a16:creationId xmlns:a16="http://schemas.microsoft.com/office/drawing/2014/main" id="{DFB913A4-7A8A-41D8-B361-A55C7498E990}"/>
              </a:ext>
            </a:extLst>
          </p:cNvPr>
          <p:cNvSpPr txBox="1"/>
          <p:nvPr/>
        </p:nvSpPr>
        <p:spPr>
          <a:xfrm>
            <a:off x="1895475" y="790575"/>
            <a:ext cx="8915400" cy="6771084"/>
          </a:xfrm>
          <a:prstGeom prst="rect">
            <a:avLst/>
          </a:prstGeom>
          <a:noFill/>
        </p:spPr>
        <p:txBody>
          <a:bodyPr wrap="square" rtlCol="0">
            <a:spAutoFit/>
          </a:bodyPr>
          <a:lstStyle/>
          <a:p>
            <a:pPr marL="285750" indent="-285750">
              <a:buFont typeface="Arial" panose="020B0604020202020204" pitchFamily="34" charset="0"/>
              <a:buChar char="•"/>
            </a:pPr>
            <a:r>
              <a:rPr lang="en-GB" sz="2000" dirty="0"/>
              <a:t>Right help, Right time (Early help criteria)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Childrens services may be necessary for  a Child In Need. May trigger a Multi agency response.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CASS referral to be made where professionals can raise concerns about a child. (Childrens Advice and Support Services)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Social worker obtains details/nature of risk concerns/what response is necessary.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Wingdings" panose="05000000000000000000" pitchFamily="2" charset="2"/>
              <a:buChar char="Ø"/>
            </a:pPr>
            <a:r>
              <a:rPr lang="en-GB" sz="2000" b="1" dirty="0"/>
              <a:t>Section 17- </a:t>
            </a:r>
            <a:r>
              <a:rPr lang="en-GB" sz="2000" dirty="0"/>
              <a:t>Places general duty on Local Authorities to safeguard &amp; promote welfare  of children. Child In Need.</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b="1" dirty="0"/>
              <a:t>Section 47 – </a:t>
            </a:r>
            <a:r>
              <a:rPr lang="en-GB" sz="2000" dirty="0"/>
              <a:t>LA believe child suffering or likely to suffer Risk Of Serious Harm. Professional has a duty to make enquiries, action to be taken</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b="1" dirty="0"/>
              <a:t>Think Family Approach/Referral </a:t>
            </a:r>
            <a:r>
              <a:rPr lang="en-GB" sz="2000" dirty="0"/>
              <a:t>– Considers parental </a:t>
            </a:r>
            <a:r>
              <a:rPr lang="en-GB" sz="2000" dirty="0" err="1"/>
              <a:t>mentail</a:t>
            </a:r>
            <a:r>
              <a:rPr lang="en-GB" sz="2000" dirty="0"/>
              <a:t> </a:t>
            </a:r>
            <a:r>
              <a:rPr lang="en-GB" sz="2000" dirty="0" err="1"/>
              <a:t>iill</a:t>
            </a:r>
            <a:r>
              <a:rPr lang="en-GB" sz="2000" dirty="0"/>
              <a:t>-heath capability to keep children safe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8560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6A4C9B-3E7B-45E4-9DA4-D05F2EA4DFEF}"/>
              </a:ext>
            </a:extLst>
          </p:cNvPr>
          <p:cNvSpPr/>
          <p:nvPr/>
        </p:nvSpPr>
        <p:spPr>
          <a:xfrm>
            <a:off x="3607178" y="138410"/>
            <a:ext cx="4977646" cy="584775"/>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Recommendations/Services </a:t>
            </a:r>
          </a:p>
        </p:txBody>
      </p:sp>
      <p:sp>
        <p:nvSpPr>
          <p:cNvPr id="3" name="TextBox 2">
            <a:extLst>
              <a:ext uri="{FF2B5EF4-FFF2-40B4-BE49-F238E27FC236}">
                <a16:creationId xmlns:a16="http://schemas.microsoft.com/office/drawing/2014/main" id="{DFB913A4-7A8A-41D8-B361-A55C7498E990}"/>
              </a:ext>
            </a:extLst>
          </p:cNvPr>
          <p:cNvSpPr txBox="1"/>
          <p:nvPr/>
        </p:nvSpPr>
        <p:spPr>
          <a:xfrm>
            <a:off x="1914525" y="876300"/>
            <a:ext cx="8915400" cy="6463308"/>
          </a:xfrm>
          <a:prstGeom prst="rect">
            <a:avLst/>
          </a:prstGeom>
          <a:noFill/>
        </p:spPr>
        <p:txBody>
          <a:bodyPr wrap="square" rtlCol="0">
            <a:spAutoFit/>
          </a:bodyPr>
          <a:lstStyle/>
          <a:p>
            <a:r>
              <a:rPr lang="en-GB" sz="2000" b="1" u="sng" dirty="0"/>
              <a:t>Further support for children </a:t>
            </a:r>
          </a:p>
          <a:p>
            <a:endParaRPr lang="en-GB" sz="2000" b="1" u="sng" dirty="0"/>
          </a:p>
          <a:p>
            <a:pPr marL="285750" indent="-285750">
              <a:buFont typeface="Arial" panose="020B0604020202020204" pitchFamily="34" charset="0"/>
              <a:buChar char="•"/>
            </a:pPr>
            <a:r>
              <a:rPr lang="en-GB" sz="2000" dirty="0"/>
              <a:t>Therapist/Counselling to deal with the traumas </a:t>
            </a:r>
          </a:p>
          <a:p>
            <a:pPr marL="285750" indent="-285750">
              <a:buFont typeface="Arial" panose="020B0604020202020204" pitchFamily="34" charset="0"/>
              <a:buChar char="•"/>
            </a:pPr>
            <a:r>
              <a:rPr lang="en-GB" sz="2000" dirty="0"/>
              <a:t>Mentor for son to keep him focused on school </a:t>
            </a:r>
          </a:p>
          <a:p>
            <a:pPr marL="285750" indent="-285750">
              <a:buFont typeface="Arial" panose="020B0604020202020204" pitchFamily="34" charset="0"/>
              <a:buChar char="•"/>
            </a:pPr>
            <a:r>
              <a:rPr lang="en-GB" sz="2000" dirty="0"/>
              <a:t>Preventative Team to work with son and siblings in regards to anti social behaviour/potential criminal activity </a:t>
            </a:r>
          </a:p>
          <a:p>
            <a:pPr marL="285750" indent="-285750">
              <a:buFont typeface="Arial" panose="020B0604020202020204" pitchFamily="34" charset="0"/>
              <a:buChar char="•"/>
            </a:pPr>
            <a:r>
              <a:rPr lang="en-GB" sz="2000" dirty="0"/>
              <a:t>Forward Thinking Birmingham (FTB)/</a:t>
            </a:r>
            <a:r>
              <a:rPr lang="en-GB" sz="2000" dirty="0" err="1"/>
              <a:t>Cahms</a:t>
            </a:r>
            <a:r>
              <a:rPr lang="en-GB" sz="2000" dirty="0"/>
              <a:t> </a:t>
            </a:r>
          </a:p>
          <a:p>
            <a:pPr marL="285750" indent="-285750">
              <a:buFont typeface="Arial" panose="020B0604020202020204" pitchFamily="34" charset="0"/>
              <a:buChar char="•"/>
            </a:pPr>
            <a:endParaRPr lang="en-GB" sz="2000" dirty="0"/>
          </a:p>
          <a:p>
            <a:r>
              <a:rPr lang="en-GB" sz="2000" b="1" u="sng" dirty="0"/>
              <a:t>Further support for parents </a:t>
            </a:r>
          </a:p>
          <a:p>
            <a:endParaRPr lang="en-GB" sz="2000" b="1" u="sng" dirty="0"/>
          </a:p>
          <a:p>
            <a:pPr marL="285750" indent="-285750">
              <a:buFont typeface="Arial" panose="020B0604020202020204" pitchFamily="34" charset="0"/>
              <a:buChar char="•"/>
            </a:pPr>
            <a:r>
              <a:rPr lang="en-GB" sz="2000" dirty="0"/>
              <a:t>Substance misuse/Alcohol worker for dad (Aquarius) </a:t>
            </a:r>
          </a:p>
          <a:p>
            <a:pPr marL="285750" indent="-285750">
              <a:buFont typeface="Arial" panose="020B0604020202020204" pitchFamily="34" charset="0"/>
              <a:buChar char="•"/>
            </a:pPr>
            <a:r>
              <a:rPr lang="en-GB" sz="2000" dirty="0"/>
              <a:t>Mom may require assistance from housing/women’s aid to flee address</a:t>
            </a:r>
          </a:p>
          <a:p>
            <a:pPr marL="285750" indent="-285750">
              <a:buFont typeface="Arial" panose="020B0604020202020204" pitchFamily="34" charset="0"/>
              <a:buChar char="•"/>
            </a:pPr>
            <a:r>
              <a:rPr lang="en-GB" sz="2000" dirty="0"/>
              <a:t>Parenting worker to be allocated to both parents </a:t>
            </a:r>
          </a:p>
          <a:p>
            <a:pPr marL="285750" indent="-285750">
              <a:buFont typeface="Arial" panose="020B0604020202020204" pitchFamily="34" charset="0"/>
              <a:buChar char="•"/>
            </a:pPr>
            <a:r>
              <a:rPr lang="en-GB" sz="2000" dirty="0"/>
              <a:t>Referred to debt advice/Citizens Advice Bureau </a:t>
            </a:r>
          </a:p>
          <a:p>
            <a:pPr marL="285750" indent="-285750">
              <a:buFont typeface="Arial" panose="020B0604020202020204" pitchFamily="34" charset="0"/>
              <a:buChar char="•"/>
            </a:pPr>
            <a:r>
              <a:rPr lang="en-GB" sz="2000" dirty="0"/>
              <a:t>Therapist/Counselling for both parents to again deal with traumas</a:t>
            </a:r>
          </a:p>
          <a:p>
            <a:pPr marL="285750" indent="-285750">
              <a:buFont typeface="Arial" panose="020B0604020202020204" pitchFamily="34" charset="0"/>
              <a:buChar char="•"/>
            </a:pPr>
            <a:r>
              <a:rPr lang="en-GB" sz="2000" dirty="0"/>
              <a:t>Multi Systemic Family Therapy (Intensive family and community based intervention)</a:t>
            </a:r>
          </a:p>
          <a:p>
            <a:pPr marL="285750" indent="-285750">
              <a:buFont typeface="Arial" panose="020B0604020202020204" pitchFamily="34" charset="0"/>
              <a:buChar char="•"/>
            </a:pPr>
            <a:r>
              <a:rPr lang="en-GB" sz="2000" dirty="0"/>
              <a:t>School/Parents to set up meeting regarding a plan to positively engage son</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33164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3E9F6ABA-2B40-44BC-8490-00AB6459CD79}"/>
              </a:ext>
            </a:extLst>
          </p:cNvPr>
          <p:cNvSpPr txBox="1">
            <a:spLocks/>
          </p:cNvSpPr>
          <p:nvPr/>
        </p:nvSpPr>
        <p:spPr>
          <a:xfrm>
            <a:off x="1226501" y="0"/>
            <a:ext cx="3333495" cy="1504335"/>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2400" b="1" dirty="0"/>
              <a:t>Contextual Safeguarding </a:t>
            </a:r>
          </a:p>
        </p:txBody>
      </p:sp>
      <p:sp>
        <p:nvSpPr>
          <p:cNvPr id="6" name="TextBox 5">
            <a:extLst>
              <a:ext uri="{FF2B5EF4-FFF2-40B4-BE49-F238E27FC236}">
                <a16:creationId xmlns:a16="http://schemas.microsoft.com/office/drawing/2014/main" id="{A0D75EE6-39EC-4DB4-9F32-FD56A46428E4}"/>
              </a:ext>
            </a:extLst>
          </p:cNvPr>
          <p:cNvSpPr txBox="1"/>
          <p:nvPr/>
        </p:nvSpPr>
        <p:spPr>
          <a:xfrm>
            <a:off x="1423351" y="1393048"/>
            <a:ext cx="3333496" cy="3124201"/>
          </a:xfrm>
          <a:prstGeom prst="rect">
            <a:avLst/>
          </a:prstGeom>
        </p:spPr>
        <p:txBody>
          <a:bodyPr vert="horz" lIns="91440" tIns="45720" rIns="91440" bIns="45720" rtlCol="0" anchor="t">
            <a:noAutofit/>
          </a:bodyPr>
          <a:lstStyle/>
          <a:p>
            <a:pPr marL="285750" indent="-228600">
              <a:lnSpc>
                <a:spcPct val="90000"/>
              </a:lnSpc>
              <a:spcBef>
                <a:spcPct val="20000"/>
              </a:spcBef>
              <a:spcAft>
                <a:spcPts val="600"/>
              </a:spcAft>
              <a:buClr>
                <a:schemeClr val="accent1">
                  <a:lumMod val="75000"/>
                </a:schemeClr>
              </a:buClr>
              <a:buSzPct val="145000"/>
              <a:buFont typeface="Arial"/>
              <a:buChar char="•"/>
            </a:pPr>
            <a:r>
              <a:rPr lang="en-US" sz="2000" b="1" dirty="0"/>
              <a:t>Multi Agency Child Exploitation (MACE) and Contextual Safeguarding </a:t>
            </a:r>
          </a:p>
          <a:p>
            <a:pPr marL="285750" indent="-228600">
              <a:lnSpc>
                <a:spcPct val="90000"/>
              </a:lnSpc>
              <a:spcBef>
                <a:spcPct val="20000"/>
              </a:spcBef>
              <a:spcAft>
                <a:spcPts val="600"/>
              </a:spcAft>
              <a:buClr>
                <a:schemeClr val="accent1">
                  <a:lumMod val="75000"/>
                </a:schemeClr>
              </a:buClr>
              <a:buSzPct val="145000"/>
              <a:buFont typeface="Arial"/>
              <a:buChar char="•"/>
            </a:pPr>
            <a:endParaRPr lang="en-US" sz="2000" dirty="0"/>
          </a:p>
          <a:p>
            <a:pPr marL="285750" indent="-228600">
              <a:lnSpc>
                <a:spcPct val="90000"/>
              </a:lnSpc>
              <a:spcBef>
                <a:spcPct val="20000"/>
              </a:spcBef>
              <a:spcAft>
                <a:spcPts val="600"/>
              </a:spcAft>
              <a:buClr>
                <a:schemeClr val="accent1">
                  <a:lumMod val="75000"/>
                </a:schemeClr>
              </a:buClr>
              <a:buSzPct val="145000"/>
              <a:buFont typeface="Arial"/>
              <a:buChar char="•"/>
            </a:pPr>
            <a:r>
              <a:rPr lang="en-US" sz="2000" dirty="0"/>
              <a:t>Recognises that Children and YP can be subjected to harm through abuse and exploitation </a:t>
            </a:r>
          </a:p>
          <a:p>
            <a:pPr marL="285750" indent="-228600">
              <a:lnSpc>
                <a:spcPct val="90000"/>
              </a:lnSpc>
              <a:spcBef>
                <a:spcPct val="20000"/>
              </a:spcBef>
              <a:spcAft>
                <a:spcPts val="600"/>
              </a:spcAft>
              <a:buClr>
                <a:schemeClr val="accent1">
                  <a:lumMod val="75000"/>
                </a:schemeClr>
              </a:buClr>
              <a:buSzPct val="145000"/>
              <a:buFont typeface="Arial"/>
              <a:buChar char="•"/>
            </a:pPr>
            <a:endParaRPr lang="en-US" sz="2000" dirty="0"/>
          </a:p>
          <a:p>
            <a:pPr marL="285750" indent="-228600">
              <a:lnSpc>
                <a:spcPct val="90000"/>
              </a:lnSpc>
              <a:spcBef>
                <a:spcPct val="20000"/>
              </a:spcBef>
              <a:spcAft>
                <a:spcPts val="600"/>
              </a:spcAft>
              <a:buClr>
                <a:schemeClr val="accent1">
                  <a:lumMod val="75000"/>
                </a:schemeClr>
              </a:buClr>
              <a:buSzPct val="145000"/>
              <a:buFont typeface="Arial"/>
              <a:buChar char="•"/>
            </a:pPr>
            <a:r>
              <a:rPr lang="en-US" sz="2000" dirty="0"/>
              <a:t>Inflicted by adults and/or peers outside family home. </a:t>
            </a:r>
          </a:p>
          <a:p>
            <a:pPr marL="285750" indent="-228600">
              <a:lnSpc>
                <a:spcPct val="90000"/>
              </a:lnSpc>
              <a:spcBef>
                <a:spcPct val="20000"/>
              </a:spcBef>
              <a:spcAft>
                <a:spcPts val="600"/>
              </a:spcAft>
              <a:buClr>
                <a:schemeClr val="accent1">
                  <a:lumMod val="75000"/>
                </a:schemeClr>
              </a:buClr>
              <a:buSzPct val="145000"/>
              <a:buFont typeface="Arial"/>
              <a:buChar char="•"/>
            </a:pPr>
            <a:endParaRPr lang="en-US" sz="2000" dirty="0"/>
          </a:p>
          <a:p>
            <a:pPr marL="285750" indent="-228600">
              <a:lnSpc>
                <a:spcPct val="90000"/>
              </a:lnSpc>
              <a:spcBef>
                <a:spcPct val="20000"/>
              </a:spcBef>
              <a:spcAft>
                <a:spcPts val="600"/>
              </a:spcAft>
              <a:buClr>
                <a:schemeClr val="accent1">
                  <a:lumMod val="75000"/>
                </a:schemeClr>
              </a:buClr>
              <a:buSzPct val="145000"/>
              <a:buFont typeface="Arial"/>
              <a:buChar char="•"/>
            </a:pPr>
            <a:r>
              <a:rPr lang="en-US" sz="2000" dirty="0"/>
              <a:t>Most powerful responses include parents. </a:t>
            </a:r>
          </a:p>
        </p:txBody>
      </p:sp>
      <p:pic>
        <p:nvPicPr>
          <p:cNvPr id="7" name="Picture 2" descr="See the source image">
            <a:extLst>
              <a:ext uri="{FF2B5EF4-FFF2-40B4-BE49-F238E27FC236}">
                <a16:creationId xmlns:a16="http://schemas.microsoft.com/office/drawing/2014/main" id="{0161CA27-AF44-4748-8395-82EEA0B6D5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2033" y="871953"/>
            <a:ext cx="6240990" cy="468074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723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0B8828-126B-435A-97A7-B62D51370CEC}"/>
              </a:ext>
            </a:extLst>
          </p:cNvPr>
          <p:cNvSpPr/>
          <p:nvPr/>
        </p:nvSpPr>
        <p:spPr>
          <a:xfrm>
            <a:off x="4389332" y="128885"/>
            <a:ext cx="1736950" cy="830997"/>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Policies</a:t>
            </a:r>
            <a:r>
              <a:rPr lang="en-US" sz="4800" b="0" cap="none" spc="0" dirty="0">
                <a:ln w="0"/>
                <a:solidFill>
                  <a:schemeClr val="accent1"/>
                </a:solidFill>
                <a:effectLst>
                  <a:outerShdw blurRad="38100" dist="25400" dir="5400000" algn="ctr" rotWithShape="0">
                    <a:srgbClr val="6E747A">
                      <a:alpha val="43000"/>
                    </a:srgbClr>
                  </a:outerShdw>
                </a:effectLst>
              </a:rPr>
              <a:t> </a:t>
            </a:r>
          </a:p>
        </p:txBody>
      </p:sp>
      <p:sp>
        <p:nvSpPr>
          <p:cNvPr id="5" name="TextBox 4">
            <a:extLst>
              <a:ext uri="{FF2B5EF4-FFF2-40B4-BE49-F238E27FC236}">
                <a16:creationId xmlns:a16="http://schemas.microsoft.com/office/drawing/2014/main" id="{3F92DE6F-CDE2-4A6E-BD47-B8EE583E5F2C}"/>
              </a:ext>
            </a:extLst>
          </p:cNvPr>
          <p:cNvSpPr txBox="1"/>
          <p:nvPr/>
        </p:nvSpPr>
        <p:spPr>
          <a:xfrm>
            <a:off x="1665351" y="1111626"/>
            <a:ext cx="9604248"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Working together to safeguard children 2018 </a:t>
            </a:r>
            <a:endParaRPr lang="en-GB" sz="2400" dirty="0"/>
          </a:p>
          <a:p>
            <a:pPr marL="285750" indent="-285750">
              <a:buFont typeface="Wingdings" panose="05000000000000000000" pitchFamily="2" charset="2"/>
              <a:buChar char="Ø"/>
            </a:pPr>
            <a:r>
              <a:rPr lang="en-GB" sz="2400" dirty="0"/>
              <a:t>Practitioners to be aware of what is expected of them individually </a:t>
            </a:r>
          </a:p>
          <a:p>
            <a:pPr marL="285750" indent="-285750">
              <a:buFont typeface="Wingdings" panose="05000000000000000000" pitchFamily="2" charset="2"/>
              <a:buChar char="Ø"/>
            </a:pPr>
            <a:r>
              <a:rPr lang="en-GB" sz="2400" dirty="0"/>
              <a:t>Partnership working is essential  - Safeguarding &amp; Promoting the welfare of children. </a:t>
            </a:r>
          </a:p>
        </p:txBody>
      </p:sp>
      <p:sp>
        <p:nvSpPr>
          <p:cNvPr id="7" name="TextBox 6">
            <a:extLst>
              <a:ext uri="{FF2B5EF4-FFF2-40B4-BE49-F238E27FC236}">
                <a16:creationId xmlns:a16="http://schemas.microsoft.com/office/drawing/2014/main" id="{86E5B6D5-D7B1-418E-BFAA-ED569158B23D}"/>
              </a:ext>
            </a:extLst>
          </p:cNvPr>
          <p:cNvSpPr txBox="1"/>
          <p:nvPr/>
        </p:nvSpPr>
        <p:spPr>
          <a:xfrm>
            <a:off x="1665351" y="3429000"/>
            <a:ext cx="8686800" cy="2585323"/>
          </a:xfrm>
          <a:prstGeom prst="rect">
            <a:avLst/>
          </a:prstGeom>
          <a:noFill/>
        </p:spPr>
        <p:txBody>
          <a:bodyPr wrap="square">
            <a:spAutoFit/>
          </a:bodyPr>
          <a:lstStyle/>
          <a:p>
            <a:pPr marL="285750" indent="-285750">
              <a:buFont typeface="Arial" panose="020B0604020202020204" pitchFamily="34" charset="0"/>
              <a:buChar char="•"/>
            </a:pPr>
            <a:r>
              <a:rPr lang="en-GB" sz="2400" b="1" dirty="0"/>
              <a:t>The Childrens Act 1989 – </a:t>
            </a:r>
            <a:r>
              <a:rPr lang="en-GB" sz="2400" dirty="0"/>
              <a:t>Child’s welfare is paramount  when making decisions about upbringing. </a:t>
            </a:r>
          </a:p>
          <a:p>
            <a:endParaRPr lang="en-GB" sz="2400" dirty="0"/>
          </a:p>
          <a:p>
            <a:pPr marL="285750" indent="-285750">
              <a:buFont typeface="Arial" panose="020B0604020202020204" pitchFamily="34" charset="0"/>
              <a:buChar char="•"/>
            </a:pPr>
            <a:r>
              <a:rPr lang="en-GB" sz="2400" b="1" dirty="0"/>
              <a:t>The Childrens Act 2004 – </a:t>
            </a:r>
            <a:r>
              <a:rPr lang="en-GB" sz="2400" dirty="0"/>
              <a:t>Protected from any abuse - Every Child Matters – Designed to end disjointed services – failed to protected Victoria Climbie. </a:t>
            </a:r>
          </a:p>
          <a:p>
            <a:endParaRPr lang="en-GB" dirty="0"/>
          </a:p>
        </p:txBody>
      </p:sp>
    </p:spTree>
    <p:extLst>
      <p:ext uri="{BB962C8B-B14F-4D97-AF65-F5344CB8AC3E}">
        <p14:creationId xmlns:p14="http://schemas.microsoft.com/office/powerpoint/2010/main" val="2330009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EB511D-B28B-41E6-B322-47BC0396BFF1}"/>
              </a:ext>
            </a:extLst>
          </p:cNvPr>
          <p:cNvSpPr/>
          <p:nvPr/>
        </p:nvSpPr>
        <p:spPr>
          <a:xfrm>
            <a:off x="3450679" y="119360"/>
            <a:ext cx="500489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Critique of Policy</a:t>
            </a:r>
          </a:p>
        </p:txBody>
      </p:sp>
      <p:sp>
        <p:nvSpPr>
          <p:cNvPr id="5" name="TextBox 4">
            <a:extLst>
              <a:ext uri="{FF2B5EF4-FFF2-40B4-BE49-F238E27FC236}">
                <a16:creationId xmlns:a16="http://schemas.microsoft.com/office/drawing/2014/main" id="{99786EB4-891F-46FC-A3CB-D350DF2DD3C5}"/>
              </a:ext>
            </a:extLst>
          </p:cNvPr>
          <p:cNvSpPr txBox="1"/>
          <p:nvPr/>
        </p:nvSpPr>
        <p:spPr>
          <a:xfrm>
            <a:off x="1885950" y="1266825"/>
            <a:ext cx="4686300"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8" name="TextBox 7">
            <a:extLst>
              <a:ext uri="{FF2B5EF4-FFF2-40B4-BE49-F238E27FC236}">
                <a16:creationId xmlns:a16="http://schemas.microsoft.com/office/drawing/2014/main" id="{8474E12B-01ED-4612-849A-97E976636AEE}"/>
              </a:ext>
            </a:extLst>
          </p:cNvPr>
          <p:cNvSpPr txBox="1"/>
          <p:nvPr/>
        </p:nvSpPr>
        <p:spPr>
          <a:xfrm>
            <a:off x="2038350" y="1162050"/>
            <a:ext cx="8420100"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Childrens Act 1989/2004 responsible for providing framework for Every Child Matters.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Allowed services to take a more holistic approach. </a:t>
            </a:r>
          </a:p>
        </p:txBody>
      </p:sp>
      <p:sp>
        <p:nvSpPr>
          <p:cNvPr id="10" name="TextBox 9">
            <a:extLst>
              <a:ext uri="{FF2B5EF4-FFF2-40B4-BE49-F238E27FC236}">
                <a16:creationId xmlns:a16="http://schemas.microsoft.com/office/drawing/2014/main" id="{45A6FE86-EE49-47EA-866D-8E07D4D9D8A6}"/>
              </a:ext>
            </a:extLst>
          </p:cNvPr>
          <p:cNvSpPr txBox="1"/>
          <p:nvPr/>
        </p:nvSpPr>
        <p:spPr>
          <a:xfrm>
            <a:off x="2038350" y="2965251"/>
            <a:ext cx="798195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Despite there being great changes and better outcomes why did it take for so many children to die at the hands of abuse before intervention took place? </a:t>
            </a:r>
          </a:p>
        </p:txBody>
      </p:sp>
      <p:sp>
        <p:nvSpPr>
          <p:cNvPr id="11" name="TextBox 10">
            <a:extLst>
              <a:ext uri="{FF2B5EF4-FFF2-40B4-BE49-F238E27FC236}">
                <a16:creationId xmlns:a16="http://schemas.microsoft.com/office/drawing/2014/main" id="{2DCF5C99-9593-4639-AC36-BC569BAA6B40}"/>
              </a:ext>
            </a:extLst>
          </p:cNvPr>
          <p:cNvSpPr txBox="1"/>
          <p:nvPr/>
        </p:nvSpPr>
        <p:spPr>
          <a:xfrm>
            <a:off x="2038350" y="4514850"/>
            <a:ext cx="7562850"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t>More children have died more recently as Child protection agencies have failed to protect them. </a:t>
            </a:r>
          </a:p>
          <a:p>
            <a:pPr marL="285750" indent="-285750">
              <a:buFont typeface="Arial" panose="020B0604020202020204" pitchFamily="34" charset="0"/>
              <a:buChar char="•"/>
            </a:pPr>
            <a:endParaRPr lang="en-GB" sz="2000" dirty="0"/>
          </a:p>
          <a:p>
            <a:pPr marL="285750" indent="-285750">
              <a:buFontTx/>
              <a:buChar char="-"/>
            </a:pPr>
            <a:r>
              <a:rPr lang="en-GB" sz="2000" b="1" i="1" dirty="0"/>
              <a:t>Hakeem Hussain </a:t>
            </a:r>
          </a:p>
          <a:p>
            <a:pPr marL="285750" indent="-285750">
              <a:buFontTx/>
              <a:buChar char="-"/>
            </a:pPr>
            <a:r>
              <a:rPr lang="en-GB" sz="2000" b="1" i="1" dirty="0"/>
              <a:t>Arthur </a:t>
            </a:r>
            <a:r>
              <a:rPr lang="en-GB" sz="2000" b="1" i="1" dirty="0" err="1"/>
              <a:t>Labinjo</a:t>
            </a:r>
            <a:r>
              <a:rPr lang="en-GB" sz="2000" b="1" i="1" dirty="0"/>
              <a:t> – Hughes </a:t>
            </a:r>
          </a:p>
          <a:p>
            <a:pPr marL="285750" indent="-285750">
              <a:buFontTx/>
              <a:buChar char="-"/>
            </a:pPr>
            <a:r>
              <a:rPr lang="en-GB" sz="2000" b="1" i="1" dirty="0"/>
              <a:t>Baby P </a:t>
            </a:r>
          </a:p>
        </p:txBody>
      </p:sp>
    </p:spTree>
    <p:extLst>
      <p:ext uri="{BB962C8B-B14F-4D97-AF65-F5344CB8AC3E}">
        <p14:creationId xmlns:p14="http://schemas.microsoft.com/office/powerpoint/2010/main" val="2606489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0B8828-126B-435A-97A7-B62D51370CEC}"/>
              </a:ext>
            </a:extLst>
          </p:cNvPr>
          <p:cNvSpPr/>
          <p:nvPr/>
        </p:nvSpPr>
        <p:spPr>
          <a:xfrm>
            <a:off x="4213195" y="128885"/>
            <a:ext cx="2089226" cy="830997"/>
          </a:xfrm>
          <a:prstGeom prst="rect">
            <a:avLst/>
          </a:prstGeom>
          <a:noFill/>
        </p:spPr>
        <p:txBody>
          <a:bodyPr wrap="none" lIns="91440" tIns="45720" rIns="91440" bIns="45720">
            <a:spAutoFit/>
          </a:bodyPr>
          <a:lstStyle/>
          <a:p>
            <a:pPr algn="ctr"/>
            <a:r>
              <a:rPr lang="en-US" sz="4800" b="0" cap="none" spc="0" dirty="0">
                <a:ln w="0"/>
                <a:solidFill>
                  <a:schemeClr val="accent1"/>
                </a:solidFill>
                <a:effectLst>
                  <a:outerShdw blurRad="38100" dist="25400" dir="5400000" algn="ctr" rotWithShape="0">
                    <a:srgbClr val="6E747A">
                      <a:alpha val="43000"/>
                    </a:srgbClr>
                  </a:outerShdw>
                </a:effectLst>
              </a:rPr>
              <a:t>Policies</a:t>
            </a:r>
          </a:p>
        </p:txBody>
      </p:sp>
      <p:sp>
        <p:nvSpPr>
          <p:cNvPr id="7" name="TextBox 6">
            <a:extLst>
              <a:ext uri="{FF2B5EF4-FFF2-40B4-BE49-F238E27FC236}">
                <a16:creationId xmlns:a16="http://schemas.microsoft.com/office/drawing/2014/main" id="{86E5B6D5-D7B1-418E-BFAA-ED569158B23D}"/>
              </a:ext>
            </a:extLst>
          </p:cNvPr>
          <p:cNvSpPr txBox="1"/>
          <p:nvPr/>
        </p:nvSpPr>
        <p:spPr>
          <a:xfrm>
            <a:off x="1493901" y="1271111"/>
            <a:ext cx="9145524" cy="3785652"/>
          </a:xfrm>
          <a:prstGeom prst="rect">
            <a:avLst/>
          </a:prstGeom>
          <a:noFill/>
        </p:spPr>
        <p:txBody>
          <a:bodyPr wrap="square">
            <a:spAutoFit/>
          </a:bodyPr>
          <a:lstStyle/>
          <a:p>
            <a:pPr marL="285750" indent="-285750">
              <a:buFont typeface="Arial" panose="020B0604020202020204" pitchFamily="34" charset="0"/>
              <a:buChar char="•"/>
            </a:pPr>
            <a:r>
              <a:rPr lang="en-GB" sz="2400" b="1" dirty="0"/>
              <a:t>In 2000s there were major changes in child protection policies </a:t>
            </a:r>
          </a:p>
          <a:p>
            <a:pPr marL="285750" indent="-285750">
              <a:buFont typeface="Wingdings" panose="05000000000000000000" pitchFamily="2" charset="2"/>
              <a:buChar char="Ø"/>
            </a:pPr>
            <a:r>
              <a:rPr lang="en-GB" sz="2400" dirty="0"/>
              <a:t>Led to the Lord Laming report</a:t>
            </a:r>
          </a:p>
          <a:p>
            <a:pPr marL="285750" indent="-285750">
              <a:buFont typeface="Wingdings" panose="05000000000000000000" pitchFamily="2" charset="2"/>
              <a:buChar char="Ø"/>
            </a:pPr>
            <a:endParaRPr lang="en-GB" sz="2400" dirty="0"/>
          </a:p>
          <a:p>
            <a:pPr marL="285750" indent="-285750">
              <a:buFont typeface="Arial" panose="020B0604020202020204" pitchFamily="34" charset="0"/>
              <a:buChar char="•"/>
            </a:pPr>
            <a:r>
              <a:rPr lang="en-GB" sz="2400" b="1" dirty="0"/>
              <a:t>2002 – Reforms to child protection Legislation</a:t>
            </a:r>
          </a:p>
          <a:p>
            <a:pPr marL="285750" indent="-285750">
              <a:buFont typeface="Wingdings" panose="05000000000000000000" pitchFamily="2" charset="2"/>
              <a:buChar char="Ø"/>
            </a:pPr>
            <a:r>
              <a:rPr lang="en-GB" sz="2400" dirty="0"/>
              <a:t>Holly wells and Jessica Chapman killed by school caretaker  who had previous convictions.</a:t>
            </a:r>
          </a:p>
          <a:p>
            <a:endParaRPr lang="en-GB" sz="2400" dirty="0"/>
          </a:p>
          <a:p>
            <a:pPr marL="285750" indent="-285750">
              <a:buFont typeface="Wingdings" panose="05000000000000000000" pitchFamily="2" charset="2"/>
              <a:buChar char="Ø"/>
            </a:pPr>
            <a:r>
              <a:rPr lang="en-GB" sz="2400" dirty="0"/>
              <a:t>Legislation was strengthened across the UK – To protect Children from adults who pose a risk to them </a:t>
            </a:r>
            <a:r>
              <a:rPr lang="en-GB" sz="2400" b="1" dirty="0"/>
              <a:t>(Safeguarding Vulnerable Groups Act 2006).</a:t>
            </a:r>
          </a:p>
        </p:txBody>
      </p:sp>
    </p:spTree>
    <p:extLst>
      <p:ext uri="{BB962C8B-B14F-4D97-AF65-F5344CB8AC3E}">
        <p14:creationId xmlns:p14="http://schemas.microsoft.com/office/powerpoint/2010/main" val="619296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A7BBA-377E-D9D1-5C39-E606DC9C0AD7}"/>
              </a:ext>
            </a:extLst>
          </p:cNvPr>
          <p:cNvSpPr>
            <a:spLocks noGrp="1"/>
          </p:cNvSpPr>
          <p:nvPr>
            <p:ph type="ctrTitle"/>
          </p:nvPr>
        </p:nvSpPr>
        <p:spPr>
          <a:xfrm>
            <a:off x="3041372" y="1034911"/>
            <a:ext cx="8080101" cy="4618383"/>
          </a:xfrm>
        </p:spPr>
        <p:txBody>
          <a:bodyPr>
            <a:noAutofit/>
          </a:bodyPr>
          <a:lstStyle/>
          <a:p>
            <a:pPr algn="l">
              <a:lnSpc>
                <a:spcPct val="150000"/>
              </a:lnSpc>
            </a:pPr>
            <a:r>
              <a:rPr lang="en-GB" sz="2800" b="1" dirty="0">
                <a:solidFill>
                  <a:schemeClr val="tx1"/>
                </a:solidFill>
              </a:rPr>
              <a:t>The family in this case study is seemingly dysfunctional, characterized by domestic violence, non payment of rent, alcoholism, and parenting issues. Dysfunctional families are distinguished by </a:t>
            </a:r>
            <a:r>
              <a:rPr lang="en-GB" sz="2800" b="1" dirty="0" err="1">
                <a:solidFill>
                  <a:schemeClr val="tx1"/>
                </a:solidFill>
              </a:rPr>
              <a:t>unharmonious</a:t>
            </a:r>
            <a:r>
              <a:rPr lang="en-GB" sz="2800" b="1" dirty="0">
                <a:solidFill>
                  <a:schemeClr val="tx1"/>
                </a:solidFill>
              </a:rPr>
              <a:t> parenting styles (</a:t>
            </a:r>
            <a:r>
              <a:rPr lang="en-GB" sz="2800" b="1" dirty="0" err="1">
                <a:solidFill>
                  <a:schemeClr val="tx1"/>
                </a:solidFill>
              </a:rPr>
              <a:t>Kempen</a:t>
            </a:r>
            <a:r>
              <a:rPr lang="en-GB" sz="2800" b="1" dirty="0">
                <a:solidFill>
                  <a:schemeClr val="tx1"/>
                </a:solidFill>
              </a:rPr>
              <a:t>, 2011)</a:t>
            </a:r>
            <a:br>
              <a:rPr lang="en-GB" sz="2800" b="1" dirty="0">
                <a:solidFill>
                  <a:schemeClr val="tx1"/>
                </a:solidFill>
              </a:rPr>
            </a:br>
            <a:br>
              <a:rPr lang="en-GB" sz="2800" b="1" dirty="0">
                <a:solidFill>
                  <a:schemeClr val="tx1"/>
                </a:solidFill>
              </a:rPr>
            </a:br>
            <a:endParaRPr lang="en-GB" sz="2800" b="1" dirty="0">
              <a:solidFill>
                <a:schemeClr val="tx1"/>
              </a:solidFill>
            </a:endParaRPr>
          </a:p>
        </p:txBody>
      </p:sp>
    </p:spTree>
    <p:extLst>
      <p:ext uri="{BB962C8B-B14F-4D97-AF65-F5344CB8AC3E}">
        <p14:creationId xmlns:p14="http://schemas.microsoft.com/office/powerpoint/2010/main" val="340931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629C2A2-A045-AC81-B97D-F659A9D79E44}"/>
              </a:ext>
            </a:extLst>
          </p:cNvPr>
          <p:cNvSpPr>
            <a:spLocks noGrp="1"/>
          </p:cNvSpPr>
          <p:nvPr>
            <p:ph type="subTitle" idx="1"/>
          </p:nvPr>
        </p:nvSpPr>
        <p:spPr>
          <a:xfrm>
            <a:off x="3429000" y="289029"/>
            <a:ext cx="7935568" cy="5206896"/>
          </a:xfrm>
        </p:spPr>
        <p:txBody>
          <a:bodyPr>
            <a:normAutofit lnSpcReduction="10000"/>
          </a:bodyPr>
          <a:lstStyle/>
          <a:p>
            <a:pPr algn="l">
              <a:lnSpc>
                <a:spcPct val="150000"/>
              </a:lnSpc>
            </a:pPr>
            <a:r>
              <a:rPr lang="en-GB" sz="2400" b="1" dirty="0">
                <a:solidFill>
                  <a:schemeClr val="tx1"/>
                </a:solidFill>
              </a:rPr>
              <a:t>Children end up facing difficulties lunching into adulthood.</a:t>
            </a:r>
            <a:br>
              <a:rPr lang="en-GB" sz="2400" b="1" dirty="0">
                <a:solidFill>
                  <a:schemeClr val="tx1"/>
                </a:solidFill>
              </a:rPr>
            </a:br>
            <a:r>
              <a:rPr lang="en-GB" sz="2400" b="1" dirty="0">
                <a:solidFill>
                  <a:schemeClr val="tx1"/>
                </a:solidFill>
              </a:rPr>
              <a:t>The Children also have a higher likelihood of being withdrawn and socially withdrawn, often the children feel lonely and find it difficult to express their feelings and at a higher rick of developing anxiety, depression and low esteem among other issues (MARTINEZ ET AL. 2018) such problems persist as the children mature.</a:t>
            </a:r>
            <a:br>
              <a:rPr lang="en-GB" sz="2400" b="1" dirty="0">
                <a:solidFill>
                  <a:schemeClr val="tx1"/>
                </a:solidFill>
              </a:rPr>
            </a:br>
            <a:r>
              <a:rPr lang="en-GB" sz="2400" b="1" dirty="0">
                <a:solidFill>
                  <a:schemeClr val="tx1"/>
                </a:solidFill>
              </a:rPr>
              <a:t>The disharmony also puts the parent at increased risk of losing their jobs and incomes and leads to problem enforcing boundary.</a:t>
            </a:r>
          </a:p>
        </p:txBody>
      </p:sp>
    </p:spTree>
    <p:extLst>
      <p:ext uri="{BB962C8B-B14F-4D97-AF65-F5344CB8AC3E}">
        <p14:creationId xmlns:p14="http://schemas.microsoft.com/office/powerpoint/2010/main" val="136587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D4A0C-1F90-0081-6964-B824CA4E903D}"/>
              </a:ext>
            </a:extLst>
          </p:cNvPr>
          <p:cNvSpPr>
            <a:spLocks noGrp="1"/>
          </p:cNvSpPr>
          <p:nvPr>
            <p:ph type="ctrTitle"/>
          </p:nvPr>
        </p:nvSpPr>
        <p:spPr>
          <a:xfrm>
            <a:off x="2099608" y="2284952"/>
            <a:ext cx="10259734" cy="1646302"/>
          </a:xfrm>
        </p:spPr>
        <p:txBody>
          <a:bodyPr>
            <a:normAutofit fontScale="90000"/>
          </a:bodyPr>
          <a:lstStyle/>
          <a:p>
            <a:pPr algn="l">
              <a:lnSpc>
                <a:spcPct val="150000"/>
              </a:lnSpc>
            </a:pPr>
            <a:r>
              <a:rPr lang="en-GB" sz="2400" b="1" dirty="0">
                <a:solidFill>
                  <a:schemeClr val="tx1"/>
                </a:solidFill>
              </a:rPr>
              <a:t>In this case study it wound be necessary to first deal with the dysfunction, family therapy wound come in handy in helping all members of the family collaborate to address their problems, It is important to note that the course of family therapy is often brief, with the majority of family therapy models seeking to address and rectify family communication styles in addition to dealing with individuals who could be interfering with family system’s cohesiveness.</a:t>
            </a:r>
          </a:p>
        </p:txBody>
      </p:sp>
    </p:spTree>
    <p:extLst>
      <p:ext uri="{BB962C8B-B14F-4D97-AF65-F5344CB8AC3E}">
        <p14:creationId xmlns:p14="http://schemas.microsoft.com/office/powerpoint/2010/main" val="3388165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C6DFF-CDC5-DA76-5856-828750003DDC}"/>
              </a:ext>
            </a:extLst>
          </p:cNvPr>
          <p:cNvSpPr>
            <a:spLocks noGrp="1"/>
          </p:cNvSpPr>
          <p:nvPr>
            <p:ph type="ctrTitle"/>
          </p:nvPr>
        </p:nvSpPr>
        <p:spPr>
          <a:xfrm>
            <a:off x="2574136" y="2422343"/>
            <a:ext cx="9520228" cy="2013314"/>
          </a:xfrm>
        </p:spPr>
        <p:txBody>
          <a:bodyPr>
            <a:normAutofit fontScale="90000"/>
          </a:bodyPr>
          <a:lstStyle/>
          <a:p>
            <a:pPr algn="l">
              <a:lnSpc>
                <a:spcPct val="150000"/>
              </a:lnSpc>
            </a:pPr>
            <a:r>
              <a:rPr lang="en-GB" sz="2400" b="1" dirty="0">
                <a:solidFill>
                  <a:schemeClr val="tx1"/>
                </a:solidFill>
              </a:rPr>
              <a:t>A therapist wound also help with identifying what is behind the behaviour and develop a plan to help the family heal and move forward, Talk therapy wound also help the parents deal with their alcoholism, parent behaviour therapy is evidenced as having the strongest evidence as an effective treatment for disruptive behaviour, Family therapy often multidisciplinary approach embracing social workers, psychologist, physicians, educators and other professionals (</a:t>
            </a:r>
            <a:r>
              <a:rPr lang="en-GB" sz="2400" b="1" dirty="0" err="1">
                <a:solidFill>
                  <a:schemeClr val="tx1"/>
                </a:solidFill>
              </a:rPr>
              <a:t>Chernikova</a:t>
            </a:r>
            <a:r>
              <a:rPr lang="en-GB" sz="2400" b="1" dirty="0">
                <a:solidFill>
                  <a:schemeClr val="tx1"/>
                </a:solidFill>
              </a:rPr>
              <a:t> et al. 2020)</a:t>
            </a:r>
            <a:br>
              <a:rPr lang="en-GB" sz="2400" b="1" dirty="0">
                <a:solidFill>
                  <a:schemeClr val="tx1"/>
                </a:solidFill>
              </a:rPr>
            </a:br>
            <a:r>
              <a:rPr lang="en-GB" sz="2400" b="1" dirty="0">
                <a:solidFill>
                  <a:schemeClr val="tx1"/>
                </a:solidFill>
              </a:rPr>
              <a:t>A multidisciplinary team needs to be involved </a:t>
            </a:r>
          </a:p>
        </p:txBody>
      </p:sp>
    </p:spTree>
    <p:extLst>
      <p:ext uri="{BB962C8B-B14F-4D97-AF65-F5344CB8AC3E}">
        <p14:creationId xmlns:p14="http://schemas.microsoft.com/office/powerpoint/2010/main" val="2714589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35DF-A001-75E7-073C-48186CEEFC20}"/>
              </a:ext>
            </a:extLst>
          </p:cNvPr>
          <p:cNvSpPr>
            <a:spLocks noGrp="1"/>
          </p:cNvSpPr>
          <p:nvPr>
            <p:ph type="ctrTitle"/>
          </p:nvPr>
        </p:nvSpPr>
        <p:spPr>
          <a:xfrm>
            <a:off x="2898154" y="2605849"/>
            <a:ext cx="8375163" cy="1646302"/>
          </a:xfrm>
        </p:spPr>
        <p:txBody>
          <a:bodyPr>
            <a:normAutofit fontScale="90000"/>
          </a:bodyPr>
          <a:lstStyle/>
          <a:p>
            <a:pPr algn="l">
              <a:lnSpc>
                <a:spcPct val="150000"/>
              </a:lnSpc>
            </a:pPr>
            <a:r>
              <a:rPr lang="en-GB" sz="2400" b="1" dirty="0">
                <a:solidFill>
                  <a:schemeClr val="tx1"/>
                </a:solidFill>
              </a:rPr>
              <a:t>A Multidisciplinary team of professionals facilitates problem solving by allowing for the collaboration of individuals who possess diverse skills, dysfunctional families are rather complex and multidisciplinary teams are used for enhancement and improvement of investigations and responses for families and children, in this case the team would diagnose, treat and plan a therapy and support service for the family</a:t>
            </a:r>
            <a:r>
              <a:rPr lang="en-GB" sz="1600" dirty="0"/>
              <a:t>.</a:t>
            </a:r>
          </a:p>
        </p:txBody>
      </p:sp>
    </p:spTree>
    <p:extLst>
      <p:ext uri="{BB962C8B-B14F-4D97-AF65-F5344CB8AC3E}">
        <p14:creationId xmlns:p14="http://schemas.microsoft.com/office/powerpoint/2010/main" val="1778394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15D2-2E0D-5E59-B742-0517FDA36F2F}"/>
              </a:ext>
            </a:extLst>
          </p:cNvPr>
          <p:cNvSpPr>
            <a:spLocks noGrp="1"/>
          </p:cNvSpPr>
          <p:nvPr>
            <p:ph type="ctrTitle"/>
          </p:nvPr>
        </p:nvSpPr>
        <p:spPr>
          <a:xfrm>
            <a:off x="3351684" y="2592742"/>
            <a:ext cx="7745990" cy="1672516"/>
          </a:xfrm>
        </p:spPr>
        <p:txBody>
          <a:bodyPr>
            <a:normAutofit fontScale="90000"/>
          </a:bodyPr>
          <a:lstStyle/>
          <a:p>
            <a:pPr algn="l">
              <a:lnSpc>
                <a:spcPct val="150000"/>
              </a:lnSpc>
            </a:pPr>
            <a:r>
              <a:rPr lang="en-GB" sz="2400" b="1" dirty="0">
                <a:solidFill>
                  <a:schemeClr val="tx1"/>
                </a:solidFill>
              </a:rPr>
              <a:t>Therapy is the key as it teaches different family members how to utilize healthy coping styles for purposes of regulating uncomfortable emotion instead of developing addictions and destructive behaviour.</a:t>
            </a:r>
            <a:br>
              <a:rPr lang="en-GB" sz="2400" b="1" dirty="0">
                <a:solidFill>
                  <a:schemeClr val="tx1"/>
                </a:solidFill>
              </a:rPr>
            </a:br>
            <a:r>
              <a:rPr lang="en-GB" sz="2400" b="1" dirty="0">
                <a:solidFill>
                  <a:schemeClr val="tx1"/>
                </a:solidFill>
              </a:rPr>
              <a:t>A mental healthcare provider should be brought in to help with setting boundaries that are agreed for the families(</a:t>
            </a:r>
            <a:r>
              <a:rPr lang="en-GB" sz="2400" b="1" dirty="0" err="1">
                <a:solidFill>
                  <a:schemeClr val="tx1"/>
                </a:solidFill>
              </a:rPr>
              <a:t>Dabrowska</a:t>
            </a:r>
            <a:r>
              <a:rPr lang="en-GB" sz="2400" b="1" dirty="0">
                <a:solidFill>
                  <a:schemeClr val="tx1"/>
                </a:solidFill>
              </a:rPr>
              <a:t>, 2018)</a:t>
            </a:r>
          </a:p>
        </p:txBody>
      </p:sp>
    </p:spTree>
    <p:extLst>
      <p:ext uri="{BB962C8B-B14F-4D97-AF65-F5344CB8AC3E}">
        <p14:creationId xmlns:p14="http://schemas.microsoft.com/office/powerpoint/2010/main" val="2696998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45D9AC-FACE-40C5-A386-50B5E4AD662A}"/>
              </a:ext>
            </a:extLst>
          </p:cNvPr>
          <p:cNvSpPr/>
          <p:nvPr/>
        </p:nvSpPr>
        <p:spPr>
          <a:xfrm>
            <a:off x="1879540" y="-85993"/>
            <a:ext cx="349897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References </a:t>
            </a:r>
          </a:p>
        </p:txBody>
      </p:sp>
      <p:sp>
        <p:nvSpPr>
          <p:cNvPr id="7" name="TextBox 6">
            <a:extLst>
              <a:ext uri="{FF2B5EF4-FFF2-40B4-BE49-F238E27FC236}">
                <a16:creationId xmlns:a16="http://schemas.microsoft.com/office/drawing/2014/main" id="{3976DE7B-15B5-4922-997C-7D83E1F51ACF}"/>
              </a:ext>
            </a:extLst>
          </p:cNvPr>
          <p:cNvSpPr txBox="1"/>
          <p:nvPr/>
        </p:nvSpPr>
        <p:spPr>
          <a:xfrm>
            <a:off x="1669990" y="875437"/>
            <a:ext cx="7886700" cy="6740307"/>
          </a:xfrm>
          <a:prstGeom prst="rect">
            <a:avLst/>
          </a:prstGeom>
          <a:noFill/>
        </p:spPr>
        <p:txBody>
          <a:bodyPr wrap="square">
            <a:spAutoFit/>
          </a:bodyPr>
          <a:lstStyle/>
          <a:p>
            <a:pPr marL="285750" indent="-285750">
              <a:buFont typeface="Wingdings" panose="05000000000000000000" pitchFamily="2" charset="2"/>
              <a:buChar char="§"/>
            </a:pPr>
            <a:r>
              <a:rPr lang="fr-FR" dirty="0"/>
              <a:t>Birmingham Childrens Trust and Policy Guidance. Available [online] at: </a:t>
            </a:r>
            <a:r>
              <a:rPr lang="fr-FR" dirty="0">
                <a:hlinkClick r:id="rId2"/>
              </a:rPr>
              <a:t>http://birminghamcs.proceduresonline.com/p_contacts_referral.html</a:t>
            </a:r>
            <a:r>
              <a:rPr lang="fr-FR" dirty="0"/>
              <a:t> [Accessed 20th October 2022]</a:t>
            </a:r>
          </a:p>
          <a:p>
            <a:pPr marL="285750" indent="-285750">
              <a:buFont typeface="Wingdings" panose="05000000000000000000" pitchFamily="2" charset="2"/>
              <a:buChar char="§"/>
            </a:pPr>
            <a:endParaRPr lang="fr-FR" dirty="0">
              <a:latin typeface="+mj-lt"/>
            </a:endParaRPr>
          </a:p>
          <a:p>
            <a:pPr marL="285750" indent="-285750">
              <a:buFont typeface="Wingdings" panose="05000000000000000000" pitchFamily="2" charset="2"/>
              <a:buChar char="§"/>
            </a:pPr>
            <a:r>
              <a:rPr lang="en-GB" i="0" u="none" strike="noStrike" dirty="0" err="1">
                <a:solidFill>
                  <a:srgbClr val="000000"/>
                </a:solidFill>
                <a:effectLst/>
                <a:latin typeface="+mj-lt"/>
              </a:rPr>
              <a:t>Chernikova</a:t>
            </a:r>
            <a:r>
              <a:rPr lang="en-GB" i="0" u="none" strike="noStrike" dirty="0">
                <a:solidFill>
                  <a:srgbClr val="000000"/>
                </a:solidFill>
                <a:effectLst/>
                <a:latin typeface="+mj-lt"/>
              </a:rPr>
              <a:t>, T.A., </a:t>
            </a:r>
            <a:r>
              <a:rPr lang="en-GB" i="0" u="none" strike="noStrike" dirty="0" err="1">
                <a:solidFill>
                  <a:srgbClr val="000000"/>
                </a:solidFill>
                <a:effectLst/>
                <a:latin typeface="+mj-lt"/>
              </a:rPr>
              <a:t>Shaidukova</a:t>
            </a:r>
            <a:r>
              <a:rPr lang="en-GB" i="0" u="none" strike="noStrike" dirty="0">
                <a:solidFill>
                  <a:srgbClr val="000000"/>
                </a:solidFill>
                <a:effectLst/>
                <a:latin typeface="+mj-lt"/>
              </a:rPr>
              <a:t>, L.D. and </a:t>
            </a:r>
            <a:r>
              <a:rPr lang="en-GB" i="0" u="none" strike="noStrike" dirty="0" err="1">
                <a:solidFill>
                  <a:srgbClr val="000000"/>
                </a:solidFill>
                <a:effectLst/>
                <a:latin typeface="+mj-lt"/>
              </a:rPr>
              <a:t>Nikolaeva</a:t>
            </a:r>
            <a:r>
              <a:rPr lang="en-GB" i="0" u="none" strike="noStrike" dirty="0">
                <a:solidFill>
                  <a:srgbClr val="000000"/>
                </a:solidFill>
                <a:effectLst/>
                <a:latin typeface="+mj-lt"/>
              </a:rPr>
              <a:t>, L.A,.2020 </a:t>
            </a:r>
            <a:r>
              <a:rPr lang="en-GB" i="1" u="none" strike="noStrike" dirty="0">
                <a:solidFill>
                  <a:srgbClr val="000000"/>
                </a:solidFill>
                <a:effectLst/>
                <a:latin typeface="+mj-lt"/>
              </a:rPr>
              <a:t>Features of Social work with dysfunctional families</a:t>
            </a:r>
            <a:r>
              <a:rPr lang="en-GB" i="0" u="none" strike="noStrike" dirty="0">
                <a:solidFill>
                  <a:srgbClr val="000000"/>
                </a:solidFill>
                <a:effectLst/>
                <a:latin typeface="+mj-lt"/>
              </a:rPr>
              <a:t>(10(100) Hactl.2) pp 127-129</a:t>
            </a:r>
          </a:p>
          <a:p>
            <a:pPr marL="285750" indent="-285750">
              <a:buFont typeface="Wingdings" panose="05000000000000000000" pitchFamily="2" charset="2"/>
              <a:buChar char="§"/>
            </a:pPr>
            <a:endParaRPr lang="fr-FR" dirty="0">
              <a:latin typeface="+mj-lt"/>
            </a:endParaRPr>
          </a:p>
          <a:p>
            <a:pPr marL="285750" indent="-285750">
              <a:buFont typeface="Wingdings" panose="05000000000000000000" pitchFamily="2" charset="2"/>
              <a:buChar char="§"/>
            </a:pPr>
            <a:r>
              <a:rPr lang="fr-FR" dirty="0"/>
              <a:t>Childrens Act (1989). Available [online] at: </a:t>
            </a:r>
            <a:r>
              <a:rPr lang="fr-FR" dirty="0">
                <a:hlinkClick r:id="rId3"/>
              </a:rPr>
              <a:t>https://www.legislation.gov.uk/ukpga/1989/41</a:t>
            </a:r>
            <a:r>
              <a:rPr lang="fr-FR" dirty="0"/>
              <a:t>  [Accessed on 19th October 2022] </a:t>
            </a:r>
          </a:p>
          <a:p>
            <a:pPr marL="285750" indent="-285750">
              <a:buFont typeface="Wingdings" panose="05000000000000000000" pitchFamily="2" charset="2"/>
              <a:buChar char="§"/>
            </a:pPr>
            <a:endParaRPr lang="fr-FR" dirty="0"/>
          </a:p>
          <a:p>
            <a:pPr marL="285750" indent="-285750">
              <a:buFont typeface="Wingdings" panose="05000000000000000000" pitchFamily="2" charset="2"/>
              <a:buChar char="§"/>
            </a:pPr>
            <a:r>
              <a:rPr lang="fr-FR" dirty="0"/>
              <a:t>Dickinson, R., Dickinson, R., et al. (2019) </a:t>
            </a:r>
            <a:r>
              <a:rPr lang="en-GB" i="1" dirty="0">
                <a:effectLst/>
              </a:rPr>
              <a:t>Reflectin</a:t>
            </a:r>
            <a:r>
              <a:rPr lang="en-GB" i="1" dirty="0"/>
              <a:t>g on Childrens Acts of 1989 and 2004. </a:t>
            </a:r>
            <a:r>
              <a:rPr lang="en-GB" dirty="0"/>
              <a:t>Available [online] at: </a:t>
            </a:r>
            <a:r>
              <a:rPr lang="en-GB" dirty="0">
                <a:effectLst/>
                <a:hlinkClick r:id="rId4"/>
              </a:rPr>
              <a:t>https://www.themj.co.uk/Reflecting-on-the-Children-Acts-of-1989-and-2004/216219</a:t>
            </a:r>
            <a:r>
              <a:rPr lang="en-GB" dirty="0">
                <a:effectLst/>
              </a:rPr>
              <a:t> [Accessed on 19th October 2022] </a:t>
            </a:r>
          </a:p>
          <a:p>
            <a:endParaRPr lang="en-GB" dirty="0"/>
          </a:p>
          <a:p>
            <a:pPr marL="285750" indent="-285750">
              <a:buFont typeface="Wingdings" panose="05000000000000000000" pitchFamily="2" charset="2"/>
              <a:buChar char="§"/>
            </a:pPr>
            <a:r>
              <a:rPr lang="en-GB" dirty="0">
                <a:effectLst/>
              </a:rPr>
              <a:t>Felitti V. J., Anda R. F., Nordenberg D., Williamson D. F., Spitz A. M., Edwards V., et al. (1998). Relationship of childhood abuse and household dysfunction to many of the leading causes of death in adults: the adverse childhood experiences (ACE) study. </a:t>
            </a:r>
            <a:r>
              <a:rPr lang="en-GB" i="1" dirty="0">
                <a:effectLst/>
              </a:rPr>
              <a:t>Am. J. Prev. Med.</a:t>
            </a:r>
            <a:r>
              <a:rPr lang="en-GB" dirty="0">
                <a:effectLst/>
              </a:rPr>
              <a:t> 14 245–258. 10.1016/s0749-3797(98)00017-8</a:t>
            </a:r>
          </a:p>
          <a:p>
            <a:endParaRPr lang="en-GB" dirty="0">
              <a:effectLst/>
            </a:endParaRPr>
          </a:p>
          <a:p>
            <a:endParaRPr lang="en-GB" dirty="0"/>
          </a:p>
          <a:p>
            <a:endParaRPr lang="en-GB" dirty="0"/>
          </a:p>
          <a:p>
            <a:endParaRPr lang="en-GB" dirty="0"/>
          </a:p>
        </p:txBody>
      </p:sp>
    </p:spTree>
    <p:extLst>
      <p:ext uri="{BB962C8B-B14F-4D97-AF65-F5344CB8AC3E}">
        <p14:creationId xmlns:p14="http://schemas.microsoft.com/office/powerpoint/2010/main" val="1501260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45D9AC-FACE-40C5-A386-50B5E4AD662A}"/>
              </a:ext>
            </a:extLst>
          </p:cNvPr>
          <p:cNvSpPr/>
          <p:nvPr/>
        </p:nvSpPr>
        <p:spPr>
          <a:xfrm>
            <a:off x="1574740" y="81260"/>
            <a:ext cx="349897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References </a:t>
            </a:r>
          </a:p>
        </p:txBody>
      </p:sp>
      <p:sp>
        <p:nvSpPr>
          <p:cNvPr id="7" name="TextBox 6">
            <a:extLst>
              <a:ext uri="{FF2B5EF4-FFF2-40B4-BE49-F238E27FC236}">
                <a16:creationId xmlns:a16="http://schemas.microsoft.com/office/drawing/2014/main" id="{3976DE7B-15B5-4922-997C-7D83E1F51ACF}"/>
              </a:ext>
            </a:extLst>
          </p:cNvPr>
          <p:cNvSpPr txBox="1"/>
          <p:nvPr/>
        </p:nvSpPr>
        <p:spPr>
          <a:xfrm>
            <a:off x="1574740" y="1170712"/>
            <a:ext cx="7886700" cy="5632311"/>
          </a:xfrm>
          <a:prstGeom prst="rect">
            <a:avLst/>
          </a:prstGeom>
          <a:noFill/>
        </p:spPr>
        <p:txBody>
          <a:bodyPr wrap="square">
            <a:spAutoFit/>
          </a:bodyPr>
          <a:lstStyle/>
          <a:p>
            <a:pPr marL="285750" indent="-285750">
              <a:buFont typeface="Wingdings" panose="05000000000000000000" pitchFamily="2" charset="2"/>
              <a:buChar char="§"/>
            </a:pPr>
            <a:r>
              <a:rPr lang="en-GB" i="0" u="none" strike="noStrike" dirty="0" err="1">
                <a:solidFill>
                  <a:srgbClr val="000000"/>
                </a:solidFill>
                <a:effectLst/>
                <a:latin typeface="+mj-lt"/>
              </a:rPr>
              <a:t>Kempen</a:t>
            </a:r>
            <a:r>
              <a:rPr lang="en-GB" i="0" u="none" strike="noStrike" dirty="0">
                <a:solidFill>
                  <a:srgbClr val="000000"/>
                </a:solidFill>
                <a:effectLst/>
                <a:latin typeface="+mj-lt"/>
              </a:rPr>
              <a:t>, A.,2021. </a:t>
            </a:r>
            <a:r>
              <a:rPr lang="en-GB" i="1" u="none" strike="noStrike" dirty="0">
                <a:solidFill>
                  <a:srgbClr val="000000"/>
                </a:solidFill>
                <a:effectLst/>
                <a:latin typeface="+mj-lt"/>
              </a:rPr>
              <a:t>The negative impact of absent fathers or dysfunctional families on children’s lives</a:t>
            </a:r>
            <a:r>
              <a:rPr lang="en-GB" i="0" u="none" strike="noStrike" dirty="0">
                <a:solidFill>
                  <a:srgbClr val="000000"/>
                </a:solidFill>
                <a:effectLst/>
                <a:latin typeface="+mj-lt"/>
              </a:rPr>
              <a:t>. </a:t>
            </a:r>
            <a:r>
              <a:rPr lang="en-GB" i="0" u="none" strike="noStrike" dirty="0" err="1">
                <a:solidFill>
                  <a:srgbClr val="000000"/>
                </a:solidFill>
                <a:effectLst/>
                <a:latin typeface="+mj-lt"/>
              </a:rPr>
              <a:t>Servamus</a:t>
            </a:r>
            <a:r>
              <a:rPr lang="en-GB" i="0" u="none" strike="noStrike" dirty="0">
                <a:solidFill>
                  <a:srgbClr val="000000"/>
                </a:solidFill>
                <a:effectLst/>
                <a:latin typeface="+mj-lt"/>
              </a:rPr>
              <a:t> community based safety and security magazine, 114(5), pp.36-39</a:t>
            </a:r>
          </a:p>
          <a:p>
            <a:endParaRPr lang="en-GB" i="0" u="none" strike="noStrike" dirty="0">
              <a:solidFill>
                <a:srgbClr val="000000"/>
              </a:solidFill>
              <a:effectLst/>
              <a:latin typeface="+mj-lt"/>
            </a:endParaRPr>
          </a:p>
          <a:p>
            <a:pPr marL="285750" indent="-285750">
              <a:buFont typeface="Wingdings" panose="05000000000000000000" pitchFamily="2" charset="2"/>
              <a:buChar char="§"/>
            </a:pPr>
            <a:r>
              <a:rPr lang="en-GB" i="0" u="none" strike="noStrike" dirty="0">
                <a:solidFill>
                  <a:srgbClr val="000000"/>
                </a:solidFill>
                <a:effectLst/>
                <a:latin typeface="+mj-lt"/>
              </a:rPr>
              <a:t>Martinez, V.T.P, de la Vega </a:t>
            </a:r>
            <a:r>
              <a:rPr lang="en-GB" i="0" u="none" strike="noStrike" dirty="0" err="1">
                <a:solidFill>
                  <a:srgbClr val="000000"/>
                </a:solidFill>
                <a:effectLst/>
                <a:latin typeface="+mj-lt"/>
              </a:rPr>
              <a:t>Pazikova</a:t>
            </a:r>
            <a:r>
              <a:rPr lang="en-GB" i="0" u="none" strike="noStrike" dirty="0">
                <a:solidFill>
                  <a:srgbClr val="000000"/>
                </a:solidFill>
                <a:effectLst/>
                <a:latin typeface="+mj-lt"/>
              </a:rPr>
              <a:t>, T., Montero, O.A.A. and K.M.Y., 2018. </a:t>
            </a:r>
            <a:r>
              <a:rPr lang="en-GB" i="1" u="none" strike="noStrike" dirty="0">
                <a:solidFill>
                  <a:srgbClr val="000000"/>
                </a:solidFill>
                <a:effectLst/>
                <a:latin typeface="+mj-lt"/>
              </a:rPr>
              <a:t>Characterization of child abuse in dysfunctional families of, </a:t>
            </a:r>
            <a:r>
              <a:rPr lang="en-GB" i="1" u="none" strike="noStrike" dirty="0" err="1">
                <a:solidFill>
                  <a:srgbClr val="000000"/>
                </a:solidFill>
                <a:effectLst/>
                <a:latin typeface="+mj-lt"/>
              </a:rPr>
              <a:t>Revista</a:t>
            </a:r>
            <a:r>
              <a:rPr lang="en-GB" i="1" u="none" strike="noStrike" dirty="0">
                <a:solidFill>
                  <a:srgbClr val="000000"/>
                </a:solidFill>
                <a:effectLst/>
                <a:latin typeface="+mj-lt"/>
              </a:rPr>
              <a:t> habanera de </a:t>
            </a:r>
            <a:r>
              <a:rPr lang="en-GB" i="1" u="none" strike="noStrike" dirty="0" err="1">
                <a:solidFill>
                  <a:srgbClr val="000000"/>
                </a:solidFill>
                <a:effectLst/>
                <a:latin typeface="+mj-lt"/>
              </a:rPr>
              <a:t>Ciencias</a:t>
            </a:r>
            <a:r>
              <a:rPr lang="en-GB" i="0" u="none" strike="noStrike" dirty="0">
                <a:solidFill>
                  <a:srgbClr val="000000"/>
                </a:solidFill>
                <a:effectLst/>
                <a:latin typeface="+mj-lt"/>
              </a:rPr>
              <a:t>, 17(2), pp,290-302</a:t>
            </a:r>
            <a:endParaRPr lang="en-GB" i="1" u="none" strike="noStrike" dirty="0">
              <a:solidFill>
                <a:srgbClr val="000000"/>
              </a:solidFill>
              <a:effectLst/>
              <a:latin typeface="+mj-lt"/>
            </a:endParaRPr>
          </a:p>
          <a:p>
            <a:endParaRPr lang="en-GB" dirty="0">
              <a:latin typeface="+mj-lt"/>
            </a:endParaRPr>
          </a:p>
          <a:p>
            <a:pPr marL="285750" indent="-285750">
              <a:buFont typeface="Wingdings" panose="05000000000000000000" pitchFamily="2" charset="2"/>
              <a:buChar char="§"/>
            </a:pPr>
            <a:r>
              <a:rPr lang="en-GB" dirty="0">
                <a:effectLst/>
              </a:rPr>
              <a:t>NSPCC (2021) </a:t>
            </a:r>
            <a:r>
              <a:rPr lang="en-GB" i="1" dirty="0">
                <a:effectLst/>
              </a:rPr>
              <a:t>History of child protection in the UK</a:t>
            </a:r>
            <a:r>
              <a:rPr lang="en-GB" dirty="0">
                <a:effectLst/>
              </a:rPr>
              <a:t>. Available [online] at: </a:t>
            </a:r>
            <a:r>
              <a:rPr lang="en-GB" dirty="0">
                <a:effectLst/>
                <a:hlinkClick r:id="rId2"/>
              </a:rPr>
              <a:t>http://learning.nspcc.org/child-protection-system/history-of-child-protection-in-the-uk</a:t>
            </a:r>
            <a:r>
              <a:rPr lang="en-GB" dirty="0">
                <a:effectLst/>
              </a:rPr>
              <a:t> [Accessed on 19th October 2022] </a:t>
            </a:r>
            <a:endParaRPr lang="en-GB" dirty="0"/>
          </a:p>
          <a:p>
            <a:pPr marL="285750" indent="-285750">
              <a:buFont typeface="Wingdings" panose="05000000000000000000" pitchFamily="2" charset="2"/>
              <a:buChar char="§"/>
            </a:pPr>
            <a:endParaRPr lang="en-GB" dirty="0">
              <a:effectLst/>
            </a:endParaRPr>
          </a:p>
          <a:p>
            <a:pPr marL="285750" indent="-285750">
              <a:buFont typeface="Wingdings" panose="05000000000000000000" pitchFamily="2" charset="2"/>
              <a:buChar char="§"/>
            </a:pPr>
            <a:r>
              <a:rPr lang="en-GB" dirty="0">
                <a:effectLst/>
              </a:rPr>
              <a:t>Rambo , A. </a:t>
            </a:r>
            <a:r>
              <a:rPr lang="en-GB" i="1" dirty="0">
                <a:effectLst/>
              </a:rPr>
              <a:t>et al.</a:t>
            </a:r>
            <a:r>
              <a:rPr lang="en-GB" dirty="0">
                <a:effectLst/>
              </a:rPr>
              <a:t> (2013) “Family Therapy Review Contrasting Contemporary Models ,” </a:t>
            </a:r>
            <a:r>
              <a:rPr lang="en-GB" i="1" dirty="0">
                <a:effectLst/>
              </a:rPr>
              <a:t>Routledge </a:t>
            </a:r>
            <a:r>
              <a:rPr lang="en-GB" dirty="0">
                <a:effectLst/>
              </a:rPr>
              <a:t>[Preprint]. </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sz="1800" dirty="0">
                <a:effectLst/>
                <a:latin typeface="+mj-lt"/>
                <a:ea typeface="Times New Roman" panose="02020603050405020304" pitchFamily="18" charset="0"/>
                <a:cs typeface="Times New Roman" panose="02020603050405020304" pitchFamily="18" charset="0"/>
              </a:rPr>
              <a:t>Trauma Recovery Model (TRM) Available [online] at: </a:t>
            </a:r>
            <a:r>
              <a:rPr lang="en-GB" sz="1800" u="sng" dirty="0">
                <a:solidFill>
                  <a:srgbClr val="0000FF"/>
                </a:solidFill>
                <a:effectLst/>
                <a:latin typeface="+mj-lt"/>
                <a:ea typeface="Calibri" panose="020F0502020204030204" pitchFamily="34" charset="0"/>
                <a:cs typeface="Times New Roman" panose="02020603050405020304" pitchFamily="18" charset="0"/>
                <a:hlinkClick r:id="rId3"/>
              </a:rPr>
              <a:t>Trauma Recovery Model – aspiring psychologist (wordpress.com)</a:t>
            </a:r>
            <a:r>
              <a:rPr lang="en-GB" sz="1800" dirty="0">
                <a:effectLst/>
                <a:latin typeface="+mj-lt"/>
                <a:ea typeface="Calibri" panose="020F0502020204030204" pitchFamily="34" charset="0"/>
                <a:cs typeface="Times New Roman" panose="02020603050405020304" pitchFamily="18" charset="0"/>
              </a:rPr>
              <a:t> [Accessed on 19</a:t>
            </a:r>
            <a:r>
              <a:rPr lang="en-GB" sz="1800" baseline="30000" dirty="0">
                <a:effectLst/>
                <a:latin typeface="+mj-lt"/>
                <a:ea typeface="Calibri" panose="020F0502020204030204" pitchFamily="34" charset="0"/>
                <a:cs typeface="Times New Roman" panose="02020603050405020304" pitchFamily="18" charset="0"/>
              </a:rPr>
              <a:t>th</a:t>
            </a:r>
            <a:r>
              <a:rPr lang="en-GB" sz="1800" dirty="0">
                <a:effectLst/>
                <a:latin typeface="+mj-lt"/>
                <a:ea typeface="Calibri" panose="020F0502020204030204" pitchFamily="34" charset="0"/>
                <a:cs typeface="Times New Roman" panose="02020603050405020304" pitchFamily="18" charset="0"/>
              </a:rPr>
              <a:t> October 2022]</a:t>
            </a:r>
          </a:p>
          <a:p>
            <a:pPr marL="285750" indent="-285750">
              <a:buFont typeface="Wingdings" panose="05000000000000000000" pitchFamily="2" charset="2"/>
              <a:buChar char="§"/>
            </a:pPr>
            <a:endParaRPr lang="en-GB" dirty="0">
              <a:effectLst/>
            </a:endParaRPr>
          </a:p>
          <a:p>
            <a:endParaRPr lang="en-GB" dirty="0"/>
          </a:p>
          <a:p>
            <a:endParaRPr lang="en-GB" dirty="0"/>
          </a:p>
        </p:txBody>
      </p:sp>
    </p:spTree>
    <p:extLst>
      <p:ext uri="{BB962C8B-B14F-4D97-AF65-F5344CB8AC3E}">
        <p14:creationId xmlns:p14="http://schemas.microsoft.com/office/powerpoint/2010/main" val="29832474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1589</TotalTime>
  <Words>1575</Words>
  <Application>Microsoft Office PowerPoint</Application>
  <PresentationFormat>Widescreen</PresentationFormat>
  <Paragraphs>153</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Century Gothic</vt:lpstr>
      <vt:lpstr>Corbel</vt:lpstr>
      <vt:lpstr>Wingdings</vt:lpstr>
      <vt:lpstr>Wingdings 3</vt:lpstr>
      <vt:lpstr>Parallax</vt:lpstr>
      <vt:lpstr>Childrens Young People and Families (BHMP5004_BIRM)                   Module Leader: Rachael Rivers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family in this case study is seemingly dysfunctional, characterized by domestic violence, non payment of rent, alcoholism, and parenting issues. Dysfunctional families are distinguished by unharmonious parenting styles (Kempen, 2011)  </vt:lpstr>
      <vt:lpstr>PowerPoint Presentation</vt:lpstr>
      <vt:lpstr>In this case study it wound be necessary to first deal with the dysfunction, family therapy wound come in handy in helping all members of the family collaborate to address their problems, It is important to note that the course of family therapy is often brief, with the majority of family therapy models seeking to address and rectify family communication styles in addition to dealing with individuals who could be interfering with family system’s cohesiveness.</vt:lpstr>
      <vt:lpstr>A therapist wound also help with identifying what is behind the behaviour and develop a plan to help the family heal and move forward, Talk therapy wound also help the parents deal with their alcoholism, parent behaviour therapy is evidenced as having the strongest evidence as an effective treatment for disruptive behaviour, Family therapy often multidisciplinary approach embracing social workers, psychologist, physicians, educators and other professionals (Chernikova et al. 2020) A multidisciplinary team needs to be involved </vt:lpstr>
      <vt:lpstr>A Multidisciplinary team of professionals facilitates problem solving by allowing for the collaboration of individuals who possess diverse skills, dysfunctional families are rather complex and multidisciplinary teams are used for enhancement and improvement of investigations and responses for families and children, in this case the team would diagnose, treat and plan a therapy and support service for the family.</vt:lpstr>
      <vt:lpstr>Therapy is the key as it teaches different family members how to utilize healthy coping styles for purposes of regulating uncomfortable emotion instead of developing addictions and destructive behaviour. A mental healthcare provider should be brought in to help with setting boundaries that are agreed for the families(Dabrowska, 2018)</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Charnelle Ricketts</dc:creator>
  <cp:lastModifiedBy>Rachael Rivers</cp:lastModifiedBy>
  <cp:revision>6</cp:revision>
  <dcterms:created xsi:type="dcterms:W3CDTF">2022-10-19T13:14:57Z</dcterms:created>
  <dcterms:modified xsi:type="dcterms:W3CDTF">2022-10-28T13:20:09Z</dcterms:modified>
</cp:coreProperties>
</file>