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sldIdLst>
    <p:sldId id="256" r:id="rId4"/>
    <p:sldId id="300" r:id="rId5"/>
    <p:sldId id="299" r:id="rId6"/>
    <p:sldId id="293" r:id="rId7"/>
    <p:sldId id="301" r:id="rId8"/>
    <p:sldId id="269" r:id="rId9"/>
    <p:sldId id="261" r:id="rId10"/>
    <p:sldId id="283" r:id="rId11"/>
    <p:sldId id="284" r:id="rId12"/>
    <p:sldId id="285" r:id="rId13"/>
    <p:sldId id="265" r:id="rId14"/>
    <p:sldId id="286" r:id="rId15"/>
    <p:sldId id="275" r:id="rId16"/>
    <p:sldId id="290" r:id="rId17"/>
    <p:sldId id="291" r:id="rId18"/>
    <p:sldId id="259" r:id="rId19"/>
    <p:sldId id="260" r:id="rId20"/>
    <p:sldId id="288" r:id="rId21"/>
    <p:sldId id="287" r:id="rId22"/>
    <p:sldId id="268" r:id="rId23"/>
    <p:sldId id="266" r:id="rId24"/>
    <p:sldId id="262" r:id="rId25"/>
    <p:sldId id="279" r:id="rId26"/>
    <p:sldId id="278" r:id="rId27"/>
    <p:sldId id="263" r:id="rId28"/>
    <p:sldId id="267" r:id="rId29"/>
    <p:sldId id="270" r:id="rId30"/>
    <p:sldId id="280" r:id="rId31"/>
    <p:sldId id="281" r:id="rId32"/>
    <p:sldId id="282" r:id="rId33"/>
    <p:sldId id="264" r:id="rId34"/>
    <p:sldId id="296" r:id="rId35"/>
    <p:sldId id="273" r:id="rId36"/>
    <p:sldId id="274" r:id="rId37"/>
    <p:sldId id="294" r:id="rId38"/>
    <p:sldId id="29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997"/>
    <p:restoredTop sz="94674"/>
  </p:normalViewPr>
  <p:slideViewPr>
    <p:cSldViewPr snapToGrid="0" snapToObjects="1">
      <p:cViewPr varScale="1">
        <p:scale>
          <a:sx n="115" d="100"/>
          <a:sy n="115" d="100"/>
        </p:scale>
        <p:origin x="62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11/2/23</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11/2/23</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11/2/23</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11/2/23</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11/2/23</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11/2/23</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11/2/23</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11/2/23</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11/2/23</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11/2/23</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11/2/23</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11/2/23</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11/2/23</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11/2/23</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11/2/23</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11/2/23</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11/2/23</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11/2/23</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11/2/23</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11/2/23</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11/2/23</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11/2/23</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11/2/23</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11/2/23</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11/2/23</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11/2/23</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11/2/23</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11/2/23</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11/2/23</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11/2/23</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11/2/23</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11/2/23</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11/2/23</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11/2/23</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3.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054D4-EE1D-1740-9CE0-2EDEDDD374F9}"/>
              </a:ext>
            </a:extLst>
          </p:cNvPr>
          <p:cNvSpPr>
            <a:spLocks noGrp="1"/>
          </p:cNvSpPr>
          <p:nvPr>
            <p:ph type="ctrTitle"/>
          </p:nvPr>
        </p:nvSpPr>
        <p:spPr>
          <a:xfrm>
            <a:off x="1539240" y="1943814"/>
            <a:ext cx="9144000" cy="1839645"/>
          </a:xfrm>
        </p:spPr>
        <p:txBody>
          <a:bodyPr>
            <a:normAutofit/>
          </a:bodyPr>
          <a:lstStyle/>
          <a:p>
            <a:r>
              <a:rPr lang="en-GB" altLang="en-US" sz="4400" b="1" dirty="0">
                <a:solidFill>
                  <a:schemeClr val="bg1"/>
                </a:solidFill>
              </a:rPr>
              <a:t>Outdoor Adventure Education (OAE) and Physical Education</a:t>
            </a:r>
            <a:r>
              <a:rPr lang="en-US" sz="4400" b="1" dirty="0">
                <a:solidFill>
                  <a:schemeClr val="bg1"/>
                </a:solidFill>
                <a:cs typeface="Calibri Light"/>
              </a:rPr>
              <a:t> </a:t>
            </a:r>
          </a:p>
        </p:txBody>
      </p:sp>
      <p:sp>
        <p:nvSpPr>
          <p:cNvPr id="3" name="Subtitle 2">
            <a:extLst>
              <a:ext uri="{FF2B5EF4-FFF2-40B4-BE49-F238E27FC236}">
                <a16:creationId xmlns:a16="http://schemas.microsoft.com/office/drawing/2014/main" id="{25A781B2-82D3-5848-8EFF-808EF93572FF}"/>
              </a:ext>
            </a:extLst>
          </p:cNvPr>
          <p:cNvSpPr>
            <a:spLocks noGrp="1"/>
          </p:cNvSpPr>
          <p:nvPr>
            <p:ph type="subTitle" idx="1"/>
          </p:nvPr>
        </p:nvSpPr>
        <p:spPr>
          <a:xfrm>
            <a:off x="1539240" y="4294688"/>
            <a:ext cx="9144000" cy="2563312"/>
          </a:xfrm>
        </p:spPr>
        <p:txBody>
          <a:bodyPr vert="horz" lIns="91440" tIns="45720" rIns="91440" bIns="45720" rtlCol="0" anchor="t">
            <a:normAutofit/>
          </a:bodyPr>
          <a:lstStyle/>
          <a:p>
            <a:r>
              <a:rPr lang="en-US" sz="3600" b="1" dirty="0">
                <a:solidFill>
                  <a:schemeClr val="bg1"/>
                </a:solidFill>
                <a:cs typeface="Calibri"/>
              </a:rPr>
              <a:t>BMOE6002 week 5 </a:t>
            </a:r>
          </a:p>
          <a:p>
            <a:r>
              <a:rPr lang="en-US" sz="3600" b="1" dirty="0">
                <a:solidFill>
                  <a:schemeClr val="bg1"/>
                </a:solidFill>
                <a:cs typeface="Calibri"/>
              </a:rPr>
              <a:t>Nov 2023 </a:t>
            </a:r>
          </a:p>
        </p:txBody>
      </p:sp>
    </p:spTree>
    <p:extLst>
      <p:ext uri="{BB962C8B-B14F-4D97-AF65-F5344CB8AC3E}">
        <p14:creationId xmlns:p14="http://schemas.microsoft.com/office/powerpoint/2010/main" val="27014792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D95BF-9613-7C40-8E68-D4A5DC33552F}"/>
              </a:ext>
            </a:extLst>
          </p:cNvPr>
          <p:cNvSpPr>
            <a:spLocks noGrp="1"/>
          </p:cNvSpPr>
          <p:nvPr>
            <p:ph type="title"/>
          </p:nvPr>
        </p:nvSpPr>
        <p:spPr>
          <a:xfrm>
            <a:off x="838200" y="-114377"/>
            <a:ext cx="10515600" cy="1325563"/>
          </a:xfrm>
        </p:spPr>
        <p:txBody>
          <a:bodyPr/>
          <a:lstStyle/>
          <a:p>
            <a:r>
              <a:rPr lang="en-US" b="1" dirty="0">
                <a:solidFill>
                  <a:schemeClr val="bg1"/>
                </a:solidFill>
              </a:rPr>
              <a:t>Today’s session </a:t>
            </a:r>
          </a:p>
        </p:txBody>
      </p:sp>
      <p:sp>
        <p:nvSpPr>
          <p:cNvPr id="3" name="Content Placeholder 2">
            <a:extLst>
              <a:ext uri="{FF2B5EF4-FFF2-40B4-BE49-F238E27FC236}">
                <a16:creationId xmlns:a16="http://schemas.microsoft.com/office/drawing/2014/main" id="{EA6415F4-6BF7-7741-88CA-DAAC55B01FA0}"/>
              </a:ext>
            </a:extLst>
          </p:cNvPr>
          <p:cNvSpPr>
            <a:spLocks noGrp="1"/>
          </p:cNvSpPr>
          <p:nvPr>
            <p:ph idx="1"/>
          </p:nvPr>
        </p:nvSpPr>
        <p:spPr>
          <a:xfrm>
            <a:off x="838200" y="1379576"/>
            <a:ext cx="10515600" cy="4351338"/>
          </a:xfrm>
        </p:spPr>
        <p:txBody>
          <a:bodyPr>
            <a:normAutofit/>
          </a:bodyPr>
          <a:lstStyle/>
          <a:p>
            <a:r>
              <a:rPr lang="en-US" dirty="0"/>
              <a:t>Recap …the context of the problem….</a:t>
            </a:r>
          </a:p>
          <a:p>
            <a:pPr marL="0" indent="0">
              <a:buNone/>
            </a:pPr>
            <a:endParaRPr lang="en-US" dirty="0"/>
          </a:p>
          <a:p>
            <a:r>
              <a:rPr lang="en-US" dirty="0"/>
              <a:t>What have children experienced before secondary school?</a:t>
            </a:r>
          </a:p>
          <a:p>
            <a:endParaRPr lang="en-US" dirty="0"/>
          </a:p>
          <a:p>
            <a:r>
              <a:rPr lang="en-US" dirty="0"/>
              <a:t>What could OAA in PE / HWB </a:t>
            </a:r>
            <a:r>
              <a:rPr lang="en-US" dirty="0" err="1"/>
              <a:t>AoLE</a:t>
            </a:r>
            <a:r>
              <a:rPr lang="en-US" dirty="0"/>
              <a:t> in secondary education look like ?</a:t>
            </a:r>
          </a:p>
          <a:p>
            <a:endParaRPr lang="en-US" dirty="0"/>
          </a:p>
          <a:p>
            <a:r>
              <a:rPr lang="en-US" dirty="0"/>
              <a:t>How will your ideas for developments that support this?</a:t>
            </a:r>
          </a:p>
        </p:txBody>
      </p:sp>
    </p:spTree>
    <p:extLst>
      <p:ext uri="{BB962C8B-B14F-4D97-AF65-F5344CB8AC3E}">
        <p14:creationId xmlns:p14="http://schemas.microsoft.com/office/powerpoint/2010/main" val="4089496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A1593-EBFE-0145-AF7F-25962F7F3782}"/>
              </a:ext>
            </a:extLst>
          </p:cNvPr>
          <p:cNvSpPr>
            <a:spLocks noGrp="1"/>
          </p:cNvSpPr>
          <p:nvPr>
            <p:ph type="title"/>
          </p:nvPr>
        </p:nvSpPr>
        <p:spPr>
          <a:xfrm>
            <a:off x="838200" y="-225889"/>
            <a:ext cx="10515600" cy="1325563"/>
          </a:xfrm>
        </p:spPr>
        <p:txBody>
          <a:bodyPr/>
          <a:lstStyle/>
          <a:p>
            <a:r>
              <a:rPr lang="en-US" b="1" dirty="0">
                <a:solidFill>
                  <a:schemeClr val="bg1"/>
                </a:solidFill>
              </a:rPr>
              <a:t>Let’s recap </a:t>
            </a:r>
          </a:p>
        </p:txBody>
      </p:sp>
      <p:sp>
        <p:nvSpPr>
          <p:cNvPr id="3" name="Content Placeholder 2">
            <a:extLst>
              <a:ext uri="{FF2B5EF4-FFF2-40B4-BE49-F238E27FC236}">
                <a16:creationId xmlns:a16="http://schemas.microsoft.com/office/drawing/2014/main" id="{F90CE0E7-CF4A-9E42-BEAF-F2871CBF932F}"/>
              </a:ext>
            </a:extLst>
          </p:cNvPr>
          <p:cNvSpPr>
            <a:spLocks noGrp="1"/>
          </p:cNvSpPr>
          <p:nvPr>
            <p:ph idx="1"/>
          </p:nvPr>
        </p:nvSpPr>
        <p:spPr>
          <a:xfrm>
            <a:off x="570571" y="1253331"/>
            <a:ext cx="10515600" cy="4351338"/>
          </a:xfrm>
        </p:spPr>
        <p:txBody>
          <a:bodyPr/>
          <a:lstStyle/>
          <a:p>
            <a:r>
              <a:rPr lang="en-US" dirty="0"/>
              <a:t>What is the context for the problem? </a:t>
            </a:r>
          </a:p>
          <a:p>
            <a:endParaRPr lang="en-US" dirty="0"/>
          </a:p>
          <a:p>
            <a:r>
              <a:rPr lang="en-US" dirty="0"/>
              <a:t>New curriculum -  health and well being </a:t>
            </a:r>
            <a:r>
              <a:rPr lang="en-US" dirty="0" err="1"/>
              <a:t>AoLE</a:t>
            </a:r>
            <a:endParaRPr lang="en-US" dirty="0"/>
          </a:p>
          <a:p>
            <a:r>
              <a:rPr lang="en-US" dirty="0"/>
              <a:t>Changes in PE ? </a:t>
            </a:r>
          </a:p>
          <a:p>
            <a:r>
              <a:rPr lang="en-US" dirty="0"/>
              <a:t>New way to think about education? </a:t>
            </a:r>
          </a:p>
          <a:p>
            <a:r>
              <a:rPr lang="en-US" dirty="0"/>
              <a:t>Physical literacy?</a:t>
            </a:r>
          </a:p>
          <a:p>
            <a:r>
              <a:rPr lang="en-US" dirty="0"/>
              <a:t>WBFG act</a:t>
            </a:r>
          </a:p>
          <a:p>
            <a:endParaRPr lang="en-US" dirty="0"/>
          </a:p>
          <a:p>
            <a:pPr marL="0" indent="0">
              <a:buNone/>
            </a:pPr>
            <a:endParaRPr lang="en-US" dirty="0"/>
          </a:p>
        </p:txBody>
      </p:sp>
    </p:spTree>
    <p:extLst>
      <p:ext uri="{BB962C8B-B14F-4D97-AF65-F5344CB8AC3E}">
        <p14:creationId xmlns:p14="http://schemas.microsoft.com/office/powerpoint/2010/main" val="1870646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5E459-8FEE-D94A-8779-818DFBBB3CFC}"/>
              </a:ext>
            </a:extLst>
          </p:cNvPr>
          <p:cNvSpPr>
            <a:spLocks noGrp="1"/>
          </p:cNvSpPr>
          <p:nvPr>
            <p:ph type="title"/>
          </p:nvPr>
        </p:nvSpPr>
        <p:spPr>
          <a:xfrm>
            <a:off x="838200" y="-107315"/>
            <a:ext cx="10515600" cy="1325563"/>
          </a:xfrm>
        </p:spPr>
        <p:txBody>
          <a:bodyPr/>
          <a:lstStyle/>
          <a:p>
            <a:r>
              <a:rPr lang="en-US" b="1" dirty="0">
                <a:solidFill>
                  <a:schemeClr val="bg1"/>
                </a:solidFill>
              </a:rPr>
              <a:t>In your groups discuss…</a:t>
            </a:r>
          </a:p>
        </p:txBody>
      </p:sp>
      <p:sp>
        <p:nvSpPr>
          <p:cNvPr id="3" name="Content Placeholder 2">
            <a:extLst>
              <a:ext uri="{FF2B5EF4-FFF2-40B4-BE49-F238E27FC236}">
                <a16:creationId xmlns:a16="http://schemas.microsoft.com/office/drawing/2014/main" id="{EC86E315-6004-B243-ACBE-BAE33A6BB2B6}"/>
              </a:ext>
            </a:extLst>
          </p:cNvPr>
          <p:cNvSpPr>
            <a:spLocks noGrp="1"/>
          </p:cNvSpPr>
          <p:nvPr>
            <p:ph idx="1"/>
          </p:nvPr>
        </p:nvSpPr>
        <p:spPr>
          <a:xfrm>
            <a:off x="381000" y="1439386"/>
            <a:ext cx="10515600" cy="4351338"/>
          </a:xfrm>
        </p:spPr>
        <p:txBody>
          <a:bodyPr/>
          <a:lstStyle/>
          <a:p>
            <a:r>
              <a:rPr lang="en-US" dirty="0"/>
              <a:t>What is your rationale for change?  </a:t>
            </a:r>
          </a:p>
          <a:p>
            <a:r>
              <a:rPr lang="en-US" dirty="0"/>
              <a:t>What have children been experiencing in PE?</a:t>
            </a:r>
          </a:p>
          <a:p>
            <a:r>
              <a:rPr lang="en-US" dirty="0"/>
              <a:t>What have children been experiencing in OAA ?</a:t>
            </a:r>
          </a:p>
          <a:p>
            <a:r>
              <a:rPr lang="en-US" dirty="0"/>
              <a:t>What do we know about a new way of delivering the curriculum? </a:t>
            </a:r>
          </a:p>
          <a:p>
            <a:r>
              <a:rPr lang="en-US" dirty="0"/>
              <a:t>How has PE been changing ? </a:t>
            </a:r>
          </a:p>
          <a:p>
            <a:endParaRPr lang="en-US" dirty="0"/>
          </a:p>
        </p:txBody>
      </p:sp>
    </p:spTree>
    <p:extLst>
      <p:ext uri="{BB962C8B-B14F-4D97-AF65-F5344CB8AC3E}">
        <p14:creationId xmlns:p14="http://schemas.microsoft.com/office/powerpoint/2010/main" val="820912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B0542-03F6-414F-8393-86C181824358}"/>
              </a:ext>
            </a:extLst>
          </p:cNvPr>
          <p:cNvSpPr>
            <a:spLocks noGrp="1"/>
          </p:cNvSpPr>
          <p:nvPr>
            <p:ph type="title"/>
          </p:nvPr>
        </p:nvSpPr>
        <p:spPr>
          <a:xfrm>
            <a:off x="0" y="-170134"/>
            <a:ext cx="11920653" cy="1325563"/>
          </a:xfrm>
        </p:spPr>
        <p:txBody>
          <a:bodyPr/>
          <a:lstStyle/>
          <a:p>
            <a:r>
              <a:rPr lang="en-US" b="1" dirty="0">
                <a:solidFill>
                  <a:schemeClr val="bg1"/>
                </a:solidFill>
              </a:rPr>
              <a:t>Primary PE ….Outdoor learning in Primary schools </a:t>
            </a:r>
          </a:p>
        </p:txBody>
      </p:sp>
      <p:sp>
        <p:nvSpPr>
          <p:cNvPr id="3" name="Content Placeholder 2">
            <a:extLst>
              <a:ext uri="{FF2B5EF4-FFF2-40B4-BE49-F238E27FC236}">
                <a16:creationId xmlns:a16="http://schemas.microsoft.com/office/drawing/2014/main" id="{0116E416-E2BB-0A4D-9221-A0628ED71D68}"/>
              </a:ext>
            </a:extLst>
          </p:cNvPr>
          <p:cNvSpPr>
            <a:spLocks noGrp="1"/>
          </p:cNvSpPr>
          <p:nvPr>
            <p:ph idx="1"/>
          </p:nvPr>
        </p:nvSpPr>
        <p:spPr/>
        <p:txBody>
          <a:bodyPr/>
          <a:lstStyle/>
          <a:p>
            <a:r>
              <a:rPr lang="en-US" dirty="0"/>
              <a:t>Why do we need to consider this?</a:t>
            </a:r>
          </a:p>
          <a:p>
            <a:endParaRPr lang="en-US" dirty="0"/>
          </a:p>
          <a:p>
            <a:r>
              <a:rPr lang="en-US" dirty="0"/>
              <a:t>What do you know about PE and outdoor learning in Primary schools?</a:t>
            </a:r>
          </a:p>
          <a:p>
            <a:endParaRPr lang="en-US" dirty="0"/>
          </a:p>
          <a:p>
            <a:pPr marL="0" indent="0">
              <a:buNone/>
            </a:pPr>
            <a:endParaRPr lang="en-US" dirty="0"/>
          </a:p>
        </p:txBody>
      </p:sp>
    </p:spTree>
    <p:extLst>
      <p:ext uri="{BB962C8B-B14F-4D97-AF65-F5344CB8AC3E}">
        <p14:creationId xmlns:p14="http://schemas.microsoft.com/office/powerpoint/2010/main" val="2316939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2E4838B9-BA58-794B-B629-A1A7D6BB6320}"/>
              </a:ext>
            </a:extLst>
          </p:cNvPr>
          <p:cNvSpPr>
            <a:spLocks noGrp="1" noChangeArrowheads="1"/>
          </p:cNvSpPr>
          <p:nvPr>
            <p:ph type="title"/>
          </p:nvPr>
        </p:nvSpPr>
        <p:spPr>
          <a:xfrm>
            <a:off x="147850" y="0"/>
            <a:ext cx="11321922" cy="1325563"/>
          </a:xfrm>
        </p:spPr>
        <p:txBody>
          <a:bodyPr>
            <a:normAutofit/>
          </a:bodyPr>
          <a:lstStyle/>
          <a:p>
            <a:pPr>
              <a:defRPr/>
            </a:pPr>
            <a:r>
              <a:rPr lang="en-GB" altLang="en-US" b="1" dirty="0">
                <a:solidFill>
                  <a:schemeClr val="bg1"/>
                </a:solidFill>
              </a:rPr>
              <a:t>What will the grounds need to be able to deliver?</a:t>
            </a:r>
            <a:br>
              <a:rPr lang="en-GB" altLang="en-US" sz="3600" dirty="0"/>
            </a:br>
            <a:endParaRPr lang="en-GB" altLang="en-US" sz="3600" dirty="0"/>
          </a:p>
        </p:txBody>
      </p:sp>
      <p:sp>
        <p:nvSpPr>
          <p:cNvPr id="22531" name="Rectangle 3">
            <a:extLst>
              <a:ext uri="{FF2B5EF4-FFF2-40B4-BE49-F238E27FC236}">
                <a16:creationId xmlns:a16="http://schemas.microsoft.com/office/drawing/2014/main" id="{03219C60-8712-D542-9489-C5B8D7C66070}"/>
              </a:ext>
            </a:extLst>
          </p:cNvPr>
          <p:cNvSpPr>
            <a:spLocks noGrp="1" noChangeArrowheads="1"/>
          </p:cNvSpPr>
          <p:nvPr>
            <p:ph type="body" idx="1"/>
          </p:nvPr>
        </p:nvSpPr>
        <p:spPr>
          <a:xfrm>
            <a:off x="722228" y="1182028"/>
            <a:ext cx="10515600" cy="5769533"/>
          </a:xfrm>
        </p:spPr>
        <p:txBody>
          <a:bodyPr>
            <a:normAutofit/>
          </a:bodyPr>
          <a:lstStyle/>
          <a:p>
            <a:pPr marL="0" indent="0" eaLnBrk="1" hangingPunct="1">
              <a:buNone/>
              <a:defRPr/>
            </a:pPr>
            <a:r>
              <a:rPr lang="en-GB" altLang="en-US" dirty="0"/>
              <a:t>Outdoor Adventure Education in Physical Education…..</a:t>
            </a:r>
          </a:p>
          <a:p>
            <a:pPr marL="0" indent="0" eaLnBrk="1" hangingPunct="1">
              <a:buNone/>
              <a:defRPr/>
            </a:pPr>
            <a:endParaRPr lang="en-GB" altLang="en-US" dirty="0"/>
          </a:p>
          <a:p>
            <a:pPr eaLnBrk="1" hangingPunct="1">
              <a:defRPr/>
            </a:pPr>
            <a:r>
              <a:rPr lang="en-GB" altLang="en-US" dirty="0"/>
              <a:t>How does Outdoor Adventure Education (OAE) fit within the broader pedagogical models approach?</a:t>
            </a:r>
          </a:p>
          <a:p>
            <a:pPr marL="0" indent="0" eaLnBrk="1" hangingPunct="1">
              <a:buNone/>
              <a:defRPr/>
            </a:pPr>
            <a:endParaRPr lang="en-GB" altLang="en-US" dirty="0"/>
          </a:p>
          <a:p>
            <a:pPr eaLnBrk="1" hangingPunct="1">
              <a:defRPr/>
            </a:pPr>
            <a:r>
              <a:rPr lang="en-GB" altLang="en-US" dirty="0"/>
              <a:t> What about a new pedagogical model for Outdoor Adventure Education (OAE) that better addresses pupils learning needs.</a:t>
            </a:r>
          </a:p>
          <a:p>
            <a:pPr marL="0" indent="0" eaLnBrk="1" hangingPunct="1">
              <a:buNone/>
              <a:defRPr/>
            </a:pPr>
            <a:endParaRPr lang="en-GB" altLang="en-US" dirty="0"/>
          </a:p>
          <a:p>
            <a:pPr eaLnBrk="1" hangingPunct="1">
              <a:defRPr/>
            </a:pPr>
            <a:r>
              <a:rPr lang="en-GB" altLang="en-US" dirty="0"/>
              <a:t>What are the key features and concerns of the new model?  </a:t>
            </a:r>
          </a:p>
          <a:p>
            <a:pPr eaLnBrk="1" hangingPunct="1">
              <a:buFont typeface="Wingdings" pitchFamily="2" charset="2"/>
              <a:buNone/>
              <a:defRPr/>
            </a:pPr>
            <a:r>
              <a:rPr lang="en-GB" altLang="en-US" dirty="0"/>
              <a:t>     </a:t>
            </a:r>
          </a:p>
          <a:p>
            <a:pPr eaLnBrk="1" hangingPunct="1">
              <a:buFont typeface="Wingdings" pitchFamily="2" charset="2"/>
              <a:buNone/>
              <a:defRPr/>
            </a:pPr>
            <a:r>
              <a:rPr lang="en-GB" altLang="en-US" dirty="0"/>
              <a:t>     </a:t>
            </a:r>
          </a:p>
        </p:txBody>
      </p:sp>
    </p:spTree>
    <p:extLst>
      <p:ext uri="{BB962C8B-B14F-4D97-AF65-F5344CB8AC3E}">
        <p14:creationId xmlns:p14="http://schemas.microsoft.com/office/powerpoint/2010/main" val="30238734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43C69F5-D2BE-5545-A32B-017C263EAAE0}"/>
              </a:ext>
            </a:extLst>
          </p:cNvPr>
          <p:cNvSpPr>
            <a:spLocks noGrp="1" noChangeArrowheads="1"/>
          </p:cNvSpPr>
          <p:nvPr>
            <p:ph type="title"/>
          </p:nvPr>
        </p:nvSpPr>
        <p:spPr>
          <a:xfrm>
            <a:off x="259307" y="-107315"/>
            <a:ext cx="12064621" cy="1325563"/>
          </a:xfrm>
        </p:spPr>
        <p:txBody>
          <a:bodyPr/>
          <a:lstStyle/>
          <a:p>
            <a:pPr eaLnBrk="1" hangingPunct="1">
              <a:defRPr/>
            </a:pPr>
            <a:r>
              <a:rPr lang="en-GB" altLang="en-US" sz="3200" b="1" dirty="0">
                <a:solidFill>
                  <a:schemeClr val="bg1"/>
                </a:solidFill>
              </a:rPr>
              <a:t>Pedagogical models in Physical Education – a possible approach for the New Curriculum in Wales ….</a:t>
            </a:r>
          </a:p>
        </p:txBody>
      </p:sp>
      <p:sp>
        <p:nvSpPr>
          <p:cNvPr id="7171" name="Rectangle 3">
            <a:extLst>
              <a:ext uri="{FF2B5EF4-FFF2-40B4-BE49-F238E27FC236}">
                <a16:creationId xmlns:a16="http://schemas.microsoft.com/office/drawing/2014/main" id="{9264636A-DAE0-4746-A3E1-A66C30F8ED1A}"/>
              </a:ext>
            </a:extLst>
          </p:cNvPr>
          <p:cNvSpPr>
            <a:spLocks noGrp="1" noChangeArrowheads="1"/>
          </p:cNvSpPr>
          <p:nvPr>
            <p:ph type="body" idx="1"/>
          </p:nvPr>
        </p:nvSpPr>
        <p:spPr>
          <a:xfrm>
            <a:off x="259307" y="1218248"/>
            <a:ext cx="7533565" cy="4279303"/>
          </a:xfrm>
        </p:spPr>
        <p:txBody>
          <a:bodyPr/>
          <a:lstStyle/>
          <a:p>
            <a:pPr eaLnBrk="1" hangingPunct="1">
              <a:lnSpc>
                <a:spcPct val="90000"/>
              </a:lnSpc>
              <a:buFont typeface="Wingdings" pitchFamily="2" charset="2"/>
              <a:buNone/>
              <a:defRPr/>
            </a:pPr>
            <a:r>
              <a:rPr lang="en-GB" altLang="en-US" sz="2400" dirty="0"/>
              <a:t>Definition: </a:t>
            </a:r>
          </a:p>
          <a:p>
            <a:pPr eaLnBrk="1" hangingPunct="1">
              <a:lnSpc>
                <a:spcPct val="90000"/>
              </a:lnSpc>
              <a:buFont typeface="Wingdings" pitchFamily="2" charset="2"/>
              <a:buNone/>
              <a:defRPr/>
            </a:pPr>
            <a:r>
              <a:rPr lang="en-US" altLang="en-US" sz="2400" dirty="0"/>
              <a:t>    An instructional/pedagogical model refers to a comprehensive and coherent plan for teaching that includes a theoretical foundation, a statement of intended learning outcomes, teachers content knowledge expertise, developmentally appropriate and sequenced activities, expectations for teacher and student behaviors, unique task structures, measures of learning outcomes, and mechanisms for measuring the faithful implementation of the model itself. </a:t>
            </a:r>
          </a:p>
          <a:p>
            <a:pPr eaLnBrk="1" hangingPunct="1">
              <a:lnSpc>
                <a:spcPct val="90000"/>
              </a:lnSpc>
              <a:buFont typeface="Wingdings" pitchFamily="2" charset="2"/>
              <a:buNone/>
              <a:defRPr/>
            </a:pPr>
            <a:r>
              <a:rPr lang="en-US" altLang="en-US" sz="2400" dirty="0"/>
              <a:t>						(Metzler, 2011, 22)</a:t>
            </a:r>
            <a:endParaRPr lang="en-GB" altLang="en-US" sz="2400" dirty="0"/>
          </a:p>
        </p:txBody>
      </p:sp>
      <p:pic>
        <p:nvPicPr>
          <p:cNvPr id="3" name="Picture 2">
            <a:extLst>
              <a:ext uri="{FF2B5EF4-FFF2-40B4-BE49-F238E27FC236}">
                <a16:creationId xmlns:a16="http://schemas.microsoft.com/office/drawing/2014/main" id="{349EAC24-6776-DA4C-9DA3-6FC815580D13}"/>
              </a:ext>
            </a:extLst>
          </p:cNvPr>
          <p:cNvPicPr>
            <a:picLocks noChangeAspect="1"/>
          </p:cNvPicPr>
          <p:nvPr/>
        </p:nvPicPr>
        <p:blipFill>
          <a:blip r:embed="rId2"/>
          <a:stretch>
            <a:fillRect/>
          </a:stretch>
        </p:blipFill>
        <p:spPr>
          <a:xfrm>
            <a:off x="8147713" y="1218248"/>
            <a:ext cx="3657600" cy="4610637"/>
          </a:xfrm>
          <a:prstGeom prst="rect">
            <a:avLst/>
          </a:prstGeom>
        </p:spPr>
      </p:pic>
    </p:spTree>
    <p:extLst>
      <p:ext uri="{BB962C8B-B14F-4D97-AF65-F5344CB8AC3E}">
        <p14:creationId xmlns:p14="http://schemas.microsoft.com/office/powerpoint/2010/main" val="449430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632EE-C202-D14D-8EE8-3044640499B0}"/>
              </a:ext>
            </a:extLst>
          </p:cNvPr>
          <p:cNvSpPr>
            <a:spLocks noGrp="1"/>
          </p:cNvSpPr>
          <p:nvPr>
            <p:ph type="title"/>
          </p:nvPr>
        </p:nvSpPr>
        <p:spPr>
          <a:xfrm>
            <a:off x="838200" y="0"/>
            <a:ext cx="10515600" cy="1325563"/>
          </a:xfrm>
        </p:spPr>
        <p:txBody>
          <a:bodyPr/>
          <a:lstStyle/>
          <a:p>
            <a:pPr>
              <a:defRPr/>
            </a:pPr>
            <a:r>
              <a:rPr lang="en-GB" b="1" dirty="0">
                <a:solidFill>
                  <a:schemeClr val="bg1"/>
                </a:solidFill>
              </a:rPr>
              <a:t>Task…</a:t>
            </a:r>
          </a:p>
        </p:txBody>
      </p:sp>
      <p:sp>
        <p:nvSpPr>
          <p:cNvPr id="3" name="Content Placeholder 2">
            <a:extLst>
              <a:ext uri="{FF2B5EF4-FFF2-40B4-BE49-F238E27FC236}">
                <a16:creationId xmlns:a16="http://schemas.microsoft.com/office/drawing/2014/main" id="{A2E83486-C8ED-4542-96C2-25AD4F603DAB}"/>
              </a:ext>
            </a:extLst>
          </p:cNvPr>
          <p:cNvSpPr>
            <a:spLocks noGrp="1"/>
          </p:cNvSpPr>
          <p:nvPr>
            <p:ph idx="1"/>
          </p:nvPr>
        </p:nvSpPr>
        <p:spPr/>
        <p:txBody>
          <a:bodyPr/>
          <a:lstStyle/>
          <a:p>
            <a:pPr marL="609600" indent="-609600">
              <a:buNone/>
              <a:defRPr/>
            </a:pPr>
            <a:r>
              <a:rPr lang="en-GB" altLang="en-US" dirty="0"/>
              <a:t>1. Consider two experiences that you have had that you would call an adventure</a:t>
            </a:r>
          </a:p>
          <a:p>
            <a:pPr marL="609600" indent="-609600">
              <a:defRPr/>
            </a:pPr>
            <a:endParaRPr lang="en-GB" altLang="en-US" dirty="0"/>
          </a:p>
          <a:p>
            <a:pPr marL="609600" indent="-609600">
              <a:defRPr/>
            </a:pPr>
            <a:endParaRPr lang="en-GB" altLang="en-US" dirty="0"/>
          </a:p>
          <a:p>
            <a:pPr marL="609600" indent="-609600">
              <a:buNone/>
              <a:defRPr/>
            </a:pPr>
            <a:r>
              <a:rPr lang="en-GB" altLang="en-US" dirty="0"/>
              <a:t>2. Consider what made these experiences into adventures? </a:t>
            </a:r>
          </a:p>
          <a:p>
            <a:pPr>
              <a:defRPr/>
            </a:pPr>
            <a:endParaRPr lang="en-GB" dirty="0"/>
          </a:p>
        </p:txBody>
      </p:sp>
    </p:spTree>
    <p:extLst>
      <p:ext uri="{BB962C8B-B14F-4D97-AF65-F5344CB8AC3E}">
        <p14:creationId xmlns:p14="http://schemas.microsoft.com/office/powerpoint/2010/main" val="3667211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BC87C-3C6A-FE47-94E4-62E3C8F8C653}"/>
              </a:ext>
            </a:extLst>
          </p:cNvPr>
          <p:cNvSpPr>
            <a:spLocks noGrp="1"/>
          </p:cNvSpPr>
          <p:nvPr>
            <p:ph type="title"/>
          </p:nvPr>
        </p:nvSpPr>
        <p:spPr>
          <a:xfrm>
            <a:off x="472207" y="-126050"/>
            <a:ext cx="10515600" cy="1325563"/>
          </a:xfrm>
        </p:spPr>
        <p:txBody>
          <a:bodyPr/>
          <a:lstStyle/>
          <a:p>
            <a:pPr>
              <a:defRPr/>
            </a:pPr>
            <a:r>
              <a:rPr lang="en-GB" altLang="en-US" b="1" dirty="0">
                <a:solidFill>
                  <a:schemeClr val="bg1"/>
                </a:solidFill>
              </a:rPr>
              <a:t>Characteristics of Traditional  Adventures</a:t>
            </a:r>
            <a:endParaRPr lang="en-GB" b="1" dirty="0">
              <a:solidFill>
                <a:schemeClr val="bg1"/>
              </a:solidFill>
            </a:endParaRPr>
          </a:p>
        </p:txBody>
      </p:sp>
      <p:sp>
        <p:nvSpPr>
          <p:cNvPr id="3" name="Content Placeholder 2">
            <a:extLst>
              <a:ext uri="{FF2B5EF4-FFF2-40B4-BE49-F238E27FC236}">
                <a16:creationId xmlns:a16="http://schemas.microsoft.com/office/drawing/2014/main" id="{2AA3E8C5-0BA7-024B-A17B-D99D4F4C1B68}"/>
              </a:ext>
            </a:extLst>
          </p:cNvPr>
          <p:cNvSpPr>
            <a:spLocks noGrp="1"/>
          </p:cNvSpPr>
          <p:nvPr>
            <p:ph idx="1"/>
          </p:nvPr>
        </p:nvSpPr>
        <p:spPr>
          <a:xfrm>
            <a:off x="674426" y="1388897"/>
            <a:ext cx="7399057" cy="4351338"/>
          </a:xfrm>
        </p:spPr>
        <p:txBody>
          <a:bodyPr>
            <a:normAutofit/>
          </a:bodyPr>
          <a:lstStyle/>
          <a:p>
            <a:pPr eaLnBrk="1" hangingPunct="1">
              <a:lnSpc>
                <a:spcPct val="80000"/>
              </a:lnSpc>
              <a:defRPr/>
            </a:pPr>
            <a:r>
              <a:rPr lang="en-GB" altLang="en-US" dirty="0"/>
              <a:t>Uncertainty of outcome</a:t>
            </a:r>
          </a:p>
          <a:p>
            <a:pPr eaLnBrk="1" hangingPunct="1">
              <a:lnSpc>
                <a:spcPct val="80000"/>
              </a:lnSpc>
              <a:defRPr/>
            </a:pPr>
            <a:r>
              <a:rPr lang="en-GB" altLang="en-US" dirty="0"/>
              <a:t>Dissonance</a:t>
            </a:r>
          </a:p>
          <a:p>
            <a:pPr eaLnBrk="1" hangingPunct="1">
              <a:lnSpc>
                <a:spcPct val="80000"/>
              </a:lnSpc>
              <a:defRPr/>
            </a:pPr>
            <a:r>
              <a:rPr lang="en-GB" altLang="en-US" dirty="0"/>
              <a:t>Real challenges &amp; consequences</a:t>
            </a:r>
          </a:p>
          <a:p>
            <a:pPr eaLnBrk="1" hangingPunct="1">
              <a:lnSpc>
                <a:spcPct val="80000"/>
              </a:lnSpc>
              <a:defRPr/>
            </a:pPr>
            <a:r>
              <a:rPr lang="en-GB" altLang="en-US" dirty="0"/>
              <a:t>Sense of ownership of decision making &amp; self sufficiency</a:t>
            </a:r>
          </a:p>
          <a:p>
            <a:pPr eaLnBrk="1" hangingPunct="1">
              <a:lnSpc>
                <a:spcPct val="80000"/>
              </a:lnSpc>
              <a:defRPr/>
            </a:pPr>
            <a:r>
              <a:rPr lang="en-GB" altLang="en-US" dirty="0"/>
              <a:t>Holistic involvement – physical, mental,					  social, emotional </a:t>
            </a:r>
            <a:r>
              <a:rPr lang="en-GB" altLang="en-US" dirty="0" err="1"/>
              <a:t>etc</a:t>
            </a:r>
            <a:endParaRPr lang="en-GB" altLang="en-US" dirty="0"/>
          </a:p>
          <a:p>
            <a:pPr eaLnBrk="1" hangingPunct="1">
              <a:lnSpc>
                <a:spcPct val="80000"/>
              </a:lnSpc>
              <a:defRPr/>
            </a:pPr>
            <a:r>
              <a:rPr lang="en-GB" altLang="en-US" dirty="0"/>
              <a:t>Feeling alive (flow &amp; self actualisation)</a:t>
            </a:r>
          </a:p>
          <a:p>
            <a:pPr eaLnBrk="1" hangingPunct="1">
              <a:lnSpc>
                <a:spcPct val="80000"/>
              </a:lnSpc>
              <a:defRPr/>
            </a:pPr>
            <a:r>
              <a:rPr lang="en-GB" altLang="en-US" dirty="0"/>
              <a:t>Feeling exposed</a:t>
            </a:r>
          </a:p>
        </p:txBody>
      </p:sp>
      <p:pic>
        <p:nvPicPr>
          <p:cNvPr id="5" name="Picture 4">
            <a:extLst>
              <a:ext uri="{FF2B5EF4-FFF2-40B4-BE49-F238E27FC236}">
                <a16:creationId xmlns:a16="http://schemas.microsoft.com/office/drawing/2014/main" id="{DA5FEFD6-074C-9D49-A7AF-8C61F44E32D9}"/>
              </a:ext>
            </a:extLst>
          </p:cNvPr>
          <p:cNvPicPr>
            <a:picLocks noChangeAspect="1"/>
          </p:cNvPicPr>
          <p:nvPr/>
        </p:nvPicPr>
        <p:blipFill>
          <a:blip r:embed="rId2"/>
          <a:stretch>
            <a:fillRect/>
          </a:stretch>
        </p:blipFill>
        <p:spPr>
          <a:xfrm>
            <a:off x="8429394" y="3564566"/>
            <a:ext cx="3086100" cy="2082800"/>
          </a:xfrm>
          <a:prstGeom prst="rect">
            <a:avLst/>
          </a:prstGeom>
        </p:spPr>
      </p:pic>
      <p:pic>
        <p:nvPicPr>
          <p:cNvPr id="7" name="Picture 6">
            <a:extLst>
              <a:ext uri="{FF2B5EF4-FFF2-40B4-BE49-F238E27FC236}">
                <a16:creationId xmlns:a16="http://schemas.microsoft.com/office/drawing/2014/main" id="{198245D5-7F94-644E-A8AC-A7676B9E7CBC}"/>
              </a:ext>
            </a:extLst>
          </p:cNvPr>
          <p:cNvPicPr>
            <a:picLocks noChangeAspect="1"/>
          </p:cNvPicPr>
          <p:nvPr/>
        </p:nvPicPr>
        <p:blipFill>
          <a:blip r:embed="rId3"/>
          <a:stretch>
            <a:fillRect/>
          </a:stretch>
        </p:blipFill>
        <p:spPr>
          <a:xfrm>
            <a:off x="7883140" y="1226664"/>
            <a:ext cx="3479800" cy="1803400"/>
          </a:xfrm>
          <a:prstGeom prst="rect">
            <a:avLst/>
          </a:prstGeom>
        </p:spPr>
      </p:pic>
    </p:spTree>
    <p:extLst>
      <p:ext uri="{BB962C8B-B14F-4D97-AF65-F5344CB8AC3E}">
        <p14:creationId xmlns:p14="http://schemas.microsoft.com/office/powerpoint/2010/main" val="22298565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847A0-D1F6-D34A-8927-808142589C09}"/>
              </a:ext>
            </a:extLst>
          </p:cNvPr>
          <p:cNvSpPr>
            <a:spLocks noGrp="1"/>
          </p:cNvSpPr>
          <p:nvPr>
            <p:ph type="title"/>
          </p:nvPr>
        </p:nvSpPr>
        <p:spPr/>
        <p:txBody>
          <a:bodyPr/>
          <a:lstStyle/>
          <a:p>
            <a:pPr>
              <a:defRPr/>
            </a:pPr>
            <a:endParaRPr lang="en-GB"/>
          </a:p>
        </p:txBody>
      </p:sp>
      <p:sp>
        <p:nvSpPr>
          <p:cNvPr id="3" name="Content Placeholder 2">
            <a:extLst>
              <a:ext uri="{FF2B5EF4-FFF2-40B4-BE49-F238E27FC236}">
                <a16:creationId xmlns:a16="http://schemas.microsoft.com/office/drawing/2014/main" id="{6EE76EEA-3BFB-B742-A219-AFDC799E8AEA}"/>
              </a:ext>
            </a:extLst>
          </p:cNvPr>
          <p:cNvSpPr>
            <a:spLocks noGrp="1"/>
          </p:cNvSpPr>
          <p:nvPr>
            <p:ph idx="1"/>
          </p:nvPr>
        </p:nvSpPr>
        <p:spPr>
          <a:xfrm>
            <a:off x="729018" y="1347953"/>
            <a:ext cx="10515600" cy="4351338"/>
          </a:xfrm>
        </p:spPr>
        <p:txBody>
          <a:bodyPr>
            <a:normAutofit/>
          </a:bodyPr>
          <a:lstStyle/>
          <a:p>
            <a:pPr>
              <a:defRPr/>
            </a:pPr>
            <a:r>
              <a:rPr lang="en-GB" altLang="en-US" dirty="0"/>
              <a:t>Intensity of experience	</a:t>
            </a:r>
          </a:p>
          <a:p>
            <a:pPr eaLnBrk="1" hangingPunct="1">
              <a:defRPr/>
            </a:pPr>
            <a:r>
              <a:rPr lang="en-GB" altLang="en-US" dirty="0"/>
              <a:t>Located outdoors</a:t>
            </a:r>
          </a:p>
          <a:p>
            <a:pPr eaLnBrk="1" hangingPunct="1">
              <a:defRPr/>
            </a:pPr>
            <a:r>
              <a:rPr lang="en-GB" altLang="en-US" dirty="0"/>
              <a:t>Journey element?</a:t>
            </a:r>
          </a:p>
          <a:p>
            <a:pPr eaLnBrk="1" hangingPunct="1">
              <a:defRPr/>
            </a:pPr>
            <a:r>
              <a:rPr lang="en-GB" altLang="en-US" dirty="0"/>
              <a:t>Sense of play	</a:t>
            </a:r>
          </a:p>
          <a:p>
            <a:pPr eaLnBrk="1" hangingPunct="1">
              <a:defRPr/>
            </a:pPr>
            <a:r>
              <a:rPr lang="en-GB" altLang="en-US" dirty="0"/>
              <a:t>Requires skill / cooperation / luck?</a:t>
            </a:r>
          </a:p>
          <a:p>
            <a:pPr eaLnBrk="1" hangingPunct="1">
              <a:defRPr/>
            </a:pPr>
            <a:r>
              <a:rPr lang="en-GB" altLang="en-US" dirty="0"/>
              <a:t>Planned / accidental?</a:t>
            </a:r>
          </a:p>
          <a:p>
            <a:pPr eaLnBrk="1" hangingPunct="1">
              <a:defRPr/>
            </a:pPr>
            <a:r>
              <a:rPr lang="en-GB" altLang="en-US" dirty="0"/>
              <a:t>Real / apparent risk?</a:t>
            </a:r>
          </a:p>
          <a:p>
            <a:pPr eaLnBrk="1" hangingPunct="1">
              <a:defRPr/>
            </a:pPr>
            <a:r>
              <a:rPr lang="en-GB" altLang="en-US" dirty="0"/>
              <a:t>Spontaneous? </a:t>
            </a:r>
          </a:p>
          <a:p>
            <a:pPr>
              <a:defRPr/>
            </a:pPr>
            <a:endParaRPr lang="en-GB" dirty="0"/>
          </a:p>
        </p:txBody>
      </p:sp>
      <p:pic>
        <p:nvPicPr>
          <p:cNvPr id="5" name="Picture 4">
            <a:extLst>
              <a:ext uri="{FF2B5EF4-FFF2-40B4-BE49-F238E27FC236}">
                <a16:creationId xmlns:a16="http://schemas.microsoft.com/office/drawing/2014/main" id="{634CFA76-B562-F14C-8CA8-77DA7EBBAD6A}"/>
              </a:ext>
            </a:extLst>
          </p:cNvPr>
          <p:cNvPicPr>
            <a:picLocks noChangeAspect="1"/>
          </p:cNvPicPr>
          <p:nvPr/>
        </p:nvPicPr>
        <p:blipFill>
          <a:blip r:embed="rId2"/>
          <a:stretch>
            <a:fillRect/>
          </a:stretch>
        </p:blipFill>
        <p:spPr>
          <a:xfrm>
            <a:off x="8866458" y="1242926"/>
            <a:ext cx="3149600" cy="1955800"/>
          </a:xfrm>
          <a:prstGeom prst="rect">
            <a:avLst/>
          </a:prstGeom>
        </p:spPr>
      </p:pic>
      <p:pic>
        <p:nvPicPr>
          <p:cNvPr id="7" name="Picture 6">
            <a:extLst>
              <a:ext uri="{FF2B5EF4-FFF2-40B4-BE49-F238E27FC236}">
                <a16:creationId xmlns:a16="http://schemas.microsoft.com/office/drawing/2014/main" id="{E70D0616-E077-5E4F-860B-162A913629AC}"/>
              </a:ext>
            </a:extLst>
          </p:cNvPr>
          <p:cNvPicPr>
            <a:picLocks noChangeAspect="1"/>
          </p:cNvPicPr>
          <p:nvPr/>
        </p:nvPicPr>
        <p:blipFill>
          <a:blip r:embed="rId3"/>
          <a:stretch>
            <a:fillRect/>
          </a:stretch>
        </p:blipFill>
        <p:spPr>
          <a:xfrm>
            <a:off x="4923998" y="1308882"/>
            <a:ext cx="2971800" cy="1562100"/>
          </a:xfrm>
          <a:prstGeom prst="rect">
            <a:avLst/>
          </a:prstGeom>
        </p:spPr>
      </p:pic>
      <p:pic>
        <p:nvPicPr>
          <p:cNvPr id="9" name="Picture 8">
            <a:extLst>
              <a:ext uri="{FF2B5EF4-FFF2-40B4-BE49-F238E27FC236}">
                <a16:creationId xmlns:a16="http://schemas.microsoft.com/office/drawing/2014/main" id="{773334B4-3C8E-B941-964F-CA766FBF83C7}"/>
              </a:ext>
            </a:extLst>
          </p:cNvPr>
          <p:cNvPicPr>
            <a:picLocks noChangeAspect="1"/>
          </p:cNvPicPr>
          <p:nvPr/>
        </p:nvPicPr>
        <p:blipFill>
          <a:blip r:embed="rId4"/>
          <a:stretch>
            <a:fillRect/>
          </a:stretch>
        </p:blipFill>
        <p:spPr>
          <a:xfrm>
            <a:off x="6631258" y="3771795"/>
            <a:ext cx="3810000" cy="1828800"/>
          </a:xfrm>
          <a:prstGeom prst="rect">
            <a:avLst/>
          </a:prstGeom>
        </p:spPr>
      </p:pic>
    </p:spTree>
    <p:extLst>
      <p:ext uri="{BB962C8B-B14F-4D97-AF65-F5344CB8AC3E}">
        <p14:creationId xmlns:p14="http://schemas.microsoft.com/office/powerpoint/2010/main" val="18619739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D644C9E3-1E7E-4043-B71D-E243FD091418}"/>
              </a:ext>
            </a:extLst>
          </p:cNvPr>
          <p:cNvSpPr>
            <a:spLocks noGrp="1" noChangeArrowheads="1"/>
          </p:cNvSpPr>
          <p:nvPr>
            <p:ph type="title"/>
          </p:nvPr>
        </p:nvSpPr>
        <p:spPr>
          <a:xfrm>
            <a:off x="390488" y="-93697"/>
            <a:ext cx="10515600" cy="1325563"/>
          </a:xfrm>
        </p:spPr>
        <p:txBody>
          <a:bodyPr>
            <a:normAutofit/>
          </a:bodyPr>
          <a:lstStyle/>
          <a:p>
            <a:pPr eaLnBrk="1" hangingPunct="1">
              <a:defRPr/>
            </a:pPr>
            <a:r>
              <a:rPr lang="en-GB" altLang="en-US" b="1" dirty="0">
                <a:solidFill>
                  <a:schemeClr val="bg1"/>
                </a:solidFill>
              </a:rPr>
              <a:t>Outdoor Adventure Education in the UK </a:t>
            </a:r>
          </a:p>
        </p:txBody>
      </p:sp>
      <p:sp>
        <p:nvSpPr>
          <p:cNvPr id="11267" name="Rectangle 3">
            <a:extLst>
              <a:ext uri="{FF2B5EF4-FFF2-40B4-BE49-F238E27FC236}">
                <a16:creationId xmlns:a16="http://schemas.microsoft.com/office/drawing/2014/main" id="{48788D9F-B78B-0D4E-8E7D-E5356363B8EA}"/>
              </a:ext>
            </a:extLst>
          </p:cNvPr>
          <p:cNvSpPr>
            <a:spLocks noGrp="1" noChangeArrowheads="1"/>
          </p:cNvSpPr>
          <p:nvPr>
            <p:ph type="body" idx="1"/>
          </p:nvPr>
        </p:nvSpPr>
        <p:spPr>
          <a:xfrm>
            <a:off x="180474" y="1007478"/>
            <a:ext cx="7455568" cy="4351338"/>
          </a:xfrm>
        </p:spPr>
        <p:txBody>
          <a:bodyPr>
            <a:normAutofit lnSpcReduction="10000"/>
          </a:bodyPr>
          <a:lstStyle/>
          <a:p>
            <a:pPr marL="514350" indent="-514350">
              <a:buFont typeface="Wingdings" pitchFamily="2" charset="2"/>
              <a:buAutoNum type="arabicPeriod"/>
              <a:defRPr/>
            </a:pPr>
            <a:r>
              <a:rPr lang="en-GB" altLang="en-US" dirty="0">
                <a:ea typeface="+mn-ea"/>
              </a:rPr>
              <a:t>Part of the National Curriculum for Physical Education: </a:t>
            </a:r>
          </a:p>
          <a:p>
            <a:pPr marL="0" indent="0">
              <a:buNone/>
              <a:defRPr/>
            </a:pPr>
            <a:r>
              <a:rPr lang="en-GB" altLang="en-US" dirty="0">
                <a:ea typeface="+mn-ea"/>
              </a:rPr>
              <a:t>    - outdoor &amp; adventurous activities </a:t>
            </a:r>
          </a:p>
          <a:p>
            <a:pPr marL="0" indent="0">
              <a:buNone/>
              <a:defRPr/>
            </a:pPr>
            <a:r>
              <a:rPr lang="en-GB" altLang="en-US" dirty="0">
                <a:ea typeface="+mn-ea"/>
              </a:rPr>
              <a:t>    (England)</a:t>
            </a:r>
          </a:p>
          <a:p>
            <a:pPr marL="0" indent="0">
              <a:buNone/>
              <a:defRPr/>
            </a:pPr>
            <a:r>
              <a:rPr lang="en-GB" altLang="en-US" dirty="0">
                <a:ea typeface="+mn-ea"/>
              </a:rPr>
              <a:t>    - adventurous activities (Wales)</a:t>
            </a:r>
          </a:p>
          <a:p>
            <a:pPr marL="0" indent="0">
              <a:buNone/>
              <a:defRPr/>
            </a:pPr>
            <a:r>
              <a:rPr lang="en-GB" altLang="en-US" dirty="0">
                <a:ea typeface="+mn-ea"/>
              </a:rPr>
              <a:t>- Health and Well being </a:t>
            </a:r>
            <a:r>
              <a:rPr lang="en-GB" altLang="en-US" dirty="0" err="1">
                <a:ea typeface="+mn-ea"/>
              </a:rPr>
              <a:t>AoLE</a:t>
            </a:r>
            <a:r>
              <a:rPr lang="en-GB" altLang="en-US" dirty="0">
                <a:ea typeface="+mn-ea"/>
              </a:rPr>
              <a:t> (Wales)</a:t>
            </a:r>
          </a:p>
          <a:p>
            <a:pPr marL="0" indent="0">
              <a:buNone/>
              <a:defRPr/>
            </a:pPr>
            <a:r>
              <a:rPr lang="en-GB" altLang="en-US" dirty="0">
                <a:ea typeface="+mn-ea"/>
              </a:rPr>
              <a:t> 2. Delivered at school / in the local area /</a:t>
            </a:r>
          </a:p>
          <a:p>
            <a:pPr marL="0" indent="0">
              <a:buNone/>
              <a:defRPr/>
            </a:pPr>
            <a:r>
              <a:rPr lang="en-GB" altLang="en-US" dirty="0">
                <a:ea typeface="+mn-ea"/>
              </a:rPr>
              <a:t>     or as a residential outdoor adventure </a:t>
            </a:r>
          </a:p>
          <a:p>
            <a:pPr marL="0" indent="0">
              <a:buNone/>
              <a:defRPr/>
            </a:pPr>
            <a:r>
              <a:rPr lang="en-GB" altLang="en-US" dirty="0">
                <a:ea typeface="+mn-ea"/>
              </a:rPr>
              <a:t>     education experience.</a:t>
            </a:r>
          </a:p>
          <a:p>
            <a:pPr marL="0" indent="0">
              <a:buNone/>
              <a:defRPr/>
            </a:pPr>
            <a:endParaRPr lang="en-GB" altLang="en-US" dirty="0">
              <a:ea typeface="+mn-ea"/>
            </a:endParaRPr>
          </a:p>
        </p:txBody>
      </p:sp>
      <p:pic>
        <p:nvPicPr>
          <p:cNvPr id="5" name="Picture 4">
            <a:extLst>
              <a:ext uri="{FF2B5EF4-FFF2-40B4-BE49-F238E27FC236}">
                <a16:creationId xmlns:a16="http://schemas.microsoft.com/office/drawing/2014/main" id="{58F6026E-CFEF-E843-B964-4B2A2B4CAD4C}"/>
              </a:ext>
            </a:extLst>
          </p:cNvPr>
          <p:cNvPicPr>
            <a:picLocks noChangeAspect="1"/>
          </p:cNvPicPr>
          <p:nvPr/>
        </p:nvPicPr>
        <p:blipFill>
          <a:blip r:embed="rId2"/>
          <a:stretch>
            <a:fillRect/>
          </a:stretch>
        </p:blipFill>
        <p:spPr>
          <a:xfrm>
            <a:off x="8010822" y="1007478"/>
            <a:ext cx="3568700" cy="2044700"/>
          </a:xfrm>
          <a:prstGeom prst="rect">
            <a:avLst/>
          </a:prstGeom>
        </p:spPr>
      </p:pic>
      <p:pic>
        <p:nvPicPr>
          <p:cNvPr id="7" name="Picture 6">
            <a:extLst>
              <a:ext uri="{FF2B5EF4-FFF2-40B4-BE49-F238E27FC236}">
                <a16:creationId xmlns:a16="http://schemas.microsoft.com/office/drawing/2014/main" id="{B8F779A6-5D51-6A49-9534-C9FF7F9E9348}"/>
              </a:ext>
            </a:extLst>
          </p:cNvPr>
          <p:cNvPicPr>
            <a:picLocks noChangeAspect="1"/>
          </p:cNvPicPr>
          <p:nvPr/>
        </p:nvPicPr>
        <p:blipFill>
          <a:blip r:embed="rId3"/>
          <a:stretch>
            <a:fillRect/>
          </a:stretch>
        </p:blipFill>
        <p:spPr>
          <a:xfrm>
            <a:off x="6778844" y="3335589"/>
            <a:ext cx="3310036" cy="2290545"/>
          </a:xfrm>
          <a:prstGeom prst="rect">
            <a:avLst/>
          </a:prstGeom>
        </p:spPr>
      </p:pic>
    </p:spTree>
    <p:extLst>
      <p:ext uri="{BB962C8B-B14F-4D97-AF65-F5344CB8AC3E}">
        <p14:creationId xmlns:p14="http://schemas.microsoft.com/office/powerpoint/2010/main" val="4156526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5A06E-470F-5B42-BDD3-00B019EA964A}"/>
              </a:ext>
            </a:extLst>
          </p:cNvPr>
          <p:cNvSpPr>
            <a:spLocks noGrp="1"/>
          </p:cNvSpPr>
          <p:nvPr>
            <p:ph type="title"/>
          </p:nvPr>
        </p:nvSpPr>
        <p:spPr>
          <a:xfrm>
            <a:off x="1015621" y="-126195"/>
            <a:ext cx="10515600" cy="1325563"/>
          </a:xfrm>
        </p:spPr>
        <p:txBody>
          <a:bodyPr/>
          <a:lstStyle/>
          <a:p>
            <a:pPr>
              <a:defRPr/>
            </a:pPr>
            <a:r>
              <a:rPr lang="en-GB" altLang="en-US" b="1" dirty="0">
                <a:solidFill>
                  <a:schemeClr val="bg1"/>
                </a:solidFill>
              </a:rPr>
              <a:t>Task </a:t>
            </a:r>
            <a:endParaRPr lang="en-GB" b="1" dirty="0">
              <a:solidFill>
                <a:schemeClr val="bg1"/>
              </a:solidFill>
            </a:endParaRPr>
          </a:p>
        </p:txBody>
      </p:sp>
      <p:sp>
        <p:nvSpPr>
          <p:cNvPr id="3" name="Content Placeholder 2">
            <a:extLst>
              <a:ext uri="{FF2B5EF4-FFF2-40B4-BE49-F238E27FC236}">
                <a16:creationId xmlns:a16="http://schemas.microsoft.com/office/drawing/2014/main" id="{103D3B28-E9BC-E541-BBF4-A7EDC3D7CB02}"/>
              </a:ext>
            </a:extLst>
          </p:cNvPr>
          <p:cNvSpPr>
            <a:spLocks noGrp="1"/>
          </p:cNvSpPr>
          <p:nvPr>
            <p:ph idx="1"/>
          </p:nvPr>
        </p:nvSpPr>
        <p:spPr>
          <a:xfrm>
            <a:off x="647132" y="1470783"/>
            <a:ext cx="10515600" cy="4351338"/>
          </a:xfrm>
        </p:spPr>
        <p:txBody>
          <a:bodyPr/>
          <a:lstStyle/>
          <a:p>
            <a:pPr eaLnBrk="1" hangingPunct="1">
              <a:defRPr/>
            </a:pPr>
            <a:r>
              <a:rPr lang="en-GB" altLang="en-US" dirty="0"/>
              <a:t>Consider your previous OAE Physical Education Experiences.</a:t>
            </a:r>
          </a:p>
          <a:p>
            <a:pPr eaLnBrk="1" hangingPunct="1">
              <a:defRPr/>
            </a:pPr>
            <a:r>
              <a:rPr lang="en-GB" altLang="en-US" dirty="0"/>
              <a:t>What outdoor activities did you do?</a:t>
            </a:r>
          </a:p>
          <a:p>
            <a:pPr eaLnBrk="1" hangingPunct="1">
              <a:defRPr/>
            </a:pPr>
            <a:r>
              <a:rPr lang="en-GB" altLang="en-US" dirty="0"/>
              <a:t>Would you describe the outdoor activities as adventures?</a:t>
            </a:r>
          </a:p>
          <a:p>
            <a:pPr eaLnBrk="1" hangingPunct="1">
              <a:defRPr/>
            </a:pPr>
            <a:r>
              <a:rPr lang="en-GB" altLang="en-US" dirty="0"/>
              <a:t>Were they distinctive from other aspects of the PE curriculum? If so, how?</a:t>
            </a:r>
          </a:p>
          <a:p>
            <a:pPr eaLnBrk="1" hangingPunct="1">
              <a:defRPr/>
            </a:pPr>
            <a:r>
              <a:rPr lang="en-GB" altLang="en-US" dirty="0"/>
              <a:t>Did they enthuse you to participate in out of school outdoor activities?</a:t>
            </a:r>
          </a:p>
          <a:p>
            <a:pPr>
              <a:defRPr/>
            </a:pPr>
            <a:endParaRPr lang="en-GB" dirty="0"/>
          </a:p>
        </p:txBody>
      </p:sp>
    </p:spTree>
    <p:extLst>
      <p:ext uri="{BB962C8B-B14F-4D97-AF65-F5344CB8AC3E}">
        <p14:creationId xmlns:p14="http://schemas.microsoft.com/office/powerpoint/2010/main" val="30410706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C2FC3-CA8C-734B-A713-6F2E7C2405C7}"/>
              </a:ext>
            </a:extLst>
          </p:cNvPr>
          <p:cNvSpPr>
            <a:spLocks noGrp="1"/>
          </p:cNvSpPr>
          <p:nvPr>
            <p:ph type="title"/>
          </p:nvPr>
        </p:nvSpPr>
        <p:spPr>
          <a:xfrm>
            <a:off x="753318" y="-176958"/>
            <a:ext cx="10515600" cy="1325563"/>
          </a:xfrm>
        </p:spPr>
        <p:txBody>
          <a:bodyPr>
            <a:normAutofit/>
          </a:bodyPr>
          <a:lstStyle/>
          <a:p>
            <a:pPr>
              <a:defRPr/>
            </a:pPr>
            <a:r>
              <a:rPr lang="en-GB" altLang="en-US" b="1" dirty="0">
                <a:solidFill>
                  <a:schemeClr val="bg1"/>
                </a:solidFill>
              </a:rPr>
              <a:t>Typical activities in the UK</a:t>
            </a:r>
          </a:p>
        </p:txBody>
      </p:sp>
      <p:sp>
        <p:nvSpPr>
          <p:cNvPr id="4" name="Content Placeholder 3">
            <a:extLst>
              <a:ext uri="{FF2B5EF4-FFF2-40B4-BE49-F238E27FC236}">
                <a16:creationId xmlns:a16="http://schemas.microsoft.com/office/drawing/2014/main" id="{ABDB984F-EB84-5148-BA48-E343660D6FBB}"/>
              </a:ext>
            </a:extLst>
          </p:cNvPr>
          <p:cNvSpPr>
            <a:spLocks noGrp="1"/>
          </p:cNvSpPr>
          <p:nvPr>
            <p:ph idx="1"/>
          </p:nvPr>
        </p:nvSpPr>
        <p:spPr/>
        <p:txBody>
          <a:bodyPr/>
          <a:lstStyle/>
          <a:p>
            <a:pPr>
              <a:defRPr/>
            </a:pPr>
            <a:r>
              <a:rPr lang="en-GB" dirty="0"/>
              <a:t>School  </a:t>
            </a:r>
          </a:p>
          <a:p>
            <a:pPr>
              <a:buFontTx/>
              <a:buChar char="-"/>
              <a:defRPr/>
            </a:pPr>
            <a:r>
              <a:rPr lang="en-GB" dirty="0"/>
              <a:t>low level indoor climbing, orienteering, team building and problem solving games, building tents, mountain biking (?), pool activities (?).</a:t>
            </a:r>
          </a:p>
          <a:p>
            <a:pPr>
              <a:defRPr/>
            </a:pPr>
            <a:r>
              <a:rPr lang="en-GB" dirty="0"/>
              <a:t>Residential centre</a:t>
            </a:r>
          </a:p>
          <a:p>
            <a:pPr>
              <a:buFontTx/>
              <a:buChar char="-"/>
              <a:defRPr/>
            </a:pPr>
            <a:r>
              <a:rPr lang="en-GB" dirty="0"/>
              <a:t>Mountain navigation, camping, rock climbing, sailing, canoeing, </a:t>
            </a:r>
            <a:r>
              <a:rPr lang="en-GB" dirty="0" err="1"/>
              <a:t>coasteering</a:t>
            </a:r>
            <a:r>
              <a:rPr lang="en-GB" dirty="0"/>
              <a:t>, mountain biking. </a:t>
            </a:r>
          </a:p>
        </p:txBody>
      </p:sp>
    </p:spTree>
    <p:extLst>
      <p:ext uri="{BB962C8B-B14F-4D97-AF65-F5344CB8AC3E}">
        <p14:creationId xmlns:p14="http://schemas.microsoft.com/office/powerpoint/2010/main" val="2488304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9F754-9BB6-2D42-B4ED-DEF3666D31AA}"/>
              </a:ext>
            </a:extLst>
          </p:cNvPr>
          <p:cNvSpPr>
            <a:spLocks noGrp="1"/>
          </p:cNvSpPr>
          <p:nvPr>
            <p:ph type="title"/>
          </p:nvPr>
        </p:nvSpPr>
        <p:spPr>
          <a:xfrm>
            <a:off x="933734" y="-139842"/>
            <a:ext cx="10515600" cy="1325563"/>
          </a:xfrm>
        </p:spPr>
        <p:txBody>
          <a:bodyPr/>
          <a:lstStyle/>
          <a:p>
            <a:pPr>
              <a:defRPr/>
            </a:pPr>
            <a:r>
              <a:rPr lang="en-GB" b="1" dirty="0">
                <a:solidFill>
                  <a:schemeClr val="bg1"/>
                </a:solidFill>
              </a:rPr>
              <a:t>Task </a:t>
            </a:r>
          </a:p>
        </p:txBody>
      </p:sp>
      <p:sp>
        <p:nvSpPr>
          <p:cNvPr id="3" name="Content Placeholder 2">
            <a:extLst>
              <a:ext uri="{FF2B5EF4-FFF2-40B4-BE49-F238E27FC236}">
                <a16:creationId xmlns:a16="http://schemas.microsoft.com/office/drawing/2014/main" id="{0AD1E35C-59F5-4644-B20A-FC5129125D97}"/>
              </a:ext>
            </a:extLst>
          </p:cNvPr>
          <p:cNvSpPr>
            <a:spLocks noGrp="1"/>
          </p:cNvSpPr>
          <p:nvPr>
            <p:ph idx="1"/>
          </p:nvPr>
        </p:nvSpPr>
        <p:spPr>
          <a:xfrm>
            <a:off x="688074" y="1566318"/>
            <a:ext cx="10515600" cy="4351338"/>
          </a:xfrm>
        </p:spPr>
        <p:txBody>
          <a:bodyPr>
            <a:normAutofit/>
          </a:bodyPr>
          <a:lstStyle/>
          <a:p>
            <a:pPr>
              <a:defRPr/>
            </a:pPr>
            <a:r>
              <a:rPr lang="en-GB" dirty="0"/>
              <a:t>What (if any) concerns can you identify with the current teaching of OAE experiences within PE?</a:t>
            </a:r>
          </a:p>
        </p:txBody>
      </p:sp>
    </p:spTree>
    <p:extLst>
      <p:ext uri="{BB962C8B-B14F-4D97-AF65-F5344CB8AC3E}">
        <p14:creationId xmlns:p14="http://schemas.microsoft.com/office/powerpoint/2010/main" val="34681932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4BCEB273-43C5-3B4C-9EE6-10AC67C5B710}"/>
              </a:ext>
            </a:extLst>
          </p:cNvPr>
          <p:cNvSpPr>
            <a:spLocks noGrp="1" noChangeArrowheads="1"/>
          </p:cNvSpPr>
          <p:nvPr>
            <p:ph type="title"/>
          </p:nvPr>
        </p:nvSpPr>
        <p:spPr>
          <a:xfrm>
            <a:off x="341195" y="274639"/>
            <a:ext cx="11614244" cy="1209675"/>
          </a:xfrm>
        </p:spPr>
        <p:txBody>
          <a:bodyPr/>
          <a:lstStyle/>
          <a:p>
            <a:pPr eaLnBrk="1" hangingPunct="1">
              <a:defRPr/>
            </a:pPr>
            <a:r>
              <a:rPr lang="en-GB" altLang="en-US" sz="4000" b="1" dirty="0">
                <a:solidFill>
                  <a:schemeClr val="bg1"/>
                </a:solidFill>
              </a:rPr>
              <a:t>Concerns with traditional approaches to adventure pedagogy</a:t>
            </a:r>
          </a:p>
        </p:txBody>
      </p:sp>
      <p:sp>
        <p:nvSpPr>
          <p:cNvPr id="4099" name="Rectangle 3">
            <a:extLst>
              <a:ext uri="{FF2B5EF4-FFF2-40B4-BE49-F238E27FC236}">
                <a16:creationId xmlns:a16="http://schemas.microsoft.com/office/drawing/2014/main" id="{857912AD-15D4-3546-899C-AD2656C07558}"/>
              </a:ext>
            </a:extLst>
          </p:cNvPr>
          <p:cNvSpPr>
            <a:spLocks noGrp="1" noChangeArrowheads="1"/>
          </p:cNvSpPr>
          <p:nvPr>
            <p:ph type="body" idx="1"/>
          </p:nvPr>
        </p:nvSpPr>
        <p:spPr>
          <a:xfrm>
            <a:off x="780197" y="1236190"/>
            <a:ext cx="8229600" cy="4395787"/>
          </a:xfrm>
        </p:spPr>
        <p:txBody>
          <a:bodyPr/>
          <a:lstStyle/>
          <a:p>
            <a:pPr marL="514350" indent="-514350">
              <a:buFont typeface="Wingdings" pitchFamily="2" charset="2"/>
              <a:buAutoNum type="arabicPeriod"/>
              <a:defRPr/>
            </a:pPr>
            <a:r>
              <a:rPr lang="en-GB" altLang="en-US" dirty="0"/>
              <a:t>Delivered as a one–off experience ( 3 or 5 day </a:t>
            </a:r>
          </a:p>
          <a:p>
            <a:pPr marL="514350" indent="-514350">
              <a:buNone/>
              <a:defRPr/>
            </a:pPr>
            <a:r>
              <a:rPr lang="en-GB" altLang="en-US" dirty="0"/>
              <a:t>     residential) largely separate from other school</a:t>
            </a:r>
          </a:p>
          <a:p>
            <a:pPr marL="514350" indent="-514350">
              <a:buNone/>
              <a:defRPr/>
            </a:pPr>
            <a:r>
              <a:rPr lang="en-GB" altLang="en-US" dirty="0"/>
              <a:t>     learning.</a:t>
            </a:r>
          </a:p>
          <a:p>
            <a:pPr marL="514350" indent="-514350">
              <a:buFont typeface="Wingdings" pitchFamily="2" charset="2"/>
              <a:buAutoNum type="arabicPeriod" startAt="2"/>
              <a:defRPr/>
            </a:pPr>
            <a:r>
              <a:rPr lang="en-GB" altLang="en-US" dirty="0"/>
              <a:t>Delivered in a different (often remote) </a:t>
            </a:r>
          </a:p>
          <a:p>
            <a:pPr marL="514350" indent="-514350">
              <a:buNone/>
              <a:defRPr/>
            </a:pPr>
            <a:r>
              <a:rPr lang="en-US" altLang="en-US" dirty="0"/>
              <a:t>     l</a:t>
            </a:r>
            <a:r>
              <a:rPr lang="en-GB" altLang="en-US" dirty="0" err="1"/>
              <a:t>ocation</a:t>
            </a:r>
            <a:r>
              <a:rPr lang="en-GB" altLang="en-US" dirty="0"/>
              <a:t>.</a:t>
            </a:r>
          </a:p>
          <a:p>
            <a:pPr marL="514350" indent="-514350">
              <a:buFont typeface="Wingdings" pitchFamily="2" charset="2"/>
              <a:buAutoNum type="arabicPeriod" startAt="3"/>
              <a:defRPr/>
            </a:pPr>
            <a:r>
              <a:rPr lang="en-GB" altLang="en-US" dirty="0"/>
              <a:t>Delivered by outdoor coaching staff but not teachers.</a:t>
            </a:r>
          </a:p>
          <a:p>
            <a:pPr marL="514350" indent="-514350">
              <a:buFont typeface="Wingdings" pitchFamily="2" charset="2"/>
              <a:buAutoNum type="arabicPeriod" startAt="4"/>
              <a:defRPr/>
            </a:pPr>
            <a:r>
              <a:rPr lang="en-GB" altLang="en-US" dirty="0"/>
              <a:t>Delivered away from pupils’ school / home / play area.</a:t>
            </a:r>
          </a:p>
          <a:p>
            <a:pPr marL="514350" indent="-514350">
              <a:buFont typeface="Wingdings" pitchFamily="2" charset="2"/>
              <a:buAutoNum type="arabicPeriod" startAt="4"/>
              <a:defRPr/>
            </a:pPr>
            <a:endParaRPr lang="en-GB" altLang="en-US" sz="2400" dirty="0"/>
          </a:p>
          <a:p>
            <a:pPr marL="514350" indent="-514350">
              <a:buNone/>
              <a:defRPr/>
            </a:pPr>
            <a:endParaRPr lang="en-GB" altLang="en-US" sz="2400" dirty="0"/>
          </a:p>
        </p:txBody>
      </p:sp>
    </p:spTree>
    <p:extLst>
      <p:ext uri="{BB962C8B-B14F-4D97-AF65-F5344CB8AC3E}">
        <p14:creationId xmlns:p14="http://schemas.microsoft.com/office/powerpoint/2010/main" val="8933810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2FD562BE-CDC0-1144-AAEF-96C1352B0C4F}"/>
              </a:ext>
            </a:extLst>
          </p:cNvPr>
          <p:cNvSpPr>
            <a:spLocks noGrp="1" noChangeArrowheads="1"/>
          </p:cNvSpPr>
          <p:nvPr>
            <p:ph type="title"/>
          </p:nvPr>
        </p:nvSpPr>
        <p:spPr>
          <a:xfrm>
            <a:off x="1981200" y="274639"/>
            <a:ext cx="8229600" cy="706437"/>
          </a:xfrm>
        </p:spPr>
        <p:txBody>
          <a:bodyPr/>
          <a:lstStyle/>
          <a:p>
            <a:pPr eaLnBrk="1" hangingPunct="1">
              <a:defRPr/>
            </a:pPr>
            <a:r>
              <a:rPr lang="en-GB" altLang="en-US" sz="4000" b="1" dirty="0">
                <a:solidFill>
                  <a:schemeClr val="bg1"/>
                </a:solidFill>
              </a:rPr>
              <a:t>Concerns</a:t>
            </a:r>
            <a:r>
              <a:rPr lang="en-US" altLang="en-US" sz="4000" b="1" dirty="0">
                <a:solidFill>
                  <a:schemeClr val="bg1"/>
                </a:solidFill>
              </a:rPr>
              <a:t>…</a:t>
            </a:r>
            <a:endParaRPr lang="en-GB" altLang="en-US" sz="4000" b="1" dirty="0">
              <a:solidFill>
                <a:schemeClr val="bg1"/>
              </a:solidFill>
            </a:endParaRPr>
          </a:p>
        </p:txBody>
      </p:sp>
      <p:sp>
        <p:nvSpPr>
          <p:cNvPr id="5123" name="Rectangle 3">
            <a:extLst>
              <a:ext uri="{FF2B5EF4-FFF2-40B4-BE49-F238E27FC236}">
                <a16:creationId xmlns:a16="http://schemas.microsoft.com/office/drawing/2014/main" id="{12E5FFD8-956D-A747-9219-FC7C1D1DA8AD}"/>
              </a:ext>
            </a:extLst>
          </p:cNvPr>
          <p:cNvSpPr>
            <a:spLocks noGrp="1" noChangeArrowheads="1"/>
          </p:cNvSpPr>
          <p:nvPr>
            <p:ph type="body" idx="1"/>
          </p:nvPr>
        </p:nvSpPr>
        <p:spPr>
          <a:xfrm>
            <a:off x="729018" y="1334306"/>
            <a:ext cx="10515600" cy="4351338"/>
          </a:xfrm>
        </p:spPr>
        <p:txBody>
          <a:bodyPr>
            <a:normAutofit fontScale="92500" lnSpcReduction="20000"/>
          </a:bodyPr>
          <a:lstStyle/>
          <a:p>
            <a:pPr marL="0" indent="0">
              <a:buNone/>
              <a:defRPr/>
            </a:pPr>
            <a:r>
              <a:rPr lang="en-GB" altLang="en-US" dirty="0"/>
              <a:t>5. Limited transfer of learning back to</a:t>
            </a:r>
          </a:p>
          <a:p>
            <a:pPr marL="0" indent="0">
              <a:buNone/>
              <a:defRPr/>
            </a:pPr>
            <a:r>
              <a:rPr lang="en-GB" altLang="en-US" dirty="0"/>
              <a:t>    school and PE curriculum.</a:t>
            </a:r>
          </a:p>
          <a:p>
            <a:pPr marL="0" indent="0">
              <a:buNone/>
              <a:defRPr/>
            </a:pPr>
            <a:r>
              <a:rPr lang="en-GB" altLang="en-US" dirty="0"/>
              <a:t>6. Lacks progression and development between </a:t>
            </a:r>
          </a:p>
          <a:p>
            <a:pPr marL="0" indent="0">
              <a:buNone/>
              <a:defRPr/>
            </a:pPr>
            <a:r>
              <a:rPr lang="en-GB" altLang="en-US" dirty="0"/>
              <a:t>    Key Stages.</a:t>
            </a:r>
          </a:p>
          <a:p>
            <a:pPr marL="0" indent="0">
              <a:buNone/>
              <a:defRPr/>
            </a:pPr>
            <a:r>
              <a:rPr lang="en-GB" altLang="en-US" dirty="0"/>
              <a:t>7. Provides no opportunity to continue </a:t>
            </a:r>
          </a:p>
          <a:p>
            <a:pPr marL="0" indent="0">
              <a:buNone/>
              <a:defRPr/>
            </a:pPr>
            <a:r>
              <a:rPr lang="en-GB" altLang="en-US" dirty="0"/>
              <a:t>    learning by connecting with local clubs.</a:t>
            </a:r>
          </a:p>
          <a:p>
            <a:pPr marL="0" indent="0">
              <a:buNone/>
              <a:defRPr/>
            </a:pPr>
            <a:r>
              <a:rPr lang="en-GB" altLang="en-US" dirty="0"/>
              <a:t>7. Has a physical / skills focus and not a holistic </a:t>
            </a:r>
          </a:p>
          <a:p>
            <a:pPr marL="0" indent="0">
              <a:buNone/>
              <a:defRPr/>
            </a:pPr>
            <a:r>
              <a:rPr lang="en-GB" altLang="en-US" dirty="0"/>
              <a:t>    development focus.</a:t>
            </a:r>
          </a:p>
          <a:p>
            <a:pPr marL="0" indent="0">
              <a:buNone/>
              <a:defRPr/>
            </a:pPr>
            <a:r>
              <a:rPr lang="en-GB" altLang="en-US" dirty="0"/>
              <a:t>8. Is assessed within PE as a whole and not for </a:t>
            </a:r>
          </a:p>
          <a:p>
            <a:pPr marL="0" indent="0">
              <a:buNone/>
              <a:defRPr/>
            </a:pPr>
            <a:r>
              <a:rPr lang="en-GB" altLang="en-US" dirty="0"/>
              <a:t>    its own unique outcomes. </a:t>
            </a:r>
          </a:p>
        </p:txBody>
      </p:sp>
    </p:spTree>
    <p:extLst>
      <p:ext uri="{BB962C8B-B14F-4D97-AF65-F5344CB8AC3E}">
        <p14:creationId xmlns:p14="http://schemas.microsoft.com/office/powerpoint/2010/main" val="5710720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249090DC-7265-B848-9A8D-D004F47CA071}"/>
              </a:ext>
            </a:extLst>
          </p:cNvPr>
          <p:cNvSpPr>
            <a:spLocks noGrp="1" noChangeArrowheads="1"/>
          </p:cNvSpPr>
          <p:nvPr>
            <p:ph type="title"/>
          </p:nvPr>
        </p:nvSpPr>
        <p:spPr>
          <a:xfrm>
            <a:off x="1558120" y="0"/>
            <a:ext cx="8229600" cy="922337"/>
          </a:xfrm>
        </p:spPr>
        <p:txBody>
          <a:bodyPr/>
          <a:lstStyle/>
          <a:p>
            <a:pPr eaLnBrk="1" hangingPunct="1">
              <a:defRPr/>
            </a:pPr>
            <a:r>
              <a:rPr lang="en-US" altLang="en-US" sz="4000" b="1" dirty="0">
                <a:solidFill>
                  <a:schemeClr val="bg1"/>
                </a:solidFill>
              </a:rPr>
              <a:t>Implications</a:t>
            </a:r>
            <a:r>
              <a:rPr lang="en-US" altLang="en-US" sz="4000" dirty="0"/>
              <a:t> </a:t>
            </a:r>
          </a:p>
        </p:txBody>
      </p:sp>
      <p:sp>
        <p:nvSpPr>
          <p:cNvPr id="6147" name="Rectangle 3">
            <a:extLst>
              <a:ext uri="{FF2B5EF4-FFF2-40B4-BE49-F238E27FC236}">
                <a16:creationId xmlns:a16="http://schemas.microsoft.com/office/drawing/2014/main" id="{4F4A3370-664B-1341-85D1-AC473DDFD738}"/>
              </a:ext>
            </a:extLst>
          </p:cNvPr>
          <p:cNvSpPr>
            <a:spLocks noGrp="1" noChangeArrowheads="1"/>
          </p:cNvSpPr>
          <p:nvPr>
            <p:ph type="body" idx="1"/>
          </p:nvPr>
        </p:nvSpPr>
        <p:spPr>
          <a:xfrm>
            <a:off x="1039505" y="1115824"/>
            <a:ext cx="8229600" cy="4611687"/>
          </a:xfrm>
        </p:spPr>
        <p:txBody>
          <a:bodyPr/>
          <a:lstStyle/>
          <a:p>
            <a:pPr marL="0" indent="0">
              <a:buNone/>
              <a:defRPr/>
            </a:pPr>
            <a:r>
              <a:rPr lang="en-GB" altLang="en-US" dirty="0"/>
              <a:t>Outdoor Adventure Education (OAE):</a:t>
            </a:r>
          </a:p>
          <a:p>
            <a:pPr marL="0" indent="0">
              <a:defRPr/>
            </a:pPr>
            <a:r>
              <a:rPr lang="en-GB" altLang="en-US" dirty="0"/>
              <a:t>Does not fulfil its learning potential.</a:t>
            </a:r>
          </a:p>
          <a:p>
            <a:pPr marL="0" indent="0">
              <a:defRPr/>
            </a:pPr>
            <a:r>
              <a:rPr lang="en-GB" altLang="en-US" dirty="0"/>
              <a:t>Remains marginalised within PE and the timetable (team games dominate).</a:t>
            </a:r>
          </a:p>
          <a:p>
            <a:pPr marL="0" indent="0">
              <a:defRPr/>
            </a:pPr>
            <a:r>
              <a:rPr lang="en-GB" altLang="en-US" dirty="0"/>
              <a:t> Has very little relevance to pupils physical</a:t>
            </a:r>
          </a:p>
          <a:p>
            <a:pPr marL="0" indent="0">
              <a:buNone/>
              <a:defRPr/>
            </a:pPr>
            <a:r>
              <a:rPr lang="en-GB" altLang="en-US" dirty="0"/>
              <a:t>development in school/through PE.       </a:t>
            </a:r>
          </a:p>
          <a:p>
            <a:pPr eaLnBrk="1" hangingPunct="1">
              <a:defRPr/>
            </a:pPr>
            <a:r>
              <a:rPr lang="en-GB" altLang="en-US" dirty="0"/>
              <a:t>Does not develop links to local clubs and </a:t>
            </a:r>
          </a:p>
          <a:p>
            <a:pPr marL="0" indent="0">
              <a:buNone/>
              <a:defRPr/>
            </a:pPr>
            <a:r>
              <a:rPr lang="en-GB" altLang="en-US" dirty="0"/>
              <a:t>organisations to support  physical literacy </a:t>
            </a:r>
          </a:p>
          <a:p>
            <a:pPr marL="0" indent="0">
              <a:buNone/>
              <a:defRPr/>
            </a:pPr>
            <a:r>
              <a:rPr lang="en-GB" altLang="en-US" dirty="0"/>
              <a:t>for life.</a:t>
            </a:r>
          </a:p>
          <a:p>
            <a:pPr marL="0" indent="0">
              <a:buNone/>
              <a:defRPr/>
            </a:pPr>
            <a:endParaRPr lang="en-GB" altLang="en-US" dirty="0"/>
          </a:p>
          <a:p>
            <a:pPr marL="0" indent="0">
              <a:buNone/>
              <a:defRPr/>
            </a:pPr>
            <a:endParaRPr lang="en-GB" altLang="en-US" dirty="0"/>
          </a:p>
          <a:p>
            <a:pPr marL="0" indent="0">
              <a:buNone/>
              <a:defRPr/>
            </a:pPr>
            <a:endParaRPr lang="en-GB" altLang="en-US" dirty="0"/>
          </a:p>
        </p:txBody>
      </p:sp>
    </p:spTree>
    <p:extLst>
      <p:ext uri="{BB962C8B-B14F-4D97-AF65-F5344CB8AC3E}">
        <p14:creationId xmlns:p14="http://schemas.microsoft.com/office/powerpoint/2010/main" val="35326083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3EC93-FD23-104B-B5A2-D7C70DBDEF9C}"/>
              </a:ext>
            </a:extLst>
          </p:cNvPr>
          <p:cNvSpPr>
            <a:spLocks noGrp="1"/>
          </p:cNvSpPr>
          <p:nvPr>
            <p:ph type="title"/>
          </p:nvPr>
        </p:nvSpPr>
        <p:spPr>
          <a:xfrm>
            <a:off x="524302" y="-133814"/>
            <a:ext cx="10515600" cy="1325563"/>
          </a:xfrm>
        </p:spPr>
        <p:txBody>
          <a:bodyPr/>
          <a:lstStyle/>
          <a:p>
            <a:pPr>
              <a:defRPr/>
            </a:pPr>
            <a:r>
              <a:rPr lang="en-GB" b="1" dirty="0">
                <a:solidFill>
                  <a:schemeClr val="bg1"/>
                </a:solidFill>
              </a:rPr>
              <a:t>The Challenge for OAE / PE</a:t>
            </a:r>
          </a:p>
        </p:txBody>
      </p:sp>
      <p:sp>
        <p:nvSpPr>
          <p:cNvPr id="3" name="Content Placeholder 2">
            <a:extLst>
              <a:ext uri="{FF2B5EF4-FFF2-40B4-BE49-F238E27FC236}">
                <a16:creationId xmlns:a16="http://schemas.microsoft.com/office/drawing/2014/main" id="{EC020D6E-794C-0745-8BCD-263AA060FA6D}"/>
              </a:ext>
            </a:extLst>
          </p:cNvPr>
          <p:cNvSpPr>
            <a:spLocks noGrp="1"/>
          </p:cNvSpPr>
          <p:nvPr>
            <p:ph idx="1"/>
          </p:nvPr>
        </p:nvSpPr>
        <p:spPr>
          <a:xfrm>
            <a:off x="524302" y="1893864"/>
            <a:ext cx="10515600" cy="4351338"/>
          </a:xfrm>
        </p:spPr>
        <p:txBody>
          <a:bodyPr>
            <a:normAutofit/>
          </a:bodyPr>
          <a:lstStyle/>
          <a:p>
            <a:pPr>
              <a:defRPr/>
            </a:pPr>
            <a:r>
              <a:rPr lang="en-GB" dirty="0"/>
              <a:t>How do we make outdoor experiences delivered as part of the Physical Education curriculum more like the personal (outdoor) adventures that you have had?</a:t>
            </a:r>
          </a:p>
        </p:txBody>
      </p:sp>
    </p:spTree>
    <p:extLst>
      <p:ext uri="{BB962C8B-B14F-4D97-AF65-F5344CB8AC3E}">
        <p14:creationId xmlns:p14="http://schemas.microsoft.com/office/powerpoint/2010/main" val="39913591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6FFDD-BA86-834E-AD9E-65BD59FF54CF}"/>
              </a:ext>
            </a:extLst>
          </p:cNvPr>
          <p:cNvSpPr>
            <a:spLocks noGrp="1"/>
          </p:cNvSpPr>
          <p:nvPr>
            <p:ph type="title"/>
          </p:nvPr>
        </p:nvSpPr>
        <p:spPr>
          <a:xfrm>
            <a:off x="1261281" y="-153490"/>
            <a:ext cx="10515600" cy="1325563"/>
          </a:xfrm>
        </p:spPr>
        <p:txBody>
          <a:bodyPr/>
          <a:lstStyle/>
          <a:p>
            <a:pPr>
              <a:defRPr/>
            </a:pPr>
            <a:r>
              <a:rPr lang="en-GB" b="1" dirty="0">
                <a:solidFill>
                  <a:schemeClr val="bg1"/>
                </a:solidFill>
              </a:rPr>
              <a:t>Our Response</a:t>
            </a:r>
          </a:p>
        </p:txBody>
      </p:sp>
      <p:sp>
        <p:nvSpPr>
          <p:cNvPr id="3" name="Content Placeholder 2">
            <a:extLst>
              <a:ext uri="{FF2B5EF4-FFF2-40B4-BE49-F238E27FC236}">
                <a16:creationId xmlns:a16="http://schemas.microsoft.com/office/drawing/2014/main" id="{91831A6F-08F0-4A4C-9BA6-535AEFF7AC47}"/>
              </a:ext>
            </a:extLst>
          </p:cNvPr>
          <p:cNvSpPr>
            <a:spLocks noGrp="1"/>
          </p:cNvSpPr>
          <p:nvPr>
            <p:ph idx="1"/>
          </p:nvPr>
        </p:nvSpPr>
        <p:spPr>
          <a:xfrm>
            <a:off x="851848" y="1552670"/>
            <a:ext cx="10515600" cy="4351338"/>
          </a:xfrm>
        </p:spPr>
        <p:txBody>
          <a:bodyPr/>
          <a:lstStyle/>
          <a:p>
            <a:pPr>
              <a:defRPr/>
            </a:pPr>
            <a:r>
              <a:rPr lang="en-GB" dirty="0"/>
              <a:t>Make Outdoor Adventure Education learning experiences in Physical Education: </a:t>
            </a:r>
          </a:p>
          <a:p>
            <a:pPr marL="0" indent="0">
              <a:buNone/>
              <a:defRPr/>
            </a:pPr>
            <a:r>
              <a:rPr lang="en-GB" dirty="0"/>
              <a:t>	- more   	AUTHENTIC </a:t>
            </a:r>
          </a:p>
          <a:p>
            <a:pPr marL="0" indent="0">
              <a:buNone/>
              <a:defRPr/>
            </a:pPr>
            <a:r>
              <a:rPr lang="en-GB" dirty="0"/>
              <a:t>	- more 	DISTINCTIVE </a:t>
            </a:r>
          </a:p>
          <a:p>
            <a:pPr marL="0" indent="0">
              <a:buNone/>
              <a:defRPr/>
            </a:pPr>
            <a:r>
              <a:rPr lang="en-GB" dirty="0"/>
              <a:t>	- more          ADVENTUROUS</a:t>
            </a:r>
          </a:p>
          <a:p>
            <a:pPr marL="0" indent="0">
              <a:buNone/>
              <a:defRPr/>
            </a:pPr>
            <a:r>
              <a:rPr lang="en-GB" dirty="0"/>
              <a:t>           - more          MEANINGFUL</a:t>
            </a:r>
          </a:p>
          <a:p>
            <a:pPr>
              <a:defRPr/>
            </a:pPr>
            <a:endParaRPr lang="en-GB" dirty="0"/>
          </a:p>
        </p:txBody>
      </p:sp>
    </p:spTree>
    <p:extLst>
      <p:ext uri="{BB962C8B-B14F-4D97-AF65-F5344CB8AC3E}">
        <p14:creationId xmlns:p14="http://schemas.microsoft.com/office/powerpoint/2010/main" val="42769353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8DC5D4E3-6550-2C47-9C9F-8C3FBABB0623}"/>
              </a:ext>
            </a:extLst>
          </p:cNvPr>
          <p:cNvSpPr>
            <a:spLocks noGrp="1" noChangeArrowheads="1"/>
          </p:cNvSpPr>
          <p:nvPr>
            <p:ph type="title"/>
          </p:nvPr>
        </p:nvSpPr>
        <p:spPr>
          <a:xfrm>
            <a:off x="739254" y="-380453"/>
            <a:ext cx="10151659" cy="1785937"/>
          </a:xfrm>
        </p:spPr>
        <p:txBody>
          <a:bodyPr/>
          <a:lstStyle/>
          <a:p>
            <a:pPr eaLnBrk="1" hangingPunct="1">
              <a:defRPr/>
            </a:pPr>
            <a:r>
              <a:rPr lang="en-GB" altLang="en-US" sz="3200" b="1" dirty="0">
                <a:solidFill>
                  <a:schemeClr val="bg1"/>
                </a:solidFill>
              </a:rPr>
              <a:t>Task - What do we know from research about the impact of outdoor adventure pedagogy?</a:t>
            </a:r>
          </a:p>
        </p:txBody>
      </p:sp>
      <p:sp>
        <p:nvSpPr>
          <p:cNvPr id="21507" name="Rectangle 3">
            <a:extLst>
              <a:ext uri="{FF2B5EF4-FFF2-40B4-BE49-F238E27FC236}">
                <a16:creationId xmlns:a16="http://schemas.microsoft.com/office/drawing/2014/main" id="{0C6755D3-B9AD-E74A-BF07-77A92C54C484}"/>
              </a:ext>
            </a:extLst>
          </p:cNvPr>
          <p:cNvSpPr>
            <a:spLocks noGrp="1" noChangeArrowheads="1"/>
          </p:cNvSpPr>
          <p:nvPr>
            <p:ph type="body" idx="1"/>
          </p:nvPr>
        </p:nvSpPr>
        <p:spPr>
          <a:xfrm>
            <a:off x="1353403" y="1288317"/>
            <a:ext cx="8229600" cy="4179887"/>
          </a:xfrm>
        </p:spPr>
        <p:txBody>
          <a:bodyPr/>
          <a:lstStyle/>
          <a:p>
            <a:pPr eaLnBrk="1" hangingPunct="1">
              <a:buFont typeface="Wingdings" pitchFamily="2" charset="2"/>
              <a:buNone/>
              <a:defRPr/>
            </a:pPr>
            <a:endParaRPr lang="en-GB" altLang="en-US" dirty="0"/>
          </a:p>
          <a:p>
            <a:pPr eaLnBrk="1" hangingPunct="1">
              <a:defRPr/>
            </a:pPr>
            <a:r>
              <a:rPr lang="en-GB" altLang="en-US" dirty="0"/>
              <a:t>Discuss / identify what you feel are the main learning outcomes from research into outdoor adventure pedagogy?</a:t>
            </a:r>
          </a:p>
          <a:p>
            <a:pPr marL="0" indent="0">
              <a:buNone/>
              <a:defRPr/>
            </a:pPr>
            <a:endParaRPr lang="en-GB" altLang="en-US" dirty="0"/>
          </a:p>
          <a:p>
            <a:pPr eaLnBrk="1" hangingPunct="1">
              <a:defRPr/>
            </a:pPr>
            <a:r>
              <a:rPr lang="en-GB" altLang="en-US" dirty="0"/>
              <a:t>Group as domains of learning:</a:t>
            </a:r>
          </a:p>
          <a:p>
            <a:pPr eaLnBrk="1" hangingPunct="1">
              <a:buFont typeface="Wingdings" pitchFamily="2" charset="2"/>
              <a:buNone/>
              <a:defRPr/>
            </a:pPr>
            <a:r>
              <a:rPr lang="en-GB" altLang="en-US" dirty="0"/>
              <a:t>   - cognitive/affective/physical/emotional </a:t>
            </a:r>
          </a:p>
        </p:txBody>
      </p:sp>
    </p:spTree>
    <p:extLst>
      <p:ext uri="{BB962C8B-B14F-4D97-AF65-F5344CB8AC3E}">
        <p14:creationId xmlns:p14="http://schemas.microsoft.com/office/powerpoint/2010/main" val="33262613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6599D137-EE7E-7B48-8EAF-879F745CAB4F}"/>
              </a:ext>
            </a:extLst>
          </p:cNvPr>
          <p:cNvSpPr>
            <a:spLocks noGrp="1" noChangeArrowheads="1"/>
          </p:cNvSpPr>
          <p:nvPr>
            <p:ph type="title"/>
          </p:nvPr>
        </p:nvSpPr>
        <p:spPr>
          <a:xfrm>
            <a:off x="264994" y="-126195"/>
            <a:ext cx="11927006" cy="1325563"/>
          </a:xfrm>
        </p:spPr>
        <p:txBody>
          <a:bodyPr/>
          <a:lstStyle/>
          <a:p>
            <a:pPr eaLnBrk="1" hangingPunct="1">
              <a:defRPr/>
            </a:pPr>
            <a:r>
              <a:rPr lang="en-GB" altLang="en-US" sz="3600" b="1" dirty="0">
                <a:solidFill>
                  <a:schemeClr val="bg1"/>
                </a:solidFill>
              </a:rPr>
              <a:t>Selected literature review of adventure pedagogy research</a:t>
            </a:r>
          </a:p>
        </p:txBody>
      </p:sp>
      <p:sp>
        <p:nvSpPr>
          <p:cNvPr id="12291" name="Rectangle 3">
            <a:extLst>
              <a:ext uri="{FF2B5EF4-FFF2-40B4-BE49-F238E27FC236}">
                <a16:creationId xmlns:a16="http://schemas.microsoft.com/office/drawing/2014/main" id="{2E5E22DA-24CB-E647-B62E-124BF34A7CAC}"/>
              </a:ext>
            </a:extLst>
          </p:cNvPr>
          <p:cNvSpPr>
            <a:spLocks noGrp="1" noChangeArrowheads="1"/>
          </p:cNvSpPr>
          <p:nvPr>
            <p:ph type="body" idx="1"/>
          </p:nvPr>
        </p:nvSpPr>
        <p:spPr>
          <a:xfrm>
            <a:off x="759228" y="1328383"/>
            <a:ext cx="8229600" cy="3990975"/>
          </a:xfrm>
        </p:spPr>
        <p:txBody>
          <a:bodyPr>
            <a:normAutofit fontScale="92500" lnSpcReduction="20000"/>
          </a:bodyPr>
          <a:lstStyle/>
          <a:p>
            <a:pPr eaLnBrk="1" hangingPunct="1">
              <a:defRPr/>
            </a:pPr>
            <a:r>
              <a:rPr lang="en-GB" altLang="en-US" sz="3000" dirty="0"/>
              <a:t>Inclusion / exclusion criteria:</a:t>
            </a:r>
          </a:p>
          <a:p>
            <a:pPr marL="0" indent="0">
              <a:buNone/>
              <a:defRPr/>
            </a:pPr>
            <a:endParaRPr lang="en-GB" altLang="en-US" sz="3000" dirty="0"/>
          </a:p>
          <a:p>
            <a:pPr eaLnBrk="1" hangingPunct="1">
              <a:buFont typeface="Wingdings" pitchFamily="2" charset="2"/>
              <a:buNone/>
              <a:defRPr/>
            </a:pPr>
            <a:r>
              <a:rPr lang="en-GB" altLang="en-US" sz="3000" dirty="0"/>
              <a:t>   - formal programmes as part of curriculum</a:t>
            </a:r>
          </a:p>
          <a:p>
            <a:pPr eaLnBrk="1" hangingPunct="1">
              <a:buFont typeface="Wingdings" pitchFamily="2" charset="2"/>
              <a:buNone/>
              <a:defRPr/>
            </a:pPr>
            <a:r>
              <a:rPr lang="en-GB" altLang="en-US" sz="3000" dirty="0"/>
              <a:t>   - published in last 20 years</a:t>
            </a:r>
          </a:p>
          <a:p>
            <a:pPr eaLnBrk="1" hangingPunct="1">
              <a:buFont typeface="Wingdings" pitchFamily="2" charset="2"/>
              <a:buNone/>
              <a:defRPr/>
            </a:pPr>
            <a:r>
              <a:rPr lang="en-GB" altLang="en-US" sz="3000" dirty="0"/>
              <a:t>   - available in English</a:t>
            </a:r>
          </a:p>
          <a:p>
            <a:pPr eaLnBrk="1" hangingPunct="1">
              <a:buFont typeface="Wingdings" pitchFamily="2" charset="2"/>
              <a:buNone/>
              <a:defRPr/>
            </a:pPr>
            <a:r>
              <a:rPr lang="en-GB" altLang="en-US" sz="3000" dirty="0"/>
              <a:t>   - identified as either Outdoor Education or Adventure Education programmes. </a:t>
            </a:r>
          </a:p>
          <a:p>
            <a:pPr eaLnBrk="1" hangingPunct="1">
              <a:buFont typeface="Wingdings" pitchFamily="2" charset="2"/>
              <a:buNone/>
              <a:defRPr/>
            </a:pPr>
            <a:endParaRPr lang="en-GB" altLang="en-US" sz="2000" dirty="0"/>
          </a:p>
          <a:p>
            <a:pPr eaLnBrk="1" hangingPunct="1">
              <a:buFont typeface="Wingdings" pitchFamily="2" charset="2"/>
              <a:buNone/>
              <a:defRPr/>
            </a:pPr>
            <a:r>
              <a:rPr lang="en-GB" altLang="en-US" sz="2400" dirty="0"/>
              <a:t>   </a:t>
            </a:r>
            <a:r>
              <a:rPr lang="en-GB" altLang="en-US" dirty="0"/>
              <a:t> </a:t>
            </a:r>
          </a:p>
          <a:p>
            <a:pPr eaLnBrk="1" hangingPunct="1">
              <a:buFont typeface="Wingdings" pitchFamily="2" charset="2"/>
              <a:buNone/>
              <a:defRPr/>
            </a:pPr>
            <a:r>
              <a:rPr lang="en-GB" altLang="en-US" dirty="0"/>
              <a:t>    </a:t>
            </a:r>
          </a:p>
        </p:txBody>
      </p:sp>
    </p:spTree>
    <p:extLst>
      <p:ext uri="{BB962C8B-B14F-4D97-AF65-F5344CB8AC3E}">
        <p14:creationId xmlns:p14="http://schemas.microsoft.com/office/powerpoint/2010/main" val="101570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F1ABA1E-C8BC-F241-83EE-FD6BB71D0100}"/>
              </a:ext>
            </a:extLst>
          </p:cNvPr>
          <p:cNvSpPr>
            <a:spLocks noGrp="1" noChangeArrowheads="1"/>
          </p:cNvSpPr>
          <p:nvPr>
            <p:ph type="title"/>
          </p:nvPr>
        </p:nvSpPr>
        <p:spPr>
          <a:xfrm>
            <a:off x="650209" y="80355"/>
            <a:ext cx="8229600" cy="850900"/>
          </a:xfrm>
        </p:spPr>
        <p:txBody>
          <a:bodyPr/>
          <a:lstStyle/>
          <a:p>
            <a:pPr eaLnBrk="1" hangingPunct="1">
              <a:defRPr/>
            </a:pPr>
            <a:r>
              <a:rPr lang="en-GB" altLang="en-US" b="1" dirty="0">
                <a:solidFill>
                  <a:schemeClr val="bg1"/>
                </a:solidFill>
              </a:rPr>
              <a:t>Findings</a:t>
            </a:r>
          </a:p>
        </p:txBody>
      </p:sp>
      <p:sp>
        <p:nvSpPr>
          <p:cNvPr id="8195" name="Rectangle 3">
            <a:extLst>
              <a:ext uri="{FF2B5EF4-FFF2-40B4-BE49-F238E27FC236}">
                <a16:creationId xmlns:a16="http://schemas.microsoft.com/office/drawing/2014/main" id="{379EEB81-17BF-B04E-9232-C4547EDD0FEE}"/>
              </a:ext>
            </a:extLst>
          </p:cNvPr>
          <p:cNvSpPr>
            <a:spLocks noGrp="1" noChangeArrowheads="1"/>
          </p:cNvSpPr>
          <p:nvPr>
            <p:ph type="body" idx="1"/>
          </p:nvPr>
        </p:nvSpPr>
        <p:spPr>
          <a:xfrm>
            <a:off x="553844" y="1286185"/>
            <a:ext cx="8229600" cy="5327650"/>
          </a:xfrm>
        </p:spPr>
        <p:txBody>
          <a:bodyPr/>
          <a:lstStyle/>
          <a:p>
            <a:pPr eaLnBrk="1" hangingPunct="1">
              <a:buFont typeface="Wingdings" pitchFamily="2" charset="2"/>
              <a:buNone/>
              <a:defRPr/>
            </a:pPr>
            <a:r>
              <a:rPr lang="en-GB" altLang="en-US" dirty="0"/>
              <a:t>1.Affective learning (self–esteem/ confidence </a:t>
            </a:r>
            <a:r>
              <a:rPr lang="en-GB" altLang="en-US" dirty="0" err="1"/>
              <a:t>etc</a:t>
            </a:r>
            <a:r>
              <a:rPr lang="en-GB" altLang="en-US" dirty="0"/>
              <a:t>).                       </a:t>
            </a:r>
            <a:r>
              <a:rPr lang="en-GB" altLang="en-US" u="sng" dirty="0"/>
              <a:t>Robust</a:t>
            </a:r>
            <a:r>
              <a:rPr lang="en-GB" altLang="en-US" dirty="0"/>
              <a:t>.</a:t>
            </a:r>
          </a:p>
          <a:p>
            <a:pPr eaLnBrk="1" hangingPunct="1">
              <a:buFont typeface="Wingdings" pitchFamily="2" charset="2"/>
              <a:buNone/>
              <a:defRPr/>
            </a:pPr>
            <a:endParaRPr lang="en-GB" altLang="en-US" dirty="0"/>
          </a:p>
          <a:p>
            <a:pPr eaLnBrk="1" hangingPunct="1">
              <a:buFont typeface="Wingdings" pitchFamily="2" charset="2"/>
              <a:buNone/>
              <a:defRPr/>
            </a:pPr>
            <a:r>
              <a:rPr lang="en-US" altLang="en-US" dirty="0"/>
              <a:t>2.Physical learning – (stamina, general fitness, coordination, health &amp; well being </a:t>
            </a:r>
            <a:r>
              <a:rPr lang="en-US" altLang="en-US" dirty="0" err="1"/>
              <a:t>etc</a:t>
            </a:r>
            <a:r>
              <a:rPr lang="en-US" altLang="en-US" dirty="0"/>
              <a:t> but not MVPA – speed, muscular strength, VO2). </a:t>
            </a:r>
            <a:r>
              <a:rPr lang="en-US" altLang="en-US" u="sng" dirty="0"/>
              <a:t>Positive evidence</a:t>
            </a:r>
            <a:r>
              <a:rPr lang="en-US" altLang="en-US" dirty="0"/>
              <a:t> but limited quantity of research studies.</a:t>
            </a:r>
          </a:p>
          <a:p>
            <a:pPr eaLnBrk="1" hangingPunct="1">
              <a:buFont typeface="Wingdings" pitchFamily="2" charset="2"/>
              <a:buNone/>
              <a:defRPr/>
            </a:pPr>
            <a:endParaRPr lang="en-GB" altLang="en-US" dirty="0"/>
          </a:p>
        </p:txBody>
      </p:sp>
    </p:spTree>
    <p:extLst>
      <p:ext uri="{BB962C8B-B14F-4D97-AF65-F5344CB8AC3E}">
        <p14:creationId xmlns:p14="http://schemas.microsoft.com/office/powerpoint/2010/main" val="37269989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40AB8-3569-EB4C-B5A9-3A04F0EA74CF}"/>
              </a:ext>
            </a:extLst>
          </p:cNvPr>
          <p:cNvSpPr>
            <a:spLocks noGrp="1"/>
          </p:cNvSpPr>
          <p:nvPr>
            <p:ph type="title"/>
          </p:nvPr>
        </p:nvSpPr>
        <p:spPr>
          <a:xfrm>
            <a:off x="848436" y="274639"/>
            <a:ext cx="8229600" cy="490537"/>
          </a:xfrm>
        </p:spPr>
        <p:txBody>
          <a:bodyPr>
            <a:noAutofit/>
          </a:bodyPr>
          <a:lstStyle/>
          <a:p>
            <a:pPr>
              <a:defRPr/>
            </a:pPr>
            <a:r>
              <a:rPr lang="en-US" b="1" dirty="0">
                <a:solidFill>
                  <a:schemeClr val="bg1"/>
                </a:solidFill>
                <a:ea typeface="ＭＳ Ｐゴシック" charset="0"/>
              </a:rPr>
              <a:t>Findings (cont’d)</a:t>
            </a:r>
          </a:p>
        </p:txBody>
      </p:sp>
      <p:sp>
        <p:nvSpPr>
          <p:cNvPr id="3" name="Content Placeholder 2">
            <a:extLst>
              <a:ext uri="{FF2B5EF4-FFF2-40B4-BE49-F238E27FC236}">
                <a16:creationId xmlns:a16="http://schemas.microsoft.com/office/drawing/2014/main" id="{DAB906B1-9A18-F547-999B-2E598595793F}"/>
              </a:ext>
            </a:extLst>
          </p:cNvPr>
          <p:cNvSpPr>
            <a:spLocks noGrp="1"/>
          </p:cNvSpPr>
          <p:nvPr>
            <p:ph idx="1"/>
          </p:nvPr>
        </p:nvSpPr>
        <p:spPr>
          <a:xfrm>
            <a:off x="848436" y="1508552"/>
            <a:ext cx="8229600" cy="5187950"/>
          </a:xfrm>
        </p:spPr>
        <p:txBody>
          <a:bodyPr/>
          <a:lstStyle/>
          <a:p>
            <a:pPr eaLnBrk="1" hangingPunct="1">
              <a:buFont typeface="Wingdings" charset="0"/>
              <a:buNone/>
              <a:defRPr/>
            </a:pPr>
            <a:r>
              <a:rPr lang="en-GB" dirty="0">
                <a:ea typeface="ＭＳ Ｐゴシック" charset="0"/>
              </a:rPr>
              <a:t>3.Cognitive learning (academic). </a:t>
            </a:r>
            <a:r>
              <a:rPr lang="en-GB" u="sng" dirty="0">
                <a:ea typeface="ＭＳ Ｐゴシック" charset="0"/>
              </a:rPr>
              <a:t>Weak </a:t>
            </a:r>
            <a:r>
              <a:rPr lang="en-GB" dirty="0">
                <a:ea typeface="ＭＳ Ｐゴシック" charset="0"/>
              </a:rPr>
              <a:t> evidence for a direct link between academic knowledge gains and OAE. Some evidence of indirect link to improved creative problem solving skills and higher levels of motivation to engage in classroom learning as a result of OA experiences (Natural Connections, 2016).</a:t>
            </a:r>
          </a:p>
          <a:p>
            <a:pPr eaLnBrk="1" hangingPunct="1">
              <a:buFont typeface="Wingdings" charset="0"/>
              <a:buNone/>
              <a:defRPr/>
            </a:pPr>
            <a:r>
              <a:rPr lang="en-GB" dirty="0">
                <a:ea typeface="ＭＳ Ｐゴシック" charset="0"/>
              </a:rPr>
              <a:t> </a:t>
            </a:r>
          </a:p>
          <a:p>
            <a:pPr eaLnBrk="1" hangingPunct="1">
              <a:buFont typeface="Wingdings" charset="0"/>
              <a:buNone/>
              <a:defRPr/>
            </a:pPr>
            <a:r>
              <a:rPr lang="en-GB" dirty="0">
                <a:ea typeface="ＭＳ Ｐゴシック" charset="0"/>
              </a:rPr>
              <a:t>* </a:t>
            </a:r>
            <a:r>
              <a:rPr lang="en-GB" u="sng" dirty="0">
                <a:ea typeface="ＭＳ Ｐゴシック" charset="0"/>
              </a:rPr>
              <a:t>Limited and weak evidence</a:t>
            </a:r>
            <a:r>
              <a:rPr lang="en-GB" dirty="0">
                <a:ea typeface="ＭＳ Ｐゴシック" charset="0"/>
              </a:rPr>
              <a:t> for OAE pedagogy to support increased environmental knowledge.</a:t>
            </a:r>
          </a:p>
          <a:p>
            <a:pPr>
              <a:buFont typeface="Wingdings" charset="0"/>
              <a:buChar char="n"/>
              <a:defRPr/>
            </a:pPr>
            <a:endParaRPr lang="en-US" dirty="0">
              <a:ea typeface="ＭＳ Ｐゴシック" charset="0"/>
            </a:endParaRPr>
          </a:p>
        </p:txBody>
      </p:sp>
    </p:spTree>
    <p:extLst>
      <p:ext uri="{BB962C8B-B14F-4D97-AF65-F5344CB8AC3E}">
        <p14:creationId xmlns:p14="http://schemas.microsoft.com/office/powerpoint/2010/main" val="36886200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730A6-E8EA-0A4A-8F2F-2824033AC75D}"/>
              </a:ext>
            </a:extLst>
          </p:cNvPr>
          <p:cNvSpPr>
            <a:spLocks noGrp="1"/>
          </p:cNvSpPr>
          <p:nvPr>
            <p:ph type="title"/>
          </p:nvPr>
        </p:nvSpPr>
        <p:spPr>
          <a:xfrm>
            <a:off x="739420" y="215054"/>
            <a:ext cx="8229600" cy="706437"/>
          </a:xfrm>
        </p:spPr>
        <p:txBody>
          <a:bodyPr>
            <a:normAutofit fontScale="90000"/>
          </a:bodyPr>
          <a:lstStyle/>
          <a:p>
            <a:pPr>
              <a:defRPr/>
            </a:pPr>
            <a:br>
              <a:rPr lang="en-US" altLang="en-US" sz="4900" dirty="0"/>
            </a:br>
            <a:r>
              <a:rPr lang="en-US" altLang="en-US" sz="4900" b="1" dirty="0">
                <a:solidFill>
                  <a:schemeClr val="bg1"/>
                </a:solidFill>
              </a:rPr>
              <a:t>Task  – small group discussion.</a:t>
            </a:r>
            <a:br>
              <a:rPr lang="en-US" altLang="en-US" dirty="0"/>
            </a:br>
            <a:r>
              <a:rPr lang="en-US" altLang="en-US" dirty="0"/>
              <a:t> </a:t>
            </a:r>
          </a:p>
        </p:txBody>
      </p:sp>
      <p:sp>
        <p:nvSpPr>
          <p:cNvPr id="3" name="Content Placeholder 2">
            <a:extLst>
              <a:ext uri="{FF2B5EF4-FFF2-40B4-BE49-F238E27FC236}">
                <a16:creationId xmlns:a16="http://schemas.microsoft.com/office/drawing/2014/main" id="{536B4270-A08C-6747-9764-B724BB7DDFAD}"/>
              </a:ext>
            </a:extLst>
          </p:cNvPr>
          <p:cNvSpPr>
            <a:spLocks noGrp="1"/>
          </p:cNvSpPr>
          <p:nvPr>
            <p:ph idx="1"/>
          </p:nvPr>
        </p:nvSpPr>
        <p:spPr>
          <a:xfrm>
            <a:off x="498088" y="1087437"/>
            <a:ext cx="8229600" cy="4683125"/>
          </a:xfrm>
        </p:spPr>
        <p:txBody>
          <a:bodyPr/>
          <a:lstStyle/>
          <a:p>
            <a:pPr>
              <a:defRPr/>
            </a:pPr>
            <a:endParaRPr lang="en-US" altLang="en-US" dirty="0"/>
          </a:p>
          <a:p>
            <a:pPr>
              <a:defRPr/>
            </a:pPr>
            <a:r>
              <a:rPr lang="en-US" altLang="en-US" dirty="0"/>
              <a:t>Should environmental learning be a outcome of OAE experiences within the subject area of Physical Education? </a:t>
            </a:r>
          </a:p>
          <a:p>
            <a:pPr marL="0" indent="0">
              <a:buNone/>
              <a:defRPr/>
            </a:pPr>
            <a:endParaRPr lang="en-US" altLang="en-US" dirty="0"/>
          </a:p>
          <a:p>
            <a:pPr marL="0" indent="0">
              <a:buNone/>
              <a:defRPr/>
            </a:pPr>
            <a:r>
              <a:rPr lang="en-US" altLang="en-US" dirty="0"/>
              <a:t>Consider this in relation to the four purposes of the New Curriculum and the WBFG act</a:t>
            </a:r>
          </a:p>
          <a:p>
            <a:pPr>
              <a:defRPr/>
            </a:pPr>
            <a:endParaRPr lang="en-US" altLang="en-US" dirty="0"/>
          </a:p>
          <a:p>
            <a:pPr>
              <a:buFont typeface="Wingdings" pitchFamily="2" charset="2"/>
              <a:buNone/>
              <a:defRPr/>
            </a:pPr>
            <a:r>
              <a:rPr lang="en-US" altLang="en-US" dirty="0"/>
              <a:t>   </a:t>
            </a:r>
          </a:p>
        </p:txBody>
      </p:sp>
    </p:spTree>
    <p:extLst>
      <p:ext uri="{BB962C8B-B14F-4D97-AF65-F5344CB8AC3E}">
        <p14:creationId xmlns:p14="http://schemas.microsoft.com/office/powerpoint/2010/main" val="1688034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E19BCA7C-F7A0-634F-B242-2BBAE9125C1A}"/>
              </a:ext>
            </a:extLst>
          </p:cNvPr>
          <p:cNvSpPr>
            <a:spLocks noGrp="1" noChangeArrowheads="1"/>
          </p:cNvSpPr>
          <p:nvPr>
            <p:ph type="title"/>
          </p:nvPr>
        </p:nvSpPr>
        <p:spPr>
          <a:xfrm>
            <a:off x="739589" y="183521"/>
            <a:ext cx="8291512" cy="649288"/>
          </a:xfrm>
        </p:spPr>
        <p:txBody>
          <a:bodyPr>
            <a:noAutofit/>
          </a:bodyPr>
          <a:lstStyle/>
          <a:p>
            <a:pPr eaLnBrk="1" hangingPunct="1">
              <a:defRPr/>
            </a:pPr>
            <a:r>
              <a:rPr lang="en-GB" b="1" dirty="0">
                <a:solidFill>
                  <a:schemeClr val="bg1"/>
                </a:solidFill>
                <a:ea typeface="ＭＳ Ｐゴシック" charset="0"/>
              </a:rPr>
              <a:t>Task  – In your groups </a:t>
            </a:r>
          </a:p>
        </p:txBody>
      </p:sp>
      <p:sp>
        <p:nvSpPr>
          <p:cNvPr id="9219" name="Rectangle 3">
            <a:extLst>
              <a:ext uri="{FF2B5EF4-FFF2-40B4-BE49-F238E27FC236}">
                <a16:creationId xmlns:a16="http://schemas.microsoft.com/office/drawing/2014/main" id="{30BE27FC-5966-6B44-A325-16D11192031F}"/>
              </a:ext>
            </a:extLst>
          </p:cNvPr>
          <p:cNvSpPr>
            <a:spLocks noGrp="1" noChangeArrowheads="1"/>
          </p:cNvSpPr>
          <p:nvPr>
            <p:ph type="body" idx="1"/>
          </p:nvPr>
        </p:nvSpPr>
        <p:spPr>
          <a:xfrm>
            <a:off x="409173" y="1216144"/>
            <a:ext cx="8229600" cy="5937250"/>
          </a:xfrm>
        </p:spPr>
        <p:txBody>
          <a:bodyPr/>
          <a:lstStyle/>
          <a:p>
            <a:pPr eaLnBrk="1" hangingPunct="1">
              <a:lnSpc>
                <a:spcPct val="80000"/>
              </a:lnSpc>
              <a:defRPr/>
            </a:pPr>
            <a:r>
              <a:rPr lang="en-GB" altLang="en-US" sz="2400" dirty="0"/>
              <a:t>Drawing upon the findings from the review of research and your own personal experiences what makes an outdoor adventure activity authentic?</a:t>
            </a:r>
          </a:p>
          <a:p>
            <a:pPr eaLnBrk="1" hangingPunct="1">
              <a:lnSpc>
                <a:spcPct val="80000"/>
              </a:lnSpc>
              <a:buFont typeface="Wingdings" pitchFamily="2" charset="2"/>
              <a:buNone/>
              <a:defRPr/>
            </a:pPr>
            <a:endParaRPr lang="en-GB" altLang="en-US" sz="2400" dirty="0"/>
          </a:p>
          <a:p>
            <a:pPr eaLnBrk="1" hangingPunct="1">
              <a:lnSpc>
                <a:spcPct val="80000"/>
              </a:lnSpc>
              <a:defRPr/>
            </a:pPr>
            <a:r>
              <a:rPr lang="en-GB" altLang="en-US" sz="2400" dirty="0"/>
              <a:t>Identify 4 key characteristics –</a:t>
            </a:r>
          </a:p>
          <a:p>
            <a:pPr eaLnBrk="1" hangingPunct="1">
              <a:lnSpc>
                <a:spcPct val="80000"/>
              </a:lnSpc>
              <a:buFont typeface="Wingdings" pitchFamily="2" charset="2"/>
              <a:buNone/>
              <a:defRPr/>
            </a:pPr>
            <a:r>
              <a:rPr lang="en-GB" altLang="en-US" sz="2400" dirty="0"/>
              <a:t>  ‘non </a:t>
            </a:r>
            <a:r>
              <a:rPr lang="en-GB" altLang="en-US" sz="2400" dirty="0" err="1"/>
              <a:t>negotiables</a:t>
            </a:r>
            <a:r>
              <a:rPr lang="en-GB" altLang="en-US" sz="2400" dirty="0"/>
              <a:t>’</a:t>
            </a:r>
          </a:p>
          <a:p>
            <a:pPr marL="0" indent="0">
              <a:lnSpc>
                <a:spcPct val="80000"/>
              </a:lnSpc>
              <a:buNone/>
              <a:defRPr/>
            </a:pPr>
            <a:r>
              <a:rPr lang="en-GB" altLang="en-US" sz="2400" dirty="0"/>
              <a:t>	</a:t>
            </a:r>
          </a:p>
          <a:p>
            <a:pPr marL="0" indent="0">
              <a:lnSpc>
                <a:spcPct val="80000"/>
              </a:lnSpc>
              <a:buNone/>
              <a:defRPr/>
            </a:pPr>
            <a:r>
              <a:rPr lang="en-GB" altLang="en-US" sz="2400" dirty="0"/>
              <a:t>	‘Non negotiables’ (essential features that authenticate the experience as outdoor adventure education) </a:t>
            </a:r>
          </a:p>
          <a:p>
            <a:pPr marL="0" indent="0">
              <a:lnSpc>
                <a:spcPct val="80000"/>
              </a:lnSpc>
              <a:buNone/>
              <a:defRPr/>
            </a:pPr>
            <a:r>
              <a:rPr lang="en-GB" altLang="en-US" sz="2400" dirty="0"/>
              <a:t>					</a:t>
            </a:r>
            <a:r>
              <a:rPr lang="en-GB" altLang="en-US" sz="2400" dirty="0" err="1"/>
              <a:t>Haerens</a:t>
            </a:r>
            <a:r>
              <a:rPr lang="en-GB" altLang="en-US" sz="2400" dirty="0"/>
              <a:t> et al (2011)</a:t>
            </a:r>
          </a:p>
          <a:p>
            <a:pPr eaLnBrk="1" hangingPunct="1">
              <a:lnSpc>
                <a:spcPct val="80000"/>
              </a:lnSpc>
              <a:buFont typeface="Wingdings" pitchFamily="2" charset="2"/>
              <a:buNone/>
              <a:defRPr/>
            </a:pPr>
            <a:endParaRPr lang="en-GB" altLang="en-US" dirty="0"/>
          </a:p>
        </p:txBody>
      </p:sp>
    </p:spTree>
    <p:extLst>
      <p:ext uri="{BB962C8B-B14F-4D97-AF65-F5344CB8AC3E}">
        <p14:creationId xmlns:p14="http://schemas.microsoft.com/office/powerpoint/2010/main" val="31960236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333D3B7E-1801-9B43-9DF6-5926BF3FA4DB}"/>
              </a:ext>
            </a:extLst>
          </p:cNvPr>
          <p:cNvSpPr>
            <a:spLocks noGrp="1" noChangeArrowheads="1"/>
          </p:cNvSpPr>
          <p:nvPr>
            <p:ph type="title"/>
          </p:nvPr>
        </p:nvSpPr>
        <p:spPr>
          <a:xfrm>
            <a:off x="191070" y="-109182"/>
            <a:ext cx="12192000" cy="1228725"/>
          </a:xfrm>
        </p:spPr>
        <p:txBody>
          <a:bodyPr>
            <a:normAutofit fontScale="90000"/>
          </a:bodyPr>
          <a:lstStyle/>
          <a:p>
            <a:pPr algn="l" eaLnBrk="1" hangingPunct="1">
              <a:defRPr/>
            </a:pPr>
            <a:br>
              <a:rPr lang="en-US" altLang="en-US" sz="3200" dirty="0"/>
            </a:br>
            <a:r>
              <a:rPr lang="en-US" altLang="en-US" sz="3200" b="1" dirty="0">
                <a:solidFill>
                  <a:schemeClr val="bg1"/>
                </a:solidFill>
              </a:rPr>
              <a:t>Suggested non-negotiable features</a:t>
            </a:r>
            <a:r>
              <a:rPr lang="en-GB" altLang="en-US" sz="3200" b="1" dirty="0">
                <a:solidFill>
                  <a:schemeClr val="bg1"/>
                </a:solidFill>
              </a:rPr>
              <a:t> of OAE identified in the research literature that MUST be evidenced in future PE OEA experiences</a:t>
            </a:r>
            <a:br>
              <a:rPr lang="en-GB" altLang="en-US" sz="3600" dirty="0"/>
            </a:br>
            <a:endParaRPr lang="en-GB" altLang="en-US" sz="3600" dirty="0"/>
          </a:p>
        </p:txBody>
      </p:sp>
      <p:sp>
        <p:nvSpPr>
          <p:cNvPr id="20483" name="Rectangle 3">
            <a:extLst>
              <a:ext uri="{FF2B5EF4-FFF2-40B4-BE49-F238E27FC236}">
                <a16:creationId xmlns:a16="http://schemas.microsoft.com/office/drawing/2014/main" id="{8F09D23B-804B-4F4C-AE8B-E1CB44B2C2F0}"/>
              </a:ext>
            </a:extLst>
          </p:cNvPr>
          <p:cNvSpPr>
            <a:spLocks noGrp="1" noChangeArrowheads="1"/>
          </p:cNvSpPr>
          <p:nvPr>
            <p:ph type="body" idx="1"/>
          </p:nvPr>
        </p:nvSpPr>
        <p:spPr>
          <a:xfrm>
            <a:off x="923002" y="1119543"/>
            <a:ext cx="8229600" cy="4564062"/>
          </a:xfrm>
        </p:spPr>
        <p:txBody>
          <a:bodyPr>
            <a:normAutofit lnSpcReduction="10000"/>
          </a:bodyPr>
          <a:lstStyle/>
          <a:p>
            <a:pPr marL="0" indent="0">
              <a:lnSpc>
                <a:spcPct val="80000"/>
              </a:lnSpc>
              <a:buNone/>
              <a:defRPr/>
            </a:pPr>
            <a:endParaRPr lang="en-GB" altLang="en-US" sz="4000" dirty="0"/>
          </a:p>
          <a:p>
            <a:pPr eaLnBrk="1" hangingPunct="1">
              <a:lnSpc>
                <a:spcPct val="80000"/>
              </a:lnSpc>
              <a:defRPr/>
            </a:pPr>
            <a:r>
              <a:rPr lang="en-GB" altLang="en-US" sz="4000" dirty="0"/>
              <a:t>(</a:t>
            </a:r>
            <a:r>
              <a:rPr lang="en-GB" altLang="en-US" sz="3600" dirty="0"/>
              <a:t>Mostly) Outdoors </a:t>
            </a:r>
          </a:p>
          <a:p>
            <a:pPr eaLnBrk="1" hangingPunct="1">
              <a:lnSpc>
                <a:spcPct val="80000"/>
              </a:lnSpc>
              <a:defRPr/>
            </a:pPr>
            <a:endParaRPr lang="en-GB" altLang="en-US" sz="3600" dirty="0"/>
          </a:p>
          <a:p>
            <a:pPr eaLnBrk="1" hangingPunct="1">
              <a:lnSpc>
                <a:spcPct val="80000"/>
              </a:lnSpc>
              <a:defRPr/>
            </a:pPr>
            <a:r>
              <a:rPr lang="en-GB" altLang="en-US" sz="3600" dirty="0"/>
              <a:t>Experiential approach </a:t>
            </a:r>
          </a:p>
          <a:p>
            <a:pPr eaLnBrk="1" hangingPunct="1">
              <a:lnSpc>
                <a:spcPct val="80000"/>
              </a:lnSpc>
              <a:defRPr/>
            </a:pPr>
            <a:endParaRPr lang="en-GB" altLang="en-US" sz="3600" dirty="0"/>
          </a:p>
          <a:p>
            <a:pPr eaLnBrk="1" hangingPunct="1">
              <a:lnSpc>
                <a:spcPct val="80000"/>
              </a:lnSpc>
              <a:defRPr/>
            </a:pPr>
            <a:r>
              <a:rPr lang="en-GB" altLang="en-US" sz="3600" dirty="0"/>
              <a:t>Managed Risk</a:t>
            </a:r>
          </a:p>
          <a:p>
            <a:pPr marL="0" indent="0">
              <a:lnSpc>
                <a:spcPct val="80000"/>
              </a:lnSpc>
              <a:buNone/>
              <a:defRPr/>
            </a:pPr>
            <a:endParaRPr lang="en-GB" altLang="en-US" sz="3600" dirty="0"/>
          </a:p>
          <a:p>
            <a:pPr eaLnBrk="1" hangingPunct="1">
              <a:lnSpc>
                <a:spcPct val="80000"/>
              </a:lnSpc>
              <a:defRPr/>
            </a:pPr>
            <a:r>
              <a:rPr lang="en-GB" altLang="en-US" sz="3600" dirty="0"/>
              <a:t>Challenge by choice</a:t>
            </a:r>
          </a:p>
          <a:p>
            <a:pPr eaLnBrk="1" hangingPunct="1">
              <a:lnSpc>
                <a:spcPct val="80000"/>
              </a:lnSpc>
              <a:defRPr/>
            </a:pPr>
            <a:endParaRPr lang="en-GB" altLang="en-US" dirty="0"/>
          </a:p>
          <a:p>
            <a:pPr marL="0" indent="0">
              <a:lnSpc>
                <a:spcPct val="80000"/>
              </a:lnSpc>
              <a:buNone/>
              <a:defRPr/>
            </a:pPr>
            <a:endParaRPr lang="en-GB" altLang="en-US" dirty="0"/>
          </a:p>
          <a:p>
            <a:pPr eaLnBrk="1" hangingPunct="1">
              <a:lnSpc>
                <a:spcPct val="80000"/>
              </a:lnSpc>
              <a:defRPr/>
            </a:pPr>
            <a:endParaRPr lang="en-GB" altLang="en-US" dirty="0"/>
          </a:p>
          <a:p>
            <a:pPr eaLnBrk="1" hangingPunct="1">
              <a:lnSpc>
                <a:spcPct val="80000"/>
              </a:lnSpc>
              <a:defRPr/>
            </a:pPr>
            <a:endParaRPr lang="en-GB" altLang="en-US" dirty="0"/>
          </a:p>
          <a:p>
            <a:pPr eaLnBrk="1" hangingPunct="1">
              <a:defRPr/>
            </a:pPr>
            <a:endParaRPr lang="en-GB" altLang="en-US" sz="4400" dirty="0"/>
          </a:p>
          <a:p>
            <a:pPr eaLnBrk="1" hangingPunct="1">
              <a:defRPr/>
            </a:pPr>
            <a:endParaRPr lang="en-GB" altLang="en-US" dirty="0"/>
          </a:p>
        </p:txBody>
      </p:sp>
    </p:spTree>
    <p:extLst>
      <p:ext uri="{BB962C8B-B14F-4D97-AF65-F5344CB8AC3E}">
        <p14:creationId xmlns:p14="http://schemas.microsoft.com/office/powerpoint/2010/main" val="23812635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43ECAB87-595C-094B-B06A-941E88961171}"/>
              </a:ext>
            </a:extLst>
          </p:cNvPr>
          <p:cNvSpPr>
            <a:spLocks noGrp="1" noChangeArrowheads="1"/>
          </p:cNvSpPr>
          <p:nvPr>
            <p:ph type="title"/>
          </p:nvPr>
        </p:nvSpPr>
        <p:spPr>
          <a:xfrm>
            <a:off x="229878" y="-142338"/>
            <a:ext cx="10515600" cy="1325563"/>
          </a:xfrm>
        </p:spPr>
        <p:txBody>
          <a:bodyPr>
            <a:normAutofit/>
          </a:bodyPr>
          <a:lstStyle/>
          <a:p>
            <a:pPr eaLnBrk="1" hangingPunct="1">
              <a:defRPr/>
            </a:pPr>
            <a:r>
              <a:rPr lang="en-GB" altLang="en-US" b="1" dirty="0">
                <a:solidFill>
                  <a:schemeClr val="bg1"/>
                </a:solidFill>
              </a:rPr>
              <a:t>(Mostly) Outdoors – non negotiable (1)</a:t>
            </a:r>
          </a:p>
        </p:txBody>
      </p:sp>
      <p:sp>
        <p:nvSpPr>
          <p:cNvPr id="23555" name="Rectangle 3">
            <a:extLst>
              <a:ext uri="{FF2B5EF4-FFF2-40B4-BE49-F238E27FC236}">
                <a16:creationId xmlns:a16="http://schemas.microsoft.com/office/drawing/2014/main" id="{188D47F4-9293-1045-9E6C-B2F8156BE774}"/>
              </a:ext>
            </a:extLst>
          </p:cNvPr>
          <p:cNvSpPr>
            <a:spLocks noGrp="1" noChangeArrowheads="1"/>
          </p:cNvSpPr>
          <p:nvPr>
            <p:ph type="body" idx="1"/>
          </p:nvPr>
        </p:nvSpPr>
        <p:spPr>
          <a:xfrm>
            <a:off x="404720" y="937897"/>
            <a:ext cx="8229600" cy="4495800"/>
          </a:xfrm>
        </p:spPr>
        <p:txBody>
          <a:bodyPr/>
          <a:lstStyle/>
          <a:p>
            <a:pPr marL="0" indent="0">
              <a:buNone/>
              <a:defRPr/>
            </a:pPr>
            <a:endParaRPr lang="en-GB" altLang="en-US" dirty="0"/>
          </a:p>
          <a:p>
            <a:pPr eaLnBrk="1" hangingPunct="1">
              <a:defRPr/>
            </a:pPr>
            <a:r>
              <a:rPr lang="en-GB" altLang="en-US" dirty="0"/>
              <a:t>adverse /extreme weather</a:t>
            </a:r>
          </a:p>
          <a:p>
            <a:pPr eaLnBrk="1" hangingPunct="1">
              <a:defRPr/>
            </a:pPr>
            <a:r>
              <a:rPr lang="en-US" altLang="en-US" dirty="0"/>
              <a:t>technology changes, </a:t>
            </a:r>
          </a:p>
          <a:p>
            <a:pPr eaLnBrk="1" hangingPunct="1">
              <a:defRPr/>
            </a:pPr>
            <a:r>
              <a:rPr lang="en-US" altLang="en-US" dirty="0"/>
              <a:t>indoor venues,</a:t>
            </a:r>
          </a:p>
          <a:p>
            <a:pPr eaLnBrk="1" hangingPunct="1">
              <a:defRPr/>
            </a:pPr>
            <a:r>
              <a:rPr lang="en-US" altLang="en-US" dirty="0"/>
              <a:t>school grounds and local settings,</a:t>
            </a:r>
          </a:p>
          <a:p>
            <a:pPr eaLnBrk="1" hangingPunct="1">
              <a:buFont typeface="Wingdings" pitchFamily="2" charset="2"/>
              <a:buNone/>
              <a:defRPr/>
            </a:pPr>
            <a:r>
              <a:rPr lang="en-US" altLang="en-US" dirty="0"/>
              <a:t>    day trips, </a:t>
            </a:r>
            <a:r>
              <a:rPr lang="en-US" altLang="en-US" dirty="0" err="1"/>
              <a:t>residentials</a:t>
            </a:r>
            <a:r>
              <a:rPr lang="en-US" altLang="en-US" dirty="0"/>
              <a:t>, </a:t>
            </a:r>
          </a:p>
          <a:p>
            <a:pPr eaLnBrk="1" hangingPunct="1">
              <a:buFont typeface="Wingdings" pitchFamily="2" charset="2"/>
              <a:buNone/>
              <a:defRPr/>
            </a:pPr>
            <a:r>
              <a:rPr lang="en-US" altLang="en-US" dirty="0"/>
              <a:t>              ‘4 zones model of outdoor 			learning’</a:t>
            </a:r>
          </a:p>
          <a:p>
            <a:pPr eaLnBrk="1" hangingPunct="1">
              <a:buFont typeface="Wingdings" pitchFamily="2" charset="2"/>
              <a:buNone/>
              <a:defRPr/>
            </a:pPr>
            <a:r>
              <a:rPr lang="en-US" altLang="en-US" dirty="0"/>
              <a:t>                               </a:t>
            </a:r>
            <a:r>
              <a:rPr lang="en-US" altLang="en-US" dirty="0" err="1"/>
              <a:t>Beames</a:t>
            </a:r>
            <a:r>
              <a:rPr lang="en-US" altLang="en-US" dirty="0"/>
              <a:t> et al, 2011 </a:t>
            </a:r>
            <a:endParaRPr lang="en-GB" altLang="en-US" dirty="0"/>
          </a:p>
        </p:txBody>
      </p:sp>
    </p:spTree>
    <p:extLst>
      <p:ext uri="{BB962C8B-B14F-4D97-AF65-F5344CB8AC3E}">
        <p14:creationId xmlns:p14="http://schemas.microsoft.com/office/powerpoint/2010/main" val="7039069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DB460-D137-1A4C-A166-F6EF650E87EC}"/>
              </a:ext>
            </a:extLst>
          </p:cNvPr>
          <p:cNvSpPr>
            <a:spLocks noGrp="1"/>
          </p:cNvSpPr>
          <p:nvPr>
            <p:ph type="title"/>
          </p:nvPr>
        </p:nvSpPr>
        <p:spPr>
          <a:xfrm>
            <a:off x="446047" y="297975"/>
            <a:ext cx="10448693" cy="777875"/>
          </a:xfrm>
        </p:spPr>
        <p:txBody>
          <a:bodyPr>
            <a:normAutofit fontScale="90000"/>
          </a:bodyPr>
          <a:lstStyle/>
          <a:p>
            <a:pPr>
              <a:defRPr/>
            </a:pPr>
            <a:r>
              <a:rPr lang="en-US" altLang="en-US" sz="4900" b="1" dirty="0">
                <a:solidFill>
                  <a:schemeClr val="bg1"/>
                </a:solidFill>
              </a:rPr>
              <a:t>Experiential approach – Non negotiable (2)</a:t>
            </a:r>
            <a:br>
              <a:rPr lang="en-US" altLang="en-US" sz="3200" dirty="0"/>
            </a:br>
            <a:endParaRPr lang="en-US" sz="3200" dirty="0">
              <a:ea typeface="ＭＳ Ｐゴシック" charset="0"/>
            </a:endParaRPr>
          </a:p>
        </p:txBody>
      </p:sp>
      <p:sp>
        <p:nvSpPr>
          <p:cNvPr id="3" name="Content Placeholder 2">
            <a:extLst>
              <a:ext uri="{FF2B5EF4-FFF2-40B4-BE49-F238E27FC236}">
                <a16:creationId xmlns:a16="http://schemas.microsoft.com/office/drawing/2014/main" id="{BA80DE37-2C89-7E48-9869-6DD9E0F9F4FC}"/>
              </a:ext>
            </a:extLst>
          </p:cNvPr>
          <p:cNvSpPr>
            <a:spLocks noGrp="1"/>
          </p:cNvSpPr>
          <p:nvPr>
            <p:ph idx="1"/>
          </p:nvPr>
        </p:nvSpPr>
        <p:spPr>
          <a:xfrm>
            <a:off x="684662" y="1300638"/>
            <a:ext cx="8229600" cy="5259387"/>
          </a:xfrm>
        </p:spPr>
        <p:txBody>
          <a:bodyPr/>
          <a:lstStyle/>
          <a:p>
            <a:pPr>
              <a:defRPr/>
            </a:pPr>
            <a:r>
              <a:rPr lang="en-US" altLang="en-US" dirty="0"/>
              <a:t>practical experiences </a:t>
            </a:r>
          </a:p>
          <a:p>
            <a:pPr>
              <a:defRPr/>
            </a:pPr>
            <a:r>
              <a:rPr lang="en-US" altLang="en-US" dirty="0"/>
              <a:t>learning by doing</a:t>
            </a:r>
          </a:p>
          <a:p>
            <a:pPr>
              <a:defRPr/>
            </a:pPr>
            <a:r>
              <a:rPr lang="en-US" altLang="en-US" dirty="0"/>
              <a:t>holistic engagement</a:t>
            </a:r>
          </a:p>
          <a:p>
            <a:pPr>
              <a:defRPr/>
            </a:pPr>
            <a:r>
              <a:rPr lang="en-US" altLang="en-US" dirty="0"/>
              <a:t>reviewing / reflection (Plan-Do-Review)</a:t>
            </a:r>
          </a:p>
          <a:p>
            <a:pPr>
              <a:defRPr/>
            </a:pPr>
            <a:r>
              <a:rPr lang="en-US" altLang="en-US" dirty="0"/>
              <a:t>teacher discretion about when, how, </a:t>
            </a:r>
          </a:p>
          <a:p>
            <a:pPr>
              <a:buFont typeface="Wingdings" pitchFamily="2" charset="2"/>
              <a:buNone/>
              <a:defRPr/>
            </a:pPr>
            <a:r>
              <a:rPr lang="en-US" altLang="en-US" dirty="0"/>
              <a:t>   &amp; where to review learning  </a:t>
            </a:r>
          </a:p>
          <a:p>
            <a:pPr>
              <a:buFont typeface="Wingdings" pitchFamily="2" charset="2"/>
              <a:buNone/>
              <a:defRPr/>
            </a:pPr>
            <a:r>
              <a:rPr lang="en-US" altLang="en-US" dirty="0"/>
              <a:t>   experiences (Scaffolding learning)</a:t>
            </a:r>
          </a:p>
        </p:txBody>
      </p:sp>
    </p:spTree>
    <p:extLst>
      <p:ext uri="{BB962C8B-B14F-4D97-AF65-F5344CB8AC3E}">
        <p14:creationId xmlns:p14="http://schemas.microsoft.com/office/powerpoint/2010/main" val="8036301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80F34-7964-D340-89D9-00D73C23FA78}"/>
              </a:ext>
            </a:extLst>
          </p:cNvPr>
          <p:cNvSpPr>
            <a:spLocks noGrp="1"/>
          </p:cNvSpPr>
          <p:nvPr>
            <p:ph type="title"/>
          </p:nvPr>
        </p:nvSpPr>
        <p:spPr>
          <a:xfrm>
            <a:off x="498088" y="32718"/>
            <a:ext cx="8229600" cy="850900"/>
          </a:xfrm>
        </p:spPr>
        <p:txBody>
          <a:bodyPr>
            <a:normAutofit/>
          </a:bodyPr>
          <a:lstStyle/>
          <a:p>
            <a:pPr>
              <a:defRPr/>
            </a:pPr>
            <a:r>
              <a:rPr lang="en-US" b="1" dirty="0">
                <a:solidFill>
                  <a:schemeClr val="bg1"/>
                </a:solidFill>
                <a:ea typeface="ＭＳ Ｐゴシック" charset="0"/>
              </a:rPr>
              <a:t>Managed Risk – Non negotiable (3)</a:t>
            </a:r>
          </a:p>
        </p:txBody>
      </p:sp>
      <p:sp>
        <p:nvSpPr>
          <p:cNvPr id="3" name="Content Placeholder 2">
            <a:extLst>
              <a:ext uri="{FF2B5EF4-FFF2-40B4-BE49-F238E27FC236}">
                <a16:creationId xmlns:a16="http://schemas.microsoft.com/office/drawing/2014/main" id="{559ED4C1-9B84-414D-9E8F-133E671C316C}"/>
              </a:ext>
            </a:extLst>
          </p:cNvPr>
          <p:cNvSpPr>
            <a:spLocks noGrp="1"/>
          </p:cNvSpPr>
          <p:nvPr>
            <p:ph idx="1"/>
          </p:nvPr>
        </p:nvSpPr>
        <p:spPr>
          <a:xfrm>
            <a:off x="402387" y="1225899"/>
            <a:ext cx="8229600" cy="4754562"/>
          </a:xfrm>
        </p:spPr>
        <p:txBody>
          <a:bodyPr/>
          <a:lstStyle/>
          <a:p>
            <a:pPr>
              <a:defRPr/>
            </a:pPr>
            <a:r>
              <a:rPr lang="en-US" altLang="en-US" dirty="0"/>
              <a:t>built-in success at introductory level. </a:t>
            </a:r>
          </a:p>
          <a:p>
            <a:pPr>
              <a:defRPr/>
            </a:pPr>
            <a:r>
              <a:rPr lang="en-US" altLang="en-US" dirty="0"/>
              <a:t>broader understanding of risk to </a:t>
            </a:r>
          </a:p>
          <a:p>
            <a:pPr>
              <a:buFont typeface="Wingdings" pitchFamily="2" charset="2"/>
              <a:buNone/>
              <a:defRPr/>
            </a:pPr>
            <a:r>
              <a:rPr lang="en-US" altLang="en-US" dirty="0"/>
              <a:t>   include: social, psychological,</a:t>
            </a:r>
          </a:p>
          <a:p>
            <a:pPr>
              <a:buFont typeface="Wingdings" pitchFamily="2" charset="2"/>
              <a:buNone/>
              <a:defRPr/>
            </a:pPr>
            <a:r>
              <a:rPr lang="en-US" altLang="en-US" dirty="0"/>
              <a:t>   emotional &amp; physical risk.</a:t>
            </a:r>
          </a:p>
          <a:p>
            <a:pPr>
              <a:defRPr/>
            </a:pPr>
            <a:r>
              <a:rPr lang="en-US" altLang="en-US" dirty="0"/>
              <a:t>pupils uncertain if they can meet the    </a:t>
            </a:r>
          </a:p>
          <a:p>
            <a:pPr>
              <a:buFont typeface="Wingdings" pitchFamily="2" charset="2"/>
              <a:buNone/>
              <a:defRPr/>
            </a:pPr>
            <a:r>
              <a:rPr lang="en-US" altLang="en-US" dirty="0"/>
              <a:t>   challenge.</a:t>
            </a:r>
          </a:p>
          <a:p>
            <a:pPr>
              <a:defRPr/>
            </a:pPr>
            <a:r>
              <a:rPr lang="en-US" altLang="en-US" dirty="0"/>
              <a:t>pupils able to deal with ‘failure’ with </a:t>
            </a:r>
          </a:p>
          <a:p>
            <a:pPr>
              <a:buFont typeface="Wingdings" pitchFamily="2" charset="2"/>
              <a:buNone/>
              <a:defRPr/>
            </a:pPr>
            <a:r>
              <a:rPr lang="en-US" altLang="en-US" dirty="0"/>
              <a:t>   more experience and greater confidence.     </a:t>
            </a:r>
          </a:p>
        </p:txBody>
      </p:sp>
    </p:spTree>
    <p:extLst>
      <p:ext uri="{BB962C8B-B14F-4D97-AF65-F5344CB8AC3E}">
        <p14:creationId xmlns:p14="http://schemas.microsoft.com/office/powerpoint/2010/main" val="33751731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621E0-9083-E646-9885-3CC1D11CB358}"/>
              </a:ext>
            </a:extLst>
          </p:cNvPr>
          <p:cNvSpPr>
            <a:spLocks noGrp="1"/>
          </p:cNvSpPr>
          <p:nvPr>
            <p:ph type="title"/>
          </p:nvPr>
        </p:nvSpPr>
        <p:spPr>
          <a:xfrm>
            <a:off x="411041" y="217551"/>
            <a:ext cx="8229600" cy="993775"/>
          </a:xfrm>
        </p:spPr>
        <p:txBody>
          <a:bodyPr>
            <a:normAutofit fontScale="90000"/>
          </a:bodyPr>
          <a:lstStyle/>
          <a:p>
            <a:pPr>
              <a:defRPr/>
            </a:pPr>
            <a:r>
              <a:rPr lang="en-US" altLang="en-US" b="1" dirty="0">
                <a:solidFill>
                  <a:schemeClr val="bg1"/>
                </a:solidFill>
              </a:rPr>
              <a:t>Challenge by choice Non negotiable (4)</a:t>
            </a:r>
            <a:br>
              <a:rPr lang="en-US" altLang="en-US" sz="3200" dirty="0"/>
            </a:br>
            <a:endParaRPr lang="en-US" sz="3200" dirty="0">
              <a:ea typeface="ＭＳ Ｐゴシック" charset="0"/>
            </a:endParaRPr>
          </a:p>
        </p:txBody>
      </p:sp>
      <p:sp>
        <p:nvSpPr>
          <p:cNvPr id="3" name="Content Placeholder 2">
            <a:extLst>
              <a:ext uri="{FF2B5EF4-FFF2-40B4-BE49-F238E27FC236}">
                <a16:creationId xmlns:a16="http://schemas.microsoft.com/office/drawing/2014/main" id="{93EA5F14-BED3-E046-8F1A-1741AED9F55F}"/>
              </a:ext>
            </a:extLst>
          </p:cNvPr>
          <p:cNvSpPr>
            <a:spLocks noGrp="1"/>
          </p:cNvSpPr>
          <p:nvPr>
            <p:ph idx="1"/>
          </p:nvPr>
        </p:nvSpPr>
        <p:spPr>
          <a:xfrm>
            <a:off x="498753" y="1303694"/>
            <a:ext cx="8229600" cy="4683125"/>
          </a:xfrm>
        </p:spPr>
        <p:txBody>
          <a:bodyPr/>
          <a:lstStyle/>
          <a:p>
            <a:pPr>
              <a:defRPr/>
            </a:pPr>
            <a:r>
              <a:rPr lang="en-US" altLang="en-US" dirty="0"/>
              <a:t>not a get-out clause for </a:t>
            </a:r>
          </a:p>
          <a:p>
            <a:pPr>
              <a:buFont typeface="Wingdings" pitchFamily="2" charset="2"/>
              <a:buNone/>
              <a:defRPr/>
            </a:pPr>
            <a:r>
              <a:rPr lang="en-US" altLang="en-US" dirty="0"/>
              <a:t>   non-participation.</a:t>
            </a:r>
          </a:p>
          <a:p>
            <a:pPr>
              <a:buFont typeface="Wingdings" pitchFamily="2" charset="2"/>
              <a:buNone/>
              <a:defRPr/>
            </a:pPr>
            <a:endParaRPr lang="en-US" altLang="en-US" dirty="0"/>
          </a:p>
          <a:p>
            <a:pPr>
              <a:defRPr/>
            </a:pPr>
            <a:r>
              <a:rPr lang="en-US" altLang="en-US" dirty="0"/>
              <a:t>pupils choose level of engagement and encouraged by teacher / peers.</a:t>
            </a:r>
          </a:p>
          <a:p>
            <a:pPr marL="0" indent="0">
              <a:buNone/>
              <a:defRPr/>
            </a:pPr>
            <a:endParaRPr lang="en-US" altLang="en-US" dirty="0"/>
          </a:p>
          <a:p>
            <a:pPr>
              <a:defRPr/>
            </a:pPr>
            <a:r>
              <a:rPr lang="en-US" altLang="en-US" dirty="0"/>
              <a:t>pupils take increasing responsibility</a:t>
            </a:r>
          </a:p>
          <a:p>
            <a:pPr>
              <a:buFont typeface="Wingdings" pitchFamily="2" charset="2"/>
              <a:buNone/>
              <a:defRPr/>
            </a:pPr>
            <a:r>
              <a:rPr lang="en-US" altLang="en-US" dirty="0"/>
              <a:t>   for own learning.</a:t>
            </a:r>
          </a:p>
          <a:p>
            <a:pPr>
              <a:buFont typeface="Wingdings" pitchFamily="2" charset="2"/>
              <a:buNone/>
              <a:defRPr/>
            </a:pPr>
            <a:endParaRPr lang="en-US" altLang="en-US" dirty="0"/>
          </a:p>
        </p:txBody>
      </p:sp>
    </p:spTree>
    <p:extLst>
      <p:ext uri="{BB962C8B-B14F-4D97-AF65-F5344CB8AC3E}">
        <p14:creationId xmlns:p14="http://schemas.microsoft.com/office/powerpoint/2010/main" val="34080497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08F52CCD-3A05-B64C-93E5-7A15F86097AD}"/>
              </a:ext>
            </a:extLst>
          </p:cNvPr>
          <p:cNvSpPr>
            <a:spLocks noGrp="1" noChangeArrowheads="1"/>
          </p:cNvSpPr>
          <p:nvPr>
            <p:ph type="title"/>
          </p:nvPr>
        </p:nvSpPr>
        <p:spPr>
          <a:xfrm>
            <a:off x="602776" y="215056"/>
            <a:ext cx="8229600" cy="561975"/>
          </a:xfrm>
        </p:spPr>
        <p:txBody>
          <a:bodyPr>
            <a:noAutofit/>
          </a:bodyPr>
          <a:lstStyle/>
          <a:p>
            <a:pPr eaLnBrk="1" hangingPunct="1">
              <a:defRPr/>
            </a:pPr>
            <a:r>
              <a:rPr lang="en-GB" altLang="en-US" b="1" dirty="0">
                <a:solidFill>
                  <a:schemeClr val="bg1"/>
                </a:solidFill>
              </a:rPr>
              <a:t>Areas of concern to be addressed?</a:t>
            </a:r>
          </a:p>
        </p:txBody>
      </p:sp>
      <p:sp>
        <p:nvSpPr>
          <p:cNvPr id="10243" name="Rectangle 3">
            <a:extLst>
              <a:ext uri="{FF2B5EF4-FFF2-40B4-BE49-F238E27FC236}">
                <a16:creationId xmlns:a16="http://schemas.microsoft.com/office/drawing/2014/main" id="{0AC7FBCF-A2EF-6C43-B893-ECC49BC78F37}"/>
              </a:ext>
            </a:extLst>
          </p:cNvPr>
          <p:cNvSpPr>
            <a:spLocks noGrp="1" noChangeArrowheads="1"/>
          </p:cNvSpPr>
          <p:nvPr>
            <p:ph type="body" idx="1"/>
          </p:nvPr>
        </p:nvSpPr>
        <p:spPr>
          <a:xfrm>
            <a:off x="602776" y="1163640"/>
            <a:ext cx="5606955" cy="5616575"/>
          </a:xfrm>
        </p:spPr>
        <p:txBody>
          <a:bodyPr>
            <a:normAutofit fontScale="70000" lnSpcReduction="20000"/>
          </a:bodyPr>
          <a:lstStyle/>
          <a:p>
            <a:pPr eaLnBrk="1" hangingPunct="1">
              <a:lnSpc>
                <a:spcPct val="80000"/>
              </a:lnSpc>
              <a:defRPr/>
            </a:pPr>
            <a:r>
              <a:rPr lang="en-GB" altLang="en-US" dirty="0"/>
              <a:t>Teacher competence: Do teachers have….</a:t>
            </a:r>
          </a:p>
          <a:p>
            <a:pPr eaLnBrk="1" hangingPunct="1">
              <a:lnSpc>
                <a:spcPct val="80000"/>
              </a:lnSpc>
              <a:defRPr/>
            </a:pPr>
            <a:endParaRPr lang="en-GB" altLang="en-US" dirty="0"/>
          </a:p>
          <a:p>
            <a:pPr marL="0" indent="0">
              <a:lnSpc>
                <a:spcPct val="80000"/>
              </a:lnSpc>
              <a:buNone/>
              <a:defRPr/>
            </a:pPr>
            <a:r>
              <a:rPr lang="en-GB" altLang="en-US" dirty="0"/>
              <a:t>    - skills to deliver OAE on site and locally?</a:t>
            </a:r>
          </a:p>
          <a:p>
            <a:pPr marL="0" indent="0">
              <a:lnSpc>
                <a:spcPct val="80000"/>
              </a:lnSpc>
              <a:buNone/>
              <a:defRPr/>
            </a:pPr>
            <a:r>
              <a:rPr lang="en-GB" altLang="en-US" dirty="0"/>
              <a:t>    - confidence and support to allow pupils to take </a:t>
            </a:r>
          </a:p>
          <a:p>
            <a:pPr marL="0" indent="0">
              <a:lnSpc>
                <a:spcPct val="80000"/>
              </a:lnSpc>
              <a:buNone/>
              <a:defRPr/>
            </a:pPr>
            <a:r>
              <a:rPr lang="en-GB" altLang="en-US" dirty="0"/>
              <a:t>      more responsibility for their own learning?</a:t>
            </a:r>
          </a:p>
          <a:p>
            <a:pPr marL="0" indent="0">
              <a:lnSpc>
                <a:spcPct val="80000"/>
              </a:lnSpc>
              <a:buNone/>
              <a:defRPr/>
            </a:pPr>
            <a:r>
              <a:rPr lang="en-GB" altLang="en-US" dirty="0"/>
              <a:t>    - skills and experience to review pupils learning?</a:t>
            </a:r>
          </a:p>
          <a:p>
            <a:pPr marL="0" indent="0">
              <a:lnSpc>
                <a:spcPct val="80000"/>
              </a:lnSpc>
              <a:buNone/>
              <a:defRPr/>
            </a:pPr>
            <a:r>
              <a:rPr lang="en-GB" altLang="en-US" dirty="0"/>
              <a:t>    - appropriate tools and training to assess OAE </a:t>
            </a:r>
          </a:p>
          <a:p>
            <a:pPr marL="0" indent="0">
              <a:lnSpc>
                <a:spcPct val="80000"/>
              </a:lnSpc>
              <a:buNone/>
              <a:defRPr/>
            </a:pPr>
            <a:r>
              <a:rPr lang="en-GB" altLang="en-US" dirty="0"/>
              <a:t>      learning?</a:t>
            </a:r>
          </a:p>
          <a:p>
            <a:pPr marL="0" indent="0">
              <a:lnSpc>
                <a:spcPct val="80000"/>
              </a:lnSpc>
              <a:buNone/>
              <a:defRPr/>
            </a:pPr>
            <a:endParaRPr lang="en-GB" altLang="en-US" dirty="0"/>
          </a:p>
          <a:p>
            <a:pPr eaLnBrk="1" hangingPunct="1">
              <a:lnSpc>
                <a:spcPct val="80000"/>
              </a:lnSpc>
              <a:defRPr/>
            </a:pPr>
            <a:r>
              <a:rPr lang="en-GB" altLang="en-US" dirty="0"/>
              <a:t>Schools: Do schools have ….</a:t>
            </a:r>
          </a:p>
          <a:p>
            <a:pPr marL="0" indent="0">
              <a:lnSpc>
                <a:spcPct val="80000"/>
              </a:lnSpc>
              <a:buNone/>
              <a:defRPr/>
            </a:pPr>
            <a:r>
              <a:rPr lang="en-GB" altLang="en-US" dirty="0"/>
              <a:t>    - equipment and space to deliver OAE on site / </a:t>
            </a:r>
          </a:p>
          <a:p>
            <a:pPr marL="0" indent="0">
              <a:lnSpc>
                <a:spcPct val="80000"/>
              </a:lnSpc>
              <a:buNone/>
              <a:defRPr/>
            </a:pPr>
            <a:r>
              <a:rPr lang="en-GB" altLang="en-US" dirty="0"/>
              <a:t>       locally?</a:t>
            </a:r>
          </a:p>
          <a:p>
            <a:pPr marL="0" indent="0">
              <a:lnSpc>
                <a:spcPct val="80000"/>
              </a:lnSpc>
              <a:buNone/>
              <a:defRPr/>
            </a:pPr>
            <a:r>
              <a:rPr lang="en-GB" altLang="en-US" dirty="0"/>
              <a:t>    - supportive timetable / PE culture (to challenge </a:t>
            </a:r>
          </a:p>
          <a:p>
            <a:pPr marL="0" indent="0">
              <a:lnSpc>
                <a:spcPct val="80000"/>
              </a:lnSpc>
              <a:buNone/>
              <a:defRPr/>
            </a:pPr>
            <a:r>
              <a:rPr lang="en-GB" altLang="en-US" dirty="0"/>
              <a:t>      team games)?</a:t>
            </a:r>
          </a:p>
          <a:p>
            <a:pPr marL="0" indent="0">
              <a:lnSpc>
                <a:spcPct val="80000"/>
              </a:lnSpc>
              <a:buNone/>
              <a:defRPr/>
            </a:pPr>
            <a:r>
              <a:rPr lang="en-GB" altLang="en-US" dirty="0"/>
              <a:t>    - links to local clubs and organisations?</a:t>
            </a:r>
          </a:p>
          <a:p>
            <a:pPr marL="0" indent="0">
              <a:lnSpc>
                <a:spcPct val="80000"/>
              </a:lnSpc>
              <a:buNone/>
              <a:defRPr/>
            </a:pPr>
            <a:r>
              <a:rPr lang="en-GB" altLang="en-US" dirty="0"/>
              <a:t>    </a:t>
            </a:r>
          </a:p>
          <a:p>
            <a:pPr eaLnBrk="1" hangingPunct="1">
              <a:lnSpc>
                <a:spcPct val="80000"/>
              </a:lnSpc>
              <a:buFont typeface="Wingdings" pitchFamily="2" charset="2"/>
              <a:buNone/>
              <a:defRPr/>
            </a:pPr>
            <a:endParaRPr lang="en-GB" altLang="en-US" dirty="0"/>
          </a:p>
          <a:p>
            <a:pPr eaLnBrk="1" hangingPunct="1">
              <a:lnSpc>
                <a:spcPct val="80000"/>
              </a:lnSpc>
              <a:buFont typeface="Wingdings" pitchFamily="2" charset="2"/>
              <a:buNone/>
              <a:defRPr/>
            </a:pPr>
            <a:r>
              <a:rPr lang="en-GB" altLang="en-US" dirty="0"/>
              <a:t>					</a:t>
            </a:r>
          </a:p>
        </p:txBody>
      </p:sp>
    </p:spTree>
    <p:extLst>
      <p:ext uri="{BB962C8B-B14F-4D97-AF65-F5344CB8AC3E}">
        <p14:creationId xmlns:p14="http://schemas.microsoft.com/office/powerpoint/2010/main" val="30860439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2D29C-57A1-9944-81C9-F64B6A2F8795}"/>
              </a:ext>
            </a:extLst>
          </p:cNvPr>
          <p:cNvSpPr>
            <a:spLocks noGrp="1"/>
          </p:cNvSpPr>
          <p:nvPr>
            <p:ph type="title"/>
          </p:nvPr>
        </p:nvSpPr>
        <p:spPr>
          <a:xfrm>
            <a:off x="201304" y="-146463"/>
            <a:ext cx="11990696" cy="1325563"/>
          </a:xfrm>
        </p:spPr>
        <p:txBody>
          <a:bodyPr>
            <a:normAutofit/>
          </a:bodyPr>
          <a:lstStyle/>
          <a:p>
            <a:r>
              <a:rPr lang="en-US" sz="3200" b="1" dirty="0">
                <a:solidFill>
                  <a:schemeClr val="bg1"/>
                </a:solidFill>
              </a:rPr>
              <a:t>What facilities can you put in your designs to support this model ?</a:t>
            </a:r>
          </a:p>
        </p:txBody>
      </p:sp>
      <p:sp>
        <p:nvSpPr>
          <p:cNvPr id="3" name="Content Placeholder 2">
            <a:extLst>
              <a:ext uri="{FF2B5EF4-FFF2-40B4-BE49-F238E27FC236}">
                <a16:creationId xmlns:a16="http://schemas.microsoft.com/office/drawing/2014/main" id="{58AEAA82-7448-574E-846D-C3A2DDAA0538}"/>
              </a:ext>
            </a:extLst>
          </p:cNvPr>
          <p:cNvSpPr>
            <a:spLocks noGrp="1"/>
          </p:cNvSpPr>
          <p:nvPr>
            <p:ph idx="1"/>
          </p:nvPr>
        </p:nvSpPr>
        <p:spPr>
          <a:xfrm>
            <a:off x="360528" y="1416192"/>
            <a:ext cx="10515600" cy="4351338"/>
          </a:xfrm>
        </p:spPr>
        <p:txBody>
          <a:bodyPr/>
          <a:lstStyle/>
          <a:p>
            <a:r>
              <a:rPr lang="en-US" dirty="0"/>
              <a:t>Consider what types of developments would support the outdoor and adventure education as a pedagogical model in key stage 3 Physical Education …. </a:t>
            </a:r>
          </a:p>
          <a:p>
            <a:endParaRPr lang="en-US" dirty="0"/>
          </a:p>
          <a:p>
            <a:r>
              <a:rPr lang="en-US" dirty="0"/>
              <a:t>Can you think  about developments that are short, mid or long term ?</a:t>
            </a:r>
          </a:p>
          <a:p>
            <a:endParaRPr lang="en-US" dirty="0"/>
          </a:p>
          <a:p>
            <a:pPr marL="0" indent="0">
              <a:buNone/>
            </a:pPr>
            <a:r>
              <a:rPr lang="en-US" dirty="0"/>
              <a:t> </a:t>
            </a:r>
          </a:p>
        </p:txBody>
      </p:sp>
    </p:spTree>
    <p:extLst>
      <p:ext uri="{BB962C8B-B14F-4D97-AF65-F5344CB8AC3E}">
        <p14:creationId xmlns:p14="http://schemas.microsoft.com/office/powerpoint/2010/main" val="33421734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1A5FD14B-BDE6-9D42-8244-DC5DB67C8418}"/>
              </a:ext>
            </a:extLst>
          </p:cNvPr>
          <p:cNvSpPr>
            <a:spLocks noGrp="1"/>
          </p:cNvSpPr>
          <p:nvPr>
            <p:ph type="subTitle" sz="quarter" idx="1"/>
          </p:nvPr>
        </p:nvSpPr>
        <p:spPr>
          <a:xfrm>
            <a:off x="379916" y="1388269"/>
            <a:ext cx="7848600" cy="4081462"/>
          </a:xfrm>
        </p:spPr>
        <p:txBody>
          <a:bodyPr/>
          <a:lstStyle/>
          <a:p>
            <a:pPr marL="457200" indent="-457200" algn="l">
              <a:buFont typeface="Arial" panose="020B0604020202020204" pitchFamily="34" charset="0"/>
              <a:buChar char="•"/>
              <a:defRPr/>
            </a:pPr>
            <a:r>
              <a:rPr lang="en-GB" sz="2800" dirty="0"/>
              <a:t>Begin to outline a  scheme of work for Key Stage 3 noting the range of OAE activities that could be experienced in school and the local environment.</a:t>
            </a:r>
          </a:p>
          <a:p>
            <a:pPr algn="l" eaLnBrk="1" hangingPunct="1">
              <a:defRPr/>
            </a:pPr>
            <a:endParaRPr lang="en-GB" sz="2800" dirty="0"/>
          </a:p>
          <a:p>
            <a:pPr marL="342900" indent="-342900" algn="l">
              <a:buFont typeface="Arial" panose="020B0604020202020204" pitchFamily="34" charset="0"/>
              <a:buChar char="•"/>
              <a:defRPr/>
            </a:pPr>
            <a:r>
              <a:rPr lang="en-GB" sz="2800" dirty="0"/>
              <a:t>Activities need to incorporate the 4 non negotiable features identified from the research.</a:t>
            </a:r>
          </a:p>
        </p:txBody>
      </p:sp>
      <p:sp>
        <p:nvSpPr>
          <p:cNvPr id="3" name="Title 2">
            <a:extLst>
              <a:ext uri="{FF2B5EF4-FFF2-40B4-BE49-F238E27FC236}">
                <a16:creationId xmlns:a16="http://schemas.microsoft.com/office/drawing/2014/main" id="{1B5BD638-23F2-3144-9C24-BB8E14DB92F3}"/>
              </a:ext>
            </a:extLst>
          </p:cNvPr>
          <p:cNvSpPr>
            <a:spLocks noGrp="1"/>
          </p:cNvSpPr>
          <p:nvPr>
            <p:ph type="ctrTitle" sz="quarter"/>
          </p:nvPr>
        </p:nvSpPr>
        <p:spPr>
          <a:xfrm>
            <a:off x="0" y="89210"/>
            <a:ext cx="7772400" cy="792163"/>
          </a:xfrm>
        </p:spPr>
        <p:txBody>
          <a:bodyPr/>
          <a:lstStyle/>
          <a:p>
            <a:pPr eaLnBrk="1" hangingPunct="1">
              <a:defRPr/>
            </a:pPr>
            <a:r>
              <a:rPr lang="en-GB" altLang="en-US" sz="3200" b="1" dirty="0">
                <a:solidFill>
                  <a:schemeClr val="bg1"/>
                </a:solidFill>
              </a:rPr>
              <a:t> </a:t>
            </a:r>
          </a:p>
        </p:txBody>
      </p:sp>
      <p:sp>
        <p:nvSpPr>
          <p:cNvPr id="4" name="Title 2">
            <a:extLst>
              <a:ext uri="{FF2B5EF4-FFF2-40B4-BE49-F238E27FC236}">
                <a16:creationId xmlns:a16="http://schemas.microsoft.com/office/drawing/2014/main" id="{B98768B6-5506-1AD3-A404-20A80E598D3E}"/>
              </a:ext>
            </a:extLst>
          </p:cNvPr>
          <p:cNvSpPr txBox="1">
            <a:spLocks/>
          </p:cNvSpPr>
          <p:nvPr/>
        </p:nvSpPr>
        <p:spPr>
          <a:xfrm>
            <a:off x="711543" y="0"/>
            <a:ext cx="7772400" cy="7921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defRPr/>
            </a:pPr>
            <a:r>
              <a:rPr lang="en-GB" altLang="en-US" sz="4400" b="1">
                <a:solidFill>
                  <a:schemeClr val="bg1"/>
                </a:solidFill>
              </a:rPr>
              <a:t>Task</a:t>
            </a:r>
            <a:r>
              <a:rPr lang="en-GB" altLang="en-US" sz="3200" b="1">
                <a:solidFill>
                  <a:schemeClr val="bg1"/>
                </a:solidFill>
              </a:rPr>
              <a:t>  </a:t>
            </a:r>
            <a:endParaRPr lang="en-GB" altLang="en-US" sz="3200" b="1" dirty="0">
              <a:solidFill>
                <a:schemeClr val="bg1"/>
              </a:solidFill>
            </a:endParaRPr>
          </a:p>
        </p:txBody>
      </p:sp>
    </p:spTree>
    <p:extLst>
      <p:ext uri="{BB962C8B-B14F-4D97-AF65-F5344CB8AC3E}">
        <p14:creationId xmlns:p14="http://schemas.microsoft.com/office/powerpoint/2010/main" val="1455146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A32C7963-2C40-FF40-9170-05A53BDFD1D7}"/>
              </a:ext>
            </a:extLst>
          </p:cNvPr>
          <p:cNvSpPr>
            <a:spLocks noGrp="1"/>
          </p:cNvSpPr>
          <p:nvPr>
            <p:ph type="subTitle" sz="quarter" idx="1"/>
          </p:nvPr>
        </p:nvSpPr>
        <p:spPr>
          <a:xfrm>
            <a:off x="1009935" y="1076610"/>
            <a:ext cx="9626482" cy="4696393"/>
          </a:xfrm>
        </p:spPr>
        <p:txBody>
          <a:bodyPr>
            <a:normAutofit lnSpcReduction="10000"/>
          </a:bodyPr>
          <a:lstStyle/>
          <a:p>
            <a:pPr algn="l">
              <a:defRPr/>
            </a:pPr>
            <a:r>
              <a:rPr lang="en-US" sz="1600" dirty="0" err="1"/>
              <a:t>Beames</a:t>
            </a:r>
            <a:r>
              <a:rPr lang="en-US" sz="1600" dirty="0"/>
              <a:t>, S., Higgins, P., and </a:t>
            </a:r>
            <a:r>
              <a:rPr lang="en-US" sz="1600" dirty="0" err="1"/>
              <a:t>Nicol</a:t>
            </a:r>
            <a:r>
              <a:rPr lang="en-US" sz="1600" dirty="0"/>
              <a:t>, R. 2012. </a:t>
            </a:r>
            <a:r>
              <a:rPr lang="en-US" sz="1600" i="1" dirty="0"/>
              <a:t>Learning outside the classroom – theory and guidelines for practice</a:t>
            </a:r>
            <a:r>
              <a:rPr lang="en-US" sz="1600" dirty="0"/>
              <a:t>. London: Routledge.</a:t>
            </a:r>
            <a:endParaRPr lang="en-GB" sz="1600" dirty="0"/>
          </a:p>
          <a:p>
            <a:pPr algn="l">
              <a:defRPr/>
            </a:pPr>
            <a:endParaRPr lang="en-US" sz="1600" dirty="0"/>
          </a:p>
          <a:p>
            <a:pPr algn="l">
              <a:defRPr/>
            </a:pPr>
            <a:r>
              <a:rPr lang="en-US" sz="1600" dirty="0" err="1"/>
              <a:t>Haerens</a:t>
            </a:r>
            <a:r>
              <a:rPr lang="en-US" sz="1600" dirty="0"/>
              <a:t>, L., Kirk, D., </a:t>
            </a:r>
            <a:r>
              <a:rPr lang="en-US" sz="1600" dirty="0" err="1"/>
              <a:t>Cardon</a:t>
            </a:r>
            <a:r>
              <a:rPr lang="en-US" sz="1600" dirty="0"/>
              <a:t>, G., and De </a:t>
            </a:r>
            <a:r>
              <a:rPr lang="en-US" sz="1600" dirty="0" err="1"/>
              <a:t>Bourdeaudhuij</a:t>
            </a:r>
            <a:r>
              <a:rPr lang="en-US" sz="1600" dirty="0"/>
              <a:t>, I. 2011. Toward the development of a pedagogical model for health-based physical education.  </a:t>
            </a:r>
            <a:r>
              <a:rPr lang="en-US" sz="1600" i="1" dirty="0"/>
              <a:t>Quest</a:t>
            </a:r>
            <a:r>
              <a:rPr lang="en-US" sz="1600" dirty="0"/>
              <a:t>, 63, 321-338. </a:t>
            </a:r>
            <a:endParaRPr lang="en-GB" sz="1600" dirty="0"/>
          </a:p>
          <a:p>
            <a:pPr algn="l">
              <a:defRPr/>
            </a:pPr>
            <a:r>
              <a:rPr lang="en-US" sz="1600" dirty="0"/>
              <a:t> </a:t>
            </a:r>
            <a:endParaRPr lang="en-GB" sz="1600" dirty="0"/>
          </a:p>
          <a:p>
            <a:pPr algn="l">
              <a:defRPr/>
            </a:pPr>
            <a:r>
              <a:rPr lang="en-US" sz="1600" dirty="0"/>
              <a:t>Hattie, J., Marsh, H.W., Neill, J. and Richards, G. E. 1997. Adventure education and outward Bound: Out-of-class experiences that make a lasting difference, </a:t>
            </a:r>
            <a:r>
              <a:rPr lang="en-US" sz="1600" i="1" dirty="0"/>
              <a:t>Review of Educational Research</a:t>
            </a:r>
            <a:r>
              <a:rPr lang="en-US" sz="1600" dirty="0"/>
              <a:t>, 67, 1, 43-87.</a:t>
            </a:r>
            <a:endParaRPr lang="en-GB" sz="1600" dirty="0"/>
          </a:p>
          <a:p>
            <a:pPr algn="l" eaLnBrk="1" hangingPunct="1">
              <a:defRPr/>
            </a:pPr>
            <a:endParaRPr lang="en-US" sz="1600" dirty="0"/>
          </a:p>
          <a:p>
            <a:pPr algn="l" eaLnBrk="1" hangingPunct="1">
              <a:defRPr/>
            </a:pPr>
            <a:r>
              <a:rPr lang="en-US" sz="1600" dirty="0"/>
              <a:t>Metzler, M. W. 2011. </a:t>
            </a:r>
            <a:r>
              <a:rPr lang="en-US" sz="1600" i="1" dirty="0"/>
              <a:t>Instructional Models for Physical Education</a:t>
            </a:r>
            <a:r>
              <a:rPr lang="en-US" sz="1600" dirty="0"/>
              <a:t> (3</a:t>
            </a:r>
            <a:r>
              <a:rPr lang="en-US" sz="1600" baseline="30000" dirty="0"/>
              <a:t>rd</a:t>
            </a:r>
            <a:r>
              <a:rPr lang="en-US" sz="1600" dirty="0"/>
              <a:t> edition), Scottsdale, AZ: Holcomb </a:t>
            </a:r>
            <a:r>
              <a:rPr lang="en-US" sz="1600" dirty="0" err="1"/>
              <a:t>Hathway</a:t>
            </a:r>
            <a:r>
              <a:rPr lang="en-US" sz="1600" dirty="0"/>
              <a:t> Pub. </a:t>
            </a:r>
          </a:p>
          <a:p>
            <a:pPr algn="l">
              <a:defRPr/>
            </a:pPr>
            <a:endParaRPr lang="en-GB" sz="1600" b="1" dirty="0"/>
          </a:p>
          <a:p>
            <a:pPr algn="l">
              <a:defRPr/>
            </a:pPr>
            <a:r>
              <a:rPr lang="en-GB" sz="1600" dirty="0"/>
              <a:t>Williams, A. and Wainwright, N. (2014) A new pedagogical model for adventure in the curriculum: Part 1 – advocating for the model. </a:t>
            </a:r>
            <a:r>
              <a:rPr lang="en-GB" sz="1600" i="1" dirty="0"/>
              <a:t>Journal of Physical Education and Sport Pedagogy </a:t>
            </a:r>
            <a:r>
              <a:rPr lang="en-GB" sz="1600" dirty="0"/>
              <a:t>, Vol 21 (5) 460-481. </a:t>
            </a:r>
          </a:p>
          <a:p>
            <a:pPr algn="l">
              <a:defRPr/>
            </a:pPr>
            <a:r>
              <a:rPr lang="en-GB" sz="1600" dirty="0"/>
              <a:t> </a:t>
            </a:r>
          </a:p>
          <a:p>
            <a:pPr algn="l">
              <a:defRPr/>
            </a:pPr>
            <a:r>
              <a:rPr lang="en-GB" sz="1600" dirty="0"/>
              <a:t>Williams, A. and Wainwright, N. (2014) A new pedagogical model for adventure in the curriculum: Part 2 – outlining the model. </a:t>
            </a:r>
            <a:r>
              <a:rPr lang="en-GB" sz="1600" i="1" dirty="0"/>
              <a:t>Journal of Physical Education and Sport Pedagogy </a:t>
            </a:r>
            <a:r>
              <a:rPr lang="en-GB" sz="1600" dirty="0"/>
              <a:t> </a:t>
            </a:r>
            <a:r>
              <a:rPr lang="en-GB" sz="1600" dirty="0" err="1"/>
              <a:t>Vol</a:t>
            </a:r>
            <a:r>
              <a:rPr lang="en-GB" sz="1600" dirty="0"/>
              <a:t> 21 (6) 589-602.</a:t>
            </a:r>
          </a:p>
          <a:p>
            <a:pPr algn="l" eaLnBrk="1" hangingPunct="1">
              <a:defRPr/>
            </a:pPr>
            <a:endParaRPr lang="en-GB" sz="1600" dirty="0"/>
          </a:p>
          <a:p>
            <a:pPr algn="l" eaLnBrk="1" hangingPunct="1">
              <a:defRPr/>
            </a:pPr>
            <a:endParaRPr lang="en-GB" dirty="0">
              <a:ea typeface="+mn-ea"/>
            </a:endParaRPr>
          </a:p>
        </p:txBody>
      </p:sp>
      <p:sp>
        <p:nvSpPr>
          <p:cNvPr id="3" name="Title 2">
            <a:extLst>
              <a:ext uri="{FF2B5EF4-FFF2-40B4-BE49-F238E27FC236}">
                <a16:creationId xmlns:a16="http://schemas.microsoft.com/office/drawing/2014/main" id="{28BDF489-D825-EF43-850A-632B799F29A2}"/>
              </a:ext>
            </a:extLst>
          </p:cNvPr>
          <p:cNvSpPr>
            <a:spLocks noGrp="1"/>
          </p:cNvSpPr>
          <p:nvPr>
            <p:ph type="ctrTitle" sz="quarter"/>
          </p:nvPr>
        </p:nvSpPr>
        <p:spPr>
          <a:xfrm>
            <a:off x="1691186" y="53028"/>
            <a:ext cx="7772400" cy="719137"/>
          </a:xfrm>
        </p:spPr>
        <p:txBody>
          <a:bodyPr/>
          <a:lstStyle/>
          <a:p>
            <a:pPr eaLnBrk="1" hangingPunct="1">
              <a:defRPr/>
            </a:pPr>
            <a:r>
              <a:rPr lang="en-GB" altLang="en-US" sz="2800" b="1" dirty="0">
                <a:solidFill>
                  <a:schemeClr val="bg1"/>
                </a:solidFill>
              </a:rPr>
              <a:t>References</a:t>
            </a:r>
          </a:p>
        </p:txBody>
      </p:sp>
    </p:spTree>
    <p:extLst>
      <p:ext uri="{BB962C8B-B14F-4D97-AF65-F5344CB8AC3E}">
        <p14:creationId xmlns:p14="http://schemas.microsoft.com/office/powerpoint/2010/main" val="27902677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71CF9-24F7-4F45-84C6-301B8C184855}"/>
              </a:ext>
            </a:extLst>
          </p:cNvPr>
          <p:cNvSpPr>
            <a:spLocks noGrp="1"/>
          </p:cNvSpPr>
          <p:nvPr>
            <p:ph type="title"/>
          </p:nvPr>
        </p:nvSpPr>
        <p:spPr>
          <a:xfrm>
            <a:off x="838199" y="-518795"/>
            <a:ext cx="10515600" cy="1325563"/>
          </a:xfrm>
        </p:spPr>
        <p:txBody>
          <a:bodyPr/>
          <a:lstStyle/>
          <a:p>
            <a:endParaRPr lang="en-US"/>
          </a:p>
        </p:txBody>
      </p:sp>
      <p:pic>
        <p:nvPicPr>
          <p:cNvPr id="4" name="Content Placeholder 3">
            <a:extLst>
              <a:ext uri="{FF2B5EF4-FFF2-40B4-BE49-F238E27FC236}">
                <a16:creationId xmlns:a16="http://schemas.microsoft.com/office/drawing/2014/main" id="{07C8058F-92AD-6D43-91EB-1E9078AB65E5}"/>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5928360" cy="6858000"/>
          </a:xfrm>
          <a:prstGeom prst="rect">
            <a:avLst/>
          </a:prstGeom>
          <a:noFill/>
        </p:spPr>
      </p:pic>
      <p:pic>
        <p:nvPicPr>
          <p:cNvPr id="7" name="Picture 6">
            <a:extLst>
              <a:ext uri="{FF2B5EF4-FFF2-40B4-BE49-F238E27FC236}">
                <a16:creationId xmlns:a16="http://schemas.microsoft.com/office/drawing/2014/main" id="{C5A51F6A-8CA7-DC43-AFF5-2970324FC6C6}"/>
              </a:ext>
            </a:extLst>
          </p:cNvPr>
          <p:cNvPicPr>
            <a:picLocks noChangeAspect="1"/>
          </p:cNvPicPr>
          <p:nvPr/>
        </p:nvPicPr>
        <p:blipFill>
          <a:blip r:embed="rId3"/>
          <a:stretch>
            <a:fillRect/>
          </a:stretch>
        </p:blipFill>
        <p:spPr>
          <a:xfrm>
            <a:off x="6315762" y="14288"/>
            <a:ext cx="5617158" cy="6858000"/>
          </a:xfrm>
          <a:prstGeom prst="rect">
            <a:avLst/>
          </a:prstGeom>
        </p:spPr>
      </p:pic>
    </p:spTree>
    <p:extLst>
      <p:ext uri="{BB962C8B-B14F-4D97-AF65-F5344CB8AC3E}">
        <p14:creationId xmlns:p14="http://schemas.microsoft.com/office/powerpoint/2010/main" val="16016487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9A597880-4362-0643-813E-AFEABEE26F9E}"/>
              </a:ext>
            </a:extLst>
          </p:cNvPr>
          <p:cNvPicPr>
            <a:picLocks noGrp="1" noChangeAspect="1"/>
          </p:cNvPicPr>
          <p:nvPr>
            <p:ph idx="1"/>
          </p:nvPr>
        </p:nvPicPr>
        <p:blipFill>
          <a:blip r:embed="rId2"/>
          <a:stretch>
            <a:fillRect/>
          </a:stretch>
        </p:blipFill>
        <p:spPr>
          <a:xfrm>
            <a:off x="436728" y="45722"/>
            <a:ext cx="5363570" cy="6769624"/>
          </a:xfrm>
        </p:spPr>
      </p:pic>
      <p:pic>
        <p:nvPicPr>
          <p:cNvPr id="11" name="Picture 10">
            <a:extLst>
              <a:ext uri="{FF2B5EF4-FFF2-40B4-BE49-F238E27FC236}">
                <a16:creationId xmlns:a16="http://schemas.microsoft.com/office/drawing/2014/main" id="{4ABE13FD-6B58-044A-B9D5-5DB46D584EE1}"/>
              </a:ext>
            </a:extLst>
          </p:cNvPr>
          <p:cNvPicPr>
            <a:picLocks noChangeAspect="1"/>
          </p:cNvPicPr>
          <p:nvPr/>
        </p:nvPicPr>
        <p:blipFill>
          <a:blip r:embed="rId3"/>
          <a:stretch>
            <a:fillRect/>
          </a:stretch>
        </p:blipFill>
        <p:spPr>
          <a:xfrm>
            <a:off x="6264323" y="25162"/>
            <a:ext cx="5445456" cy="6790184"/>
          </a:xfrm>
          <a:prstGeom prst="rect">
            <a:avLst/>
          </a:prstGeom>
        </p:spPr>
      </p:pic>
    </p:spTree>
    <p:extLst>
      <p:ext uri="{BB962C8B-B14F-4D97-AF65-F5344CB8AC3E}">
        <p14:creationId xmlns:p14="http://schemas.microsoft.com/office/powerpoint/2010/main" val="40501265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4164</TotalTime>
  <Words>1874</Words>
  <Application>Microsoft Macintosh PowerPoint</Application>
  <PresentationFormat>Widescreen</PresentationFormat>
  <Paragraphs>251</Paragraphs>
  <Slides>36</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36</vt:i4>
      </vt:variant>
    </vt:vector>
  </HeadingPairs>
  <TitlesOfParts>
    <vt:vector size="43" baseType="lpstr">
      <vt:lpstr>Arial</vt:lpstr>
      <vt:lpstr>Calibri</vt:lpstr>
      <vt:lpstr>Calibri Light</vt:lpstr>
      <vt:lpstr>Wingdings</vt:lpstr>
      <vt:lpstr>Office Theme</vt:lpstr>
      <vt:lpstr>Custom Design</vt:lpstr>
      <vt:lpstr>1_Custom Design</vt:lpstr>
      <vt:lpstr>Outdoor Adventure Education (OAE) and Physical Education </vt:lpstr>
      <vt:lpstr>Today’s session </vt:lpstr>
      <vt:lpstr>Let’s recap </vt:lpstr>
      <vt:lpstr>In your groups discuss…</vt:lpstr>
      <vt:lpstr>Primary PE ….Outdoor learning in Primary schools </vt:lpstr>
      <vt:lpstr>What will the grounds need to be able to deliver? </vt:lpstr>
      <vt:lpstr>Pedagogical models in Physical Education – a possible approach for the New Curriculum in Wales ….</vt:lpstr>
      <vt:lpstr>Task…</vt:lpstr>
      <vt:lpstr>Characteristics of Traditional  Adventures</vt:lpstr>
      <vt:lpstr>PowerPoint Presentation</vt:lpstr>
      <vt:lpstr>Outdoor Adventure Education in the UK </vt:lpstr>
      <vt:lpstr>Task </vt:lpstr>
      <vt:lpstr>Typical activities in the UK</vt:lpstr>
      <vt:lpstr>Task </vt:lpstr>
      <vt:lpstr>Concerns with traditional approaches to adventure pedagogy</vt:lpstr>
      <vt:lpstr>Concerns…</vt:lpstr>
      <vt:lpstr>Implications </vt:lpstr>
      <vt:lpstr>The Challenge for OAE / PE</vt:lpstr>
      <vt:lpstr>Our Response</vt:lpstr>
      <vt:lpstr>Task - What do we know from research about the impact of outdoor adventure pedagogy?</vt:lpstr>
      <vt:lpstr>Selected literature review of adventure pedagogy research</vt:lpstr>
      <vt:lpstr>Findings</vt:lpstr>
      <vt:lpstr>Findings (cont’d)</vt:lpstr>
      <vt:lpstr> Task  – small group discussion.  </vt:lpstr>
      <vt:lpstr>Task  – In your groups </vt:lpstr>
      <vt:lpstr> Suggested non-negotiable features of OAE identified in the research literature that MUST be evidenced in future PE OEA experiences </vt:lpstr>
      <vt:lpstr>(Mostly) Outdoors – non negotiable (1)</vt:lpstr>
      <vt:lpstr>Experiential approach – Non negotiable (2) </vt:lpstr>
      <vt:lpstr>Managed Risk – Non negotiable (3)</vt:lpstr>
      <vt:lpstr>Challenge by choice Non negotiable (4) </vt:lpstr>
      <vt:lpstr>Areas of concern to be addressed?</vt:lpstr>
      <vt:lpstr>What facilities can you put in your designs to support this model ?</vt:lpstr>
      <vt:lpstr> </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Nalda Wainwright</cp:lastModifiedBy>
  <cp:revision>83</cp:revision>
  <dcterms:created xsi:type="dcterms:W3CDTF">2019-09-12T10:20:23Z</dcterms:created>
  <dcterms:modified xsi:type="dcterms:W3CDTF">2023-11-02T22:40:18Z</dcterms:modified>
</cp:coreProperties>
</file>