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363" r:id="rId2"/>
    <p:sldId id="391" r:id="rId3"/>
    <p:sldId id="367" r:id="rId4"/>
    <p:sldId id="456" r:id="rId5"/>
    <p:sldId id="393" r:id="rId6"/>
    <p:sldId id="449" r:id="rId7"/>
    <p:sldId id="450" r:id="rId8"/>
    <p:sldId id="451" r:id="rId9"/>
    <p:sldId id="452" r:id="rId10"/>
    <p:sldId id="445" r:id="rId11"/>
    <p:sldId id="453" r:id="rId12"/>
    <p:sldId id="454" r:id="rId13"/>
    <p:sldId id="446" r:id="rId14"/>
    <p:sldId id="447" r:id="rId15"/>
    <p:sldId id="448" r:id="rId16"/>
    <p:sldId id="377" r:id="rId17"/>
    <p:sldId id="455" r:id="rId18"/>
    <p:sldId id="369" r:id="rId19"/>
    <p:sldId id="370" r:id="rId2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9326" autoAdjust="0"/>
  </p:normalViewPr>
  <p:slideViewPr>
    <p:cSldViewPr>
      <p:cViewPr varScale="1">
        <p:scale>
          <a:sx n="106" d="100"/>
          <a:sy n="106" d="100"/>
        </p:scale>
        <p:origin x="612" y="11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extLst>
      <p:ext uri="{BB962C8B-B14F-4D97-AF65-F5344CB8AC3E}">
        <p14:creationId xmlns:p14="http://schemas.microsoft.com/office/powerpoint/2010/main" val="724498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14399255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10346055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3655549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27445290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32053630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10471837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37940301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18730170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29093169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26417722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15464720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31702739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9121125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23985022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11/10/2020</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11/10/2020</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11/10/2020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11/10/2020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11/10/2020</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11/10/2020</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11/10/2020</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11/10/2020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11/10/2020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11/10/2020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11/10/2020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11/10/2020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microsoft.com/office/2007/relationships/hdphoto" Target="../media/hdphoto1.wdp"/></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BMSW5103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767408" y="4365104"/>
            <a:ext cx="10801200" cy="1584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a:solidFill>
                  <a:srgbClr val="FFFF00"/>
                </a:solidFill>
              </a:rPr>
              <a:t>Week 8</a:t>
            </a:r>
            <a:endParaRPr lang="en-GB" altLang="en-US" b="1" dirty="0">
              <a:solidFill>
                <a:srgbClr val="FFFF00"/>
              </a:solidFill>
            </a:endParaRPr>
          </a:p>
          <a:p>
            <a:pPr eaLnBrk="1" hangingPunct="1"/>
            <a:r>
              <a:rPr lang="en-GB" altLang="en-US" sz="4000" dirty="0">
                <a:solidFill>
                  <a:srgbClr val="FFFF00"/>
                </a:solidFill>
              </a:rPr>
              <a:t>Implementing CRM</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in the</a:t>
            </a:r>
          </a:p>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Customer Experience</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05390" y="1700808"/>
            <a:ext cx="10981219" cy="3960440"/>
          </a:xfrm>
        </p:spPr>
        <p:txBody>
          <a:bodyPr/>
          <a:lstStyle/>
          <a:p>
            <a:pPr algn="just" eaLnBrk="1" hangingPunct="1">
              <a:spcAft>
                <a:spcPts val="1800"/>
              </a:spcAft>
            </a:pPr>
            <a:r>
              <a:rPr lang="en-GB" altLang="en-US" sz="2800" dirty="0"/>
              <a:t>Five major phases in a CRM implementation.</a:t>
            </a:r>
          </a:p>
          <a:p>
            <a:pPr algn="just" eaLnBrk="1" hangingPunct="1">
              <a:spcAft>
                <a:spcPts val="1800"/>
              </a:spcAft>
            </a:pPr>
            <a:r>
              <a:rPr lang="en-GB" altLang="en-US" sz="2800" dirty="0"/>
              <a:t>A number of tools and processes that can be applied in each phase of a CRM implementation.</a:t>
            </a:r>
          </a:p>
          <a:p>
            <a:pPr algn="just" eaLnBrk="1" hangingPunct="1">
              <a:spcAft>
                <a:spcPts val="1800"/>
              </a:spcAft>
            </a:pPr>
            <a:r>
              <a:rPr lang="en-GB" altLang="en-US" sz="2800" dirty="0"/>
              <a:t>The importance of project management and change management throughout the implementation process.</a:t>
            </a:r>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209577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Introduction</a:t>
            </a:r>
          </a:p>
        </p:txBody>
      </p:sp>
      <p:sp>
        <p:nvSpPr>
          <p:cNvPr id="7" name="Content Placeholder 2">
            <a:extLst>
              <a:ext uri="{FF2B5EF4-FFF2-40B4-BE49-F238E27FC236}">
                <a16:creationId xmlns:a16="http://schemas.microsoft.com/office/drawing/2014/main" id="{7BD73706-DCA2-49B6-A483-AD28D7CF0787}"/>
              </a:ext>
            </a:extLst>
          </p:cNvPr>
          <p:cNvSpPr txBox="1">
            <a:spLocks/>
          </p:cNvSpPr>
          <p:nvPr/>
        </p:nvSpPr>
        <p:spPr bwMode="auto">
          <a:xfrm>
            <a:off x="605390" y="1143000"/>
            <a:ext cx="10981219"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spcAft>
                <a:spcPts val="1800"/>
              </a:spcAft>
            </a:pPr>
            <a:r>
              <a:rPr lang="en-GB" altLang="en-US" sz="2800" dirty="0"/>
              <a:t>CRM is about </a:t>
            </a:r>
            <a:r>
              <a:rPr lang="en-GB" altLang="en-US" sz="2800" b="1" dirty="0">
                <a:solidFill>
                  <a:schemeClr val="accent6">
                    <a:lumMod val="50000"/>
                  </a:schemeClr>
                </a:solidFill>
              </a:rPr>
              <a:t>strategy</a:t>
            </a:r>
            <a:r>
              <a:rPr lang="en-GB" altLang="en-US" sz="2800" dirty="0"/>
              <a:t>, </a:t>
            </a:r>
            <a:r>
              <a:rPr lang="en-GB" altLang="en-US" sz="2800" b="1" dirty="0">
                <a:solidFill>
                  <a:schemeClr val="accent3">
                    <a:lumMod val="50000"/>
                  </a:schemeClr>
                </a:solidFill>
              </a:rPr>
              <a:t>organisation</a:t>
            </a:r>
            <a:r>
              <a:rPr lang="en-GB" altLang="en-US" sz="2800" dirty="0"/>
              <a:t>, </a:t>
            </a:r>
            <a:r>
              <a:rPr lang="en-GB" altLang="en-US" sz="2800" b="1" dirty="0">
                <a:solidFill>
                  <a:srgbClr val="00B050"/>
                </a:solidFill>
              </a:rPr>
              <a:t>marketing</a:t>
            </a:r>
            <a:r>
              <a:rPr lang="en-GB" altLang="en-US" sz="2800" dirty="0"/>
              <a:t> and </a:t>
            </a:r>
            <a:r>
              <a:rPr lang="en-GB" altLang="en-US" sz="2800" b="1" dirty="0">
                <a:solidFill>
                  <a:schemeClr val="accent5">
                    <a:lumMod val="75000"/>
                  </a:schemeClr>
                </a:solidFill>
              </a:rPr>
              <a:t>IT</a:t>
            </a:r>
            <a:r>
              <a:rPr lang="en-GB" altLang="en-US" sz="2800" dirty="0"/>
              <a:t>. It touches on so many facets of an organisation that it requires comprehensive changes which have far-reaching consequences and high investments. Thus it should not be surprising that there are many ways in which a CRM programme can </a:t>
            </a:r>
            <a:r>
              <a:rPr lang="en-GB" altLang="en-US" sz="2800" dirty="0">
                <a:solidFill>
                  <a:srgbClr val="FF0000"/>
                </a:solidFill>
              </a:rPr>
              <a:t>fail</a:t>
            </a:r>
            <a:r>
              <a:rPr lang="en-GB" altLang="en-US" sz="2800" dirty="0"/>
              <a:t>.</a:t>
            </a:r>
          </a:p>
          <a:p>
            <a:pPr algn="just" eaLnBrk="1" hangingPunct="1">
              <a:spcAft>
                <a:spcPts val="1800"/>
              </a:spcAft>
            </a:pPr>
            <a:r>
              <a:rPr lang="en-GB" sz="2800" dirty="0"/>
              <a:t>Many CRM projects </a:t>
            </a:r>
            <a:r>
              <a:rPr lang="en-GB" sz="2800" dirty="0">
                <a:solidFill>
                  <a:srgbClr val="FF0000"/>
                </a:solidFill>
              </a:rPr>
              <a:t>continue to fail</a:t>
            </a:r>
            <a:r>
              <a:rPr lang="en-GB" sz="2800" dirty="0"/>
              <a:t>. They do not produce the desired result; management struggles with the possibilities offered by CRM. In order to put an end to this pessimistic situation, a </a:t>
            </a:r>
            <a:r>
              <a:rPr lang="en-GB" sz="2800" b="1" dirty="0">
                <a:solidFill>
                  <a:srgbClr val="7030A0"/>
                </a:solidFill>
              </a:rPr>
              <a:t>careful CRM change</a:t>
            </a:r>
            <a:r>
              <a:rPr lang="en-GB" sz="2800" dirty="0"/>
              <a:t> and </a:t>
            </a:r>
            <a:r>
              <a:rPr lang="en-GB" sz="2800" b="1" dirty="0">
                <a:solidFill>
                  <a:srgbClr val="7030A0"/>
                </a:solidFill>
              </a:rPr>
              <a:t>implementation project </a:t>
            </a:r>
            <a:r>
              <a:rPr lang="en-GB" sz="2800" dirty="0"/>
              <a:t>is essential. </a:t>
            </a:r>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1305987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Five-step Implementation Process</a:t>
            </a:r>
          </a:p>
        </p:txBody>
      </p:sp>
      <p:pic>
        <p:nvPicPr>
          <p:cNvPr id="3" name="Picture 2">
            <a:extLst>
              <a:ext uri="{FF2B5EF4-FFF2-40B4-BE49-F238E27FC236}">
                <a16:creationId xmlns:a16="http://schemas.microsoft.com/office/drawing/2014/main" id="{BE79F197-0DDB-424E-B1EA-B6306FF4ADD7}"/>
              </a:ext>
            </a:extLst>
          </p:cNvPr>
          <p:cNvPicPr>
            <a:picLocks noChangeAspect="1"/>
          </p:cNvPicPr>
          <p:nvPr/>
        </p:nvPicPr>
        <p:blipFill>
          <a:blip r:embed="rId3"/>
          <a:stretch>
            <a:fillRect/>
          </a:stretch>
        </p:blipFill>
        <p:spPr>
          <a:xfrm>
            <a:off x="2329073" y="908720"/>
            <a:ext cx="7533853" cy="4683206"/>
          </a:xfrm>
          <a:prstGeom prst="rect">
            <a:avLst/>
          </a:prstGeom>
        </p:spPr>
      </p:pic>
    </p:spTree>
    <p:extLst>
      <p:ext uri="{BB962C8B-B14F-4D97-AF65-F5344CB8AC3E}">
        <p14:creationId xmlns:p14="http://schemas.microsoft.com/office/powerpoint/2010/main" val="13167195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Step 1 - Develop the CRM Strategy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143000"/>
            <a:ext cx="10693189"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spcAft>
                <a:spcPts val="1800"/>
              </a:spcAft>
            </a:pPr>
            <a:r>
              <a:rPr lang="en-GB" altLang="en-US" sz="2400" dirty="0"/>
              <a:t>situation analysis</a:t>
            </a:r>
          </a:p>
          <a:p>
            <a:pPr algn="just" eaLnBrk="1" hangingPunct="1">
              <a:spcAft>
                <a:spcPts val="1800"/>
              </a:spcAft>
            </a:pPr>
            <a:r>
              <a:rPr lang="en-GB" altLang="en-US" sz="2400" dirty="0"/>
              <a:t>commence CRM education</a:t>
            </a:r>
          </a:p>
          <a:p>
            <a:pPr algn="just" eaLnBrk="1" hangingPunct="1">
              <a:spcAft>
                <a:spcPts val="1800"/>
              </a:spcAft>
            </a:pPr>
            <a:r>
              <a:rPr lang="en-GB" altLang="en-US" sz="2400" dirty="0"/>
              <a:t>develop the CRM vision</a:t>
            </a:r>
          </a:p>
          <a:p>
            <a:pPr algn="just" eaLnBrk="1" hangingPunct="1">
              <a:spcAft>
                <a:spcPts val="1800"/>
              </a:spcAft>
            </a:pPr>
            <a:r>
              <a:rPr lang="en-GB" altLang="en-US" sz="2400" dirty="0"/>
              <a:t>set priorities</a:t>
            </a:r>
          </a:p>
          <a:p>
            <a:pPr algn="just" eaLnBrk="1" hangingPunct="1">
              <a:spcAft>
                <a:spcPts val="1800"/>
              </a:spcAft>
            </a:pPr>
            <a:r>
              <a:rPr lang="en-GB" altLang="en-US" sz="2400" dirty="0"/>
              <a:t>establish goals and objectives</a:t>
            </a:r>
          </a:p>
          <a:p>
            <a:pPr algn="just" eaLnBrk="1" hangingPunct="1">
              <a:spcAft>
                <a:spcPts val="1800"/>
              </a:spcAft>
            </a:pPr>
            <a:r>
              <a:rPr lang="en-GB" altLang="en-US" sz="2400" dirty="0"/>
              <a:t>identify contingencies, resources and people changes</a:t>
            </a:r>
          </a:p>
          <a:p>
            <a:pPr algn="just" eaLnBrk="1" hangingPunct="1">
              <a:spcAft>
                <a:spcPts val="1800"/>
              </a:spcAft>
            </a:pPr>
            <a:r>
              <a:rPr lang="en-GB" altLang="en-US" sz="2400" dirty="0"/>
              <a:t>agree the business case with the Board.</a:t>
            </a:r>
            <a:endParaRPr lang="en-GB" sz="2400" dirty="0"/>
          </a:p>
          <a:p>
            <a:endParaRPr lang="en-US" sz="2800" dirty="0"/>
          </a:p>
          <a:p>
            <a:pPr marL="0" indent="0" eaLnBrk="1" hangingPunct="1">
              <a:buFont typeface="Arial" panose="020B0604020202020204" pitchFamily="34" charset="0"/>
              <a:buNone/>
              <a:defRPr/>
            </a:pPr>
            <a:endParaRPr lang="en-GB" altLang="en-US" sz="2400" dirty="0"/>
          </a:p>
        </p:txBody>
      </p:sp>
      <p:pic>
        <p:nvPicPr>
          <p:cNvPr id="2" name="Picture 1">
            <a:extLst>
              <a:ext uri="{FF2B5EF4-FFF2-40B4-BE49-F238E27FC236}">
                <a16:creationId xmlns:a16="http://schemas.microsoft.com/office/drawing/2014/main" id="{EFD7196B-6B6E-49F6-B575-340C27B31BCC}"/>
              </a:ext>
            </a:extLst>
          </p:cNvPr>
          <p:cNvPicPr>
            <a:picLocks noChangeAspect="1"/>
          </p:cNvPicPr>
          <p:nvPr/>
        </p:nvPicPr>
        <p:blipFill>
          <a:blip r:embed="rId3"/>
          <a:stretch>
            <a:fillRect/>
          </a:stretch>
        </p:blipFill>
        <p:spPr>
          <a:xfrm>
            <a:off x="7248128" y="1628800"/>
            <a:ext cx="4562740" cy="2836298"/>
          </a:xfrm>
          <a:prstGeom prst="rect">
            <a:avLst/>
          </a:prstGeom>
        </p:spPr>
      </p:pic>
    </p:spTree>
    <p:extLst>
      <p:ext uri="{BB962C8B-B14F-4D97-AF65-F5344CB8AC3E}">
        <p14:creationId xmlns:p14="http://schemas.microsoft.com/office/powerpoint/2010/main" val="3274354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p:cTn id="14" dur="500" fill="hold"/>
                                        <p:tgtEl>
                                          <p:spTgt spid="2"/>
                                        </p:tgtEl>
                                        <p:attrNameLst>
                                          <p:attrName>ppt_w</p:attrName>
                                        </p:attrNameLst>
                                      </p:cBhvr>
                                      <p:tavLst>
                                        <p:tav tm="0">
                                          <p:val>
                                            <p:fltVal val="0"/>
                                          </p:val>
                                        </p:tav>
                                        <p:tav tm="100000">
                                          <p:val>
                                            <p:strVal val="#ppt_w"/>
                                          </p:val>
                                        </p:tav>
                                      </p:tavLst>
                                    </p:anim>
                                    <p:anim calcmode="lin" valueType="num">
                                      <p:cBhvr>
                                        <p:cTn id="15" dur="500" fill="hold"/>
                                        <p:tgtEl>
                                          <p:spTgt spid="2"/>
                                        </p:tgtEl>
                                        <p:attrNameLst>
                                          <p:attrName>ppt_h</p:attrName>
                                        </p:attrNameLst>
                                      </p:cBhvr>
                                      <p:tavLst>
                                        <p:tav tm="0">
                                          <p:val>
                                            <p:fltVal val="0"/>
                                          </p:val>
                                        </p:tav>
                                        <p:tav tm="100000">
                                          <p:val>
                                            <p:strVal val="#ppt_h"/>
                                          </p:val>
                                        </p:tav>
                                      </p:tavLst>
                                    </p:anim>
                                    <p:animEffect transition="in" filter="fade">
                                      <p:cBhvr>
                                        <p:cTn id="16"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CRM Strategy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052736"/>
            <a:ext cx="10693189"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spcAft>
                <a:spcPts val="1800"/>
              </a:spcAft>
            </a:pPr>
            <a:r>
              <a:rPr lang="en-GB" altLang="en-US" sz="2400" dirty="0"/>
              <a:t>CRM strategy is a high-level plan of action that aligns people, processes and technology to achieve customer-related goals.</a:t>
            </a:r>
          </a:p>
          <a:p>
            <a:pPr algn="just" eaLnBrk="1" hangingPunct="1">
              <a:spcAft>
                <a:spcPts val="1800"/>
              </a:spcAft>
            </a:pPr>
            <a:r>
              <a:rPr lang="en-GB" sz="2400" dirty="0"/>
              <a:t>The goal of situation analysis is to get a clear insight into the strengths and weaknesses of the company’s current customer strategy before creating a CRM vision. </a:t>
            </a:r>
          </a:p>
          <a:p>
            <a:pPr algn="just" eaLnBrk="1" hangingPunct="1">
              <a:spcAft>
                <a:spcPts val="1800"/>
              </a:spcAft>
            </a:pPr>
            <a:r>
              <a:rPr lang="en-GB" sz="2400" dirty="0"/>
              <a:t>Data can be collected from executives, managers, customer-contact people, channel partners and, most importantly, customers. </a:t>
            </a:r>
          </a:p>
          <a:p>
            <a:pPr algn="just" eaLnBrk="1" hangingPunct="1">
              <a:spcAft>
                <a:spcPts val="1800"/>
              </a:spcAft>
            </a:pPr>
            <a:r>
              <a:rPr lang="en-GB" altLang="en-US" sz="2400" dirty="0"/>
              <a:t>One of the outcomes might be a customer interaction map, as in Figure 14.3, that identifies all customer touchpoints and the processes that are performed at those touchpoints.</a:t>
            </a:r>
          </a:p>
        </p:txBody>
      </p:sp>
    </p:spTree>
    <p:extLst>
      <p:ext uri="{BB962C8B-B14F-4D97-AF65-F5344CB8AC3E}">
        <p14:creationId xmlns:p14="http://schemas.microsoft.com/office/powerpoint/2010/main" val="3239933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Interaction Map</a:t>
            </a:r>
          </a:p>
        </p:txBody>
      </p:sp>
      <p:pic>
        <p:nvPicPr>
          <p:cNvPr id="3" name="Picture 2">
            <a:extLst>
              <a:ext uri="{FF2B5EF4-FFF2-40B4-BE49-F238E27FC236}">
                <a16:creationId xmlns:a16="http://schemas.microsoft.com/office/drawing/2014/main" id="{9A962794-265D-4668-B565-A89079082A37}"/>
              </a:ext>
            </a:extLst>
          </p:cNvPr>
          <p:cNvPicPr>
            <a:picLocks noChangeAspect="1"/>
          </p:cNvPicPr>
          <p:nvPr/>
        </p:nvPicPr>
        <p:blipFill>
          <a:blip r:embed="rId3"/>
          <a:stretch>
            <a:fillRect/>
          </a:stretch>
        </p:blipFill>
        <p:spPr>
          <a:xfrm>
            <a:off x="1019436" y="836712"/>
            <a:ext cx="10153128" cy="4846134"/>
          </a:xfrm>
          <a:prstGeom prst="rect">
            <a:avLst/>
          </a:prstGeom>
        </p:spPr>
      </p:pic>
    </p:spTree>
    <p:extLst>
      <p:ext uri="{BB962C8B-B14F-4D97-AF65-F5344CB8AC3E}">
        <p14:creationId xmlns:p14="http://schemas.microsoft.com/office/powerpoint/2010/main" val="177850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Strategic Goals for CRM</a:t>
            </a:r>
          </a:p>
        </p:txBody>
      </p:sp>
      <p:pic>
        <p:nvPicPr>
          <p:cNvPr id="4" name="Picture 3">
            <a:extLst>
              <a:ext uri="{FF2B5EF4-FFF2-40B4-BE49-F238E27FC236}">
                <a16:creationId xmlns:a16="http://schemas.microsoft.com/office/drawing/2014/main" id="{86A83589-C0DF-4BA7-B01D-BB5E409E1DFB}"/>
              </a:ext>
            </a:extLst>
          </p:cNvPr>
          <p:cNvPicPr>
            <a:picLocks noChangeAspect="1"/>
          </p:cNvPicPr>
          <p:nvPr/>
        </p:nvPicPr>
        <p:blipFill>
          <a:blip r:embed="rId3"/>
          <a:stretch>
            <a:fillRect/>
          </a:stretch>
        </p:blipFill>
        <p:spPr>
          <a:xfrm>
            <a:off x="852487" y="1268760"/>
            <a:ext cx="10487025" cy="4104456"/>
          </a:xfrm>
          <a:prstGeom prst="rect">
            <a:avLst/>
          </a:prstGeom>
        </p:spPr>
      </p:pic>
    </p:spTree>
    <p:extLst>
      <p:ext uri="{BB962C8B-B14F-4D97-AF65-F5344CB8AC3E}">
        <p14:creationId xmlns:p14="http://schemas.microsoft.com/office/powerpoint/2010/main" val="3340140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Immediate and Latent Benefits from CRM</a:t>
            </a:r>
          </a:p>
        </p:txBody>
      </p:sp>
      <p:pic>
        <p:nvPicPr>
          <p:cNvPr id="3" name="Picture 2">
            <a:extLst>
              <a:ext uri="{FF2B5EF4-FFF2-40B4-BE49-F238E27FC236}">
                <a16:creationId xmlns:a16="http://schemas.microsoft.com/office/drawing/2014/main" id="{2D4A494E-F87C-4C1A-B9A5-B7DD087A8C44}"/>
              </a:ext>
            </a:extLst>
          </p:cNvPr>
          <p:cNvPicPr>
            <a:picLocks noChangeAspect="1"/>
          </p:cNvPicPr>
          <p:nvPr/>
        </p:nvPicPr>
        <p:blipFill>
          <a:blip r:embed="rId3"/>
          <a:stretch>
            <a:fillRect/>
          </a:stretch>
        </p:blipFill>
        <p:spPr>
          <a:xfrm>
            <a:off x="911424" y="908720"/>
            <a:ext cx="10369152" cy="4763417"/>
          </a:xfrm>
          <a:prstGeom prst="rect">
            <a:avLst/>
          </a:prstGeom>
        </p:spPr>
      </p:pic>
    </p:spTree>
    <p:extLst>
      <p:ext uri="{BB962C8B-B14F-4D97-AF65-F5344CB8AC3E}">
        <p14:creationId xmlns:p14="http://schemas.microsoft.com/office/powerpoint/2010/main" val="4041748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Step 2 - Build CRM Project Foundations</a:t>
            </a:r>
          </a:p>
        </p:txBody>
      </p:sp>
      <p:pic>
        <p:nvPicPr>
          <p:cNvPr id="2" name="Picture 1">
            <a:extLst>
              <a:ext uri="{FF2B5EF4-FFF2-40B4-BE49-F238E27FC236}">
                <a16:creationId xmlns:a16="http://schemas.microsoft.com/office/drawing/2014/main" id="{52574A7E-3719-4459-80D1-FADDDD10A7BD}"/>
              </a:ext>
            </a:extLst>
          </p:cNvPr>
          <p:cNvPicPr>
            <a:picLocks noChangeAspect="1"/>
          </p:cNvPicPr>
          <p:nvPr/>
        </p:nvPicPr>
        <p:blipFill>
          <a:blip r:embed="rId3"/>
          <a:stretch>
            <a:fillRect/>
          </a:stretch>
        </p:blipFill>
        <p:spPr>
          <a:xfrm>
            <a:off x="7536160" y="2708920"/>
            <a:ext cx="4562740" cy="2836298"/>
          </a:xfrm>
          <a:prstGeom prst="rect">
            <a:avLst/>
          </a:prstGeom>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143000"/>
            <a:ext cx="10693189"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spcAft>
                <a:spcPts val="1800"/>
              </a:spcAft>
            </a:pPr>
            <a:r>
              <a:rPr lang="en-GB" altLang="en-US" sz="2800" dirty="0"/>
              <a:t>establish governance structures</a:t>
            </a:r>
          </a:p>
          <a:p>
            <a:pPr algn="just" eaLnBrk="1" hangingPunct="1">
              <a:spcAft>
                <a:spcPts val="1800"/>
              </a:spcAft>
            </a:pPr>
            <a:r>
              <a:rPr lang="en-GB" altLang="en-US" sz="2800" dirty="0"/>
              <a:t>identify change management needs</a:t>
            </a:r>
          </a:p>
          <a:p>
            <a:pPr algn="just" eaLnBrk="1" hangingPunct="1">
              <a:spcAft>
                <a:spcPts val="1800"/>
              </a:spcAft>
            </a:pPr>
            <a:r>
              <a:rPr lang="en-GB" altLang="en-US" sz="2800" dirty="0"/>
              <a:t>identify project or programme management needs</a:t>
            </a:r>
          </a:p>
          <a:p>
            <a:pPr algn="just" eaLnBrk="1" hangingPunct="1">
              <a:spcAft>
                <a:spcPts val="1800"/>
              </a:spcAft>
            </a:pPr>
            <a:r>
              <a:rPr lang="en-GB" altLang="en-US" sz="2800" dirty="0"/>
              <a:t>identify critical success factors</a:t>
            </a:r>
          </a:p>
          <a:p>
            <a:pPr algn="just" eaLnBrk="1" hangingPunct="1">
              <a:spcAft>
                <a:spcPts val="1800"/>
              </a:spcAft>
            </a:pPr>
            <a:r>
              <a:rPr lang="en-GB" altLang="en-US" sz="2800" dirty="0"/>
              <a:t>develop risk management plan.</a:t>
            </a:r>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455257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p:cTn id="14" dur="500" fill="hold"/>
                                        <p:tgtEl>
                                          <p:spTgt spid="2"/>
                                        </p:tgtEl>
                                        <p:attrNameLst>
                                          <p:attrName>ppt_w</p:attrName>
                                        </p:attrNameLst>
                                      </p:cBhvr>
                                      <p:tavLst>
                                        <p:tav tm="0">
                                          <p:val>
                                            <p:fltVal val="0"/>
                                          </p:val>
                                        </p:tav>
                                        <p:tav tm="100000">
                                          <p:val>
                                            <p:strVal val="#ppt_w"/>
                                          </p:val>
                                        </p:tav>
                                      </p:tavLst>
                                    </p:anim>
                                    <p:anim calcmode="lin" valueType="num">
                                      <p:cBhvr>
                                        <p:cTn id="15" dur="500" fill="hold"/>
                                        <p:tgtEl>
                                          <p:spTgt spid="2"/>
                                        </p:tgtEl>
                                        <p:attrNameLst>
                                          <p:attrName>ppt_h</p:attrName>
                                        </p:attrNameLst>
                                      </p:cBhvr>
                                      <p:tavLst>
                                        <p:tav tm="0">
                                          <p:val>
                                            <p:fltVal val="0"/>
                                          </p:val>
                                        </p:tav>
                                        <p:tav tm="100000">
                                          <p:val>
                                            <p:strVal val="#ppt_h"/>
                                          </p:val>
                                        </p:tav>
                                      </p:tavLst>
                                    </p:anim>
                                    <p:animEffect transition="in" filter="fade">
                                      <p:cBhvr>
                                        <p:cTn id="16"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Build CRM Project Foundations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143000"/>
            <a:ext cx="10693189"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spcAft>
                <a:spcPts val="1800"/>
              </a:spcAft>
            </a:pPr>
            <a:r>
              <a:rPr lang="en-GB" altLang="en-US" sz="2800" dirty="0"/>
              <a:t>CRM projects are designed and implemented by people. Governance structures need to be put in place to ensure that project roles and responsibilities are properly defined and allocated.</a:t>
            </a:r>
          </a:p>
          <a:p>
            <a:pPr algn="just" eaLnBrk="1" hangingPunct="1">
              <a:spcAft>
                <a:spcPts val="1800"/>
              </a:spcAft>
            </a:pPr>
            <a:r>
              <a:rPr lang="en-GB" sz="2800" dirty="0"/>
              <a:t>Systems integration is the practice of aligning and combining system components such as people, processes, technology and data for the achievement of defined outcomes.</a:t>
            </a:r>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711228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191344" y="0"/>
            <a:ext cx="11809312" cy="1143000"/>
          </a:xfrm>
        </p:spPr>
        <p:txBody>
          <a:bodyPr/>
          <a:lstStyle/>
          <a:p>
            <a:pPr eaLnBrk="1" hangingPunct="1"/>
            <a:r>
              <a:rPr lang="en-GB" altLang="en-US" sz="3600" b="1" dirty="0">
                <a:solidFill>
                  <a:schemeClr val="tx2">
                    <a:lumMod val="75000"/>
                  </a:schemeClr>
                </a:solidFill>
              </a:rPr>
              <a:t>Critical Success Factors for Successful CRM Strategies</a:t>
            </a:r>
          </a:p>
        </p:txBody>
      </p:sp>
      <p:pic>
        <p:nvPicPr>
          <p:cNvPr id="4" name="Picture 3">
            <a:extLst>
              <a:ext uri="{FF2B5EF4-FFF2-40B4-BE49-F238E27FC236}">
                <a16:creationId xmlns:a16="http://schemas.microsoft.com/office/drawing/2014/main" id="{F6222D18-CD2B-4D73-944C-293BF226513C}"/>
              </a:ext>
            </a:extLst>
          </p:cNvPr>
          <p:cNvPicPr>
            <a:picLocks noChangeAspect="1"/>
          </p:cNvPicPr>
          <p:nvPr/>
        </p:nvPicPr>
        <p:blipFill>
          <a:blip r:embed="rId3"/>
          <a:stretch>
            <a:fillRect/>
          </a:stretch>
        </p:blipFill>
        <p:spPr>
          <a:xfrm>
            <a:off x="767408" y="854849"/>
            <a:ext cx="7457653" cy="4811672"/>
          </a:xfrm>
          <a:prstGeom prst="rect">
            <a:avLst/>
          </a:prstGeom>
        </p:spPr>
      </p:pic>
      <p:pic>
        <p:nvPicPr>
          <p:cNvPr id="6" name="Picture 5" descr="Diagram&#10;&#10;Description automatically generated">
            <a:extLst>
              <a:ext uri="{FF2B5EF4-FFF2-40B4-BE49-F238E27FC236}">
                <a16:creationId xmlns:a16="http://schemas.microsoft.com/office/drawing/2014/main" id="{6823001D-E32B-4276-9962-4595B64E71B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24192" y="1772816"/>
            <a:ext cx="4087770" cy="2861439"/>
          </a:xfrm>
          <a:prstGeom prst="rect">
            <a:avLst/>
          </a:prstGeom>
        </p:spPr>
      </p:pic>
    </p:spTree>
    <p:extLst>
      <p:ext uri="{BB962C8B-B14F-4D97-AF65-F5344CB8AC3E}">
        <p14:creationId xmlns:p14="http://schemas.microsoft.com/office/powerpoint/2010/main" val="14337307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Step 3 - Needs Specification and Partner Selection</a:t>
            </a:r>
          </a:p>
        </p:txBody>
      </p:sp>
      <p:pic>
        <p:nvPicPr>
          <p:cNvPr id="2" name="Picture 1">
            <a:extLst>
              <a:ext uri="{FF2B5EF4-FFF2-40B4-BE49-F238E27FC236}">
                <a16:creationId xmlns:a16="http://schemas.microsoft.com/office/drawing/2014/main" id="{8043EABE-8871-471E-914D-220F6483A975}"/>
              </a:ext>
            </a:extLst>
          </p:cNvPr>
          <p:cNvPicPr>
            <a:picLocks noChangeAspect="1"/>
          </p:cNvPicPr>
          <p:nvPr/>
        </p:nvPicPr>
        <p:blipFill>
          <a:blip r:embed="rId3"/>
          <a:stretch>
            <a:fillRect/>
          </a:stretch>
        </p:blipFill>
        <p:spPr>
          <a:xfrm>
            <a:off x="7536160" y="2708920"/>
            <a:ext cx="4562740" cy="2836298"/>
          </a:xfrm>
          <a:prstGeom prst="rect">
            <a:avLst/>
          </a:prstGeom>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143000"/>
            <a:ext cx="10693189"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spcAft>
                <a:spcPts val="1800"/>
              </a:spcAft>
            </a:pPr>
            <a:r>
              <a:rPr lang="en-GB" altLang="en-US" sz="2400" dirty="0"/>
              <a:t>process engineering</a:t>
            </a:r>
          </a:p>
          <a:p>
            <a:pPr algn="just" eaLnBrk="1" hangingPunct="1">
              <a:spcAft>
                <a:spcPts val="1800"/>
              </a:spcAft>
            </a:pPr>
            <a:r>
              <a:rPr lang="en-GB" altLang="en-US" sz="2400" dirty="0"/>
              <a:t>data review and gap analysis</a:t>
            </a:r>
          </a:p>
          <a:p>
            <a:pPr algn="just" eaLnBrk="1" hangingPunct="1">
              <a:spcAft>
                <a:spcPts val="1800"/>
              </a:spcAft>
            </a:pPr>
            <a:r>
              <a:rPr lang="en-GB" altLang="en-US" sz="2400" dirty="0"/>
              <a:t>initial technology needs specification and research alternative solutions</a:t>
            </a:r>
          </a:p>
          <a:p>
            <a:pPr algn="just" eaLnBrk="1" hangingPunct="1">
              <a:spcAft>
                <a:spcPts val="1800"/>
              </a:spcAft>
            </a:pPr>
            <a:r>
              <a:rPr lang="en-GB" altLang="en-US" sz="2400" dirty="0"/>
              <a:t>write request for proposals (RFP)</a:t>
            </a:r>
          </a:p>
          <a:p>
            <a:pPr algn="just" eaLnBrk="1" hangingPunct="1">
              <a:spcAft>
                <a:spcPts val="1800"/>
              </a:spcAft>
            </a:pPr>
            <a:r>
              <a:rPr lang="en-GB" altLang="en-US" sz="2400" dirty="0"/>
              <a:t>call for proposals</a:t>
            </a:r>
          </a:p>
          <a:p>
            <a:pPr algn="just" eaLnBrk="1" hangingPunct="1">
              <a:spcAft>
                <a:spcPts val="1800"/>
              </a:spcAft>
            </a:pPr>
            <a:r>
              <a:rPr lang="en-GB" altLang="en-US" sz="2400" dirty="0"/>
              <a:t>revised technology needs identification</a:t>
            </a:r>
          </a:p>
          <a:p>
            <a:pPr algn="just" eaLnBrk="1" hangingPunct="1">
              <a:spcAft>
                <a:spcPts val="1800"/>
              </a:spcAft>
            </a:pPr>
            <a:r>
              <a:rPr lang="en-GB" altLang="en-US" sz="2400" dirty="0"/>
              <a:t>assessment and partner selection.</a:t>
            </a:r>
            <a:endParaRPr lang="en-GB" sz="2800"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278668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p:cTn id="14" dur="500" fill="hold"/>
                                        <p:tgtEl>
                                          <p:spTgt spid="2"/>
                                        </p:tgtEl>
                                        <p:attrNameLst>
                                          <p:attrName>ppt_w</p:attrName>
                                        </p:attrNameLst>
                                      </p:cBhvr>
                                      <p:tavLst>
                                        <p:tav tm="0">
                                          <p:val>
                                            <p:fltVal val="0"/>
                                          </p:val>
                                        </p:tav>
                                        <p:tav tm="100000">
                                          <p:val>
                                            <p:strVal val="#ppt_w"/>
                                          </p:val>
                                        </p:tav>
                                      </p:tavLst>
                                    </p:anim>
                                    <p:anim calcmode="lin" valueType="num">
                                      <p:cBhvr>
                                        <p:cTn id="15" dur="500" fill="hold"/>
                                        <p:tgtEl>
                                          <p:spTgt spid="2"/>
                                        </p:tgtEl>
                                        <p:attrNameLst>
                                          <p:attrName>ppt_h</p:attrName>
                                        </p:attrNameLst>
                                      </p:cBhvr>
                                      <p:tavLst>
                                        <p:tav tm="0">
                                          <p:val>
                                            <p:fltVal val="0"/>
                                          </p:val>
                                        </p:tav>
                                        <p:tav tm="100000">
                                          <p:val>
                                            <p:strVal val="#ppt_h"/>
                                          </p:val>
                                        </p:tav>
                                      </p:tavLst>
                                    </p:anim>
                                    <p:animEffect transition="in" filter="fade">
                                      <p:cBhvr>
                                        <p:cTn id="16"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Step 4 - Project Implementation</a:t>
            </a:r>
          </a:p>
        </p:txBody>
      </p:sp>
      <p:pic>
        <p:nvPicPr>
          <p:cNvPr id="4" name="Picture 3">
            <a:extLst>
              <a:ext uri="{FF2B5EF4-FFF2-40B4-BE49-F238E27FC236}">
                <a16:creationId xmlns:a16="http://schemas.microsoft.com/office/drawing/2014/main" id="{1B5EB3C3-C819-4F6A-A01B-DA87581BAFBE}"/>
              </a:ext>
            </a:extLst>
          </p:cNvPr>
          <p:cNvPicPr>
            <a:picLocks noChangeAspect="1"/>
          </p:cNvPicPr>
          <p:nvPr/>
        </p:nvPicPr>
        <p:blipFill>
          <a:blip r:embed="rId3"/>
          <a:stretch>
            <a:fillRect/>
          </a:stretch>
        </p:blipFill>
        <p:spPr>
          <a:xfrm>
            <a:off x="7077876" y="2636912"/>
            <a:ext cx="4562740" cy="2836298"/>
          </a:xfrm>
          <a:prstGeom prst="rect">
            <a:avLst/>
          </a:prstGeom>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143000"/>
            <a:ext cx="10693189"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spcAft>
                <a:spcPts val="1800"/>
              </a:spcAft>
            </a:pPr>
            <a:r>
              <a:rPr lang="en-GB" altLang="en-US" sz="2800" dirty="0"/>
              <a:t>refine project plan</a:t>
            </a:r>
          </a:p>
          <a:p>
            <a:pPr algn="just" eaLnBrk="1" hangingPunct="1">
              <a:spcAft>
                <a:spcPts val="1800"/>
              </a:spcAft>
            </a:pPr>
            <a:r>
              <a:rPr lang="en-GB" altLang="en-US" sz="2800" dirty="0"/>
              <a:t>identify technology customization needs</a:t>
            </a:r>
          </a:p>
          <a:p>
            <a:pPr algn="just" eaLnBrk="1" hangingPunct="1">
              <a:spcAft>
                <a:spcPts val="1800"/>
              </a:spcAft>
            </a:pPr>
            <a:r>
              <a:rPr lang="en-GB" altLang="en-US" sz="2800" dirty="0"/>
              <a:t>prototype design, test, modify and roll out.</a:t>
            </a:r>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405590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500" fill="hold"/>
                                        <p:tgtEl>
                                          <p:spTgt spid="4"/>
                                        </p:tgtEl>
                                        <p:attrNameLst>
                                          <p:attrName>ppt_w</p:attrName>
                                        </p:attrNameLst>
                                      </p:cBhvr>
                                      <p:tavLst>
                                        <p:tav tm="0">
                                          <p:val>
                                            <p:fltVal val="0"/>
                                          </p:val>
                                        </p:tav>
                                        <p:tav tm="100000">
                                          <p:val>
                                            <p:strVal val="#ppt_w"/>
                                          </p:val>
                                        </p:tav>
                                      </p:tavLst>
                                    </p:anim>
                                    <p:anim calcmode="lin" valueType="num">
                                      <p:cBhvr>
                                        <p:cTn id="15" dur="500" fill="hold"/>
                                        <p:tgtEl>
                                          <p:spTgt spid="4"/>
                                        </p:tgtEl>
                                        <p:attrNameLst>
                                          <p:attrName>ppt_h</p:attrName>
                                        </p:attrNameLst>
                                      </p:cBhvr>
                                      <p:tavLst>
                                        <p:tav tm="0">
                                          <p:val>
                                            <p:fltVal val="0"/>
                                          </p:val>
                                        </p:tav>
                                        <p:tav tm="100000">
                                          <p:val>
                                            <p:strVal val="#ppt_h"/>
                                          </p:val>
                                        </p:tav>
                                      </p:tavLst>
                                    </p:anim>
                                    <p:animEffect transition="in" filter="fade">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Step 5 - Performance Evaluation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143000"/>
            <a:ext cx="10693189"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spcAft>
                <a:spcPts val="1800"/>
              </a:spcAft>
            </a:pPr>
            <a:r>
              <a:rPr lang="en-US" altLang="en-US" sz="2800" dirty="0"/>
              <a:t>project outcomes</a:t>
            </a:r>
          </a:p>
          <a:p>
            <a:pPr algn="just" eaLnBrk="1" hangingPunct="1">
              <a:spcAft>
                <a:spcPts val="1800"/>
              </a:spcAft>
            </a:pPr>
            <a:r>
              <a:rPr lang="en-US" altLang="en-US" sz="2800" dirty="0"/>
              <a:t>business outcomes.</a:t>
            </a:r>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4" name="Picture 3">
            <a:extLst>
              <a:ext uri="{FF2B5EF4-FFF2-40B4-BE49-F238E27FC236}">
                <a16:creationId xmlns:a16="http://schemas.microsoft.com/office/drawing/2014/main" id="{5957FBCC-F9F4-4B19-BCDE-7D62E0AB4FFD}"/>
              </a:ext>
            </a:extLst>
          </p:cNvPr>
          <p:cNvPicPr>
            <a:picLocks noChangeAspect="1"/>
          </p:cNvPicPr>
          <p:nvPr/>
        </p:nvPicPr>
        <p:blipFill>
          <a:blip r:embed="rId3"/>
          <a:stretch>
            <a:fillRect/>
          </a:stretch>
        </p:blipFill>
        <p:spPr>
          <a:xfrm>
            <a:off x="6933860" y="2636912"/>
            <a:ext cx="4562740" cy="2836298"/>
          </a:xfrm>
          <a:prstGeom prst="rect">
            <a:avLst/>
          </a:prstGeom>
        </p:spPr>
      </p:pic>
    </p:spTree>
    <p:extLst>
      <p:ext uri="{BB962C8B-B14F-4D97-AF65-F5344CB8AC3E}">
        <p14:creationId xmlns:p14="http://schemas.microsoft.com/office/powerpoint/2010/main" val="671141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500" fill="hold"/>
                                        <p:tgtEl>
                                          <p:spTgt spid="4"/>
                                        </p:tgtEl>
                                        <p:attrNameLst>
                                          <p:attrName>ppt_w</p:attrName>
                                        </p:attrNameLst>
                                      </p:cBhvr>
                                      <p:tavLst>
                                        <p:tav tm="0">
                                          <p:val>
                                            <p:fltVal val="0"/>
                                          </p:val>
                                        </p:tav>
                                        <p:tav tm="100000">
                                          <p:val>
                                            <p:strVal val="#ppt_w"/>
                                          </p:val>
                                        </p:tav>
                                      </p:tavLst>
                                    </p:anim>
                                    <p:anim calcmode="lin" valueType="num">
                                      <p:cBhvr>
                                        <p:cTn id="15" dur="500" fill="hold"/>
                                        <p:tgtEl>
                                          <p:spTgt spid="4"/>
                                        </p:tgtEl>
                                        <p:attrNameLst>
                                          <p:attrName>ppt_h</p:attrName>
                                        </p:attrNameLst>
                                      </p:cBhvr>
                                      <p:tavLst>
                                        <p:tav tm="0">
                                          <p:val>
                                            <p:fltVal val="0"/>
                                          </p:val>
                                        </p:tav>
                                        <p:tav tm="100000">
                                          <p:val>
                                            <p:strVal val="#ppt_h"/>
                                          </p:val>
                                        </p:tav>
                                      </p:tavLst>
                                    </p:anim>
                                    <p:animEffect transition="in" filter="fade">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 1</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720080"/>
          </a:xfrm>
        </p:spPr>
        <p:txBody>
          <a:bodyPr/>
          <a:lstStyle/>
          <a:p>
            <a:pPr marL="0" indent="0" algn="ctr">
              <a:buNone/>
            </a:pPr>
            <a:r>
              <a:rPr lang="en-GB" sz="3000" b="1" dirty="0"/>
              <a:t>Shell and CRM: one database for 20 million customers</a:t>
            </a:r>
            <a:endParaRPr lang="en-GB" altLang="en-US" sz="2400" b="1" dirty="0"/>
          </a:p>
        </p:txBody>
      </p:sp>
      <p:sp>
        <p:nvSpPr>
          <p:cNvPr id="5" name="Content Placeholder 2">
            <a:extLst>
              <a:ext uri="{FF2B5EF4-FFF2-40B4-BE49-F238E27FC236}">
                <a16:creationId xmlns:a16="http://schemas.microsoft.com/office/drawing/2014/main" id="{E99C0D56-9423-4B3D-8405-6FA934067CB1}"/>
              </a:ext>
            </a:extLst>
          </p:cNvPr>
          <p:cNvSpPr txBox="1">
            <a:spLocks/>
          </p:cNvSpPr>
          <p:nvPr/>
        </p:nvSpPr>
        <p:spPr bwMode="auto">
          <a:xfrm>
            <a:off x="697054" y="3501008"/>
            <a:ext cx="10765195" cy="2160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600" dirty="0"/>
              <a:t>What are key factors determining the success of Shell’s CRM approach?</a:t>
            </a:r>
          </a:p>
          <a:p>
            <a:pPr marL="514350" indent="-514350" algn="just">
              <a:buFont typeface="+mj-lt"/>
              <a:buAutoNum type="arabicPeriod"/>
            </a:pPr>
            <a:r>
              <a:rPr lang="en-GB" sz="2600" dirty="0"/>
              <a:t>How would you formulate Shell’s vision and strategy towards CRM?</a:t>
            </a:r>
          </a:p>
          <a:p>
            <a:pPr marL="514350" indent="-514350" algn="just">
              <a:buFont typeface="+mj-lt"/>
              <a:buAutoNum type="arabicPeriod"/>
            </a:pPr>
            <a:r>
              <a:rPr lang="en-GB" sz="2600" dirty="0"/>
              <a:t>How useful will a standardised global CRM approach be for Shell? Why?</a:t>
            </a:r>
            <a:endParaRPr lang="en-GB" altLang="en-US" sz="2600" dirty="0"/>
          </a:p>
        </p:txBody>
      </p:sp>
      <p:pic>
        <p:nvPicPr>
          <p:cNvPr id="4" name="Picture 3" descr="A picture containing logo&#10;&#10;Description automatically generated">
            <a:extLst>
              <a:ext uri="{FF2B5EF4-FFF2-40B4-BE49-F238E27FC236}">
                <a16:creationId xmlns:a16="http://schemas.microsoft.com/office/drawing/2014/main" id="{6C9950AE-316F-4F18-9D08-89ED4EDA8CA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222" r="98556">
                        <a14:foregroundMark x1="9000" y1="30323" x2="3556" y2="33065"/>
                        <a14:foregroundMark x1="3556" y1="33065" x2="778" y2="41613"/>
                        <a14:foregroundMark x1="778" y1="41613" x2="667" y2="49677"/>
                        <a14:foregroundMark x1="667" y1="49677" x2="8000" y2="62742"/>
                        <a14:foregroundMark x1="8000" y1="62742" x2="9778" y2="63065"/>
                        <a14:foregroundMark x1="4667" y1="34839" x2="1444" y2="41452"/>
                        <a14:foregroundMark x1="1444" y1="41452" x2="333" y2="49839"/>
                        <a14:foregroundMark x1="333" y1="49839" x2="4778" y2="56290"/>
                        <a14:foregroundMark x1="43778" y1="40806" x2="37889" y2="38871"/>
                        <a14:foregroundMark x1="37889" y1="38871" x2="33556" y2="44032"/>
                        <a14:foregroundMark x1="33556" y1="44032" x2="43333" y2="54677"/>
                        <a14:foregroundMark x1="43333" y1="54677" x2="38444" y2="59516"/>
                        <a14:foregroundMark x1="38444" y1="59516" x2="33333" y2="56129"/>
                        <a14:foregroundMark x1="33333" y1="56129" x2="33333" y2="55968"/>
                        <a14:foregroundMark x1="52444" y1="40000" x2="52444" y2="60484"/>
                        <a14:foregroundMark x1="81222" y1="48226" x2="75778" y2="45161"/>
                        <a14:foregroundMark x1="75778" y1="45161" x2="70444" y2="48548"/>
                        <a14:foregroundMark x1="70444" y1="48548" x2="70667" y2="57419"/>
                        <a14:foregroundMark x1="70667" y1="57419" x2="76000" y2="60645"/>
                        <a14:foregroundMark x1="76000" y1="60645" x2="80222" y2="60161"/>
                        <a14:foregroundMark x1="89333" y1="39677" x2="89556" y2="59839"/>
                        <a14:foregroundMark x1="98556" y1="39677" x2="98333" y2="57903"/>
                      </a14:backgroundRemoval>
                    </a14:imgEffect>
                  </a14:imgLayer>
                </a14:imgProps>
              </a:ext>
              <a:ext uri="{28A0092B-C50C-407E-A947-70E740481C1C}">
                <a14:useLocalDpi xmlns:a14="http://schemas.microsoft.com/office/drawing/2010/main" val="0"/>
              </a:ext>
            </a:extLst>
          </a:blip>
          <a:stretch>
            <a:fillRect/>
          </a:stretch>
        </p:blipFill>
        <p:spPr>
          <a:xfrm>
            <a:off x="3520826" y="980728"/>
            <a:ext cx="5150346" cy="3548016"/>
          </a:xfrm>
          <a:prstGeom prst="rect">
            <a:avLst/>
          </a:prstGeom>
        </p:spPr>
      </p:pic>
    </p:spTree>
    <p:extLst>
      <p:ext uri="{BB962C8B-B14F-4D97-AF65-F5344CB8AC3E}">
        <p14:creationId xmlns:p14="http://schemas.microsoft.com/office/powerpoint/2010/main" val="3331955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Summary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143000"/>
            <a:ext cx="10693189"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spcAft>
                <a:spcPts val="1800"/>
              </a:spcAft>
            </a:pPr>
            <a:r>
              <a:rPr lang="en-GB" altLang="en-US" sz="2400" dirty="0"/>
              <a:t>A </a:t>
            </a:r>
            <a:r>
              <a:rPr lang="en-GB" altLang="en-US" sz="2400" b="1" dirty="0">
                <a:solidFill>
                  <a:schemeClr val="accent6">
                    <a:lumMod val="50000"/>
                  </a:schemeClr>
                </a:solidFill>
              </a:rPr>
              <a:t>business process </a:t>
            </a:r>
            <a:r>
              <a:rPr lang="en-GB" altLang="en-US" sz="2400" dirty="0"/>
              <a:t>is a set of activities performed by people and/or technology in order to achieve a desired outcome. Business processes have a defined start and end point.</a:t>
            </a:r>
          </a:p>
          <a:p>
            <a:pPr algn="just" eaLnBrk="1" hangingPunct="1">
              <a:spcAft>
                <a:spcPts val="1800"/>
              </a:spcAft>
            </a:pPr>
            <a:r>
              <a:rPr lang="en-GB" altLang="en-US" sz="2400" dirty="0"/>
              <a:t>CRM projects vary in scope, duration and cost, but it is always important to be clear about what business outcomes are desired, and to measure the performance of the CRM implementation accordingly.</a:t>
            </a:r>
          </a:p>
          <a:p>
            <a:pPr algn="just" eaLnBrk="1" hangingPunct="1">
              <a:spcAft>
                <a:spcPts val="1800"/>
              </a:spcAft>
            </a:pPr>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782045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000" dirty="0"/>
              <a:t>Buttle, F. &amp; </a:t>
            </a:r>
            <a:r>
              <a:rPr lang="en-GB" sz="2000" dirty="0" err="1"/>
              <a:t>Maklan</a:t>
            </a:r>
            <a:r>
              <a:rPr lang="en-GB" sz="2000" dirty="0"/>
              <a:t>, S., 2015. Customer Relationship Management: Concepts and Technologies. 3 ed. Abingdon, Oxon: Routledge.</a:t>
            </a:r>
          </a:p>
          <a:p>
            <a:pPr algn="just"/>
            <a:r>
              <a:rPr lang="en-GB" sz="2000" dirty="0"/>
              <a:t>Peelen, E. &amp; Beltman, R., 2013. Customer Relationship Management. 2 ed. Harlow: Pearson Education Limited.</a:t>
            </a:r>
          </a:p>
          <a:p>
            <a:pPr algn="just"/>
            <a:endParaRPr lang="en-GB" sz="2000" dirty="0"/>
          </a:p>
          <a:p>
            <a:endParaRPr lang="en-GB" sz="1700" dirty="0"/>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3944</TotalTime>
  <Words>677</Words>
  <Application>Microsoft Office PowerPoint</Application>
  <PresentationFormat>Widescreen</PresentationFormat>
  <Paragraphs>92</Paragraphs>
  <Slides>19</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Aharoni</vt:lpstr>
      <vt:lpstr>Arial</vt:lpstr>
      <vt:lpstr>Candara</vt:lpstr>
      <vt:lpstr>Myriad Pro</vt:lpstr>
      <vt:lpstr>Symbol</vt:lpstr>
      <vt:lpstr>Verdana</vt:lpstr>
      <vt:lpstr>20140311PresentationUWTSDTemplate</vt:lpstr>
      <vt:lpstr>BMSW5103</vt:lpstr>
      <vt:lpstr>Learning Objectives</vt:lpstr>
      <vt:lpstr>Introduction</vt:lpstr>
      <vt:lpstr>The Five-step Implementation Process</vt:lpstr>
      <vt:lpstr>Step 1 - Develop the CRM Strategy</vt:lpstr>
      <vt:lpstr>CRM Strategy</vt:lpstr>
      <vt:lpstr>Customer Interaction Map</vt:lpstr>
      <vt:lpstr>Strategic Goals for CRM</vt:lpstr>
      <vt:lpstr>Immediate and Latent Benefits from CRM</vt:lpstr>
      <vt:lpstr>Step 2 - Build CRM Project Foundations</vt:lpstr>
      <vt:lpstr>Build CRM Project Foundations</vt:lpstr>
      <vt:lpstr>Critical Success Factors for Successful CRM Strategies</vt:lpstr>
      <vt:lpstr>Step 3 - Needs Specification and Partner Selection</vt:lpstr>
      <vt:lpstr>Step 4 - Project Implementation</vt:lpstr>
      <vt:lpstr>Step 5 - Performance Evaluation</vt:lpstr>
      <vt:lpstr>Case Study 1</vt:lpstr>
      <vt:lpstr>Summary</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 (Doctoral Researcher)</cp:lastModifiedBy>
  <cp:revision>273</cp:revision>
  <cp:lastPrinted>2018-07-09T15:27:01Z</cp:lastPrinted>
  <dcterms:created xsi:type="dcterms:W3CDTF">2002-10-07T19:43:58Z</dcterms:created>
  <dcterms:modified xsi:type="dcterms:W3CDTF">2020-10-11T00:29:06Z</dcterms:modified>
</cp:coreProperties>
</file>