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0" d="100"/>
          <a:sy n="80" d="100"/>
        </p:scale>
        <p:origin x="58"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97BD594-EAE2-4A3C-A291-42ABF753BB4B}" type="doc">
      <dgm:prSet loTypeId="urn:microsoft.com/office/officeart/2005/8/layout/vList2" loCatId="list" qsTypeId="urn:microsoft.com/office/officeart/2005/8/quickstyle/simple4" qsCatId="simple" csTypeId="urn:microsoft.com/office/officeart/2005/8/colors/colorful1" csCatId="colorful"/>
      <dgm:spPr/>
      <dgm:t>
        <a:bodyPr/>
        <a:lstStyle/>
        <a:p>
          <a:endParaRPr lang="en-US"/>
        </a:p>
      </dgm:t>
    </dgm:pt>
    <dgm:pt modelId="{568415F8-CAB7-46F5-B487-22A1CB6F91BE}">
      <dgm:prSet/>
      <dgm:spPr/>
      <dgm:t>
        <a:bodyPr/>
        <a:lstStyle/>
        <a:p>
          <a:r>
            <a:rPr lang="en-GB"/>
            <a:t>The return on capital employed is used to know how efficiently the organization is using the money to create more money. Or in other words the capital that is being used in order to get more profit. On this case, the researcher can say that the Ffion Limited has invested the double amount on 2017 which is a competitive amount for the market according to (Singh and Yadav, 2013). The researcher has notice a notable decrease on 2018 which shows that the investments have been re-evaluate and their expenses might not cover all this investment made. </a:t>
          </a:r>
          <a:endParaRPr lang="en-US"/>
        </a:p>
      </dgm:t>
    </dgm:pt>
    <dgm:pt modelId="{AA2FD9DB-E5BD-4810-8EA0-E034FE263908}" type="parTrans" cxnId="{064447A0-F661-4093-BE77-1161FDBC3DC1}">
      <dgm:prSet/>
      <dgm:spPr/>
      <dgm:t>
        <a:bodyPr/>
        <a:lstStyle/>
        <a:p>
          <a:endParaRPr lang="en-US"/>
        </a:p>
      </dgm:t>
    </dgm:pt>
    <dgm:pt modelId="{FD5E06D8-DAA4-49C2-84EB-BE1BD37373B6}" type="sibTrans" cxnId="{064447A0-F661-4093-BE77-1161FDBC3DC1}">
      <dgm:prSet/>
      <dgm:spPr/>
      <dgm:t>
        <a:bodyPr/>
        <a:lstStyle/>
        <a:p>
          <a:endParaRPr lang="en-US"/>
        </a:p>
      </dgm:t>
    </dgm:pt>
    <dgm:pt modelId="{8BC3FF75-E4A9-4104-A364-C8F8F266B6E4}">
      <dgm:prSet/>
      <dgm:spPr/>
      <dgm:t>
        <a:bodyPr/>
        <a:lstStyle/>
        <a:p>
          <a:r>
            <a:rPr lang="en-GB"/>
            <a:t>The total assets turnover in the case of Ffion Limited shows to the researcher they have a slight decrease on the year 2018 and says the organization it can be struggling with the cleanliness of the room when the guest arrives, or even the need of refurbishment. </a:t>
          </a:r>
          <a:endParaRPr lang="en-US"/>
        </a:p>
      </dgm:t>
    </dgm:pt>
    <dgm:pt modelId="{0CCE8965-C9D9-4EFD-93D5-D1CDB14D30D1}" type="parTrans" cxnId="{C4C210BB-F477-49BF-8BDB-03B4804D85A4}">
      <dgm:prSet/>
      <dgm:spPr/>
      <dgm:t>
        <a:bodyPr/>
        <a:lstStyle/>
        <a:p>
          <a:endParaRPr lang="en-US"/>
        </a:p>
      </dgm:t>
    </dgm:pt>
    <dgm:pt modelId="{0773EF59-ED43-4EFF-A7A3-D7E23D896E22}" type="sibTrans" cxnId="{C4C210BB-F477-49BF-8BDB-03B4804D85A4}">
      <dgm:prSet/>
      <dgm:spPr/>
      <dgm:t>
        <a:bodyPr/>
        <a:lstStyle/>
        <a:p>
          <a:endParaRPr lang="en-US"/>
        </a:p>
      </dgm:t>
    </dgm:pt>
    <dgm:pt modelId="{9B0991A5-7375-486E-8E1C-0215EE8E9D27}">
      <dgm:prSet/>
      <dgm:spPr/>
      <dgm:t>
        <a:bodyPr/>
        <a:lstStyle/>
        <a:p>
          <a:r>
            <a:rPr lang="en-GB"/>
            <a:t>The working capital turnover has also decreased on Ffion Limited in 2018, showing to the researcher that they have decided to reduce their stock or maybe invest their excess cash in comparison to the previous year. </a:t>
          </a:r>
          <a:endParaRPr lang="en-US"/>
        </a:p>
      </dgm:t>
    </dgm:pt>
    <dgm:pt modelId="{BE205455-8321-400C-8751-ADE9AB89CAFC}" type="parTrans" cxnId="{DEF52825-00E7-4383-999B-59F9CD207A50}">
      <dgm:prSet/>
      <dgm:spPr/>
      <dgm:t>
        <a:bodyPr/>
        <a:lstStyle/>
        <a:p>
          <a:endParaRPr lang="en-US"/>
        </a:p>
      </dgm:t>
    </dgm:pt>
    <dgm:pt modelId="{06AF9E6D-2965-4AC3-8EFA-4D844C0BC546}" type="sibTrans" cxnId="{DEF52825-00E7-4383-999B-59F9CD207A50}">
      <dgm:prSet/>
      <dgm:spPr/>
      <dgm:t>
        <a:bodyPr/>
        <a:lstStyle/>
        <a:p>
          <a:endParaRPr lang="en-US"/>
        </a:p>
      </dgm:t>
    </dgm:pt>
    <dgm:pt modelId="{84F254E3-9BC8-45FC-8396-CA9EC4C7E768}" type="pres">
      <dgm:prSet presAssocID="{F97BD594-EAE2-4A3C-A291-42ABF753BB4B}" presName="linear" presStyleCnt="0">
        <dgm:presLayoutVars>
          <dgm:animLvl val="lvl"/>
          <dgm:resizeHandles val="exact"/>
        </dgm:presLayoutVars>
      </dgm:prSet>
      <dgm:spPr/>
    </dgm:pt>
    <dgm:pt modelId="{B29EF97C-A1D2-42C9-8E00-6E3FF6089AA0}" type="pres">
      <dgm:prSet presAssocID="{568415F8-CAB7-46F5-B487-22A1CB6F91BE}" presName="parentText" presStyleLbl="node1" presStyleIdx="0" presStyleCnt="3">
        <dgm:presLayoutVars>
          <dgm:chMax val="0"/>
          <dgm:bulletEnabled val="1"/>
        </dgm:presLayoutVars>
      </dgm:prSet>
      <dgm:spPr/>
    </dgm:pt>
    <dgm:pt modelId="{2E806E69-18D6-4DCC-829A-7F99AB59AE0B}" type="pres">
      <dgm:prSet presAssocID="{FD5E06D8-DAA4-49C2-84EB-BE1BD37373B6}" presName="spacer" presStyleCnt="0"/>
      <dgm:spPr/>
    </dgm:pt>
    <dgm:pt modelId="{CE2F717A-3B28-4533-A21C-D499C07D4FA6}" type="pres">
      <dgm:prSet presAssocID="{8BC3FF75-E4A9-4104-A364-C8F8F266B6E4}" presName="parentText" presStyleLbl="node1" presStyleIdx="1" presStyleCnt="3">
        <dgm:presLayoutVars>
          <dgm:chMax val="0"/>
          <dgm:bulletEnabled val="1"/>
        </dgm:presLayoutVars>
      </dgm:prSet>
      <dgm:spPr/>
    </dgm:pt>
    <dgm:pt modelId="{D3D5C69B-91DF-4476-8A61-819F6E7EEEEB}" type="pres">
      <dgm:prSet presAssocID="{0773EF59-ED43-4EFF-A7A3-D7E23D896E22}" presName="spacer" presStyleCnt="0"/>
      <dgm:spPr/>
    </dgm:pt>
    <dgm:pt modelId="{1305B1EA-BDD3-4FA7-AB94-3E5590FC42D2}" type="pres">
      <dgm:prSet presAssocID="{9B0991A5-7375-486E-8E1C-0215EE8E9D27}" presName="parentText" presStyleLbl="node1" presStyleIdx="2" presStyleCnt="3">
        <dgm:presLayoutVars>
          <dgm:chMax val="0"/>
          <dgm:bulletEnabled val="1"/>
        </dgm:presLayoutVars>
      </dgm:prSet>
      <dgm:spPr/>
    </dgm:pt>
  </dgm:ptLst>
  <dgm:cxnLst>
    <dgm:cxn modelId="{6114B90E-F10F-4D20-A9A3-C42EEE28D693}" type="presOf" srcId="{9B0991A5-7375-486E-8E1C-0215EE8E9D27}" destId="{1305B1EA-BDD3-4FA7-AB94-3E5590FC42D2}" srcOrd="0" destOrd="0" presId="urn:microsoft.com/office/officeart/2005/8/layout/vList2"/>
    <dgm:cxn modelId="{DEF52825-00E7-4383-999B-59F9CD207A50}" srcId="{F97BD594-EAE2-4A3C-A291-42ABF753BB4B}" destId="{9B0991A5-7375-486E-8E1C-0215EE8E9D27}" srcOrd="2" destOrd="0" parTransId="{BE205455-8321-400C-8751-ADE9AB89CAFC}" sibTransId="{06AF9E6D-2965-4AC3-8EFA-4D844C0BC546}"/>
    <dgm:cxn modelId="{D90DAD52-0652-4F53-BDD9-6C631AE8F6FD}" type="presOf" srcId="{F97BD594-EAE2-4A3C-A291-42ABF753BB4B}" destId="{84F254E3-9BC8-45FC-8396-CA9EC4C7E768}" srcOrd="0" destOrd="0" presId="urn:microsoft.com/office/officeart/2005/8/layout/vList2"/>
    <dgm:cxn modelId="{064447A0-F661-4093-BE77-1161FDBC3DC1}" srcId="{F97BD594-EAE2-4A3C-A291-42ABF753BB4B}" destId="{568415F8-CAB7-46F5-B487-22A1CB6F91BE}" srcOrd="0" destOrd="0" parTransId="{AA2FD9DB-E5BD-4810-8EA0-E034FE263908}" sibTransId="{FD5E06D8-DAA4-49C2-84EB-BE1BD37373B6}"/>
    <dgm:cxn modelId="{6280DCB2-59B2-47D2-8513-A113A5F0D84D}" type="presOf" srcId="{8BC3FF75-E4A9-4104-A364-C8F8F266B6E4}" destId="{CE2F717A-3B28-4533-A21C-D499C07D4FA6}" srcOrd="0" destOrd="0" presId="urn:microsoft.com/office/officeart/2005/8/layout/vList2"/>
    <dgm:cxn modelId="{C4C210BB-F477-49BF-8BDB-03B4804D85A4}" srcId="{F97BD594-EAE2-4A3C-A291-42ABF753BB4B}" destId="{8BC3FF75-E4A9-4104-A364-C8F8F266B6E4}" srcOrd="1" destOrd="0" parTransId="{0CCE8965-C9D9-4EFD-93D5-D1CDB14D30D1}" sibTransId="{0773EF59-ED43-4EFF-A7A3-D7E23D896E22}"/>
    <dgm:cxn modelId="{4B83A1F6-1981-4882-8EF5-CD70DA87E9DE}" type="presOf" srcId="{568415F8-CAB7-46F5-B487-22A1CB6F91BE}" destId="{B29EF97C-A1D2-42C9-8E00-6E3FF6089AA0}" srcOrd="0" destOrd="0" presId="urn:microsoft.com/office/officeart/2005/8/layout/vList2"/>
    <dgm:cxn modelId="{910B40C9-98A4-4800-9140-1BC0EF6844E2}" type="presParOf" srcId="{84F254E3-9BC8-45FC-8396-CA9EC4C7E768}" destId="{B29EF97C-A1D2-42C9-8E00-6E3FF6089AA0}" srcOrd="0" destOrd="0" presId="urn:microsoft.com/office/officeart/2005/8/layout/vList2"/>
    <dgm:cxn modelId="{3B3E6E4F-27BF-47E8-8FFD-1F34A7E892AE}" type="presParOf" srcId="{84F254E3-9BC8-45FC-8396-CA9EC4C7E768}" destId="{2E806E69-18D6-4DCC-829A-7F99AB59AE0B}" srcOrd="1" destOrd="0" presId="urn:microsoft.com/office/officeart/2005/8/layout/vList2"/>
    <dgm:cxn modelId="{BE0BFF20-5E98-414C-A1C3-408C6EE0F57B}" type="presParOf" srcId="{84F254E3-9BC8-45FC-8396-CA9EC4C7E768}" destId="{CE2F717A-3B28-4533-A21C-D499C07D4FA6}" srcOrd="2" destOrd="0" presId="urn:microsoft.com/office/officeart/2005/8/layout/vList2"/>
    <dgm:cxn modelId="{DFAA0AA1-CEDF-43A8-A7D2-DF5E4D552F7B}" type="presParOf" srcId="{84F254E3-9BC8-45FC-8396-CA9EC4C7E768}" destId="{D3D5C69B-91DF-4476-8A61-819F6E7EEEEB}" srcOrd="3" destOrd="0" presId="urn:microsoft.com/office/officeart/2005/8/layout/vList2"/>
    <dgm:cxn modelId="{1AA5670E-5054-4F4E-AE01-A1B33C8A4BC1}" type="presParOf" srcId="{84F254E3-9BC8-45FC-8396-CA9EC4C7E768}" destId="{1305B1EA-BDD3-4FA7-AB94-3E5590FC42D2}" srcOrd="4"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9EF97C-A1D2-42C9-8E00-6E3FF6089AA0}">
      <dsp:nvSpPr>
        <dsp:cNvPr id="0" name=""/>
        <dsp:cNvSpPr/>
      </dsp:nvSpPr>
      <dsp:spPr>
        <a:xfrm>
          <a:off x="0" y="438224"/>
          <a:ext cx="6290226" cy="1733940"/>
        </a:xfrm>
        <a:prstGeom prst="roundRect">
          <a:avLst/>
        </a:prstGeom>
        <a:gradFill rotWithShape="0">
          <a:gsLst>
            <a:gs pos="0">
              <a:schemeClr val="accent2">
                <a:hueOff val="0"/>
                <a:satOff val="0"/>
                <a:lumOff val="0"/>
                <a:alphaOff val="0"/>
                <a:tint val="96000"/>
                <a:satMod val="100000"/>
                <a:lumMod val="104000"/>
              </a:schemeClr>
            </a:gs>
            <a:gs pos="78000">
              <a:schemeClr val="accent2">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a:t>The return on capital employed is used to know how efficiently the organization is using the money to create more money. Or in other words the capital that is being used in order to get more profit. On this case, the researcher can say that the Ffion Limited has invested the double amount on 2017 which is a competitive amount for the market according to (Singh and Yadav, 2013). The researcher has notice a notable decrease on 2018 which shows that the investments have been re-evaluate and their expenses might not cover all this investment made. </a:t>
          </a:r>
          <a:endParaRPr lang="en-US" sz="1300" kern="1200"/>
        </a:p>
      </dsp:txBody>
      <dsp:txXfrm>
        <a:off x="84644" y="522868"/>
        <a:ext cx="6120938" cy="1564652"/>
      </dsp:txXfrm>
    </dsp:sp>
    <dsp:sp modelId="{CE2F717A-3B28-4533-A21C-D499C07D4FA6}">
      <dsp:nvSpPr>
        <dsp:cNvPr id="0" name=""/>
        <dsp:cNvSpPr/>
      </dsp:nvSpPr>
      <dsp:spPr>
        <a:xfrm>
          <a:off x="0" y="2209604"/>
          <a:ext cx="6290226" cy="1733940"/>
        </a:xfrm>
        <a:prstGeom prst="roundRect">
          <a:avLst/>
        </a:prstGeom>
        <a:gradFill rotWithShape="0">
          <a:gsLst>
            <a:gs pos="0">
              <a:schemeClr val="accent3">
                <a:hueOff val="0"/>
                <a:satOff val="0"/>
                <a:lumOff val="0"/>
                <a:alphaOff val="0"/>
                <a:tint val="96000"/>
                <a:satMod val="100000"/>
                <a:lumMod val="104000"/>
              </a:schemeClr>
            </a:gs>
            <a:gs pos="78000">
              <a:schemeClr val="accent3">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a:t>The total assets turnover in the case of Ffion Limited shows to the researcher they have a slight decrease on the year 2018 and says the organization it can be struggling with the cleanliness of the room when the guest arrives, or even the need of refurbishment. </a:t>
          </a:r>
          <a:endParaRPr lang="en-US" sz="1300" kern="1200"/>
        </a:p>
      </dsp:txBody>
      <dsp:txXfrm>
        <a:off x="84644" y="2294248"/>
        <a:ext cx="6120938" cy="1564652"/>
      </dsp:txXfrm>
    </dsp:sp>
    <dsp:sp modelId="{1305B1EA-BDD3-4FA7-AB94-3E5590FC42D2}">
      <dsp:nvSpPr>
        <dsp:cNvPr id="0" name=""/>
        <dsp:cNvSpPr/>
      </dsp:nvSpPr>
      <dsp:spPr>
        <a:xfrm>
          <a:off x="0" y="3980985"/>
          <a:ext cx="6290226" cy="1733940"/>
        </a:xfrm>
        <a:prstGeom prst="roundRect">
          <a:avLst/>
        </a:prstGeom>
        <a:gradFill rotWithShape="0">
          <a:gsLst>
            <a:gs pos="0">
              <a:schemeClr val="accent4">
                <a:hueOff val="0"/>
                <a:satOff val="0"/>
                <a:lumOff val="0"/>
                <a:alphaOff val="0"/>
                <a:tint val="96000"/>
                <a:satMod val="100000"/>
                <a:lumMod val="104000"/>
              </a:schemeClr>
            </a:gs>
            <a:gs pos="78000">
              <a:schemeClr val="accent4">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a:t>The working capital turnover has also decreased on Ffion Limited in 2018, showing to the researcher that they have decided to reduce their stock or maybe invest their excess cash in comparison to the previous year. </a:t>
          </a:r>
          <a:endParaRPr lang="en-US" sz="1300" kern="1200"/>
        </a:p>
      </dsp:txBody>
      <dsp:txXfrm>
        <a:off x="84644" y="4065629"/>
        <a:ext cx="6120938" cy="156465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48A87A34-81AB-432B-8DAE-1953F412C126}" type="datetimeFigureOut">
              <a:rPr lang="en-US" dirty="0"/>
              <a:t>11/24/2019</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11/24/2019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8" name="Picture 7"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11/24/2019</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11/24/2019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11/24/2019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11/24/2019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11/24/2019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11/24/2019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11/24/2019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11/24/2019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9" name="Picture 8"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11/24/2019</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1" name="Picture 10"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11/24/2019</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8" name="Picture 7"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48A87A34-81AB-432B-8DAE-1953F412C126}" type="datetimeFigureOut">
              <a:rPr lang="en-US" dirty="0"/>
              <a:pPr/>
              <a:t>11/24/2019</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11/24/2019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11/24/2019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11/24/2019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9" name="Picture 8"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48A87A34-81AB-432B-8DAE-1953F412C126}" type="datetimeFigureOut">
              <a:rPr lang="en-US" dirty="0"/>
              <a:pPr/>
              <a:t>11/24/2019</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C3-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11/24/2019</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png"/><Relationship Id="rId7" Type="http://schemas.openxmlformats.org/officeDocument/2006/relationships/diagramColors" Target="../diagrams/colors1.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s://www.investopedia.com/terms/f/financialaccounting.asp"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E28981-002D-45CE-B5EE-F1E1B6F319B8}"/>
              </a:ext>
            </a:extLst>
          </p:cNvPr>
          <p:cNvSpPr>
            <a:spLocks noGrp="1"/>
          </p:cNvSpPr>
          <p:nvPr>
            <p:ph type="ctrTitle"/>
          </p:nvPr>
        </p:nvSpPr>
        <p:spPr/>
        <p:txBody>
          <a:bodyPr>
            <a:normAutofit fontScale="90000"/>
          </a:bodyPr>
          <a:lstStyle/>
          <a:p>
            <a:r>
              <a:rPr lang="en-US" dirty="0"/>
              <a:t>Financial management for the hotel industry</a:t>
            </a:r>
            <a:endParaRPr lang="en-GB" dirty="0"/>
          </a:p>
        </p:txBody>
      </p:sp>
      <p:sp>
        <p:nvSpPr>
          <p:cNvPr id="3" name="Subtitle 2">
            <a:extLst>
              <a:ext uri="{FF2B5EF4-FFF2-40B4-BE49-F238E27FC236}">
                <a16:creationId xmlns:a16="http://schemas.microsoft.com/office/drawing/2014/main" id="{DA400EE0-DA20-4734-8784-BF701AD5430B}"/>
              </a:ext>
            </a:extLst>
          </p:cNvPr>
          <p:cNvSpPr>
            <a:spLocks noGrp="1"/>
          </p:cNvSpPr>
          <p:nvPr>
            <p:ph type="subTitle" idx="1"/>
          </p:nvPr>
        </p:nvSpPr>
        <p:spPr>
          <a:xfrm>
            <a:off x="1371600" y="3632201"/>
            <a:ext cx="9448800" cy="1292224"/>
          </a:xfrm>
        </p:spPr>
        <p:txBody>
          <a:bodyPr>
            <a:normAutofit/>
          </a:bodyPr>
          <a:lstStyle/>
          <a:p>
            <a:pPr algn="ctr"/>
            <a:r>
              <a:rPr lang="en-US" b="1" dirty="0" err="1">
                <a:solidFill>
                  <a:schemeClr val="accent2"/>
                </a:solidFill>
              </a:rPr>
              <a:t>Kissairy</a:t>
            </a:r>
            <a:r>
              <a:rPr lang="en-US" b="1" dirty="0">
                <a:solidFill>
                  <a:schemeClr val="accent2"/>
                </a:solidFill>
              </a:rPr>
              <a:t> Valdez </a:t>
            </a:r>
          </a:p>
          <a:p>
            <a:pPr algn="ctr"/>
            <a:r>
              <a:rPr lang="en-US" b="1" dirty="0"/>
              <a:t>  1815098</a:t>
            </a:r>
          </a:p>
          <a:p>
            <a:pPr algn="ctr"/>
            <a:r>
              <a:rPr lang="en-US" dirty="0"/>
              <a:t>Lecturer : Dale Clarke </a:t>
            </a:r>
            <a:endParaRPr lang="en-GB" dirty="0"/>
          </a:p>
        </p:txBody>
      </p:sp>
    </p:spTree>
    <p:extLst>
      <p:ext uri="{BB962C8B-B14F-4D97-AF65-F5344CB8AC3E}">
        <p14:creationId xmlns:p14="http://schemas.microsoft.com/office/powerpoint/2010/main" val="7556059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1EA5387D-64D8-4D6C-B109-FF4E81DF60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Image result for ratios financial statements">
            <a:extLst>
              <a:ext uri="{FF2B5EF4-FFF2-40B4-BE49-F238E27FC236}">
                <a16:creationId xmlns:a16="http://schemas.microsoft.com/office/drawing/2014/main" id="{205B648B-ABD2-48ED-BB8D-C4D83B8F6735}"/>
              </a:ext>
            </a:extLst>
          </p:cNvPr>
          <p:cNvPicPr>
            <a:picLocks noChangeAspect="1" noChangeArrowheads="1"/>
          </p:cNvPicPr>
          <p:nvPr/>
        </p:nvPicPr>
        <p:blipFill rotWithShape="1">
          <a:blip r:embed="rId2">
            <a:alphaModFix amt="30000"/>
            <a:extLst>
              <a:ext uri="{28A0092B-C50C-407E-A947-70E740481C1C}">
                <a14:useLocalDpi xmlns:a14="http://schemas.microsoft.com/office/drawing/2010/main" val="0"/>
              </a:ext>
            </a:extLst>
          </a:blip>
          <a:srcRect t="15730"/>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E2862D97-A2A3-484B-A13E-73EFE4230197}"/>
              </a:ext>
            </a:extLst>
          </p:cNvPr>
          <p:cNvSpPr>
            <a:spLocks noGrp="1"/>
          </p:cNvSpPr>
          <p:nvPr>
            <p:ph type="title"/>
          </p:nvPr>
        </p:nvSpPr>
        <p:spPr>
          <a:xfrm>
            <a:off x="2895600" y="764373"/>
            <a:ext cx="8610600" cy="1293028"/>
          </a:xfrm>
        </p:spPr>
        <p:txBody>
          <a:bodyPr>
            <a:normAutofit/>
          </a:bodyPr>
          <a:lstStyle/>
          <a:p>
            <a:r>
              <a:rPr lang="en-US" dirty="0"/>
              <a:t>Introduction</a:t>
            </a:r>
            <a:endParaRPr lang="en-GB" dirty="0"/>
          </a:p>
        </p:txBody>
      </p:sp>
      <p:sp>
        <p:nvSpPr>
          <p:cNvPr id="3" name="Content Placeholder 2">
            <a:extLst>
              <a:ext uri="{FF2B5EF4-FFF2-40B4-BE49-F238E27FC236}">
                <a16:creationId xmlns:a16="http://schemas.microsoft.com/office/drawing/2014/main" id="{A9889995-18B7-4225-9613-61AC9FBBE041}"/>
              </a:ext>
            </a:extLst>
          </p:cNvPr>
          <p:cNvSpPr>
            <a:spLocks noGrp="1"/>
          </p:cNvSpPr>
          <p:nvPr>
            <p:ph idx="1"/>
          </p:nvPr>
        </p:nvSpPr>
        <p:spPr>
          <a:xfrm>
            <a:off x="685800" y="2194560"/>
            <a:ext cx="10820400" cy="4024125"/>
          </a:xfrm>
        </p:spPr>
        <p:txBody>
          <a:bodyPr>
            <a:normAutofit/>
          </a:bodyPr>
          <a:lstStyle/>
          <a:p>
            <a:r>
              <a:rPr lang="en-GB" dirty="0"/>
              <a:t>The goal of this assignment is to </a:t>
            </a:r>
            <a:r>
              <a:rPr lang="en-GB" dirty="0" err="1"/>
              <a:t>analyze</a:t>
            </a:r>
            <a:r>
              <a:rPr lang="en-GB" dirty="0"/>
              <a:t> how the financial ratios affect a hotel organization and the financial performance within the company. </a:t>
            </a:r>
            <a:endParaRPr lang="en-GB" b="1" dirty="0"/>
          </a:p>
          <a:p>
            <a:r>
              <a:rPr lang="en-GB" dirty="0"/>
              <a:t>The assignment includes a broader idea of the liquidity, </a:t>
            </a:r>
            <a:r>
              <a:rPr lang="en-GB" dirty="0" err="1"/>
              <a:t>profitabily</a:t>
            </a:r>
            <a:r>
              <a:rPr lang="en-GB" dirty="0"/>
              <a:t> and gearing from Ffion Limited, telling what is the meaning of the result from each ratio and what is needed to be done in order to get better and keep going with the most positive financial performance day per day.</a:t>
            </a:r>
            <a:endParaRPr lang="en-GB" b="1" dirty="0"/>
          </a:p>
          <a:p>
            <a:r>
              <a:rPr lang="en-GB" dirty="0"/>
              <a:t>This assignment is also done with the aim to examine how useful can be for hotel managers the information accrued to make future plans and strategies as well as to avoid any negative financial situation. </a:t>
            </a:r>
            <a:endParaRPr lang="en-GB" b="1" dirty="0"/>
          </a:p>
          <a:p>
            <a:pPr marL="0" indent="0">
              <a:buNone/>
            </a:pPr>
            <a:endParaRPr lang="en-GB" b="1" dirty="0"/>
          </a:p>
          <a:p>
            <a:endParaRPr lang="en-GB" dirty="0"/>
          </a:p>
        </p:txBody>
      </p:sp>
    </p:spTree>
    <p:extLst>
      <p:ext uri="{BB962C8B-B14F-4D97-AF65-F5344CB8AC3E}">
        <p14:creationId xmlns:p14="http://schemas.microsoft.com/office/powerpoint/2010/main" val="568037105"/>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DC4CDD-07F3-44DA-892C-10A259A4438F}"/>
              </a:ext>
            </a:extLst>
          </p:cNvPr>
          <p:cNvSpPr>
            <a:spLocks noGrp="1"/>
          </p:cNvSpPr>
          <p:nvPr>
            <p:ph type="title"/>
          </p:nvPr>
        </p:nvSpPr>
        <p:spPr/>
        <p:txBody>
          <a:bodyPr/>
          <a:lstStyle/>
          <a:p>
            <a:r>
              <a:rPr lang="en-GB" b="1" dirty="0"/>
              <a:t>Financial Analysis</a:t>
            </a:r>
            <a:br>
              <a:rPr lang="en-GB" b="1" dirty="0"/>
            </a:br>
            <a:endParaRPr lang="en-GB" dirty="0"/>
          </a:p>
        </p:txBody>
      </p:sp>
      <p:graphicFrame>
        <p:nvGraphicFramePr>
          <p:cNvPr id="4" name="Content Placeholder 3">
            <a:extLst>
              <a:ext uri="{FF2B5EF4-FFF2-40B4-BE49-F238E27FC236}">
                <a16:creationId xmlns:a16="http://schemas.microsoft.com/office/drawing/2014/main" id="{0F5311A7-B65B-4969-82E0-77E409ADEE20}"/>
              </a:ext>
            </a:extLst>
          </p:cNvPr>
          <p:cNvGraphicFramePr>
            <a:graphicFrameLocks noGrp="1"/>
          </p:cNvGraphicFramePr>
          <p:nvPr>
            <p:ph idx="1"/>
            <p:extLst>
              <p:ext uri="{D42A27DB-BD31-4B8C-83A1-F6EECF244321}">
                <p14:modId xmlns:p14="http://schemas.microsoft.com/office/powerpoint/2010/main" val="3289085621"/>
              </p:ext>
            </p:extLst>
          </p:nvPr>
        </p:nvGraphicFramePr>
        <p:xfrm>
          <a:off x="857250" y="1648773"/>
          <a:ext cx="7229475" cy="4913950"/>
        </p:xfrm>
        <a:graphic>
          <a:graphicData uri="http://schemas.openxmlformats.org/drawingml/2006/table">
            <a:tbl>
              <a:tblPr firstRow="1" firstCol="1" bandRow="1">
                <a:tableStyleId>{5C22544A-7EE6-4342-B048-85BDC9FD1C3A}</a:tableStyleId>
              </a:tblPr>
              <a:tblGrid>
                <a:gridCol w="2924175">
                  <a:extLst>
                    <a:ext uri="{9D8B030D-6E8A-4147-A177-3AD203B41FA5}">
                      <a16:colId xmlns:a16="http://schemas.microsoft.com/office/drawing/2014/main" val="1507409256"/>
                    </a:ext>
                  </a:extLst>
                </a:gridCol>
                <a:gridCol w="4305300">
                  <a:extLst>
                    <a:ext uri="{9D8B030D-6E8A-4147-A177-3AD203B41FA5}">
                      <a16:colId xmlns:a16="http://schemas.microsoft.com/office/drawing/2014/main" val="2832419531"/>
                    </a:ext>
                  </a:extLst>
                </a:gridCol>
              </a:tblGrid>
              <a:tr h="350997">
                <a:tc>
                  <a:txBody>
                    <a:bodyPr/>
                    <a:lstStyle/>
                    <a:p>
                      <a:pPr marL="457200" marR="457200" algn="ctr">
                        <a:spcBef>
                          <a:spcPts val="200"/>
                        </a:spcBef>
                        <a:spcAft>
                          <a:spcPts val="0"/>
                        </a:spcAft>
                      </a:pPr>
                      <a:r>
                        <a:rPr lang="en-GB" sz="1000" kern="1000" dirty="0">
                          <a:effectLst/>
                        </a:rPr>
                        <a:t>Ratio</a:t>
                      </a:r>
                      <a:endParaRPr lang="en-GB" sz="1000" b="1" kern="1000" dirty="0">
                        <a:solidFill>
                          <a:srgbClr val="17406D"/>
                        </a:solidFill>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58797" marR="58797" marT="0" marB="0"/>
                </a:tc>
                <a:tc>
                  <a:txBody>
                    <a:bodyPr/>
                    <a:lstStyle/>
                    <a:p>
                      <a:pPr marL="457200" marR="457200" algn="ctr">
                        <a:spcAft>
                          <a:spcPts val="1800"/>
                        </a:spcAft>
                      </a:pPr>
                      <a:r>
                        <a:rPr lang="en-GB" sz="1000" kern="1000" dirty="0">
                          <a:effectLst/>
                        </a:rPr>
                        <a:t>2018</a:t>
                      </a:r>
                      <a:endParaRPr lang="en-GB" sz="1000" b="1" kern="1000" dirty="0">
                        <a:solidFill>
                          <a:srgbClr val="17406D"/>
                        </a:solidFill>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58797" marR="58797" marT="0" marB="0"/>
                </a:tc>
                <a:extLst>
                  <a:ext uri="{0D108BD9-81ED-4DB2-BD59-A6C34878D82A}">
                    <a16:rowId xmlns:a16="http://schemas.microsoft.com/office/drawing/2014/main" val="2575649163"/>
                  </a:ext>
                </a:extLst>
              </a:tr>
              <a:tr h="382905">
                <a:tc>
                  <a:txBody>
                    <a:bodyPr/>
                    <a:lstStyle/>
                    <a:p>
                      <a:pPr marL="457200" marR="457200" algn="ctr">
                        <a:spcBef>
                          <a:spcPts val="200"/>
                        </a:spcBef>
                        <a:spcAft>
                          <a:spcPts val="0"/>
                        </a:spcAft>
                      </a:pPr>
                      <a:r>
                        <a:rPr lang="en-GB" sz="1000" kern="1000">
                          <a:effectLst/>
                        </a:rPr>
                        <a:t>Gross profit</a:t>
                      </a:r>
                      <a:endParaRPr lang="en-GB" sz="1000" b="1" kern="1000">
                        <a:solidFill>
                          <a:srgbClr val="17406D"/>
                        </a:solidFill>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58797" marR="58797" marT="0" marB="0"/>
                </a:tc>
                <a:tc>
                  <a:txBody>
                    <a:bodyPr/>
                    <a:lstStyle/>
                    <a:p>
                      <a:pPr marL="457200" marR="457200" algn="ctr">
                        <a:spcAft>
                          <a:spcPts val="1800"/>
                        </a:spcAft>
                      </a:pPr>
                      <a:r>
                        <a:rPr lang="en-GB" sz="900" kern="1000">
                          <a:effectLst/>
                        </a:rPr>
                        <a:t>1850/9500*100 =19.47</a:t>
                      </a:r>
                      <a:endParaRPr lang="en-GB" sz="1000" b="1" kern="1000">
                        <a:solidFill>
                          <a:srgbClr val="17406D"/>
                        </a:solidFill>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58797" marR="58797" marT="0" marB="0"/>
                </a:tc>
                <a:extLst>
                  <a:ext uri="{0D108BD9-81ED-4DB2-BD59-A6C34878D82A}">
                    <a16:rowId xmlns:a16="http://schemas.microsoft.com/office/drawing/2014/main" val="70100950"/>
                  </a:ext>
                </a:extLst>
              </a:tr>
              <a:tr h="382905">
                <a:tc>
                  <a:txBody>
                    <a:bodyPr/>
                    <a:lstStyle/>
                    <a:p>
                      <a:pPr marL="457200" marR="457200" algn="ctr">
                        <a:spcBef>
                          <a:spcPts val="200"/>
                        </a:spcBef>
                        <a:spcAft>
                          <a:spcPts val="0"/>
                        </a:spcAft>
                      </a:pPr>
                      <a:r>
                        <a:rPr lang="en-GB" sz="1000" kern="1000">
                          <a:effectLst/>
                        </a:rPr>
                        <a:t>Net profit</a:t>
                      </a:r>
                      <a:endParaRPr lang="en-GB" sz="1000" b="1" kern="1000">
                        <a:solidFill>
                          <a:srgbClr val="17406D"/>
                        </a:solidFill>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58797" marR="58797" marT="0" marB="0"/>
                </a:tc>
                <a:tc>
                  <a:txBody>
                    <a:bodyPr/>
                    <a:lstStyle/>
                    <a:p>
                      <a:pPr marL="457200" marR="457200" algn="ctr">
                        <a:spcAft>
                          <a:spcPts val="1800"/>
                        </a:spcAft>
                      </a:pPr>
                      <a:r>
                        <a:rPr lang="en-GB" sz="900" kern="1000" dirty="0">
                          <a:effectLst/>
                        </a:rPr>
                        <a:t>307/9500*100 = 3.23</a:t>
                      </a:r>
                      <a:endParaRPr lang="en-GB" sz="1000" b="1" kern="1000" dirty="0">
                        <a:solidFill>
                          <a:srgbClr val="17406D"/>
                        </a:solidFill>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58797" marR="58797" marT="0" marB="0"/>
                </a:tc>
                <a:extLst>
                  <a:ext uri="{0D108BD9-81ED-4DB2-BD59-A6C34878D82A}">
                    <a16:rowId xmlns:a16="http://schemas.microsoft.com/office/drawing/2014/main" val="1565866631"/>
                  </a:ext>
                </a:extLst>
              </a:tr>
              <a:tr h="350997">
                <a:tc>
                  <a:txBody>
                    <a:bodyPr/>
                    <a:lstStyle/>
                    <a:p>
                      <a:pPr marL="457200" marR="457200" algn="ctr">
                        <a:spcBef>
                          <a:spcPts val="200"/>
                        </a:spcBef>
                        <a:spcAft>
                          <a:spcPts val="0"/>
                        </a:spcAft>
                      </a:pPr>
                      <a:r>
                        <a:rPr lang="en-GB" sz="1000" kern="1000">
                          <a:effectLst/>
                        </a:rPr>
                        <a:t>ROCE</a:t>
                      </a:r>
                      <a:endParaRPr lang="en-GB" sz="1000" b="1" kern="1000">
                        <a:solidFill>
                          <a:srgbClr val="17406D"/>
                        </a:solidFill>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58797" marR="58797" marT="0" marB="0"/>
                </a:tc>
                <a:tc>
                  <a:txBody>
                    <a:bodyPr/>
                    <a:lstStyle/>
                    <a:p>
                      <a:pPr marL="457200" marR="457200" algn="ctr">
                        <a:spcAft>
                          <a:spcPts val="1800"/>
                        </a:spcAft>
                      </a:pPr>
                      <a:r>
                        <a:rPr lang="en-GB" sz="900" kern="1000">
                          <a:effectLst/>
                        </a:rPr>
                        <a:t>307+9/3014*100 =10.48</a:t>
                      </a:r>
                      <a:endParaRPr lang="en-GB" sz="1000" b="1" kern="1000">
                        <a:solidFill>
                          <a:srgbClr val="17406D"/>
                        </a:solidFill>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58797" marR="58797" marT="0" marB="0"/>
                </a:tc>
                <a:extLst>
                  <a:ext uri="{0D108BD9-81ED-4DB2-BD59-A6C34878D82A}">
                    <a16:rowId xmlns:a16="http://schemas.microsoft.com/office/drawing/2014/main" val="2466830602"/>
                  </a:ext>
                </a:extLst>
              </a:tr>
              <a:tr h="574358">
                <a:tc>
                  <a:txBody>
                    <a:bodyPr/>
                    <a:lstStyle/>
                    <a:p>
                      <a:pPr marL="457200" marR="457200" algn="ctr">
                        <a:spcBef>
                          <a:spcPts val="200"/>
                        </a:spcBef>
                        <a:spcAft>
                          <a:spcPts val="0"/>
                        </a:spcAft>
                      </a:pPr>
                      <a:r>
                        <a:rPr lang="en-GB" sz="1000" kern="1000">
                          <a:effectLst/>
                        </a:rPr>
                        <a:t>Total assets turnover</a:t>
                      </a:r>
                      <a:endParaRPr lang="en-GB" sz="1000" b="1" kern="1000">
                        <a:solidFill>
                          <a:srgbClr val="17406D"/>
                        </a:solidFill>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58797" marR="58797" marT="0" marB="0"/>
                </a:tc>
                <a:tc>
                  <a:txBody>
                    <a:bodyPr/>
                    <a:lstStyle/>
                    <a:p>
                      <a:pPr marL="457200" marR="457200" algn="ctr">
                        <a:spcAft>
                          <a:spcPts val="1800"/>
                        </a:spcAft>
                      </a:pPr>
                      <a:r>
                        <a:rPr lang="en-GB" sz="900" kern="1000">
                          <a:effectLst/>
                        </a:rPr>
                        <a:t>9500/3014 = 3.15 times</a:t>
                      </a:r>
                      <a:endParaRPr lang="en-GB" sz="1000" b="1" kern="1000">
                        <a:solidFill>
                          <a:srgbClr val="17406D"/>
                        </a:solidFill>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58797" marR="58797" marT="0" marB="0"/>
                </a:tc>
                <a:extLst>
                  <a:ext uri="{0D108BD9-81ED-4DB2-BD59-A6C34878D82A}">
                    <a16:rowId xmlns:a16="http://schemas.microsoft.com/office/drawing/2014/main" val="2345085339"/>
                  </a:ext>
                </a:extLst>
              </a:tr>
              <a:tr h="574358">
                <a:tc>
                  <a:txBody>
                    <a:bodyPr/>
                    <a:lstStyle/>
                    <a:p>
                      <a:pPr marL="457200" marR="457200" algn="ctr">
                        <a:spcBef>
                          <a:spcPts val="200"/>
                        </a:spcBef>
                        <a:spcAft>
                          <a:spcPts val="0"/>
                        </a:spcAft>
                      </a:pPr>
                      <a:r>
                        <a:rPr lang="en-GB" sz="1000" kern="1000">
                          <a:effectLst/>
                        </a:rPr>
                        <a:t>Working capital turnover</a:t>
                      </a:r>
                      <a:endParaRPr lang="en-GB" sz="1000" b="1" kern="1000">
                        <a:solidFill>
                          <a:srgbClr val="17406D"/>
                        </a:solidFill>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58797" marR="58797" marT="0" marB="0"/>
                </a:tc>
                <a:tc>
                  <a:txBody>
                    <a:bodyPr/>
                    <a:lstStyle/>
                    <a:p>
                      <a:pPr marL="457200" marR="457200" algn="ctr">
                        <a:spcAft>
                          <a:spcPts val="1800"/>
                        </a:spcAft>
                      </a:pPr>
                      <a:r>
                        <a:rPr lang="en-GB" sz="900" kern="1000" dirty="0">
                          <a:effectLst/>
                        </a:rPr>
                        <a:t>9500/1264 = 7.52</a:t>
                      </a:r>
                      <a:endParaRPr lang="en-GB" sz="1000" b="1" kern="1000" dirty="0">
                        <a:solidFill>
                          <a:srgbClr val="17406D"/>
                        </a:solidFill>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58797" marR="58797" marT="0" marB="0"/>
                </a:tc>
                <a:extLst>
                  <a:ext uri="{0D108BD9-81ED-4DB2-BD59-A6C34878D82A}">
                    <a16:rowId xmlns:a16="http://schemas.microsoft.com/office/drawing/2014/main" val="2681101385"/>
                  </a:ext>
                </a:extLst>
              </a:tr>
              <a:tr h="382905">
                <a:tc>
                  <a:txBody>
                    <a:bodyPr/>
                    <a:lstStyle/>
                    <a:p>
                      <a:pPr marL="457200" marR="457200" algn="ctr">
                        <a:spcBef>
                          <a:spcPts val="200"/>
                        </a:spcBef>
                        <a:spcAft>
                          <a:spcPts val="0"/>
                        </a:spcAft>
                      </a:pPr>
                      <a:r>
                        <a:rPr lang="en-GB" sz="1000" kern="1000">
                          <a:effectLst/>
                        </a:rPr>
                        <a:t>Current ratio</a:t>
                      </a:r>
                      <a:endParaRPr lang="en-GB" sz="1000" b="1" kern="1000">
                        <a:solidFill>
                          <a:srgbClr val="17406D"/>
                        </a:solidFill>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58797" marR="58797" marT="0" marB="0"/>
                </a:tc>
                <a:tc>
                  <a:txBody>
                    <a:bodyPr/>
                    <a:lstStyle/>
                    <a:p>
                      <a:pPr marL="457200" marR="457200" algn="ctr">
                        <a:spcAft>
                          <a:spcPts val="1800"/>
                        </a:spcAft>
                      </a:pPr>
                      <a:r>
                        <a:rPr lang="en-GB" sz="900" kern="1000">
                          <a:effectLst/>
                        </a:rPr>
                        <a:t>2152/888 = 2.43</a:t>
                      </a:r>
                      <a:endParaRPr lang="en-GB" sz="1000" b="1" kern="1000">
                        <a:solidFill>
                          <a:srgbClr val="17406D"/>
                        </a:solidFill>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58797" marR="58797" marT="0" marB="0"/>
                </a:tc>
                <a:extLst>
                  <a:ext uri="{0D108BD9-81ED-4DB2-BD59-A6C34878D82A}">
                    <a16:rowId xmlns:a16="http://schemas.microsoft.com/office/drawing/2014/main" val="1346077878"/>
                  </a:ext>
                </a:extLst>
              </a:tr>
              <a:tr h="382905">
                <a:tc>
                  <a:txBody>
                    <a:bodyPr/>
                    <a:lstStyle/>
                    <a:p>
                      <a:pPr marL="457200" marR="457200" algn="ctr">
                        <a:spcBef>
                          <a:spcPts val="200"/>
                        </a:spcBef>
                        <a:spcAft>
                          <a:spcPts val="0"/>
                        </a:spcAft>
                      </a:pPr>
                      <a:r>
                        <a:rPr lang="en-GB" sz="1000" kern="1000">
                          <a:effectLst/>
                        </a:rPr>
                        <a:t>Quick ratio</a:t>
                      </a:r>
                      <a:endParaRPr lang="en-GB" sz="1000" b="1" kern="1000">
                        <a:solidFill>
                          <a:srgbClr val="17406D"/>
                        </a:solidFill>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58797" marR="58797" marT="0" marB="0"/>
                </a:tc>
                <a:tc>
                  <a:txBody>
                    <a:bodyPr/>
                    <a:lstStyle/>
                    <a:p>
                      <a:pPr marL="457200" marR="457200" algn="ctr">
                        <a:spcAft>
                          <a:spcPts val="1800"/>
                        </a:spcAft>
                      </a:pPr>
                      <a:r>
                        <a:rPr lang="en-GB" sz="900" kern="1000">
                          <a:effectLst/>
                        </a:rPr>
                        <a:t>2152-750/888 = 2.43</a:t>
                      </a:r>
                      <a:endParaRPr lang="en-GB" sz="1000" b="1" kern="1000">
                        <a:solidFill>
                          <a:srgbClr val="17406D"/>
                        </a:solidFill>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58797" marR="58797" marT="0" marB="0"/>
                </a:tc>
                <a:extLst>
                  <a:ext uri="{0D108BD9-81ED-4DB2-BD59-A6C34878D82A}">
                    <a16:rowId xmlns:a16="http://schemas.microsoft.com/office/drawing/2014/main" val="1689288335"/>
                  </a:ext>
                </a:extLst>
              </a:tr>
              <a:tr h="382905">
                <a:tc>
                  <a:txBody>
                    <a:bodyPr/>
                    <a:lstStyle/>
                    <a:p>
                      <a:pPr marL="457200" marR="457200" algn="ctr">
                        <a:spcBef>
                          <a:spcPts val="200"/>
                        </a:spcBef>
                        <a:spcAft>
                          <a:spcPts val="0"/>
                        </a:spcAft>
                      </a:pPr>
                      <a:r>
                        <a:rPr lang="en-GB" sz="1000" kern="1000">
                          <a:effectLst/>
                        </a:rPr>
                        <a:t>Debtor days</a:t>
                      </a:r>
                      <a:endParaRPr lang="en-GB" sz="1000" b="1" kern="1000">
                        <a:solidFill>
                          <a:srgbClr val="17406D"/>
                        </a:solidFill>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58797" marR="58797" marT="0" marB="0"/>
                </a:tc>
                <a:tc>
                  <a:txBody>
                    <a:bodyPr/>
                    <a:lstStyle/>
                    <a:p>
                      <a:pPr marL="457200" marR="457200" algn="ctr">
                        <a:spcAft>
                          <a:spcPts val="1800"/>
                        </a:spcAft>
                      </a:pPr>
                      <a:r>
                        <a:rPr lang="en-GB" sz="900" kern="1000">
                          <a:effectLst/>
                        </a:rPr>
                        <a:t>870*365/9500 = 33.43</a:t>
                      </a:r>
                      <a:endParaRPr lang="en-GB" sz="1000" b="1" kern="1000">
                        <a:solidFill>
                          <a:srgbClr val="17406D"/>
                        </a:solidFill>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58797" marR="58797" marT="0" marB="0"/>
                </a:tc>
                <a:extLst>
                  <a:ext uri="{0D108BD9-81ED-4DB2-BD59-A6C34878D82A}">
                    <a16:rowId xmlns:a16="http://schemas.microsoft.com/office/drawing/2014/main" val="3398685239"/>
                  </a:ext>
                </a:extLst>
              </a:tr>
              <a:tr h="382905">
                <a:tc>
                  <a:txBody>
                    <a:bodyPr/>
                    <a:lstStyle/>
                    <a:p>
                      <a:pPr marL="457200" marR="457200" algn="ctr">
                        <a:spcBef>
                          <a:spcPts val="200"/>
                        </a:spcBef>
                        <a:spcAft>
                          <a:spcPts val="0"/>
                        </a:spcAft>
                      </a:pPr>
                      <a:r>
                        <a:rPr lang="en-GB" sz="1000" kern="1000">
                          <a:effectLst/>
                        </a:rPr>
                        <a:t>Creditor days</a:t>
                      </a:r>
                      <a:endParaRPr lang="en-GB" sz="1000" b="1" kern="1000">
                        <a:solidFill>
                          <a:srgbClr val="17406D"/>
                        </a:solidFill>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58797" marR="58797" marT="0" marB="0"/>
                </a:tc>
                <a:tc>
                  <a:txBody>
                    <a:bodyPr/>
                    <a:lstStyle/>
                    <a:p>
                      <a:pPr marL="457200" marR="457200" algn="ctr">
                        <a:spcAft>
                          <a:spcPts val="1800"/>
                        </a:spcAft>
                      </a:pPr>
                      <a:r>
                        <a:rPr lang="en-GB" sz="900" kern="1000">
                          <a:effectLst/>
                        </a:rPr>
                        <a:t>690*365/7700 = 32.71</a:t>
                      </a:r>
                      <a:endParaRPr lang="en-GB" sz="1000" b="1" kern="1000">
                        <a:solidFill>
                          <a:srgbClr val="17406D"/>
                        </a:solidFill>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58797" marR="58797" marT="0" marB="0"/>
                </a:tc>
                <a:extLst>
                  <a:ext uri="{0D108BD9-81ED-4DB2-BD59-A6C34878D82A}">
                    <a16:rowId xmlns:a16="http://schemas.microsoft.com/office/drawing/2014/main" val="323421907"/>
                  </a:ext>
                </a:extLst>
              </a:tr>
              <a:tr h="382905">
                <a:tc>
                  <a:txBody>
                    <a:bodyPr/>
                    <a:lstStyle/>
                    <a:p>
                      <a:pPr marL="457200" marR="457200" algn="ctr">
                        <a:spcBef>
                          <a:spcPts val="200"/>
                        </a:spcBef>
                        <a:spcAft>
                          <a:spcPts val="0"/>
                        </a:spcAft>
                      </a:pPr>
                      <a:r>
                        <a:rPr lang="en-GB" sz="1000" kern="1000">
                          <a:effectLst/>
                        </a:rPr>
                        <a:t>Debt ratio</a:t>
                      </a:r>
                      <a:endParaRPr lang="en-GB" sz="1000" b="1" kern="1000">
                        <a:solidFill>
                          <a:srgbClr val="17406D"/>
                        </a:solidFill>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58797" marR="58797" marT="0" marB="0"/>
                </a:tc>
                <a:tc>
                  <a:txBody>
                    <a:bodyPr/>
                    <a:lstStyle/>
                    <a:p>
                      <a:pPr marL="457200" marR="457200" algn="ctr">
                        <a:spcAft>
                          <a:spcPts val="1800"/>
                        </a:spcAft>
                      </a:pPr>
                      <a:r>
                        <a:rPr lang="en-GB" sz="900" kern="1000">
                          <a:effectLst/>
                        </a:rPr>
                        <a:t>888+150/2152+1750 = 0.27</a:t>
                      </a:r>
                      <a:endParaRPr lang="en-GB" sz="1000" b="1" kern="1000">
                        <a:solidFill>
                          <a:srgbClr val="17406D"/>
                        </a:solidFill>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58797" marR="58797" marT="0" marB="0"/>
                </a:tc>
                <a:extLst>
                  <a:ext uri="{0D108BD9-81ED-4DB2-BD59-A6C34878D82A}">
                    <a16:rowId xmlns:a16="http://schemas.microsoft.com/office/drawing/2014/main" val="3100003458"/>
                  </a:ext>
                </a:extLst>
              </a:tr>
              <a:tr h="382905">
                <a:tc>
                  <a:txBody>
                    <a:bodyPr/>
                    <a:lstStyle/>
                    <a:p>
                      <a:pPr marL="457200" marR="457200" algn="ctr">
                        <a:spcBef>
                          <a:spcPts val="200"/>
                        </a:spcBef>
                        <a:spcAft>
                          <a:spcPts val="0"/>
                        </a:spcAft>
                      </a:pPr>
                      <a:r>
                        <a:rPr lang="en-GB" sz="1000" kern="1000">
                          <a:effectLst/>
                        </a:rPr>
                        <a:t>Interest cover</a:t>
                      </a:r>
                      <a:endParaRPr lang="en-GB" sz="1000" b="1" kern="1000">
                        <a:solidFill>
                          <a:srgbClr val="17406D"/>
                        </a:solidFill>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58797" marR="58797" marT="0" marB="0"/>
                </a:tc>
                <a:tc>
                  <a:txBody>
                    <a:bodyPr/>
                    <a:lstStyle/>
                    <a:p>
                      <a:pPr marL="457200" marR="457200" algn="ctr">
                        <a:spcAft>
                          <a:spcPts val="1800"/>
                        </a:spcAft>
                      </a:pPr>
                      <a:r>
                        <a:rPr lang="en-GB" sz="900" kern="1000" dirty="0">
                          <a:effectLst/>
                        </a:rPr>
                        <a:t>307+9/9 =35.1</a:t>
                      </a:r>
                      <a:endParaRPr lang="en-GB" sz="1000" b="1" kern="1000" dirty="0">
                        <a:solidFill>
                          <a:srgbClr val="17406D"/>
                        </a:solidFill>
                        <a:effectLst/>
                        <a:latin typeface="Franklin Gothic Book" panose="020B0503020102020204" pitchFamily="34" charset="0"/>
                        <a:ea typeface="Franklin Gothic Book" panose="020B0503020102020204" pitchFamily="34" charset="0"/>
                        <a:cs typeface="Times New Roman" panose="02020603050405020304" pitchFamily="18" charset="0"/>
                      </a:endParaRPr>
                    </a:p>
                  </a:txBody>
                  <a:tcPr marL="58797" marR="58797" marT="0" marB="0"/>
                </a:tc>
                <a:extLst>
                  <a:ext uri="{0D108BD9-81ED-4DB2-BD59-A6C34878D82A}">
                    <a16:rowId xmlns:a16="http://schemas.microsoft.com/office/drawing/2014/main" val="1560505238"/>
                  </a:ext>
                </a:extLst>
              </a:tr>
            </a:tbl>
          </a:graphicData>
        </a:graphic>
      </p:graphicFrame>
      <p:pic>
        <p:nvPicPr>
          <p:cNvPr id="5" name="Picture 4">
            <a:extLst>
              <a:ext uri="{FF2B5EF4-FFF2-40B4-BE49-F238E27FC236}">
                <a16:creationId xmlns:a16="http://schemas.microsoft.com/office/drawing/2014/main" id="{720DEA74-2DDC-4FF8-A077-1ED267A99D76}"/>
              </a:ext>
            </a:extLst>
          </p:cNvPr>
          <p:cNvPicPr>
            <a:picLocks noChangeAspect="1"/>
          </p:cNvPicPr>
          <p:nvPr/>
        </p:nvPicPr>
        <p:blipFill>
          <a:blip r:embed="rId2"/>
          <a:stretch>
            <a:fillRect/>
          </a:stretch>
        </p:blipFill>
        <p:spPr>
          <a:xfrm>
            <a:off x="8315325" y="2562225"/>
            <a:ext cx="3590925" cy="2409825"/>
          </a:xfrm>
          <a:prstGeom prst="rect">
            <a:avLst/>
          </a:prstGeom>
        </p:spPr>
      </p:pic>
    </p:spTree>
    <p:extLst>
      <p:ext uri="{BB962C8B-B14F-4D97-AF65-F5344CB8AC3E}">
        <p14:creationId xmlns:p14="http://schemas.microsoft.com/office/powerpoint/2010/main" val="30038363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04642C-A705-40E2-92AE-E1BE7373DBFD}"/>
              </a:ext>
            </a:extLst>
          </p:cNvPr>
          <p:cNvSpPr>
            <a:spLocks noGrp="1"/>
          </p:cNvSpPr>
          <p:nvPr>
            <p:ph type="title"/>
          </p:nvPr>
        </p:nvSpPr>
        <p:spPr>
          <a:xfrm>
            <a:off x="2895600" y="764373"/>
            <a:ext cx="8610600" cy="1293028"/>
          </a:xfrm>
        </p:spPr>
        <p:txBody>
          <a:bodyPr>
            <a:normAutofit/>
          </a:bodyPr>
          <a:lstStyle/>
          <a:p>
            <a:r>
              <a:rPr lang="en-GB" b="1" dirty="0"/>
              <a:t>Profitability</a:t>
            </a:r>
            <a:br>
              <a:rPr lang="en-GB" b="1" dirty="0"/>
            </a:br>
            <a:endParaRPr lang="en-GB" dirty="0"/>
          </a:p>
        </p:txBody>
      </p:sp>
      <p:pic>
        <p:nvPicPr>
          <p:cNvPr id="5" name="Content Placeholder 4">
            <a:extLst>
              <a:ext uri="{FF2B5EF4-FFF2-40B4-BE49-F238E27FC236}">
                <a16:creationId xmlns:a16="http://schemas.microsoft.com/office/drawing/2014/main" id="{E3DEC0A7-F871-4E4F-AE71-748A9001C506}"/>
              </a:ext>
            </a:extLst>
          </p:cNvPr>
          <p:cNvPicPr>
            <a:picLocks noGrp="1" noChangeAspect="1"/>
          </p:cNvPicPr>
          <p:nvPr>
            <p:ph idx="1"/>
          </p:nvPr>
        </p:nvPicPr>
        <p:blipFill>
          <a:blip r:embed="rId2"/>
          <a:stretch>
            <a:fillRect/>
          </a:stretch>
        </p:blipFill>
        <p:spPr>
          <a:xfrm>
            <a:off x="952500" y="2305051"/>
            <a:ext cx="4334092" cy="2884141"/>
          </a:xfrm>
          <a:prstGeom prst="rect">
            <a:avLst/>
          </a:prstGeom>
        </p:spPr>
      </p:pic>
      <p:pic>
        <p:nvPicPr>
          <p:cNvPr id="4" name="Content Placeholder 3">
            <a:extLst>
              <a:ext uri="{FF2B5EF4-FFF2-40B4-BE49-F238E27FC236}">
                <a16:creationId xmlns:a16="http://schemas.microsoft.com/office/drawing/2014/main" id="{C9BEB2C5-48DD-4930-8D22-4FD7E652BA40}"/>
              </a:ext>
            </a:extLst>
          </p:cNvPr>
          <p:cNvPicPr>
            <a:picLocks noChangeAspect="1"/>
          </p:cNvPicPr>
          <p:nvPr/>
        </p:nvPicPr>
        <p:blipFill>
          <a:blip r:embed="rId3"/>
          <a:stretch>
            <a:fillRect/>
          </a:stretch>
        </p:blipFill>
        <p:spPr>
          <a:xfrm>
            <a:off x="6610351" y="1800225"/>
            <a:ext cx="5581650" cy="4418460"/>
          </a:xfrm>
          <a:prstGeom prst="rect">
            <a:avLst/>
          </a:prstGeom>
        </p:spPr>
      </p:pic>
    </p:spTree>
    <p:extLst>
      <p:ext uri="{BB962C8B-B14F-4D97-AF65-F5344CB8AC3E}">
        <p14:creationId xmlns:p14="http://schemas.microsoft.com/office/powerpoint/2010/main" val="16093825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ounded Rectangle 14">
            <a:extLst>
              <a:ext uri="{FF2B5EF4-FFF2-40B4-BE49-F238E27FC236}">
                <a16:creationId xmlns:a16="http://schemas.microsoft.com/office/drawing/2014/main" id="{B781DC51-1D15-43A2-AB4F-2051C5F1C4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0"/>
            <a:ext cx="7555992" cy="6858000"/>
          </a:xfrm>
          <a:prstGeom prst="roundRect">
            <a:avLst>
              <a:gd name="adj" fmla="val 0"/>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1008B81-C8A4-4EEF-A211-877A35E98A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solidFill>
            <a:schemeClr val="tx1"/>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C82B94A0-9C04-497F-9F2A-234AC715BC1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r="61975"/>
          <a:stretch/>
        </p:blipFill>
        <p:spPr>
          <a:xfrm>
            <a:off x="0" y="0"/>
            <a:ext cx="4636008" cy="1441450"/>
          </a:xfrm>
          <a:prstGeom prst="rect">
            <a:avLst/>
          </a:prstGeom>
        </p:spPr>
      </p:pic>
      <p:pic>
        <p:nvPicPr>
          <p:cNvPr id="16" name="Picture 15">
            <a:extLst>
              <a:ext uri="{FF2B5EF4-FFF2-40B4-BE49-F238E27FC236}">
                <a16:creationId xmlns:a16="http://schemas.microsoft.com/office/drawing/2014/main" id="{369CB58F-9DB1-495E-8241-D899410449C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r="61975"/>
          <a:stretch/>
        </p:blipFill>
        <p:spPr>
          <a:xfrm>
            <a:off x="0" y="4375150"/>
            <a:ext cx="4636008" cy="2482850"/>
          </a:xfrm>
          <a:prstGeom prst="rect">
            <a:avLst/>
          </a:prstGeom>
        </p:spPr>
      </p:pic>
      <p:sp>
        <p:nvSpPr>
          <p:cNvPr id="2" name="Title 1">
            <a:extLst>
              <a:ext uri="{FF2B5EF4-FFF2-40B4-BE49-F238E27FC236}">
                <a16:creationId xmlns:a16="http://schemas.microsoft.com/office/drawing/2014/main" id="{6680C494-E421-456B-A5A7-0BE694BA54F1}"/>
              </a:ext>
            </a:extLst>
          </p:cNvPr>
          <p:cNvSpPr>
            <a:spLocks noGrp="1"/>
          </p:cNvSpPr>
          <p:nvPr>
            <p:ph type="title"/>
          </p:nvPr>
        </p:nvSpPr>
        <p:spPr>
          <a:xfrm>
            <a:off x="685800" y="1066163"/>
            <a:ext cx="3306744" cy="5148371"/>
          </a:xfrm>
        </p:spPr>
        <p:txBody>
          <a:bodyPr>
            <a:normAutofit/>
          </a:bodyPr>
          <a:lstStyle/>
          <a:p>
            <a:r>
              <a:rPr lang="en-US" sz="3700" b="1">
                <a:solidFill>
                  <a:schemeClr val="bg1"/>
                </a:solidFill>
              </a:rPr>
              <a:t>profitability</a:t>
            </a:r>
            <a:endParaRPr lang="en-GB" sz="3700" b="1">
              <a:solidFill>
                <a:schemeClr val="bg1"/>
              </a:solidFill>
            </a:endParaRPr>
          </a:p>
        </p:txBody>
      </p:sp>
      <p:graphicFrame>
        <p:nvGraphicFramePr>
          <p:cNvPr id="25" name="Content Placeholder 2">
            <a:extLst>
              <a:ext uri="{FF2B5EF4-FFF2-40B4-BE49-F238E27FC236}">
                <a16:creationId xmlns:a16="http://schemas.microsoft.com/office/drawing/2014/main" id="{435031D4-A8EA-47F8-9EA5-AED4FC599C85}"/>
              </a:ext>
            </a:extLst>
          </p:cNvPr>
          <p:cNvGraphicFramePr>
            <a:graphicFrameLocks noGrp="1"/>
          </p:cNvGraphicFramePr>
          <p:nvPr>
            <p:ph idx="1"/>
            <p:extLst>
              <p:ext uri="{D42A27DB-BD31-4B8C-83A1-F6EECF244321}">
                <p14:modId xmlns:p14="http://schemas.microsoft.com/office/powerpoint/2010/main" val="2780969474"/>
              </p:ext>
            </p:extLst>
          </p:nvPr>
        </p:nvGraphicFramePr>
        <p:xfrm>
          <a:off x="5279472" y="485775"/>
          <a:ext cx="6290226" cy="615315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3200400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368ECB-74B9-41E0-95C7-AE4893F04094}"/>
              </a:ext>
            </a:extLst>
          </p:cNvPr>
          <p:cNvSpPr>
            <a:spLocks noGrp="1"/>
          </p:cNvSpPr>
          <p:nvPr>
            <p:ph type="title"/>
          </p:nvPr>
        </p:nvSpPr>
        <p:spPr>
          <a:xfrm>
            <a:off x="619759" y="764373"/>
            <a:ext cx="6257291" cy="1293028"/>
          </a:xfrm>
        </p:spPr>
        <p:txBody>
          <a:bodyPr>
            <a:normAutofit/>
          </a:bodyPr>
          <a:lstStyle/>
          <a:p>
            <a:r>
              <a:rPr lang="en-GB" b="1" dirty="0"/>
              <a:t>Liquidity</a:t>
            </a:r>
            <a:br>
              <a:rPr lang="en-GB" b="1" dirty="0"/>
            </a:br>
            <a:endParaRPr lang="en-GB" dirty="0"/>
          </a:p>
        </p:txBody>
      </p:sp>
      <p:sp>
        <p:nvSpPr>
          <p:cNvPr id="3" name="Content Placeholder 2">
            <a:extLst>
              <a:ext uri="{FF2B5EF4-FFF2-40B4-BE49-F238E27FC236}">
                <a16:creationId xmlns:a16="http://schemas.microsoft.com/office/drawing/2014/main" id="{72DC2B61-4C50-485D-AF5E-A31537F3A068}"/>
              </a:ext>
            </a:extLst>
          </p:cNvPr>
          <p:cNvSpPr>
            <a:spLocks noGrp="1"/>
          </p:cNvSpPr>
          <p:nvPr>
            <p:ph idx="1"/>
          </p:nvPr>
        </p:nvSpPr>
        <p:spPr>
          <a:xfrm>
            <a:off x="619760" y="2194560"/>
            <a:ext cx="6257290" cy="4024125"/>
          </a:xfrm>
        </p:spPr>
        <p:txBody>
          <a:bodyPr>
            <a:normAutofit/>
          </a:bodyPr>
          <a:lstStyle/>
          <a:p>
            <a:r>
              <a:rPr lang="en-GB" sz="1400" dirty="0"/>
              <a:t>According to (Chadwick, 2001) it says the ability of  the company to be quick in order to pay their debts. The current ratio is a proportion that in the case of Ffion Limited tell to the researcher they are on both years very capable to cover their expenses. The quick ratio on this case, also tell to the researcher the Ffion limited has the ability to pay its current liabilities as well. </a:t>
            </a:r>
            <a:endParaRPr lang="en-GB" sz="1400" b="1" dirty="0"/>
          </a:p>
          <a:p>
            <a:r>
              <a:rPr lang="en-GB" sz="1400" dirty="0"/>
              <a:t>Debtor days ratio it show us on this organization that on the year 2018 its debtors needed more time to pay to the company. Giving a total of more or less 1 month, on this case they can consider on creating new contracts that have a shorter time period or maybe keep tracking all the delayed debts that need to be done with the company modifying the terms and maybe giving them a fee more affordable. </a:t>
            </a:r>
            <a:endParaRPr lang="en-GB" sz="1400" b="1" dirty="0"/>
          </a:p>
          <a:p>
            <a:r>
              <a:rPr lang="en-GB" sz="1400" dirty="0"/>
              <a:t>The creditor days on Ffion limited has been reduced on the year 2018 and this is a good fact because they are paying their suppliers on time, but it should be still improved giving less than 30 days</a:t>
            </a:r>
          </a:p>
        </p:txBody>
      </p:sp>
      <p:sp useBgFill="1">
        <p:nvSpPr>
          <p:cNvPr id="9" name="Rectangle 8">
            <a:extLst>
              <a:ext uri="{FF2B5EF4-FFF2-40B4-BE49-F238E27FC236}">
                <a16:creationId xmlns:a16="http://schemas.microsoft.com/office/drawing/2014/main" id="{E2E0C929-96C6-41B1-A001-566036DF04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88740" y="0"/>
            <a:ext cx="500325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50A4C262-8353-4DC8-B4E2-74F0DF0E3898}"/>
              </a:ext>
            </a:extLst>
          </p:cNvPr>
          <p:cNvPicPr>
            <a:picLocks noChangeAspect="1"/>
          </p:cNvPicPr>
          <p:nvPr/>
        </p:nvPicPr>
        <p:blipFill rotWithShape="1">
          <a:blip r:embed="rId2"/>
          <a:srcRect l="43662" r="21079" b="-1"/>
          <a:stretch/>
        </p:blipFill>
        <p:spPr>
          <a:xfrm>
            <a:off x="7296150" y="10"/>
            <a:ext cx="4895850" cy="6857989"/>
          </a:xfrm>
          <a:prstGeom prst="rect">
            <a:avLst/>
          </a:prstGeom>
        </p:spPr>
      </p:pic>
    </p:spTree>
    <p:extLst>
      <p:ext uri="{BB962C8B-B14F-4D97-AF65-F5344CB8AC3E}">
        <p14:creationId xmlns:p14="http://schemas.microsoft.com/office/powerpoint/2010/main" val="22313793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C83756-BAF3-4174-B33F-A5BFDFAF9F29}"/>
              </a:ext>
            </a:extLst>
          </p:cNvPr>
          <p:cNvSpPr>
            <a:spLocks noGrp="1"/>
          </p:cNvSpPr>
          <p:nvPr>
            <p:ph type="title"/>
          </p:nvPr>
        </p:nvSpPr>
        <p:spPr>
          <a:xfrm>
            <a:off x="685799" y="764373"/>
            <a:ext cx="3977639" cy="1600200"/>
          </a:xfrm>
        </p:spPr>
        <p:txBody>
          <a:bodyPr anchor="b">
            <a:normAutofit/>
          </a:bodyPr>
          <a:lstStyle/>
          <a:p>
            <a:pPr algn="l"/>
            <a:r>
              <a:rPr lang="en-US" sz="3200" b="1"/>
              <a:t>Gearing</a:t>
            </a:r>
            <a:br>
              <a:rPr lang="en-US" sz="3200"/>
            </a:br>
            <a:endParaRPr lang="en-GB" sz="3200"/>
          </a:p>
        </p:txBody>
      </p:sp>
      <p:sp>
        <p:nvSpPr>
          <p:cNvPr id="3" name="Content Placeholder 2">
            <a:extLst>
              <a:ext uri="{FF2B5EF4-FFF2-40B4-BE49-F238E27FC236}">
                <a16:creationId xmlns:a16="http://schemas.microsoft.com/office/drawing/2014/main" id="{AE2D958A-DA3C-47C6-89FC-2D23EC1A4F3B}"/>
              </a:ext>
            </a:extLst>
          </p:cNvPr>
          <p:cNvSpPr>
            <a:spLocks noGrp="1"/>
          </p:cNvSpPr>
          <p:nvPr>
            <p:ph idx="1"/>
          </p:nvPr>
        </p:nvSpPr>
        <p:spPr>
          <a:xfrm>
            <a:off x="685800" y="2364573"/>
            <a:ext cx="3977639" cy="3854112"/>
          </a:xfrm>
        </p:spPr>
        <p:txBody>
          <a:bodyPr>
            <a:normAutofit/>
          </a:bodyPr>
          <a:lstStyle/>
          <a:p>
            <a:r>
              <a:rPr lang="en-US" sz="1400"/>
              <a:t>On the case of Ffion Limited the debt ratio has decreased which says that they are</a:t>
            </a:r>
          </a:p>
          <a:p>
            <a:r>
              <a:rPr lang="en-US" sz="1400"/>
              <a:t>Financing their operation though investments or maybe they have facility to borrow money or being eligible for a lower interest rate. In other words, the risk financially talking is lower each year, which is good.</a:t>
            </a:r>
          </a:p>
          <a:p>
            <a:r>
              <a:rPr lang="en-US" sz="1400"/>
              <a:t>Finally, the last ratio interest cover on the case of Ffion Limited says they have decrease very remarkable on the year 2018, if they continue like this it might happen in the future they will not be able to pay their interest or long term loans giving them very huge and problematic situations in the financial field with the company. </a:t>
            </a:r>
          </a:p>
          <a:p>
            <a:endParaRPr lang="en-US" sz="1400"/>
          </a:p>
          <a:p>
            <a:endParaRPr lang="en-GB" sz="1400"/>
          </a:p>
        </p:txBody>
      </p:sp>
      <p:sp useBgFill="1">
        <p:nvSpPr>
          <p:cNvPr id="71" name="Rectangle 70">
            <a:extLst>
              <a:ext uri="{FF2B5EF4-FFF2-40B4-BE49-F238E27FC236}">
                <a16:creationId xmlns:a16="http://schemas.microsoft.com/office/drawing/2014/main" id="{8D25211A-4CA0-4B53-82BB-1EE7C7F3C7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51379" y="0"/>
            <a:ext cx="724061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98" name="Picture 2" descr="Image result for gearing financial  ratios">
            <a:extLst>
              <a:ext uri="{FF2B5EF4-FFF2-40B4-BE49-F238E27FC236}">
                <a16:creationId xmlns:a16="http://schemas.microsoft.com/office/drawing/2014/main" id="{30030CFF-1C2E-40F6-A050-7C5A71BB46D8}"/>
              </a:ext>
            </a:extLst>
          </p:cNvPr>
          <p:cNvPicPr>
            <a:picLocks noChangeAspect="1" noChangeArrowheads="1"/>
          </p:cNvPicPr>
          <p:nvPr/>
        </p:nvPicPr>
        <p:blipFill rotWithShape="1">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l="17920" r="13281" b="-1"/>
          <a:stretch/>
        </p:blipFill>
        <p:spPr bwMode="auto">
          <a:xfrm>
            <a:off x="5304147" y="10"/>
            <a:ext cx="6887853" cy="68579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19959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1341B2-4383-4551-84CF-06B710C425A7}"/>
              </a:ext>
            </a:extLst>
          </p:cNvPr>
          <p:cNvSpPr>
            <a:spLocks noGrp="1"/>
          </p:cNvSpPr>
          <p:nvPr>
            <p:ph type="title"/>
          </p:nvPr>
        </p:nvSpPr>
        <p:spPr>
          <a:xfrm>
            <a:off x="2895600" y="764373"/>
            <a:ext cx="8610600" cy="1293028"/>
          </a:xfrm>
        </p:spPr>
        <p:txBody>
          <a:bodyPr>
            <a:normAutofit/>
          </a:bodyPr>
          <a:lstStyle/>
          <a:p>
            <a:r>
              <a:rPr lang="en-GB" sz="3700" b="1"/>
              <a:t>Benefits and limitation of Ratios</a:t>
            </a:r>
            <a:br>
              <a:rPr lang="en-GB" sz="3700" b="1"/>
            </a:br>
            <a:endParaRPr lang="en-GB" sz="3700"/>
          </a:p>
        </p:txBody>
      </p:sp>
      <p:sp>
        <p:nvSpPr>
          <p:cNvPr id="3" name="Content Placeholder 2">
            <a:extLst>
              <a:ext uri="{FF2B5EF4-FFF2-40B4-BE49-F238E27FC236}">
                <a16:creationId xmlns:a16="http://schemas.microsoft.com/office/drawing/2014/main" id="{8958EAD9-A6B0-4200-9E5D-A324C000DCE9}"/>
              </a:ext>
            </a:extLst>
          </p:cNvPr>
          <p:cNvSpPr>
            <a:spLocks noGrp="1"/>
          </p:cNvSpPr>
          <p:nvPr>
            <p:ph idx="1"/>
          </p:nvPr>
        </p:nvSpPr>
        <p:spPr>
          <a:xfrm>
            <a:off x="677332" y="1718186"/>
            <a:ext cx="6282255" cy="4500500"/>
          </a:xfrm>
        </p:spPr>
        <p:txBody>
          <a:bodyPr>
            <a:normAutofit/>
          </a:bodyPr>
          <a:lstStyle/>
          <a:p>
            <a:endParaRPr lang="en-GB" sz="1700" dirty="0"/>
          </a:p>
          <a:p>
            <a:endParaRPr lang="en-GB" sz="1700" dirty="0"/>
          </a:p>
          <a:p>
            <a:r>
              <a:rPr lang="en-GB" sz="1700" dirty="0"/>
              <a:t>The main goal of the ratios is making a further plan but with the information provided for the historical data of the organization, this is why normally a proper financial analysis is done within the last 5 years, you can analyse if the trends are repeated and how to react to each of them. The limitation that the researcher can mention as more important is, that the market is always changing and the competitors have always the possibilities in hospitality to include different facilities as well as improve their service, or amenities given. This is why a hotel that wants to progress needs to be up to date in all the innovations provided to their guest and ensure they are always giving the best of the services. </a:t>
            </a:r>
            <a:endParaRPr lang="en-GB" sz="1700" b="1" dirty="0"/>
          </a:p>
          <a:p>
            <a:pPr marL="0" indent="0">
              <a:buNone/>
            </a:pPr>
            <a:endParaRPr lang="en-GB" sz="1700" b="1" dirty="0"/>
          </a:p>
        </p:txBody>
      </p:sp>
      <p:pic>
        <p:nvPicPr>
          <p:cNvPr id="5122" name="Picture 2" descr="Image result for advantages and disadvantages financial  ratios">
            <a:extLst>
              <a:ext uri="{FF2B5EF4-FFF2-40B4-BE49-F238E27FC236}">
                <a16:creationId xmlns:a16="http://schemas.microsoft.com/office/drawing/2014/main" id="{955E4C8B-5D8E-465D-B9FB-AF3DD487347A}"/>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11200"/>
                    </a14:imgEffect>
                  </a14:imgLayer>
                </a14:imgProps>
              </a:ext>
              <a:ext uri="{28A0092B-C50C-407E-A947-70E740481C1C}">
                <a14:useLocalDpi xmlns:a14="http://schemas.microsoft.com/office/drawing/2010/main" val="0"/>
              </a:ext>
            </a:extLst>
          </a:blip>
          <a:stretch>
            <a:fillRect/>
          </a:stretch>
        </p:blipFill>
        <p:spPr bwMode="auto">
          <a:xfrm>
            <a:off x="6985000" y="2581275"/>
            <a:ext cx="4883150" cy="29395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9516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941369-12E3-49D9-97C5-79F8BF92C5BF}"/>
              </a:ext>
            </a:extLst>
          </p:cNvPr>
          <p:cNvSpPr>
            <a:spLocks noGrp="1"/>
          </p:cNvSpPr>
          <p:nvPr>
            <p:ph type="title"/>
          </p:nvPr>
        </p:nvSpPr>
        <p:spPr/>
        <p:txBody>
          <a:bodyPr/>
          <a:lstStyle/>
          <a:p>
            <a:r>
              <a:rPr lang="en-US" b="1" dirty="0"/>
              <a:t>conclusion</a:t>
            </a:r>
            <a:endParaRPr lang="en-GB" b="1" dirty="0"/>
          </a:p>
        </p:txBody>
      </p:sp>
      <p:sp>
        <p:nvSpPr>
          <p:cNvPr id="3" name="Content Placeholder 2">
            <a:extLst>
              <a:ext uri="{FF2B5EF4-FFF2-40B4-BE49-F238E27FC236}">
                <a16:creationId xmlns:a16="http://schemas.microsoft.com/office/drawing/2014/main" id="{8AB8A30D-4DD2-4174-98A0-33C80A2B37B7}"/>
              </a:ext>
            </a:extLst>
          </p:cNvPr>
          <p:cNvSpPr>
            <a:spLocks noGrp="1"/>
          </p:cNvSpPr>
          <p:nvPr>
            <p:ph idx="1"/>
          </p:nvPr>
        </p:nvSpPr>
        <p:spPr/>
        <p:txBody>
          <a:bodyPr>
            <a:normAutofit fontScale="92500"/>
          </a:bodyPr>
          <a:lstStyle/>
          <a:p>
            <a:r>
              <a:rPr lang="en-GB" dirty="0"/>
              <a:t>It is needed a deeper investigation with maybe the information of the last five years, to see if the trend noticed on the years 2017 and 2018 was a result of a decrease in sales or increase of the expenses. It would be useful for the Ffion Limited company to make use of KPI’s to have a more thorough investigation of what is directly affecting the profitability of the company which in these two years in question, has decreased. On the other hand, the liquidity ratios suggest that despite the reduction in profitability the organization is more than capable to cover all its debts, this is maybe happening because they ensure to have its stocks in a good level to assure the liquid assets are being used in a productive way. The gearing ratios are quite contradictory as per one hand is suggesting increased stability while on the other hand it suggest that if the trend is continuing like this they might run into financial problems. Finally, as the researcher said on introduction, the acknowledge of the ratios is crucial for hotel managers and beneficial for the company in order to have a very diverse number of plans for every situation. </a:t>
            </a:r>
            <a:endParaRPr lang="en-GB" b="1" dirty="0"/>
          </a:p>
          <a:p>
            <a:endParaRPr lang="en-GB" dirty="0"/>
          </a:p>
        </p:txBody>
      </p:sp>
    </p:spTree>
    <p:extLst>
      <p:ext uri="{BB962C8B-B14F-4D97-AF65-F5344CB8AC3E}">
        <p14:creationId xmlns:p14="http://schemas.microsoft.com/office/powerpoint/2010/main" val="12225244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0B038C-4CFF-4995-B6B9-4A0930DE7AC4}"/>
              </a:ext>
            </a:extLst>
          </p:cNvPr>
          <p:cNvSpPr>
            <a:spLocks noGrp="1"/>
          </p:cNvSpPr>
          <p:nvPr>
            <p:ph type="title"/>
          </p:nvPr>
        </p:nvSpPr>
        <p:spPr/>
        <p:txBody>
          <a:bodyPr/>
          <a:lstStyle/>
          <a:p>
            <a:r>
              <a:rPr lang="en-US" b="1" dirty="0"/>
              <a:t>references</a:t>
            </a:r>
            <a:endParaRPr lang="en-GB" b="1" dirty="0"/>
          </a:p>
        </p:txBody>
      </p:sp>
      <p:sp>
        <p:nvSpPr>
          <p:cNvPr id="3" name="Content Placeholder 2">
            <a:extLst>
              <a:ext uri="{FF2B5EF4-FFF2-40B4-BE49-F238E27FC236}">
                <a16:creationId xmlns:a16="http://schemas.microsoft.com/office/drawing/2014/main" id="{7C4256E4-EA27-444F-83B2-990C9BDF63E6}"/>
              </a:ext>
            </a:extLst>
          </p:cNvPr>
          <p:cNvSpPr>
            <a:spLocks noGrp="1"/>
          </p:cNvSpPr>
          <p:nvPr>
            <p:ph idx="1"/>
          </p:nvPr>
        </p:nvSpPr>
        <p:spPr/>
        <p:txBody>
          <a:bodyPr>
            <a:normAutofit fontScale="85000" lnSpcReduction="10000"/>
          </a:bodyPr>
          <a:lstStyle/>
          <a:p>
            <a:pPr lvl="0"/>
            <a:r>
              <a:rPr lang="en-GB" b="1" dirty="0" err="1"/>
              <a:t>Atrill</a:t>
            </a:r>
            <a:r>
              <a:rPr lang="en-GB" b="1" dirty="0"/>
              <a:t>, McLaney &amp; McLaney, E. J., 2017. Accounting and finance for non-specialists Tenth.,</a:t>
            </a:r>
          </a:p>
          <a:p>
            <a:pPr lvl="0"/>
            <a:r>
              <a:rPr lang="es-ES" b="1" u="sng" dirty="0">
                <a:hlinkClick r:id="rId2"/>
              </a:rPr>
              <a:t>https://www.investopedia.com/terms/f/financialaccounting.asp</a:t>
            </a:r>
            <a:endParaRPr lang="en-GB" b="1" dirty="0"/>
          </a:p>
          <a:p>
            <a:pPr lvl="0"/>
            <a:r>
              <a:rPr lang="es-ES" b="1" dirty="0"/>
              <a:t>Jain, P.K., Singh, S., &amp; </a:t>
            </a:r>
            <a:r>
              <a:rPr lang="es-ES" b="1" dirty="0" err="1"/>
              <a:t>Yadav</a:t>
            </a:r>
            <a:r>
              <a:rPr lang="es-ES" b="1" dirty="0"/>
              <a:t>, S.S. (2013). </a:t>
            </a:r>
            <a:r>
              <a:rPr lang="es-ES" b="1" dirty="0" err="1"/>
              <a:t>Financial</a:t>
            </a:r>
            <a:r>
              <a:rPr lang="es-ES" b="1" dirty="0"/>
              <a:t> Management </a:t>
            </a:r>
            <a:r>
              <a:rPr lang="es-ES" b="1" dirty="0" err="1"/>
              <a:t>Practices</a:t>
            </a:r>
            <a:r>
              <a:rPr lang="es-ES" b="1" dirty="0"/>
              <a:t>: </a:t>
            </a:r>
            <a:r>
              <a:rPr lang="es-ES" b="1" dirty="0" err="1"/>
              <a:t>An</a:t>
            </a:r>
            <a:r>
              <a:rPr lang="es-ES" b="1" dirty="0"/>
              <a:t> </a:t>
            </a:r>
            <a:r>
              <a:rPr lang="es-ES" b="1" dirty="0" err="1"/>
              <a:t>Empirical</a:t>
            </a:r>
            <a:r>
              <a:rPr lang="es-ES" b="1" dirty="0"/>
              <a:t> </a:t>
            </a:r>
            <a:r>
              <a:rPr lang="es-ES" b="1" dirty="0" err="1"/>
              <a:t>Study</a:t>
            </a:r>
            <a:r>
              <a:rPr lang="es-ES" b="1" dirty="0"/>
              <a:t> </a:t>
            </a:r>
            <a:r>
              <a:rPr lang="es-ES" b="1" dirty="0" err="1"/>
              <a:t>of</a:t>
            </a:r>
            <a:r>
              <a:rPr lang="es-ES" b="1" dirty="0"/>
              <a:t> </a:t>
            </a:r>
            <a:r>
              <a:rPr lang="es-ES" b="1" dirty="0" err="1"/>
              <a:t>Indian</a:t>
            </a:r>
            <a:r>
              <a:rPr lang="es-ES" b="1" dirty="0"/>
              <a:t> </a:t>
            </a:r>
            <a:r>
              <a:rPr lang="es-ES" b="1" dirty="0" err="1"/>
              <a:t>Corporates</a:t>
            </a:r>
            <a:r>
              <a:rPr lang="es-ES" b="1" dirty="0"/>
              <a:t>. Springer </a:t>
            </a:r>
            <a:r>
              <a:rPr lang="es-ES" b="1" dirty="0" err="1"/>
              <a:t>Science</a:t>
            </a:r>
            <a:r>
              <a:rPr lang="es-ES" b="1" dirty="0"/>
              <a:t> &amp; Business Media</a:t>
            </a:r>
            <a:endParaRPr lang="en-GB" b="1" dirty="0"/>
          </a:p>
          <a:p>
            <a:pPr lvl="0"/>
            <a:r>
              <a:rPr lang="en-GB" b="1" dirty="0"/>
              <a:t>Ghosh, K.S., &amp; Maji, S.G. (2003). Working capital management efficiency: A study on Indian Cement Industry.</a:t>
            </a:r>
          </a:p>
          <a:p>
            <a:pPr lvl="0"/>
            <a:r>
              <a:rPr lang="en-GB" b="1" dirty="0"/>
              <a:t>Journal of International Finance and Economics, 2(3). 89-95.</a:t>
            </a:r>
          </a:p>
          <a:p>
            <a:pPr lvl="0"/>
            <a:r>
              <a:rPr lang="en-GB" b="1" dirty="0"/>
              <a:t>Chadwick, L., 2001. Essential financial accounting for managers 3rd ed.]., Harlow: Financial Times/Prentice Hall.</a:t>
            </a:r>
          </a:p>
          <a:p>
            <a:pPr lvl="0"/>
            <a:r>
              <a:rPr lang="en-GB" b="1" dirty="0" err="1"/>
              <a:t>Czyzewski</a:t>
            </a:r>
            <a:r>
              <a:rPr lang="en-GB" b="1" dirty="0"/>
              <a:t>, L., &amp; Hicks, K. (1992). Liquidity management, operating leverage and Tobin’s Q ratio. Journal of Multinational Financial Management. 12</a:t>
            </a:r>
          </a:p>
          <a:p>
            <a:r>
              <a:rPr lang="en-GB" dirty="0"/>
              <a:t>Dong, H.P., &amp; </a:t>
            </a:r>
            <a:r>
              <a:rPr lang="en-GB" dirty="0" err="1"/>
              <a:t>Su</a:t>
            </a:r>
            <a:r>
              <a:rPr lang="en-GB" dirty="0"/>
              <a:t>, J.T. (2010). The Relationship between Working Capital Management and Profitability. International Research Journal of Finance and Economic, 3(5), 62-71</a:t>
            </a:r>
          </a:p>
        </p:txBody>
      </p:sp>
    </p:spTree>
    <p:extLst>
      <p:ext uri="{BB962C8B-B14F-4D97-AF65-F5344CB8AC3E}">
        <p14:creationId xmlns:p14="http://schemas.microsoft.com/office/powerpoint/2010/main" val="3853292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6A11F6DD-BA3B-4583-8343-3154B423B832}"/>
              </a:ext>
            </a:extLst>
          </p:cNvPr>
          <p:cNvPicPr>
            <a:picLocks noGrp="1" noChangeAspect="1"/>
          </p:cNvPicPr>
          <p:nvPr>
            <p:ph idx="1"/>
          </p:nvPr>
        </p:nvPicPr>
        <p:blipFill>
          <a:blip r:embed="rId2"/>
          <a:stretch>
            <a:fillRect/>
          </a:stretch>
        </p:blipFill>
        <p:spPr>
          <a:xfrm>
            <a:off x="2890837" y="1809751"/>
            <a:ext cx="6410325" cy="4427538"/>
          </a:xfrm>
          <a:prstGeom prst="rect">
            <a:avLst/>
          </a:prstGeom>
        </p:spPr>
      </p:pic>
    </p:spTree>
    <p:extLst>
      <p:ext uri="{BB962C8B-B14F-4D97-AF65-F5344CB8AC3E}">
        <p14:creationId xmlns:p14="http://schemas.microsoft.com/office/powerpoint/2010/main" val="4048784012"/>
      </p:ext>
    </p:extLst>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C4220D"/>
      </a:accent1>
      <a:accent2>
        <a:srgbClr val="EB7712"/>
      </a:accent2>
      <a:accent3>
        <a:srgbClr val="ECBD31"/>
      </a:accent3>
      <a:accent4>
        <a:srgbClr val="92CE4A"/>
      </a:accent4>
      <a:accent5>
        <a:srgbClr val="50CFB4"/>
      </a:accent5>
      <a:accent6>
        <a:srgbClr val="0D8EC5"/>
      </a:accent6>
      <a:hlink>
        <a:srgbClr val="EA5A0C"/>
      </a:hlink>
      <a:folHlink>
        <a:srgbClr val="F09D3A"/>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FE1EB5C7-81A8-4CBA-AE6E-B3BF73DC3895}"/>
    </a:ext>
  </a:extLst>
</a:theme>
</file>

<file path=docProps/app.xml><?xml version="1.0" encoding="utf-8"?>
<Properties xmlns="http://schemas.openxmlformats.org/officeDocument/2006/extended-properties" xmlns:vt="http://schemas.openxmlformats.org/officeDocument/2006/docPropsVTypes">
  <TotalTime>5</TotalTime>
  <Words>1252</Words>
  <Application>Microsoft Office PowerPoint</Application>
  <PresentationFormat>Widescreen</PresentationFormat>
  <Paragraphs>61</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Century Gothic</vt:lpstr>
      <vt:lpstr>Franklin Gothic Book</vt:lpstr>
      <vt:lpstr>Vapor Trail</vt:lpstr>
      <vt:lpstr>Financial management for the hotel industry</vt:lpstr>
      <vt:lpstr>Introduction</vt:lpstr>
      <vt:lpstr>Financial Analysis </vt:lpstr>
      <vt:lpstr>Profitability </vt:lpstr>
      <vt:lpstr>profitability</vt:lpstr>
      <vt:lpstr>Liquidity </vt:lpstr>
      <vt:lpstr>Gearing </vt:lpstr>
      <vt:lpstr>Benefits and limitation of Ratios </vt:lpstr>
      <vt:lpstr>conclusion</vt:lpstr>
      <vt:lpstr>references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Financial management for the hotel industry</dc:title>
  <dc:creator>Reception Marylebone Iberica</dc:creator>
  <cp:lastModifiedBy>Reception Marylebone Iberica</cp:lastModifiedBy>
  <cp:revision>1</cp:revision>
  <dcterms:created xsi:type="dcterms:W3CDTF">2019-11-24T20:06:47Z</dcterms:created>
  <dcterms:modified xsi:type="dcterms:W3CDTF">2019-11-24T20:12:34Z</dcterms:modified>
</cp:coreProperties>
</file>