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66" r:id="rId4"/>
    <p:sldId id="267" r:id="rId5"/>
    <p:sldId id="263" r:id="rId6"/>
    <p:sldId id="269" r:id="rId7"/>
    <p:sldId id="271" r:id="rId8"/>
    <p:sldId id="259" r:id="rId9"/>
    <p:sldId id="261" r:id="rId10"/>
    <p:sldId id="264" r:id="rId11"/>
    <p:sldId id="265" r:id="rId12"/>
    <p:sldId id="262" r:id="rId13"/>
    <p:sldId id="270" r:id="rId14"/>
    <p:sldId id="268" r:id="rId15"/>
    <p:sldId id="26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0470A6-14CD-4AEF-AF12-5B6FBAF4D824}"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A71E5CEF-A4AA-44F7-8F0C-37B8974D4375}">
      <dgm:prSet/>
      <dgm:spPr/>
      <dgm:t>
        <a:bodyPr/>
        <a:lstStyle/>
        <a:p>
          <a:pPr>
            <a:lnSpc>
              <a:spcPct val="100000"/>
            </a:lnSpc>
          </a:pPr>
          <a:r>
            <a:rPr lang="en-GB" dirty="0"/>
            <a:t>Diverse collaboration of counselling and psychotherapy techniques. Which allows a wider inclusion of cultures more tailored to the individual. </a:t>
          </a:r>
          <a:endParaRPr lang="en-US" dirty="0"/>
        </a:p>
      </dgm:t>
    </dgm:pt>
    <dgm:pt modelId="{7CB11E3C-BA52-4981-A244-275CD5D938DF}" type="parTrans" cxnId="{91FCD83B-2B2B-47AD-A211-C0D3A545DAF2}">
      <dgm:prSet/>
      <dgm:spPr/>
      <dgm:t>
        <a:bodyPr/>
        <a:lstStyle/>
        <a:p>
          <a:endParaRPr lang="en-US"/>
        </a:p>
      </dgm:t>
    </dgm:pt>
    <dgm:pt modelId="{63B47ECE-2D81-44BD-91E1-D3EE4ACBAE37}" type="sibTrans" cxnId="{91FCD83B-2B2B-47AD-A211-C0D3A545DAF2}">
      <dgm:prSet/>
      <dgm:spPr/>
      <dgm:t>
        <a:bodyPr/>
        <a:lstStyle/>
        <a:p>
          <a:endParaRPr lang="en-US"/>
        </a:p>
      </dgm:t>
    </dgm:pt>
    <dgm:pt modelId="{03E3B25D-EC38-4801-98CA-5CBC9F16CCA1}">
      <dgm:prSet/>
      <dgm:spPr/>
      <dgm:t>
        <a:bodyPr/>
        <a:lstStyle/>
        <a:p>
          <a:pPr>
            <a:lnSpc>
              <a:spcPct val="100000"/>
            </a:lnSpc>
          </a:pPr>
          <a:r>
            <a:rPr lang="en-GB" dirty="0"/>
            <a:t>This allows for a more comprehensive way of dealing with unprecedented challenges faced in counselling today and mental health issues. (Cooper &amp; McLeod, 2010)</a:t>
          </a:r>
          <a:endParaRPr lang="en-US" dirty="0"/>
        </a:p>
      </dgm:t>
    </dgm:pt>
    <dgm:pt modelId="{D79CDA89-4A15-41F1-B1C6-8CA40EE9FC33}" type="parTrans" cxnId="{E8180CAA-495B-4ACD-B41F-D78583E5A24C}">
      <dgm:prSet/>
      <dgm:spPr/>
      <dgm:t>
        <a:bodyPr/>
        <a:lstStyle/>
        <a:p>
          <a:endParaRPr lang="en-US"/>
        </a:p>
      </dgm:t>
    </dgm:pt>
    <dgm:pt modelId="{7583F79D-1774-4E72-A2DB-00B3A8FEE170}" type="sibTrans" cxnId="{E8180CAA-495B-4ACD-B41F-D78583E5A24C}">
      <dgm:prSet/>
      <dgm:spPr/>
      <dgm:t>
        <a:bodyPr/>
        <a:lstStyle/>
        <a:p>
          <a:endParaRPr lang="en-US"/>
        </a:p>
      </dgm:t>
    </dgm:pt>
    <dgm:pt modelId="{1B6A421B-EE43-4198-80BD-9663D656EB88}" type="pres">
      <dgm:prSet presAssocID="{840470A6-14CD-4AEF-AF12-5B6FBAF4D824}" presName="root" presStyleCnt="0">
        <dgm:presLayoutVars>
          <dgm:dir/>
          <dgm:resizeHandles val="exact"/>
        </dgm:presLayoutVars>
      </dgm:prSet>
      <dgm:spPr/>
    </dgm:pt>
    <dgm:pt modelId="{A13C2CA2-7795-4156-869D-0FF3A3DAE243}" type="pres">
      <dgm:prSet presAssocID="{A71E5CEF-A4AA-44F7-8F0C-37B8974D4375}" presName="compNode" presStyleCnt="0"/>
      <dgm:spPr/>
    </dgm:pt>
    <dgm:pt modelId="{31622AAF-CC94-438C-9827-3E30E1BF6383}" type="pres">
      <dgm:prSet presAssocID="{A71E5CEF-A4AA-44F7-8F0C-37B8974D4375}" presName="bgRect" presStyleLbl="bgShp" presStyleIdx="0" presStyleCnt="2"/>
      <dgm:spPr/>
    </dgm:pt>
    <dgm:pt modelId="{9E5A8F10-981C-4A53-ADFB-127CDB3AB1D3}" type="pres">
      <dgm:prSet presAssocID="{A71E5CEF-A4AA-44F7-8F0C-37B8974D437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936F73BA-A3AF-469E-8177-D783AF1EE2AD}" type="pres">
      <dgm:prSet presAssocID="{A71E5CEF-A4AA-44F7-8F0C-37B8974D4375}" presName="spaceRect" presStyleCnt="0"/>
      <dgm:spPr/>
    </dgm:pt>
    <dgm:pt modelId="{033F1F8C-59DD-4851-90D7-9D7E3957530C}" type="pres">
      <dgm:prSet presAssocID="{A71E5CEF-A4AA-44F7-8F0C-37B8974D4375}" presName="parTx" presStyleLbl="revTx" presStyleIdx="0" presStyleCnt="2">
        <dgm:presLayoutVars>
          <dgm:chMax val="0"/>
          <dgm:chPref val="0"/>
        </dgm:presLayoutVars>
      </dgm:prSet>
      <dgm:spPr/>
    </dgm:pt>
    <dgm:pt modelId="{A6B8EB71-7770-4359-B4A6-C6F9EFD1BA1E}" type="pres">
      <dgm:prSet presAssocID="{63B47ECE-2D81-44BD-91E1-D3EE4ACBAE37}" presName="sibTrans" presStyleCnt="0"/>
      <dgm:spPr/>
    </dgm:pt>
    <dgm:pt modelId="{E6F38557-7D37-464C-B59C-4AA93724C111}" type="pres">
      <dgm:prSet presAssocID="{03E3B25D-EC38-4801-98CA-5CBC9F16CCA1}" presName="compNode" presStyleCnt="0"/>
      <dgm:spPr/>
    </dgm:pt>
    <dgm:pt modelId="{2235FA98-6FC3-4E93-9564-4315564989A9}" type="pres">
      <dgm:prSet presAssocID="{03E3B25D-EC38-4801-98CA-5CBC9F16CCA1}" presName="bgRect" presStyleLbl="bgShp" presStyleIdx="1" presStyleCnt="2"/>
      <dgm:spPr/>
    </dgm:pt>
    <dgm:pt modelId="{53770A2E-1EF5-407F-BD1B-CC6E2EF7097A}" type="pres">
      <dgm:prSet presAssocID="{03E3B25D-EC38-4801-98CA-5CBC9F16CCA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2363C1AB-659F-481F-8FF2-F97D4317300B}" type="pres">
      <dgm:prSet presAssocID="{03E3B25D-EC38-4801-98CA-5CBC9F16CCA1}" presName="spaceRect" presStyleCnt="0"/>
      <dgm:spPr/>
    </dgm:pt>
    <dgm:pt modelId="{6C5A1402-FF44-4F52-87D7-476F52D03AD6}" type="pres">
      <dgm:prSet presAssocID="{03E3B25D-EC38-4801-98CA-5CBC9F16CCA1}" presName="parTx" presStyleLbl="revTx" presStyleIdx="1" presStyleCnt="2">
        <dgm:presLayoutVars>
          <dgm:chMax val="0"/>
          <dgm:chPref val="0"/>
        </dgm:presLayoutVars>
      </dgm:prSet>
      <dgm:spPr/>
    </dgm:pt>
  </dgm:ptLst>
  <dgm:cxnLst>
    <dgm:cxn modelId="{6323BE29-1223-487C-ADB0-89BD522E9560}" type="presOf" srcId="{A71E5CEF-A4AA-44F7-8F0C-37B8974D4375}" destId="{033F1F8C-59DD-4851-90D7-9D7E3957530C}" srcOrd="0" destOrd="0" presId="urn:microsoft.com/office/officeart/2018/2/layout/IconVerticalSolidList"/>
    <dgm:cxn modelId="{91FCD83B-2B2B-47AD-A211-C0D3A545DAF2}" srcId="{840470A6-14CD-4AEF-AF12-5B6FBAF4D824}" destId="{A71E5CEF-A4AA-44F7-8F0C-37B8974D4375}" srcOrd="0" destOrd="0" parTransId="{7CB11E3C-BA52-4981-A244-275CD5D938DF}" sibTransId="{63B47ECE-2D81-44BD-91E1-D3EE4ACBAE37}"/>
    <dgm:cxn modelId="{200BFD82-EC39-4ADA-9EE2-73CD68FCD9BA}" type="presOf" srcId="{840470A6-14CD-4AEF-AF12-5B6FBAF4D824}" destId="{1B6A421B-EE43-4198-80BD-9663D656EB88}" srcOrd="0" destOrd="0" presId="urn:microsoft.com/office/officeart/2018/2/layout/IconVerticalSolidList"/>
    <dgm:cxn modelId="{E8180CAA-495B-4ACD-B41F-D78583E5A24C}" srcId="{840470A6-14CD-4AEF-AF12-5B6FBAF4D824}" destId="{03E3B25D-EC38-4801-98CA-5CBC9F16CCA1}" srcOrd="1" destOrd="0" parTransId="{D79CDA89-4A15-41F1-B1C6-8CA40EE9FC33}" sibTransId="{7583F79D-1774-4E72-A2DB-00B3A8FEE170}"/>
    <dgm:cxn modelId="{5E5E28FE-466C-4664-B466-2C3EB4529778}" type="presOf" srcId="{03E3B25D-EC38-4801-98CA-5CBC9F16CCA1}" destId="{6C5A1402-FF44-4F52-87D7-476F52D03AD6}" srcOrd="0" destOrd="0" presId="urn:microsoft.com/office/officeart/2018/2/layout/IconVerticalSolidList"/>
    <dgm:cxn modelId="{F7EEFF16-81BA-4636-989E-A877A07E61B0}" type="presParOf" srcId="{1B6A421B-EE43-4198-80BD-9663D656EB88}" destId="{A13C2CA2-7795-4156-869D-0FF3A3DAE243}" srcOrd="0" destOrd="0" presId="urn:microsoft.com/office/officeart/2018/2/layout/IconVerticalSolidList"/>
    <dgm:cxn modelId="{3EE3E96D-EBF0-4649-B318-8F533BB7F5F4}" type="presParOf" srcId="{A13C2CA2-7795-4156-869D-0FF3A3DAE243}" destId="{31622AAF-CC94-438C-9827-3E30E1BF6383}" srcOrd="0" destOrd="0" presId="urn:microsoft.com/office/officeart/2018/2/layout/IconVerticalSolidList"/>
    <dgm:cxn modelId="{D37A059B-9064-466C-9663-ED9ECEA5F04B}" type="presParOf" srcId="{A13C2CA2-7795-4156-869D-0FF3A3DAE243}" destId="{9E5A8F10-981C-4A53-ADFB-127CDB3AB1D3}" srcOrd="1" destOrd="0" presId="urn:microsoft.com/office/officeart/2018/2/layout/IconVerticalSolidList"/>
    <dgm:cxn modelId="{A5ED1DAA-FCF8-4D3B-A273-DDE813642D64}" type="presParOf" srcId="{A13C2CA2-7795-4156-869D-0FF3A3DAE243}" destId="{936F73BA-A3AF-469E-8177-D783AF1EE2AD}" srcOrd="2" destOrd="0" presId="urn:microsoft.com/office/officeart/2018/2/layout/IconVerticalSolidList"/>
    <dgm:cxn modelId="{E13F89C6-3176-47D2-882F-58FD95E53EC0}" type="presParOf" srcId="{A13C2CA2-7795-4156-869D-0FF3A3DAE243}" destId="{033F1F8C-59DD-4851-90D7-9D7E3957530C}" srcOrd="3" destOrd="0" presId="urn:microsoft.com/office/officeart/2018/2/layout/IconVerticalSolidList"/>
    <dgm:cxn modelId="{2AC3DAD8-7250-44EA-A179-ED4178BC0326}" type="presParOf" srcId="{1B6A421B-EE43-4198-80BD-9663D656EB88}" destId="{A6B8EB71-7770-4359-B4A6-C6F9EFD1BA1E}" srcOrd="1" destOrd="0" presId="urn:microsoft.com/office/officeart/2018/2/layout/IconVerticalSolidList"/>
    <dgm:cxn modelId="{11F9568F-84DC-4CF1-B0A0-992E3AF658A3}" type="presParOf" srcId="{1B6A421B-EE43-4198-80BD-9663D656EB88}" destId="{E6F38557-7D37-464C-B59C-4AA93724C111}" srcOrd="2" destOrd="0" presId="urn:microsoft.com/office/officeart/2018/2/layout/IconVerticalSolidList"/>
    <dgm:cxn modelId="{97ED22C3-91F2-41C5-9DAB-08C3A97E08D3}" type="presParOf" srcId="{E6F38557-7D37-464C-B59C-4AA93724C111}" destId="{2235FA98-6FC3-4E93-9564-4315564989A9}" srcOrd="0" destOrd="0" presId="urn:microsoft.com/office/officeart/2018/2/layout/IconVerticalSolidList"/>
    <dgm:cxn modelId="{70787B2D-9EAB-4B95-B941-B956F7A4EBF1}" type="presParOf" srcId="{E6F38557-7D37-464C-B59C-4AA93724C111}" destId="{53770A2E-1EF5-407F-BD1B-CC6E2EF7097A}" srcOrd="1" destOrd="0" presId="urn:microsoft.com/office/officeart/2018/2/layout/IconVerticalSolidList"/>
    <dgm:cxn modelId="{97E2F953-4BA2-46A3-ACCD-F5A02864166C}" type="presParOf" srcId="{E6F38557-7D37-464C-B59C-4AA93724C111}" destId="{2363C1AB-659F-481F-8FF2-F97D4317300B}" srcOrd="2" destOrd="0" presId="urn:microsoft.com/office/officeart/2018/2/layout/IconVerticalSolidList"/>
    <dgm:cxn modelId="{4986B2AD-BE78-450C-AF5B-14E7D0B923AE}" type="presParOf" srcId="{E6F38557-7D37-464C-B59C-4AA93724C111}" destId="{6C5A1402-FF44-4F52-87D7-476F52D03AD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EC14EF-878B-482B-9BFC-4CCBA580D9E0}"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F17E83E5-1485-4937-B7EC-7733FAA72F10}">
      <dgm:prSet/>
      <dgm:spPr/>
      <dgm:t>
        <a:bodyPr/>
        <a:lstStyle/>
        <a:p>
          <a:r>
            <a:rPr lang="en-GB" dirty="0"/>
            <a:t>The pluralistic approach moves away from a single </a:t>
          </a:r>
          <a:r>
            <a:rPr lang="en-GB" dirty="0" err="1"/>
            <a:t>schoolism</a:t>
          </a:r>
          <a:r>
            <a:rPr lang="en-GB" dirty="0"/>
            <a:t> or approach and a ‘one size fit all’ to a more integrated model, as this can be perceived as limiting. </a:t>
          </a:r>
          <a:endParaRPr lang="en-US" dirty="0"/>
        </a:p>
      </dgm:t>
    </dgm:pt>
    <dgm:pt modelId="{9C74C010-525D-4D77-BCFA-709870C52A9B}" type="parTrans" cxnId="{E8686606-2C79-4C2B-8562-CE9C7830B3B6}">
      <dgm:prSet/>
      <dgm:spPr/>
      <dgm:t>
        <a:bodyPr/>
        <a:lstStyle/>
        <a:p>
          <a:endParaRPr lang="en-US"/>
        </a:p>
      </dgm:t>
    </dgm:pt>
    <dgm:pt modelId="{8F2A2A93-02E6-42CF-BCDA-D423A10E8BB9}" type="sibTrans" cxnId="{E8686606-2C79-4C2B-8562-CE9C7830B3B6}">
      <dgm:prSet/>
      <dgm:spPr/>
      <dgm:t>
        <a:bodyPr/>
        <a:lstStyle/>
        <a:p>
          <a:endParaRPr lang="en-US"/>
        </a:p>
      </dgm:t>
    </dgm:pt>
    <dgm:pt modelId="{FBCBBD05-F4CC-4816-BC4C-7D27628812F9}">
      <dgm:prSet/>
      <dgm:spPr/>
      <dgm:t>
        <a:bodyPr/>
        <a:lstStyle/>
        <a:p>
          <a:r>
            <a:rPr lang="en-GB" dirty="0"/>
            <a:t>It has been suggested that an increasing number of counsellors and psychotherapists are troubled with a therapeutic ‘monoculture’, in which CBT dominates (Cooper &amp; McLeod, 2010), and other different therapeutic domains such as psychodynamic, personal-centred and integrative therapies are demoted and not offered freely to clients who actively decline CBT (NICE, 2019). </a:t>
          </a:r>
          <a:endParaRPr lang="en-US" dirty="0"/>
        </a:p>
      </dgm:t>
    </dgm:pt>
    <dgm:pt modelId="{A95D8BEE-0BD4-4376-99C8-F1938FC7818F}" type="parTrans" cxnId="{754AE9D3-574E-4504-B08C-3981D4C9D7BD}">
      <dgm:prSet/>
      <dgm:spPr/>
      <dgm:t>
        <a:bodyPr/>
        <a:lstStyle/>
        <a:p>
          <a:endParaRPr lang="en-US"/>
        </a:p>
      </dgm:t>
    </dgm:pt>
    <dgm:pt modelId="{DB77D335-26A1-4BA5-B1F8-14C991F8BECC}" type="sibTrans" cxnId="{754AE9D3-574E-4504-B08C-3981D4C9D7BD}">
      <dgm:prSet/>
      <dgm:spPr/>
      <dgm:t>
        <a:bodyPr/>
        <a:lstStyle/>
        <a:p>
          <a:endParaRPr lang="en-US"/>
        </a:p>
      </dgm:t>
    </dgm:pt>
    <dgm:pt modelId="{86260809-63A7-41CE-B940-044D84183675}" type="pres">
      <dgm:prSet presAssocID="{C7EC14EF-878B-482B-9BFC-4CCBA580D9E0}" presName="outerComposite" presStyleCnt="0">
        <dgm:presLayoutVars>
          <dgm:chMax val="5"/>
          <dgm:dir/>
          <dgm:resizeHandles val="exact"/>
        </dgm:presLayoutVars>
      </dgm:prSet>
      <dgm:spPr/>
    </dgm:pt>
    <dgm:pt modelId="{676AF8B5-FABC-4C4D-A654-2CF8C83FF088}" type="pres">
      <dgm:prSet presAssocID="{C7EC14EF-878B-482B-9BFC-4CCBA580D9E0}" presName="dummyMaxCanvas" presStyleCnt="0">
        <dgm:presLayoutVars/>
      </dgm:prSet>
      <dgm:spPr/>
    </dgm:pt>
    <dgm:pt modelId="{DF309BCC-0AB1-4C66-880F-9A23858BCBD0}" type="pres">
      <dgm:prSet presAssocID="{C7EC14EF-878B-482B-9BFC-4CCBA580D9E0}" presName="TwoNodes_1" presStyleLbl="node1" presStyleIdx="0" presStyleCnt="2">
        <dgm:presLayoutVars>
          <dgm:bulletEnabled val="1"/>
        </dgm:presLayoutVars>
      </dgm:prSet>
      <dgm:spPr/>
    </dgm:pt>
    <dgm:pt modelId="{408E439C-FB4C-424E-B46E-16A094228D2B}" type="pres">
      <dgm:prSet presAssocID="{C7EC14EF-878B-482B-9BFC-4CCBA580D9E0}" presName="TwoNodes_2" presStyleLbl="node1" presStyleIdx="1" presStyleCnt="2">
        <dgm:presLayoutVars>
          <dgm:bulletEnabled val="1"/>
        </dgm:presLayoutVars>
      </dgm:prSet>
      <dgm:spPr/>
    </dgm:pt>
    <dgm:pt modelId="{987981FB-6088-4B6D-BECD-0F9C1EBF2D87}" type="pres">
      <dgm:prSet presAssocID="{C7EC14EF-878B-482B-9BFC-4CCBA580D9E0}" presName="TwoConn_1-2" presStyleLbl="fgAccFollowNode1" presStyleIdx="0" presStyleCnt="1">
        <dgm:presLayoutVars>
          <dgm:bulletEnabled val="1"/>
        </dgm:presLayoutVars>
      </dgm:prSet>
      <dgm:spPr/>
    </dgm:pt>
    <dgm:pt modelId="{38A886C2-D267-4470-8AFB-D4D4286BB084}" type="pres">
      <dgm:prSet presAssocID="{C7EC14EF-878B-482B-9BFC-4CCBA580D9E0}" presName="TwoNodes_1_text" presStyleLbl="node1" presStyleIdx="1" presStyleCnt="2">
        <dgm:presLayoutVars>
          <dgm:bulletEnabled val="1"/>
        </dgm:presLayoutVars>
      </dgm:prSet>
      <dgm:spPr/>
    </dgm:pt>
    <dgm:pt modelId="{EDF74C78-E760-47D0-9066-546CC481FF2A}" type="pres">
      <dgm:prSet presAssocID="{C7EC14EF-878B-482B-9BFC-4CCBA580D9E0}" presName="TwoNodes_2_text" presStyleLbl="node1" presStyleIdx="1" presStyleCnt="2">
        <dgm:presLayoutVars>
          <dgm:bulletEnabled val="1"/>
        </dgm:presLayoutVars>
      </dgm:prSet>
      <dgm:spPr/>
    </dgm:pt>
  </dgm:ptLst>
  <dgm:cxnLst>
    <dgm:cxn modelId="{E8686606-2C79-4C2B-8562-CE9C7830B3B6}" srcId="{C7EC14EF-878B-482B-9BFC-4CCBA580D9E0}" destId="{F17E83E5-1485-4937-B7EC-7733FAA72F10}" srcOrd="0" destOrd="0" parTransId="{9C74C010-525D-4D77-BCFA-709870C52A9B}" sibTransId="{8F2A2A93-02E6-42CF-BCDA-D423A10E8BB9}"/>
    <dgm:cxn modelId="{73F02D71-6506-4886-87FA-3C515F6B1097}" type="presOf" srcId="{FBCBBD05-F4CC-4816-BC4C-7D27628812F9}" destId="{408E439C-FB4C-424E-B46E-16A094228D2B}" srcOrd="0" destOrd="0" presId="urn:microsoft.com/office/officeart/2005/8/layout/vProcess5"/>
    <dgm:cxn modelId="{A8CA5781-163B-4366-B584-625ABED00A4C}" type="presOf" srcId="{F17E83E5-1485-4937-B7EC-7733FAA72F10}" destId="{38A886C2-D267-4470-8AFB-D4D4286BB084}" srcOrd="1" destOrd="0" presId="urn:microsoft.com/office/officeart/2005/8/layout/vProcess5"/>
    <dgm:cxn modelId="{CC22A496-FC6F-453A-8F1A-89B0D907F79E}" type="presOf" srcId="{C7EC14EF-878B-482B-9BFC-4CCBA580D9E0}" destId="{86260809-63A7-41CE-B940-044D84183675}" srcOrd="0" destOrd="0" presId="urn:microsoft.com/office/officeart/2005/8/layout/vProcess5"/>
    <dgm:cxn modelId="{B10120C1-E915-47FD-950F-81ED2ABFD3A0}" type="presOf" srcId="{F17E83E5-1485-4937-B7EC-7733FAA72F10}" destId="{DF309BCC-0AB1-4C66-880F-9A23858BCBD0}" srcOrd="0" destOrd="0" presId="urn:microsoft.com/office/officeart/2005/8/layout/vProcess5"/>
    <dgm:cxn modelId="{E40DEDCB-F859-41B4-AF19-A55C044C7391}" type="presOf" srcId="{8F2A2A93-02E6-42CF-BCDA-D423A10E8BB9}" destId="{987981FB-6088-4B6D-BECD-0F9C1EBF2D87}" srcOrd="0" destOrd="0" presId="urn:microsoft.com/office/officeart/2005/8/layout/vProcess5"/>
    <dgm:cxn modelId="{754AE9D3-574E-4504-B08C-3981D4C9D7BD}" srcId="{C7EC14EF-878B-482B-9BFC-4CCBA580D9E0}" destId="{FBCBBD05-F4CC-4816-BC4C-7D27628812F9}" srcOrd="1" destOrd="0" parTransId="{A95D8BEE-0BD4-4376-99C8-F1938FC7818F}" sibTransId="{DB77D335-26A1-4BA5-B1F8-14C991F8BECC}"/>
    <dgm:cxn modelId="{C88503D7-F437-4055-B140-6208B541FB74}" type="presOf" srcId="{FBCBBD05-F4CC-4816-BC4C-7D27628812F9}" destId="{EDF74C78-E760-47D0-9066-546CC481FF2A}" srcOrd="1" destOrd="0" presId="urn:microsoft.com/office/officeart/2005/8/layout/vProcess5"/>
    <dgm:cxn modelId="{5C13C936-CEB2-46AD-83A2-9ADA16C8D01F}" type="presParOf" srcId="{86260809-63A7-41CE-B940-044D84183675}" destId="{676AF8B5-FABC-4C4D-A654-2CF8C83FF088}" srcOrd="0" destOrd="0" presId="urn:microsoft.com/office/officeart/2005/8/layout/vProcess5"/>
    <dgm:cxn modelId="{21777B5A-04B4-43A9-9486-81F730D05625}" type="presParOf" srcId="{86260809-63A7-41CE-B940-044D84183675}" destId="{DF309BCC-0AB1-4C66-880F-9A23858BCBD0}" srcOrd="1" destOrd="0" presId="urn:microsoft.com/office/officeart/2005/8/layout/vProcess5"/>
    <dgm:cxn modelId="{FF7128D8-48C8-4AB2-9FF2-40891BB5835C}" type="presParOf" srcId="{86260809-63A7-41CE-B940-044D84183675}" destId="{408E439C-FB4C-424E-B46E-16A094228D2B}" srcOrd="2" destOrd="0" presId="urn:microsoft.com/office/officeart/2005/8/layout/vProcess5"/>
    <dgm:cxn modelId="{1600A99D-FE00-4945-8CE6-B1181AA1C485}" type="presParOf" srcId="{86260809-63A7-41CE-B940-044D84183675}" destId="{987981FB-6088-4B6D-BECD-0F9C1EBF2D87}" srcOrd="3" destOrd="0" presId="urn:microsoft.com/office/officeart/2005/8/layout/vProcess5"/>
    <dgm:cxn modelId="{19DA6C24-6994-4620-B0C0-A82F7DE74421}" type="presParOf" srcId="{86260809-63A7-41CE-B940-044D84183675}" destId="{38A886C2-D267-4470-8AFB-D4D4286BB084}" srcOrd="4" destOrd="0" presId="urn:microsoft.com/office/officeart/2005/8/layout/vProcess5"/>
    <dgm:cxn modelId="{1C76717A-15D9-45F7-A296-E28B63E22AE6}" type="presParOf" srcId="{86260809-63A7-41CE-B940-044D84183675}" destId="{EDF74C78-E760-47D0-9066-546CC481FF2A}"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E023B5-2630-4ECF-921E-BF524E85C9B8}"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CA63278C-D0E8-4AD6-B9A0-BA696585675D}">
      <dgm:prSet/>
      <dgm:spPr/>
      <dgm:t>
        <a:bodyPr/>
        <a:lstStyle/>
        <a:p>
          <a:r>
            <a:rPr lang="en-GB" dirty="0"/>
            <a:t>However, a pluralistic approach to modern counselling encourages the use of two principals:-</a:t>
          </a:r>
          <a:endParaRPr lang="en-US" dirty="0"/>
        </a:p>
      </dgm:t>
    </dgm:pt>
    <dgm:pt modelId="{C4A5FD1B-EA18-4F7D-BA51-F76388039B8A}" type="parTrans" cxnId="{67FFC33E-8CD4-4015-85CE-B0FA5CFA31AA}">
      <dgm:prSet/>
      <dgm:spPr/>
      <dgm:t>
        <a:bodyPr/>
        <a:lstStyle/>
        <a:p>
          <a:endParaRPr lang="en-US"/>
        </a:p>
      </dgm:t>
    </dgm:pt>
    <dgm:pt modelId="{32E72B6B-711F-4B68-BFB2-4FB7E6BAF3A2}" type="sibTrans" cxnId="{67FFC33E-8CD4-4015-85CE-B0FA5CFA31AA}">
      <dgm:prSet/>
      <dgm:spPr/>
      <dgm:t>
        <a:bodyPr/>
        <a:lstStyle/>
        <a:p>
          <a:endParaRPr lang="en-US"/>
        </a:p>
      </dgm:t>
    </dgm:pt>
    <dgm:pt modelId="{F79ADB5C-C8D7-4F50-A31B-F9D2ABDB0A56}">
      <dgm:prSet/>
      <dgm:spPr/>
      <dgm:t>
        <a:bodyPr/>
        <a:lstStyle/>
        <a:p>
          <a:r>
            <a:rPr lang="en-GB"/>
            <a:t>1) There is no best way of doing therapy: different clients need different things at different times. </a:t>
          </a:r>
          <a:endParaRPr lang="en-US"/>
        </a:p>
      </dgm:t>
    </dgm:pt>
    <dgm:pt modelId="{960610BD-C2BD-4A6B-8402-967328FB1C1C}" type="parTrans" cxnId="{51CA9603-8EA7-4FB0-AB02-AAC346E008D3}">
      <dgm:prSet/>
      <dgm:spPr/>
      <dgm:t>
        <a:bodyPr/>
        <a:lstStyle/>
        <a:p>
          <a:endParaRPr lang="en-US"/>
        </a:p>
      </dgm:t>
    </dgm:pt>
    <dgm:pt modelId="{87F54778-F7DA-49F9-87D1-CDBDA5AF61CF}" type="sibTrans" cxnId="{51CA9603-8EA7-4FB0-AB02-AAC346E008D3}">
      <dgm:prSet/>
      <dgm:spPr/>
      <dgm:t>
        <a:bodyPr/>
        <a:lstStyle/>
        <a:p>
          <a:endParaRPr lang="en-US"/>
        </a:p>
      </dgm:t>
    </dgm:pt>
    <dgm:pt modelId="{80573DD5-5D16-44E5-8B88-CC99F2A385AE}">
      <dgm:prSet/>
      <dgm:spPr/>
      <dgm:t>
        <a:bodyPr/>
        <a:lstStyle/>
        <a:p>
          <a:r>
            <a:rPr lang="en-GB" dirty="0"/>
            <a:t>2) If therapists want to find out the best way of helping clients, they should talk to them about it (McLeod, 2018). </a:t>
          </a:r>
          <a:endParaRPr lang="en-US" dirty="0"/>
        </a:p>
      </dgm:t>
    </dgm:pt>
    <dgm:pt modelId="{5BA8B772-C72E-4C0C-98B9-5BD0F71A4365}" type="parTrans" cxnId="{9A57805B-AF17-40A5-9EF9-9739768DA1F8}">
      <dgm:prSet/>
      <dgm:spPr/>
      <dgm:t>
        <a:bodyPr/>
        <a:lstStyle/>
        <a:p>
          <a:endParaRPr lang="en-US"/>
        </a:p>
      </dgm:t>
    </dgm:pt>
    <dgm:pt modelId="{0BAAE309-8B6C-489A-9E0E-E43DEB43C70C}" type="sibTrans" cxnId="{9A57805B-AF17-40A5-9EF9-9739768DA1F8}">
      <dgm:prSet/>
      <dgm:spPr/>
      <dgm:t>
        <a:bodyPr/>
        <a:lstStyle/>
        <a:p>
          <a:endParaRPr lang="en-US"/>
        </a:p>
      </dgm:t>
    </dgm:pt>
    <dgm:pt modelId="{4BC5FE0F-1735-4BD8-8F37-9919458CDA18}" type="pres">
      <dgm:prSet presAssocID="{93E023B5-2630-4ECF-921E-BF524E85C9B8}" presName="vert0" presStyleCnt="0">
        <dgm:presLayoutVars>
          <dgm:dir/>
          <dgm:animOne val="branch"/>
          <dgm:animLvl val="lvl"/>
        </dgm:presLayoutVars>
      </dgm:prSet>
      <dgm:spPr/>
    </dgm:pt>
    <dgm:pt modelId="{23DA9093-97C0-4945-B2F3-AC5FCD7D41C9}" type="pres">
      <dgm:prSet presAssocID="{CA63278C-D0E8-4AD6-B9A0-BA696585675D}" presName="thickLine" presStyleLbl="alignNode1" presStyleIdx="0" presStyleCnt="3"/>
      <dgm:spPr/>
    </dgm:pt>
    <dgm:pt modelId="{17D054FB-9229-449F-ACBB-B6113DCE10F3}" type="pres">
      <dgm:prSet presAssocID="{CA63278C-D0E8-4AD6-B9A0-BA696585675D}" presName="horz1" presStyleCnt="0"/>
      <dgm:spPr/>
    </dgm:pt>
    <dgm:pt modelId="{96F927F6-E437-401C-8B22-D15887C71AB5}" type="pres">
      <dgm:prSet presAssocID="{CA63278C-D0E8-4AD6-B9A0-BA696585675D}" presName="tx1" presStyleLbl="revTx" presStyleIdx="0" presStyleCnt="3"/>
      <dgm:spPr/>
    </dgm:pt>
    <dgm:pt modelId="{91896050-1F2F-4F45-9F22-5062C84ADBB4}" type="pres">
      <dgm:prSet presAssocID="{CA63278C-D0E8-4AD6-B9A0-BA696585675D}" presName="vert1" presStyleCnt="0"/>
      <dgm:spPr/>
    </dgm:pt>
    <dgm:pt modelId="{B18C04C4-221F-46C8-B609-86D96CE425C0}" type="pres">
      <dgm:prSet presAssocID="{F79ADB5C-C8D7-4F50-A31B-F9D2ABDB0A56}" presName="thickLine" presStyleLbl="alignNode1" presStyleIdx="1" presStyleCnt="3"/>
      <dgm:spPr/>
    </dgm:pt>
    <dgm:pt modelId="{DE2C1CB7-30CB-459A-855B-CAA4C814E3FD}" type="pres">
      <dgm:prSet presAssocID="{F79ADB5C-C8D7-4F50-A31B-F9D2ABDB0A56}" presName="horz1" presStyleCnt="0"/>
      <dgm:spPr/>
    </dgm:pt>
    <dgm:pt modelId="{F2211958-EA62-4E37-8CCC-99301BD1BAFD}" type="pres">
      <dgm:prSet presAssocID="{F79ADB5C-C8D7-4F50-A31B-F9D2ABDB0A56}" presName="tx1" presStyleLbl="revTx" presStyleIdx="1" presStyleCnt="3"/>
      <dgm:spPr/>
    </dgm:pt>
    <dgm:pt modelId="{3BAE9A3B-1104-4433-8130-7D2074E3B09F}" type="pres">
      <dgm:prSet presAssocID="{F79ADB5C-C8D7-4F50-A31B-F9D2ABDB0A56}" presName="vert1" presStyleCnt="0"/>
      <dgm:spPr/>
    </dgm:pt>
    <dgm:pt modelId="{1152B724-A5DF-41A7-BD0F-F8E3044F212C}" type="pres">
      <dgm:prSet presAssocID="{80573DD5-5D16-44E5-8B88-CC99F2A385AE}" presName="thickLine" presStyleLbl="alignNode1" presStyleIdx="2" presStyleCnt="3"/>
      <dgm:spPr/>
    </dgm:pt>
    <dgm:pt modelId="{DC901CB2-8873-4CF8-B1CF-EB6B08F2FC1E}" type="pres">
      <dgm:prSet presAssocID="{80573DD5-5D16-44E5-8B88-CC99F2A385AE}" presName="horz1" presStyleCnt="0"/>
      <dgm:spPr/>
    </dgm:pt>
    <dgm:pt modelId="{A4CBF38E-7B65-4653-B17E-4BF190B583F4}" type="pres">
      <dgm:prSet presAssocID="{80573DD5-5D16-44E5-8B88-CC99F2A385AE}" presName="tx1" presStyleLbl="revTx" presStyleIdx="2" presStyleCnt="3"/>
      <dgm:spPr/>
    </dgm:pt>
    <dgm:pt modelId="{14A306CE-91E2-4F72-83AF-CDD142F34D87}" type="pres">
      <dgm:prSet presAssocID="{80573DD5-5D16-44E5-8B88-CC99F2A385AE}" presName="vert1" presStyleCnt="0"/>
      <dgm:spPr/>
    </dgm:pt>
  </dgm:ptLst>
  <dgm:cxnLst>
    <dgm:cxn modelId="{51CA9603-8EA7-4FB0-AB02-AAC346E008D3}" srcId="{93E023B5-2630-4ECF-921E-BF524E85C9B8}" destId="{F79ADB5C-C8D7-4F50-A31B-F9D2ABDB0A56}" srcOrd="1" destOrd="0" parTransId="{960610BD-C2BD-4A6B-8402-967328FB1C1C}" sibTransId="{87F54778-F7DA-49F9-87D1-CDBDA5AF61CF}"/>
    <dgm:cxn modelId="{5AE74A39-05A0-4044-955C-374DE6DD41CD}" type="presOf" srcId="{80573DD5-5D16-44E5-8B88-CC99F2A385AE}" destId="{A4CBF38E-7B65-4653-B17E-4BF190B583F4}" srcOrd="0" destOrd="0" presId="urn:microsoft.com/office/officeart/2008/layout/LinedList"/>
    <dgm:cxn modelId="{67FFC33E-8CD4-4015-85CE-B0FA5CFA31AA}" srcId="{93E023B5-2630-4ECF-921E-BF524E85C9B8}" destId="{CA63278C-D0E8-4AD6-B9A0-BA696585675D}" srcOrd="0" destOrd="0" parTransId="{C4A5FD1B-EA18-4F7D-BA51-F76388039B8A}" sibTransId="{32E72B6B-711F-4B68-BFB2-4FB7E6BAF3A2}"/>
    <dgm:cxn modelId="{9A57805B-AF17-40A5-9EF9-9739768DA1F8}" srcId="{93E023B5-2630-4ECF-921E-BF524E85C9B8}" destId="{80573DD5-5D16-44E5-8B88-CC99F2A385AE}" srcOrd="2" destOrd="0" parTransId="{5BA8B772-C72E-4C0C-98B9-5BD0F71A4365}" sibTransId="{0BAAE309-8B6C-489A-9E0E-E43DEB43C70C}"/>
    <dgm:cxn modelId="{11EC206E-8D3F-4605-9768-86BC1B644345}" type="presOf" srcId="{93E023B5-2630-4ECF-921E-BF524E85C9B8}" destId="{4BC5FE0F-1735-4BD8-8F37-9919458CDA18}" srcOrd="0" destOrd="0" presId="urn:microsoft.com/office/officeart/2008/layout/LinedList"/>
    <dgm:cxn modelId="{EE08F8AA-C7E9-4352-8519-880B5C279107}" type="presOf" srcId="{F79ADB5C-C8D7-4F50-A31B-F9D2ABDB0A56}" destId="{F2211958-EA62-4E37-8CCC-99301BD1BAFD}" srcOrd="0" destOrd="0" presId="urn:microsoft.com/office/officeart/2008/layout/LinedList"/>
    <dgm:cxn modelId="{4E6DABD6-1778-496B-92AD-33E3BE251D7A}" type="presOf" srcId="{CA63278C-D0E8-4AD6-B9A0-BA696585675D}" destId="{96F927F6-E437-401C-8B22-D15887C71AB5}" srcOrd="0" destOrd="0" presId="urn:microsoft.com/office/officeart/2008/layout/LinedList"/>
    <dgm:cxn modelId="{CE46E1FA-D9D4-4210-BCC3-83B4EACA039F}" type="presParOf" srcId="{4BC5FE0F-1735-4BD8-8F37-9919458CDA18}" destId="{23DA9093-97C0-4945-B2F3-AC5FCD7D41C9}" srcOrd="0" destOrd="0" presId="urn:microsoft.com/office/officeart/2008/layout/LinedList"/>
    <dgm:cxn modelId="{CA901634-804F-49A1-B8BB-98D3F3723965}" type="presParOf" srcId="{4BC5FE0F-1735-4BD8-8F37-9919458CDA18}" destId="{17D054FB-9229-449F-ACBB-B6113DCE10F3}" srcOrd="1" destOrd="0" presId="urn:microsoft.com/office/officeart/2008/layout/LinedList"/>
    <dgm:cxn modelId="{919F7226-875C-4F44-89ED-DBCFF122FE24}" type="presParOf" srcId="{17D054FB-9229-449F-ACBB-B6113DCE10F3}" destId="{96F927F6-E437-401C-8B22-D15887C71AB5}" srcOrd="0" destOrd="0" presId="urn:microsoft.com/office/officeart/2008/layout/LinedList"/>
    <dgm:cxn modelId="{D6B44ED1-B70D-472F-8C99-39D46E2EBA37}" type="presParOf" srcId="{17D054FB-9229-449F-ACBB-B6113DCE10F3}" destId="{91896050-1F2F-4F45-9F22-5062C84ADBB4}" srcOrd="1" destOrd="0" presId="urn:microsoft.com/office/officeart/2008/layout/LinedList"/>
    <dgm:cxn modelId="{DFFE4099-639B-4FEF-BEC6-CFA8A65F23F4}" type="presParOf" srcId="{4BC5FE0F-1735-4BD8-8F37-9919458CDA18}" destId="{B18C04C4-221F-46C8-B609-86D96CE425C0}" srcOrd="2" destOrd="0" presId="urn:microsoft.com/office/officeart/2008/layout/LinedList"/>
    <dgm:cxn modelId="{D83C1C6F-77D3-4D19-BA3E-7F8F0855A6CF}" type="presParOf" srcId="{4BC5FE0F-1735-4BD8-8F37-9919458CDA18}" destId="{DE2C1CB7-30CB-459A-855B-CAA4C814E3FD}" srcOrd="3" destOrd="0" presId="urn:microsoft.com/office/officeart/2008/layout/LinedList"/>
    <dgm:cxn modelId="{738DD167-E620-4441-80EE-8F1B37F1A96F}" type="presParOf" srcId="{DE2C1CB7-30CB-459A-855B-CAA4C814E3FD}" destId="{F2211958-EA62-4E37-8CCC-99301BD1BAFD}" srcOrd="0" destOrd="0" presId="urn:microsoft.com/office/officeart/2008/layout/LinedList"/>
    <dgm:cxn modelId="{0DAAB84B-A604-4451-9DA9-D1BCF4D43745}" type="presParOf" srcId="{DE2C1CB7-30CB-459A-855B-CAA4C814E3FD}" destId="{3BAE9A3B-1104-4433-8130-7D2074E3B09F}" srcOrd="1" destOrd="0" presId="urn:microsoft.com/office/officeart/2008/layout/LinedList"/>
    <dgm:cxn modelId="{A8D88FBF-0B14-4275-A15F-34E22FB80B75}" type="presParOf" srcId="{4BC5FE0F-1735-4BD8-8F37-9919458CDA18}" destId="{1152B724-A5DF-41A7-BD0F-F8E3044F212C}" srcOrd="4" destOrd="0" presId="urn:microsoft.com/office/officeart/2008/layout/LinedList"/>
    <dgm:cxn modelId="{B7BD3E94-F568-46AF-81BE-DA9F433957A4}" type="presParOf" srcId="{4BC5FE0F-1735-4BD8-8F37-9919458CDA18}" destId="{DC901CB2-8873-4CF8-B1CF-EB6B08F2FC1E}" srcOrd="5" destOrd="0" presId="urn:microsoft.com/office/officeart/2008/layout/LinedList"/>
    <dgm:cxn modelId="{2CC84549-6FBA-456A-9E7A-27A606780721}" type="presParOf" srcId="{DC901CB2-8873-4CF8-B1CF-EB6B08F2FC1E}" destId="{A4CBF38E-7B65-4653-B17E-4BF190B583F4}" srcOrd="0" destOrd="0" presId="urn:microsoft.com/office/officeart/2008/layout/LinedList"/>
    <dgm:cxn modelId="{CD0AC924-E8E1-4887-AA9A-07794E156063}" type="presParOf" srcId="{DC901CB2-8873-4CF8-B1CF-EB6B08F2FC1E}" destId="{14A306CE-91E2-4F72-83AF-CDD142F34D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D275F8-1D97-4132-8F1B-5730E9C115F3}"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19EA5BB8-C442-4615-96E4-4F53110D28B2}">
      <dgm:prSet/>
      <dgm:spPr/>
      <dgm:t>
        <a:bodyPr/>
        <a:lstStyle/>
        <a:p>
          <a:r>
            <a:rPr lang="en-GB" dirty="0"/>
            <a:t>This is a learning perspective (Kelly, 1991a). It promotes an active participation. We are moving away from an autonomic and individualistic notion within society and moving towards a social constructivism approach. </a:t>
          </a:r>
          <a:endParaRPr lang="en-US" dirty="0"/>
        </a:p>
      </dgm:t>
    </dgm:pt>
    <dgm:pt modelId="{A17FCADC-EF39-40E6-B93C-7EF87B98F588}" type="parTrans" cxnId="{A0F694C1-B314-4374-BD2A-39DC1B65AC34}">
      <dgm:prSet/>
      <dgm:spPr/>
      <dgm:t>
        <a:bodyPr/>
        <a:lstStyle/>
        <a:p>
          <a:endParaRPr lang="en-US"/>
        </a:p>
      </dgm:t>
    </dgm:pt>
    <dgm:pt modelId="{13526F87-035F-4442-9DDC-DAF926F6915F}" type="sibTrans" cxnId="{A0F694C1-B314-4374-BD2A-39DC1B65AC34}">
      <dgm:prSet/>
      <dgm:spPr/>
      <dgm:t>
        <a:bodyPr/>
        <a:lstStyle/>
        <a:p>
          <a:endParaRPr lang="en-US"/>
        </a:p>
      </dgm:t>
    </dgm:pt>
    <dgm:pt modelId="{8D5A6666-4485-4BCA-A731-C57AB38DDC05}">
      <dgm:prSet/>
      <dgm:spPr/>
      <dgm:t>
        <a:bodyPr/>
        <a:lstStyle/>
        <a:p>
          <a:r>
            <a:rPr lang="en-GB" dirty="0"/>
            <a:t>This is where each individual creates their own perception or reality of the world around them, with bipolar opposites to derive meaning and that reality should be respected and valued. Additionally, there can always be an alternate. </a:t>
          </a:r>
          <a:endParaRPr lang="en-US" dirty="0"/>
        </a:p>
      </dgm:t>
    </dgm:pt>
    <dgm:pt modelId="{1B0578C2-93E3-4322-932E-6C9D9A7B064A}" type="parTrans" cxnId="{D9C73773-8CC0-4605-92D0-1575E0A74055}">
      <dgm:prSet/>
      <dgm:spPr/>
      <dgm:t>
        <a:bodyPr/>
        <a:lstStyle/>
        <a:p>
          <a:endParaRPr lang="en-US"/>
        </a:p>
      </dgm:t>
    </dgm:pt>
    <dgm:pt modelId="{C602D6C3-0BD5-48B6-B336-CDBB346A053E}" type="sibTrans" cxnId="{D9C73773-8CC0-4605-92D0-1575E0A74055}">
      <dgm:prSet/>
      <dgm:spPr/>
      <dgm:t>
        <a:bodyPr/>
        <a:lstStyle/>
        <a:p>
          <a:endParaRPr lang="en-US"/>
        </a:p>
      </dgm:t>
    </dgm:pt>
    <dgm:pt modelId="{7042945A-DED1-49B5-A48E-415C62F8AD50}" type="pres">
      <dgm:prSet presAssocID="{7DD275F8-1D97-4132-8F1B-5730E9C115F3}" presName="Name0" presStyleCnt="0">
        <dgm:presLayoutVars>
          <dgm:dir/>
          <dgm:animLvl val="lvl"/>
          <dgm:resizeHandles val="exact"/>
        </dgm:presLayoutVars>
      </dgm:prSet>
      <dgm:spPr/>
    </dgm:pt>
    <dgm:pt modelId="{40552C3C-F3EF-4DC8-BBD9-92C36BFE3696}" type="pres">
      <dgm:prSet presAssocID="{8D5A6666-4485-4BCA-A731-C57AB38DDC05}" presName="boxAndChildren" presStyleCnt="0"/>
      <dgm:spPr/>
    </dgm:pt>
    <dgm:pt modelId="{FDFFEC68-B10A-45BA-B157-AE577EBDAC09}" type="pres">
      <dgm:prSet presAssocID="{8D5A6666-4485-4BCA-A731-C57AB38DDC05}" presName="parentTextBox" presStyleLbl="node1" presStyleIdx="0" presStyleCnt="2"/>
      <dgm:spPr/>
    </dgm:pt>
    <dgm:pt modelId="{9251CE5F-38A7-4F94-8581-563B40890D9E}" type="pres">
      <dgm:prSet presAssocID="{13526F87-035F-4442-9DDC-DAF926F6915F}" presName="sp" presStyleCnt="0"/>
      <dgm:spPr/>
    </dgm:pt>
    <dgm:pt modelId="{EBFED553-57D3-40D6-A86D-E2E57DF53D8C}" type="pres">
      <dgm:prSet presAssocID="{19EA5BB8-C442-4615-96E4-4F53110D28B2}" presName="arrowAndChildren" presStyleCnt="0"/>
      <dgm:spPr/>
    </dgm:pt>
    <dgm:pt modelId="{C2479EDD-D1A3-484A-A552-6F3A7F352AB0}" type="pres">
      <dgm:prSet presAssocID="{19EA5BB8-C442-4615-96E4-4F53110D28B2}" presName="parentTextArrow" presStyleLbl="node1" presStyleIdx="1" presStyleCnt="2"/>
      <dgm:spPr/>
    </dgm:pt>
  </dgm:ptLst>
  <dgm:cxnLst>
    <dgm:cxn modelId="{B3E1641A-0F07-411A-B113-5D7E1FA3CCAE}" type="presOf" srcId="{19EA5BB8-C442-4615-96E4-4F53110D28B2}" destId="{C2479EDD-D1A3-484A-A552-6F3A7F352AB0}" srcOrd="0" destOrd="0" presId="urn:microsoft.com/office/officeart/2005/8/layout/process4"/>
    <dgm:cxn modelId="{D9C73773-8CC0-4605-92D0-1575E0A74055}" srcId="{7DD275F8-1D97-4132-8F1B-5730E9C115F3}" destId="{8D5A6666-4485-4BCA-A731-C57AB38DDC05}" srcOrd="1" destOrd="0" parTransId="{1B0578C2-93E3-4322-932E-6C9D9A7B064A}" sibTransId="{C602D6C3-0BD5-48B6-B336-CDBB346A053E}"/>
    <dgm:cxn modelId="{AE1277B5-5ED9-4DAA-B435-65BD32966D0C}" type="presOf" srcId="{7DD275F8-1D97-4132-8F1B-5730E9C115F3}" destId="{7042945A-DED1-49B5-A48E-415C62F8AD50}" srcOrd="0" destOrd="0" presId="urn:microsoft.com/office/officeart/2005/8/layout/process4"/>
    <dgm:cxn modelId="{A0F694C1-B314-4374-BD2A-39DC1B65AC34}" srcId="{7DD275F8-1D97-4132-8F1B-5730E9C115F3}" destId="{19EA5BB8-C442-4615-96E4-4F53110D28B2}" srcOrd="0" destOrd="0" parTransId="{A17FCADC-EF39-40E6-B93C-7EF87B98F588}" sibTransId="{13526F87-035F-4442-9DDC-DAF926F6915F}"/>
    <dgm:cxn modelId="{3BB82CC9-02C4-4DD9-9A22-B50D0BDC3E62}" type="presOf" srcId="{8D5A6666-4485-4BCA-A731-C57AB38DDC05}" destId="{FDFFEC68-B10A-45BA-B157-AE577EBDAC09}" srcOrd="0" destOrd="0" presId="urn:microsoft.com/office/officeart/2005/8/layout/process4"/>
    <dgm:cxn modelId="{47B8DD35-179A-4AC1-8CF5-3E11D55B32FB}" type="presParOf" srcId="{7042945A-DED1-49B5-A48E-415C62F8AD50}" destId="{40552C3C-F3EF-4DC8-BBD9-92C36BFE3696}" srcOrd="0" destOrd="0" presId="urn:microsoft.com/office/officeart/2005/8/layout/process4"/>
    <dgm:cxn modelId="{2C9E4EE8-1C0A-46CE-B411-CC540B4F0948}" type="presParOf" srcId="{40552C3C-F3EF-4DC8-BBD9-92C36BFE3696}" destId="{FDFFEC68-B10A-45BA-B157-AE577EBDAC09}" srcOrd="0" destOrd="0" presId="urn:microsoft.com/office/officeart/2005/8/layout/process4"/>
    <dgm:cxn modelId="{65618047-72F0-44C6-AA48-AFD7983138BD}" type="presParOf" srcId="{7042945A-DED1-49B5-A48E-415C62F8AD50}" destId="{9251CE5F-38A7-4F94-8581-563B40890D9E}" srcOrd="1" destOrd="0" presId="urn:microsoft.com/office/officeart/2005/8/layout/process4"/>
    <dgm:cxn modelId="{593885B4-4160-4952-971E-33986BF2139E}" type="presParOf" srcId="{7042945A-DED1-49B5-A48E-415C62F8AD50}" destId="{EBFED553-57D3-40D6-A86D-E2E57DF53D8C}" srcOrd="2" destOrd="0" presId="urn:microsoft.com/office/officeart/2005/8/layout/process4"/>
    <dgm:cxn modelId="{1124F312-EC5F-488A-AD3C-C895EAA078A7}" type="presParOf" srcId="{EBFED553-57D3-40D6-A86D-E2E57DF53D8C}" destId="{C2479EDD-D1A3-484A-A552-6F3A7F352AB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A22913-15BD-485C-9404-ECFBE53659B5}"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31604843-9E0C-47D0-88F1-E1F08811A9E4}">
      <dgm:prSet/>
      <dgm:spPr/>
      <dgm:t>
        <a:bodyPr/>
        <a:lstStyle/>
        <a:p>
          <a:r>
            <a:rPr lang="en-GB" dirty="0"/>
            <a:t>According to social psychology, our culture influences our perception of the world on multiple levels (Divine, 1989, Fiske, 2017). </a:t>
          </a:r>
          <a:endParaRPr lang="en-US" dirty="0"/>
        </a:p>
      </dgm:t>
    </dgm:pt>
    <dgm:pt modelId="{DEB6CD6C-61D5-44AB-B86F-C13826C2A158}" type="parTrans" cxnId="{A9C9F3A6-F9AE-4AB3-BF5B-038607C6DFE9}">
      <dgm:prSet/>
      <dgm:spPr/>
      <dgm:t>
        <a:bodyPr/>
        <a:lstStyle/>
        <a:p>
          <a:endParaRPr lang="en-US"/>
        </a:p>
      </dgm:t>
    </dgm:pt>
    <dgm:pt modelId="{21289354-2E76-48A0-97A9-9527EE1F4C07}" type="sibTrans" cxnId="{A9C9F3A6-F9AE-4AB3-BF5B-038607C6DFE9}">
      <dgm:prSet/>
      <dgm:spPr/>
      <dgm:t>
        <a:bodyPr/>
        <a:lstStyle/>
        <a:p>
          <a:endParaRPr lang="en-US"/>
        </a:p>
      </dgm:t>
    </dgm:pt>
    <dgm:pt modelId="{A111FDA0-AD78-4300-A6E7-CC6109BF60DA}">
      <dgm:prSet/>
      <dgm:spPr/>
      <dgm:t>
        <a:bodyPr/>
        <a:lstStyle/>
        <a:p>
          <a:r>
            <a:rPr lang="en-GB" dirty="0"/>
            <a:t>Our culture and environment affects the way we create and draw upon cultural knowledge, language and stereotypes. The three major demographic traits that we draw upon mostly are age, race and gender (Kite &amp; Whitely, 2016). </a:t>
          </a:r>
          <a:endParaRPr lang="en-US" dirty="0"/>
        </a:p>
      </dgm:t>
    </dgm:pt>
    <dgm:pt modelId="{625AA1A3-12C0-4367-8EAD-B687AC61A182}" type="parTrans" cxnId="{5C0354CB-2211-4A63-B32C-AF32035ACDC0}">
      <dgm:prSet/>
      <dgm:spPr/>
      <dgm:t>
        <a:bodyPr/>
        <a:lstStyle/>
        <a:p>
          <a:endParaRPr lang="en-US"/>
        </a:p>
      </dgm:t>
    </dgm:pt>
    <dgm:pt modelId="{E8E2831E-8381-4F8D-825D-F8E9841EC959}" type="sibTrans" cxnId="{5C0354CB-2211-4A63-B32C-AF32035ACDC0}">
      <dgm:prSet/>
      <dgm:spPr/>
      <dgm:t>
        <a:bodyPr/>
        <a:lstStyle/>
        <a:p>
          <a:endParaRPr lang="en-US"/>
        </a:p>
      </dgm:t>
    </dgm:pt>
    <dgm:pt modelId="{87B0E453-3443-4E0E-88C1-486002905C60}">
      <dgm:prSet/>
      <dgm:spPr/>
      <dgm:t>
        <a:bodyPr/>
        <a:lstStyle/>
        <a:p>
          <a:r>
            <a:rPr lang="en-GB" dirty="0"/>
            <a:t>Therapists may be afraid of or unconsciously aware to discuss such things with clients such as race or gender, this is primarily due to two things (</a:t>
          </a:r>
          <a:r>
            <a:rPr lang="en-GB" dirty="0" err="1"/>
            <a:t>Msebele</a:t>
          </a:r>
          <a:r>
            <a:rPr lang="en-GB" dirty="0"/>
            <a:t> &amp; Brown, 2011). </a:t>
          </a:r>
          <a:endParaRPr lang="en-US" dirty="0"/>
        </a:p>
      </dgm:t>
    </dgm:pt>
    <dgm:pt modelId="{E122F4F9-0329-4928-8E8C-F66C3B6ADF98}" type="parTrans" cxnId="{69BCEDD0-5C82-40A7-BBF3-F4D696AF258B}">
      <dgm:prSet/>
      <dgm:spPr/>
      <dgm:t>
        <a:bodyPr/>
        <a:lstStyle/>
        <a:p>
          <a:endParaRPr lang="en-US"/>
        </a:p>
      </dgm:t>
    </dgm:pt>
    <dgm:pt modelId="{4865D409-5439-4E34-ABA6-5BEF77686626}" type="sibTrans" cxnId="{69BCEDD0-5C82-40A7-BBF3-F4D696AF258B}">
      <dgm:prSet/>
      <dgm:spPr/>
      <dgm:t>
        <a:bodyPr/>
        <a:lstStyle/>
        <a:p>
          <a:endParaRPr lang="en-US"/>
        </a:p>
      </dgm:t>
    </dgm:pt>
    <dgm:pt modelId="{EF2BCB5E-E7E3-4DE5-8DC6-D53F7AD0C163}" type="pres">
      <dgm:prSet presAssocID="{A7A22913-15BD-485C-9404-ECFBE53659B5}" presName="outerComposite" presStyleCnt="0">
        <dgm:presLayoutVars>
          <dgm:chMax val="5"/>
          <dgm:dir/>
          <dgm:resizeHandles val="exact"/>
        </dgm:presLayoutVars>
      </dgm:prSet>
      <dgm:spPr/>
    </dgm:pt>
    <dgm:pt modelId="{48352A62-EAD2-44EC-9D04-D10A8ED99B9B}" type="pres">
      <dgm:prSet presAssocID="{A7A22913-15BD-485C-9404-ECFBE53659B5}" presName="dummyMaxCanvas" presStyleCnt="0">
        <dgm:presLayoutVars/>
      </dgm:prSet>
      <dgm:spPr/>
    </dgm:pt>
    <dgm:pt modelId="{7FA2C93C-B0C2-4C66-98CA-C92C6C815160}" type="pres">
      <dgm:prSet presAssocID="{A7A22913-15BD-485C-9404-ECFBE53659B5}" presName="ThreeNodes_1" presStyleLbl="node1" presStyleIdx="0" presStyleCnt="3">
        <dgm:presLayoutVars>
          <dgm:bulletEnabled val="1"/>
        </dgm:presLayoutVars>
      </dgm:prSet>
      <dgm:spPr/>
    </dgm:pt>
    <dgm:pt modelId="{2D35EDED-19FC-4133-88DD-59B9AA0843CA}" type="pres">
      <dgm:prSet presAssocID="{A7A22913-15BD-485C-9404-ECFBE53659B5}" presName="ThreeNodes_2" presStyleLbl="node1" presStyleIdx="1" presStyleCnt="3">
        <dgm:presLayoutVars>
          <dgm:bulletEnabled val="1"/>
        </dgm:presLayoutVars>
      </dgm:prSet>
      <dgm:spPr/>
    </dgm:pt>
    <dgm:pt modelId="{65485E04-D2C7-4E03-94EF-222FF59EA216}" type="pres">
      <dgm:prSet presAssocID="{A7A22913-15BD-485C-9404-ECFBE53659B5}" presName="ThreeNodes_3" presStyleLbl="node1" presStyleIdx="2" presStyleCnt="3">
        <dgm:presLayoutVars>
          <dgm:bulletEnabled val="1"/>
        </dgm:presLayoutVars>
      </dgm:prSet>
      <dgm:spPr/>
    </dgm:pt>
    <dgm:pt modelId="{FF7E9DB0-C70B-466E-8BA2-2414C5AFA56F}" type="pres">
      <dgm:prSet presAssocID="{A7A22913-15BD-485C-9404-ECFBE53659B5}" presName="ThreeConn_1-2" presStyleLbl="fgAccFollowNode1" presStyleIdx="0" presStyleCnt="2">
        <dgm:presLayoutVars>
          <dgm:bulletEnabled val="1"/>
        </dgm:presLayoutVars>
      </dgm:prSet>
      <dgm:spPr/>
    </dgm:pt>
    <dgm:pt modelId="{7F78A3E2-45C2-4E36-B236-E03C9F99A731}" type="pres">
      <dgm:prSet presAssocID="{A7A22913-15BD-485C-9404-ECFBE53659B5}" presName="ThreeConn_2-3" presStyleLbl="fgAccFollowNode1" presStyleIdx="1" presStyleCnt="2">
        <dgm:presLayoutVars>
          <dgm:bulletEnabled val="1"/>
        </dgm:presLayoutVars>
      </dgm:prSet>
      <dgm:spPr/>
    </dgm:pt>
    <dgm:pt modelId="{77A51D0D-97F3-4E3D-9B9F-C4BE1B29D006}" type="pres">
      <dgm:prSet presAssocID="{A7A22913-15BD-485C-9404-ECFBE53659B5}" presName="ThreeNodes_1_text" presStyleLbl="node1" presStyleIdx="2" presStyleCnt="3">
        <dgm:presLayoutVars>
          <dgm:bulletEnabled val="1"/>
        </dgm:presLayoutVars>
      </dgm:prSet>
      <dgm:spPr/>
    </dgm:pt>
    <dgm:pt modelId="{2DDB565E-AFF8-404E-8E03-E935D7C304F1}" type="pres">
      <dgm:prSet presAssocID="{A7A22913-15BD-485C-9404-ECFBE53659B5}" presName="ThreeNodes_2_text" presStyleLbl="node1" presStyleIdx="2" presStyleCnt="3">
        <dgm:presLayoutVars>
          <dgm:bulletEnabled val="1"/>
        </dgm:presLayoutVars>
      </dgm:prSet>
      <dgm:spPr/>
    </dgm:pt>
    <dgm:pt modelId="{AA0CBEDE-309F-4FA9-84B4-DDAC7D9D54DE}" type="pres">
      <dgm:prSet presAssocID="{A7A22913-15BD-485C-9404-ECFBE53659B5}" presName="ThreeNodes_3_text" presStyleLbl="node1" presStyleIdx="2" presStyleCnt="3">
        <dgm:presLayoutVars>
          <dgm:bulletEnabled val="1"/>
        </dgm:presLayoutVars>
      </dgm:prSet>
      <dgm:spPr/>
    </dgm:pt>
  </dgm:ptLst>
  <dgm:cxnLst>
    <dgm:cxn modelId="{B847D609-B2E2-44F0-B5BB-C12FD608455B}" type="presOf" srcId="{E8E2831E-8381-4F8D-825D-F8E9841EC959}" destId="{7F78A3E2-45C2-4E36-B236-E03C9F99A731}" srcOrd="0" destOrd="0" presId="urn:microsoft.com/office/officeart/2005/8/layout/vProcess5"/>
    <dgm:cxn modelId="{02C91E37-D6BF-4024-9030-5694A2320AF0}" type="presOf" srcId="{A7A22913-15BD-485C-9404-ECFBE53659B5}" destId="{EF2BCB5E-E7E3-4DE5-8DC6-D53F7AD0C163}" srcOrd="0" destOrd="0" presId="urn:microsoft.com/office/officeart/2005/8/layout/vProcess5"/>
    <dgm:cxn modelId="{908C3D42-CDB5-4187-9693-ED251C9FB0EB}" type="presOf" srcId="{87B0E453-3443-4E0E-88C1-486002905C60}" destId="{65485E04-D2C7-4E03-94EF-222FF59EA216}" srcOrd="0" destOrd="0" presId="urn:microsoft.com/office/officeart/2005/8/layout/vProcess5"/>
    <dgm:cxn modelId="{B56AB879-2ED4-4FF8-A0A2-2312EA8C7B4F}" type="presOf" srcId="{A111FDA0-AD78-4300-A6E7-CC6109BF60DA}" destId="{2DDB565E-AFF8-404E-8E03-E935D7C304F1}" srcOrd="1" destOrd="0" presId="urn:microsoft.com/office/officeart/2005/8/layout/vProcess5"/>
    <dgm:cxn modelId="{62ABC899-5F8C-4107-8AEC-C963CA222E35}" type="presOf" srcId="{31604843-9E0C-47D0-88F1-E1F08811A9E4}" destId="{7FA2C93C-B0C2-4C66-98CA-C92C6C815160}" srcOrd="0" destOrd="0" presId="urn:microsoft.com/office/officeart/2005/8/layout/vProcess5"/>
    <dgm:cxn modelId="{A9C9F3A6-F9AE-4AB3-BF5B-038607C6DFE9}" srcId="{A7A22913-15BD-485C-9404-ECFBE53659B5}" destId="{31604843-9E0C-47D0-88F1-E1F08811A9E4}" srcOrd="0" destOrd="0" parTransId="{DEB6CD6C-61D5-44AB-B86F-C13826C2A158}" sibTransId="{21289354-2E76-48A0-97A9-9527EE1F4C07}"/>
    <dgm:cxn modelId="{338A08C2-CAEC-4E2E-B9D9-45426BC9D974}" type="presOf" srcId="{31604843-9E0C-47D0-88F1-E1F08811A9E4}" destId="{77A51D0D-97F3-4E3D-9B9F-C4BE1B29D006}" srcOrd="1" destOrd="0" presId="urn:microsoft.com/office/officeart/2005/8/layout/vProcess5"/>
    <dgm:cxn modelId="{4CE9B1CA-276A-42E7-A8FE-92EC90730DC4}" type="presOf" srcId="{21289354-2E76-48A0-97A9-9527EE1F4C07}" destId="{FF7E9DB0-C70B-466E-8BA2-2414C5AFA56F}" srcOrd="0" destOrd="0" presId="urn:microsoft.com/office/officeart/2005/8/layout/vProcess5"/>
    <dgm:cxn modelId="{5C0354CB-2211-4A63-B32C-AF32035ACDC0}" srcId="{A7A22913-15BD-485C-9404-ECFBE53659B5}" destId="{A111FDA0-AD78-4300-A6E7-CC6109BF60DA}" srcOrd="1" destOrd="0" parTransId="{625AA1A3-12C0-4367-8EAD-B687AC61A182}" sibTransId="{E8E2831E-8381-4F8D-825D-F8E9841EC959}"/>
    <dgm:cxn modelId="{69BCEDD0-5C82-40A7-BBF3-F4D696AF258B}" srcId="{A7A22913-15BD-485C-9404-ECFBE53659B5}" destId="{87B0E453-3443-4E0E-88C1-486002905C60}" srcOrd="2" destOrd="0" parTransId="{E122F4F9-0329-4928-8E8C-F66C3B6ADF98}" sibTransId="{4865D409-5439-4E34-ABA6-5BEF77686626}"/>
    <dgm:cxn modelId="{34E077D2-70DB-488D-9E55-03194B12E6AD}" type="presOf" srcId="{A111FDA0-AD78-4300-A6E7-CC6109BF60DA}" destId="{2D35EDED-19FC-4133-88DD-59B9AA0843CA}" srcOrd="0" destOrd="0" presId="urn:microsoft.com/office/officeart/2005/8/layout/vProcess5"/>
    <dgm:cxn modelId="{B31668DA-3A39-469A-B463-DBE3B2B1871E}" type="presOf" srcId="{87B0E453-3443-4E0E-88C1-486002905C60}" destId="{AA0CBEDE-309F-4FA9-84B4-DDAC7D9D54DE}" srcOrd="1" destOrd="0" presId="urn:microsoft.com/office/officeart/2005/8/layout/vProcess5"/>
    <dgm:cxn modelId="{0E5FB434-83C2-4CE9-BCC9-E71359B2C33E}" type="presParOf" srcId="{EF2BCB5E-E7E3-4DE5-8DC6-D53F7AD0C163}" destId="{48352A62-EAD2-44EC-9D04-D10A8ED99B9B}" srcOrd="0" destOrd="0" presId="urn:microsoft.com/office/officeart/2005/8/layout/vProcess5"/>
    <dgm:cxn modelId="{E8F4BBB1-C9BB-4C3F-B632-C8387FEB5448}" type="presParOf" srcId="{EF2BCB5E-E7E3-4DE5-8DC6-D53F7AD0C163}" destId="{7FA2C93C-B0C2-4C66-98CA-C92C6C815160}" srcOrd="1" destOrd="0" presId="urn:microsoft.com/office/officeart/2005/8/layout/vProcess5"/>
    <dgm:cxn modelId="{1C7A67BF-DD51-4308-AC7D-A83256417ED4}" type="presParOf" srcId="{EF2BCB5E-E7E3-4DE5-8DC6-D53F7AD0C163}" destId="{2D35EDED-19FC-4133-88DD-59B9AA0843CA}" srcOrd="2" destOrd="0" presId="urn:microsoft.com/office/officeart/2005/8/layout/vProcess5"/>
    <dgm:cxn modelId="{6AC533DA-108B-42AE-BFA7-1EC81AC2A751}" type="presParOf" srcId="{EF2BCB5E-E7E3-4DE5-8DC6-D53F7AD0C163}" destId="{65485E04-D2C7-4E03-94EF-222FF59EA216}" srcOrd="3" destOrd="0" presId="urn:microsoft.com/office/officeart/2005/8/layout/vProcess5"/>
    <dgm:cxn modelId="{468C3AF0-F749-45DF-A8AB-93D0F0FDD59D}" type="presParOf" srcId="{EF2BCB5E-E7E3-4DE5-8DC6-D53F7AD0C163}" destId="{FF7E9DB0-C70B-466E-8BA2-2414C5AFA56F}" srcOrd="4" destOrd="0" presId="urn:microsoft.com/office/officeart/2005/8/layout/vProcess5"/>
    <dgm:cxn modelId="{35DE1641-E271-46CF-8819-A36920213A44}" type="presParOf" srcId="{EF2BCB5E-E7E3-4DE5-8DC6-D53F7AD0C163}" destId="{7F78A3E2-45C2-4E36-B236-E03C9F99A731}" srcOrd="5" destOrd="0" presId="urn:microsoft.com/office/officeart/2005/8/layout/vProcess5"/>
    <dgm:cxn modelId="{05C9FB39-1590-444D-9471-185303FE97BC}" type="presParOf" srcId="{EF2BCB5E-E7E3-4DE5-8DC6-D53F7AD0C163}" destId="{77A51D0D-97F3-4E3D-9B9F-C4BE1B29D006}" srcOrd="6" destOrd="0" presId="urn:microsoft.com/office/officeart/2005/8/layout/vProcess5"/>
    <dgm:cxn modelId="{71DD00DB-27AA-4770-A114-712EB6F892FD}" type="presParOf" srcId="{EF2BCB5E-E7E3-4DE5-8DC6-D53F7AD0C163}" destId="{2DDB565E-AFF8-404E-8E03-E935D7C304F1}" srcOrd="7" destOrd="0" presId="urn:microsoft.com/office/officeart/2005/8/layout/vProcess5"/>
    <dgm:cxn modelId="{C3212C32-4B31-443B-B370-4E59B3319195}" type="presParOf" srcId="{EF2BCB5E-E7E3-4DE5-8DC6-D53F7AD0C163}" destId="{AA0CBEDE-309F-4FA9-84B4-DDAC7D9D54DE}"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F57271-62BA-4327-BF11-8222F617AB6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B93AEDA-B373-41DA-9D40-CFEA00276EEF}">
      <dgm:prSet/>
      <dgm:spPr/>
      <dgm:t>
        <a:bodyPr/>
        <a:lstStyle/>
        <a:p>
          <a:r>
            <a:rPr lang="en-GB" dirty="0"/>
            <a:t>One – that the view that race and gender issues have been long resolved  (this is not the case) (Ashcroft, &amp; </a:t>
          </a:r>
          <a:r>
            <a:rPr lang="en-GB" dirty="0" err="1"/>
            <a:t>Bevir</a:t>
          </a:r>
          <a:r>
            <a:rPr lang="en-GB" dirty="0"/>
            <a:t>, 2016; Christopher, &amp; </a:t>
          </a:r>
          <a:r>
            <a:rPr lang="en-GB" dirty="0" err="1"/>
            <a:t>Wojda</a:t>
          </a:r>
          <a:r>
            <a:rPr lang="en-GB" dirty="0"/>
            <a:t>, 2008; Gilmore, Meeks, &amp; </a:t>
          </a:r>
          <a:r>
            <a:rPr lang="en-GB" dirty="0" err="1"/>
            <a:t>Domke</a:t>
          </a:r>
          <a:r>
            <a:rPr lang="en-GB" dirty="0"/>
            <a:t>, 2013). </a:t>
          </a:r>
          <a:endParaRPr lang="en-US" dirty="0"/>
        </a:p>
      </dgm:t>
    </dgm:pt>
    <dgm:pt modelId="{19C37A3B-B728-437D-9950-8AD80145C78D}" type="parTrans" cxnId="{DE0DE635-0992-4070-9C0E-405D8E68456D}">
      <dgm:prSet/>
      <dgm:spPr/>
      <dgm:t>
        <a:bodyPr/>
        <a:lstStyle/>
        <a:p>
          <a:endParaRPr lang="en-US"/>
        </a:p>
      </dgm:t>
    </dgm:pt>
    <dgm:pt modelId="{EADB1855-1009-44A1-855C-2830DEA265A6}" type="sibTrans" cxnId="{DE0DE635-0992-4070-9C0E-405D8E68456D}">
      <dgm:prSet/>
      <dgm:spPr/>
      <dgm:t>
        <a:bodyPr/>
        <a:lstStyle/>
        <a:p>
          <a:endParaRPr lang="en-US"/>
        </a:p>
      </dgm:t>
    </dgm:pt>
    <dgm:pt modelId="{7363B84F-2EC1-48E2-B2C8-7A51846E1F6D}">
      <dgm:prSet/>
      <dgm:spPr/>
      <dgm:t>
        <a:bodyPr/>
        <a:lstStyle/>
        <a:p>
          <a:r>
            <a:rPr lang="en-GB" dirty="0"/>
            <a:t>Two – These issues are thought of as too dangerous, to speak about out loud (Curry, 1964a as cited in </a:t>
          </a:r>
          <a:r>
            <a:rPr lang="en-GB" dirty="0" err="1"/>
            <a:t>Msebele</a:t>
          </a:r>
          <a:r>
            <a:rPr lang="en-GB" dirty="0"/>
            <a:t> &amp; Brown, 2011), this may be due to current legislation, or awareness that it may be misinterpreted as prejudice, and are often left for the client to raise the issue (</a:t>
          </a:r>
          <a:r>
            <a:rPr lang="en-GB" dirty="0" err="1"/>
            <a:t>Msebele</a:t>
          </a:r>
          <a:r>
            <a:rPr lang="en-GB" dirty="0"/>
            <a:t> &amp; Brown, 2011). </a:t>
          </a:r>
          <a:endParaRPr lang="en-US" dirty="0"/>
        </a:p>
      </dgm:t>
    </dgm:pt>
    <dgm:pt modelId="{617E0617-6B93-4E1B-AF3D-4DF076164B85}" type="parTrans" cxnId="{BEE6922A-7A57-43C6-BC42-065948709D6B}">
      <dgm:prSet/>
      <dgm:spPr/>
      <dgm:t>
        <a:bodyPr/>
        <a:lstStyle/>
        <a:p>
          <a:endParaRPr lang="en-US"/>
        </a:p>
      </dgm:t>
    </dgm:pt>
    <dgm:pt modelId="{ED996475-749B-4D04-AE9D-0237DA1DB8FF}" type="sibTrans" cxnId="{BEE6922A-7A57-43C6-BC42-065948709D6B}">
      <dgm:prSet/>
      <dgm:spPr/>
      <dgm:t>
        <a:bodyPr/>
        <a:lstStyle/>
        <a:p>
          <a:endParaRPr lang="en-US"/>
        </a:p>
      </dgm:t>
    </dgm:pt>
    <dgm:pt modelId="{1F4C0AB4-455A-47C6-B436-70D6E6FD5866}">
      <dgm:prSet/>
      <dgm:spPr/>
      <dgm:t>
        <a:bodyPr/>
        <a:lstStyle/>
        <a:p>
          <a:r>
            <a:rPr lang="en-GB" i="1"/>
            <a:t>This can cause problems for the therapist, it causes a ‘grey area’ of what should be brought into awareness and what shouldn’t (Taylor, 2019). </a:t>
          </a:r>
          <a:endParaRPr lang="en-US"/>
        </a:p>
      </dgm:t>
    </dgm:pt>
    <dgm:pt modelId="{0F82D174-C19D-4F46-B230-ABB146928BF5}" type="parTrans" cxnId="{5BD63E5A-011E-476D-A428-290E7E5E0379}">
      <dgm:prSet/>
      <dgm:spPr/>
      <dgm:t>
        <a:bodyPr/>
        <a:lstStyle/>
        <a:p>
          <a:endParaRPr lang="en-US"/>
        </a:p>
      </dgm:t>
    </dgm:pt>
    <dgm:pt modelId="{47F949B6-B2C2-4010-A773-E09A56FF4236}" type="sibTrans" cxnId="{5BD63E5A-011E-476D-A428-290E7E5E0379}">
      <dgm:prSet/>
      <dgm:spPr/>
      <dgm:t>
        <a:bodyPr/>
        <a:lstStyle/>
        <a:p>
          <a:endParaRPr lang="en-US"/>
        </a:p>
      </dgm:t>
    </dgm:pt>
    <dgm:pt modelId="{94E0EC31-9240-48EA-B25B-3E7870C7622D}" type="pres">
      <dgm:prSet presAssocID="{A2F57271-62BA-4327-BF11-8222F617AB61}" presName="root" presStyleCnt="0">
        <dgm:presLayoutVars>
          <dgm:dir/>
          <dgm:resizeHandles val="exact"/>
        </dgm:presLayoutVars>
      </dgm:prSet>
      <dgm:spPr/>
    </dgm:pt>
    <dgm:pt modelId="{DEBA6A26-B071-4F41-9943-A034896E4D76}" type="pres">
      <dgm:prSet presAssocID="{1B93AEDA-B373-41DA-9D40-CFEA00276EEF}" presName="compNode" presStyleCnt="0"/>
      <dgm:spPr/>
    </dgm:pt>
    <dgm:pt modelId="{A3A3BB77-F7B7-4CDC-AB2E-7C14B28F5DE0}" type="pres">
      <dgm:prSet presAssocID="{1B93AEDA-B373-41DA-9D40-CFEA00276EEF}" presName="bgRect" presStyleLbl="bgShp" presStyleIdx="0" presStyleCnt="3"/>
      <dgm:spPr/>
    </dgm:pt>
    <dgm:pt modelId="{CA9D1547-B637-4B27-BBC9-2CAB0F8C2478}" type="pres">
      <dgm:prSet presAssocID="{1B93AEDA-B373-41DA-9D40-CFEA00276EE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C0C3F4FD-7091-44C4-A0B1-25C2A9B6AF4C}" type="pres">
      <dgm:prSet presAssocID="{1B93AEDA-B373-41DA-9D40-CFEA00276EEF}" presName="spaceRect" presStyleCnt="0"/>
      <dgm:spPr/>
    </dgm:pt>
    <dgm:pt modelId="{6738B6B0-5528-4094-8A2E-52F9DCD824F8}" type="pres">
      <dgm:prSet presAssocID="{1B93AEDA-B373-41DA-9D40-CFEA00276EEF}" presName="parTx" presStyleLbl="revTx" presStyleIdx="0" presStyleCnt="3">
        <dgm:presLayoutVars>
          <dgm:chMax val="0"/>
          <dgm:chPref val="0"/>
        </dgm:presLayoutVars>
      </dgm:prSet>
      <dgm:spPr/>
    </dgm:pt>
    <dgm:pt modelId="{7C791B5A-2282-41A1-854A-B597415C834B}" type="pres">
      <dgm:prSet presAssocID="{EADB1855-1009-44A1-855C-2830DEA265A6}" presName="sibTrans" presStyleCnt="0"/>
      <dgm:spPr/>
    </dgm:pt>
    <dgm:pt modelId="{86E945F1-3FC8-434B-9F7C-850A98896F7A}" type="pres">
      <dgm:prSet presAssocID="{7363B84F-2EC1-48E2-B2C8-7A51846E1F6D}" presName="compNode" presStyleCnt="0"/>
      <dgm:spPr/>
    </dgm:pt>
    <dgm:pt modelId="{2BF9FA7B-48E8-4798-95A0-7BB109276D24}" type="pres">
      <dgm:prSet presAssocID="{7363B84F-2EC1-48E2-B2C8-7A51846E1F6D}" presName="bgRect" presStyleLbl="bgShp" presStyleIdx="1" presStyleCnt="3"/>
      <dgm:spPr/>
    </dgm:pt>
    <dgm:pt modelId="{42D212C7-8903-4779-A9FF-6080C9E1D8A5}" type="pres">
      <dgm:prSet presAssocID="{7363B84F-2EC1-48E2-B2C8-7A51846E1F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6C250D09-018B-417B-9F38-63F4E1334CBE}" type="pres">
      <dgm:prSet presAssocID="{7363B84F-2EC1-48E2-B2C8-7A51846E1F6D}" presName="spaceRect" presStyleCnt="0"/>
      <dgm:spPr/>
    </dgm:pt>
    <dgm:pt modelId="{C38005D2-0A02-4BCD-BA2D-BDA5BD7FECB4}" type="pres">
      <dgm:prSet presAssocID="{7363B84F-2EC1-48E2-B2C8-7A51846E1F6D}" presName="parTx" presStyleLbl="revTx" presStyleIdx="1" presStyleCnt="3">
        <dgm:presLayoutVars>
          <dgm:chMax val="0"/>
          <dgm:chPref val="0"/>
        </dgm:presLayoutVars>
      </dgm:prSet>
      <dgm:spPr/>
    </dgm:pt>
    <dgm:pt modelId="{6857033C-555C-4B77-A31F-F32B14DE002D}" type="pres">
      <dgm:prSet presAssocID="{ED996475-749B-4D04-AE9D-0237DA1DB8FF}" presName="sibTrans" presStyleCnt="0"/>
      <dgm:spPr/>
    </dgm:pt>
    <dgm:pt modelId="{64B6E769-D19B-4C3C-A4F8-C217F0E33F49}" type="pres">
      <dgm:prSet presAssocID="{1F4C0AB4-455A-47C6-B436-70D6E6FD5866}" presName="compNode" presStyleCnt="0"/>
      <dgm:spPr/>
    </dgm:pt>
    <dgm:pt modelId="{C352C5D9-DA04-453D-9F4C-F68E3F82ECEE}" type="pres">
      <dgm:prSet presAssocID="{1F4C0AB4-455A-47C6-B436-70D6E6FD5866}" presName="bgRect" presStyleLbl="bgShp" presStyleIdx="2" presStyleCnt="3"/>
      <dgm:spPr/>
    </dgm:pt>
    <dgm:pt modelId="{EC0518BE-A25C-49EB-938F-8BEE3CD56703}" type="pres">
      <dgm:prSet presAssocID="{1F4C0AB4-455A-47C6-B436-70D6E6FD58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A45225A2-AD94-4915-8E28-44F3FDD74321}" type="pres">
      <dgm:prSet presAssocID="{1F4C0AB4-455A-47C6-B436-70D6E6FD5866}" presName="spaceRect" presStyleCnt="0"/>
      <dgm:spPr/>
    </dgm:pt>
    <dgm:pt modelId="{B131568A-2604-4010-9148-9A810535578A}" type="pres">
      <dgm:prSet presAssocID="{1F4C0AB4-455A-47C6-B436-70D6E6FD5866}" presName="parTx" presStyleLbl="revTx" presStyleIdx="2" presStyleCnt="3">
        <dgm:presLayoutVars>
          <dgm:chMax val="0"/>
          <dgm:chPref val="0"/>
        </dgm:presLayoutVars>
      </dgm:prSet>
      <dgm:spPr/>
    </dgm:pt>
  </dgm:ptLst>
  <dgm:cxnLst>
    <dgm:cxn modelId="{BEE6922A-7A57-43C6-BC42-065948709D6B}" srcId="{A2F57271-62BA-4327-BF11-8222F617AB61}" destId="{7363B84F-2EC1-48E2-B2C8-7A51846E1F6D}" srcOrd="1" destOrd="0" parTransId="{617E0617-6B93-4E1B-AF3D-4DF076164B85}" sibTransId="{ED996475-749B-4D04-AE9D-0237DA1DB8FF}"/>
    <dgm:cxn modelId="{DE0DE635-0992-4070-9C0E-405D8E68456D}" srcId="{A2F57271-62BA-4327-BF11-8222F617AB61}" destId="{1B93AEDA-B373-41DA-9D40-CFEA00276EEF}" srcOrd="0" destOrd="0" parTransId="{19C37A3B-B728-437D-9950-8AD80145C78D}" sibTransId="{EADB1855-1009-44A1-855C-2830DEA265A6}"/>
    <dgm:cxn modelId="{459E7145-9896-4B20-AE64-968F1006E1D5}" type="presOf" srcId="{1F4C0AB4-455A-47C6-B436-70D6E6FD5866}" destId="{B131568A-2604-4010-9148-9A810535578A}" srcOrd="0" destOrd="0" presId="urn:microsoft.com/office/officeart/2018/2/layout/IconVerticalSolidList"/>
    <dgm:cxn modelId="{5BD63E5A-011E-476D-A428-290E7E5E0379}" srcId="{A2F57271-62BA-4327-BF11-8222F617AB61}" destId="{1F4C0AB4-455A-47C6-B436-70D6E6FD5866}" srcOrd="2" destOrd="0" parTransId="{0F82D174-C19D-4F46-B230-ABB146928BF5}" sibTransId="{47F949B6-B2C2-4010-A773-E09A56FF4236}"/>
    <dgm:cxn modelId="{A7FE99B2-A0A2-4BBE-96AB-22DA2964ABB5}" type="presOf" srcId="{1B93AEDA-B373-41DA-9D40-CFEA00276EEF}" destId="{6738B6B0-5528-4094-8A2E-52F9DCD824F8}" srcOrd="0" destOrd="0" presId="urn:microsoft.com/office/officeart/2018/2/layout/IconVerticalSolidList"/>
    <dgm:cxn modelId="{C4D338B6-AE99-4BB3-8A28-1CBD6296197B}" type="presOf" srcId="{A2F57271-62BA-4327-BF11-8222F617AB61}" destId="{94E0EC31-9240-48EA-B25B-3E7870C7622D}" srcOrd="0" destOrd="0" presId="urn:microsoft.com/office/officeart/2018/2/layout/IconVerticalSolidList"/>
    <dgm:cxn modelId="{923988DD-5EF1-4947-9DD9-903FABF97BCF}" type="presOf" srcId="{7363B84F-2EC1-48E2-B2C8-7A51846E1F6D}" destId="{C38005D2-0A02-4BCD-BA2D-BDA5BD7FECB4}" srcOrd="0" destOrd="0" presId="urn:microsoft.com/office/officeart/2018/2/layout/IconVerticalSolidList"/>
    <dgm:cxn modelId="{09D4351F-9251-4B11-89CF-A9BEB45F7081}" type="presParOf" srcId="{94E0EC31-9240-48EA-B25B-3E7870C7622D}" destId="{DEBA6A26-B071-4F41-9943-A034896E4D76}" srcOrd="0" destOrd="0" presId="urn:microsoft.com/office/officeart/2018/2/layout/IconVerticalSolidList"/>
    <dgm:cxn modelId="{C598024C-A732-468A-BBBF-0CB73F56E927}" type="presParOf" srcId="{DEBA6A26-B071-4F41-9943-A034896E4D76}" destId="{A3A3BB77-F7B7-4CDC-AB2E-7C14B28F5DE0}" srcOrd="0" destOrd="0" presId="urn:microsoft.com/office/officeart/2018/2/layout/IconVerticalSolidList"/>
    <dgm:cxn modelId="{A875ACA3-EB4A-40D4-891D-72FB3763A172}" type="presParOf" srcId="{DEBA6A26-B071-4F41-9943-A034896E4D76}" destId="{CA9D1547-B637-4B27-BBC9-2CAB0F8C2478}" srcOrd="1" destOrd="0" presId="urn:microsoft.com/office/officeart/2018/2/layout/IconVerticalSolidList"/>
    <dgm:cxn modelId="{90B84360-63FA-4079-B918-D544AB3215CD}" type="presParOf" srcId="{DEBA6A26-B071-4F41-9943-A034896E4D76}" destId="{C0C3F4FD-7091-44C4-A0B1-25C2A9B6AF4C}" srcOrd="2" destOrd="0" presId="urn:microsoft.com/office/officeart/2018/2/layout/IconVerticalSolidList"/>
    <dgm:cxn modelId="{F69A6BA6-12D0-4497-A3E3-4A950AEFC872}" type="presParOf" srcId="{DEBA6A26-B071-4F41-9943-A034896E4D76}" destId="{6738B6B0-5528-4094-8A2E-52F9DCD824F8}" srcOrd="3" destOrd="0" presId="urn:microsoft.com/office/officeart/2018/2/layout/IconVerticalSolidList"/>
    <dgm:cxn modelId="{B7BCA31C-DE53-4772-9935-2594E59EC094}" type="presParOf" srcId="{94E0EC31-9240-48EA-B25B-3E7870C7622D}" destId="{7C791B5A-2282-41A1-854A-B597415C834B}" srcOrd="1" destOrd="0" presId="urn:microsoft.com/office/officeart/2018/2/layout/IconVerticalSolidList"/>
    <dgm:cxn modelId="{3C6AF24E-9FE0-4B98-999E-E7C817F3F4B0}" type="presParOf" srcId="{94E0EC31-9240-48EA-B25B-3E7870C7622D}" destId="{86E945F1-3FC8-434B-9F7C-850A98896F7A}" srcOrd="2" destOrd="0" presId="urn:microsoft.com/office/officeart/2018/2/layout/IconVerticalSolidList"/>
    <dgm:cxn modelId="{1432C7D2-8FAF-4F97-9FF2-62777C840D4D}" type="presParOf" srcId="{86E945F1-3FC8-434B-9F7C-850A98896F7A}" destId="{2BF9FA7B-48E8-4798-95A0-7BB109276D24}" srcOrd="0" destOrd="0" presId="urn:microsoft.com/office/officeart/2018/2/layout/IconVerticalSolidList"/>
    <dgm:cxn modelId="{2BC4685A-DD45-4B3B-8557-F94092D7F42F}" type="presParOf" srcId="{86E945F1-3FC8-434B-9F7C-850A98896F7A}" destId="{42D212C7-8903-4779-A9FF-6080C9E1D8A5}" srcOrd="1" destOrd="0" presId="urn:microsoft.com/office/officeart/2018/2/layout/IconVerticalSolidList"/>
    <dgm:cxn modelId="{C539A2E9-BA35-456F-A9E7-F97C7346C3E7}" type="presParOf" srcId="{86E945F1-3FC8-434B-9F7C-850A98896F7A}" destId="{6C250D09-018B-417B-9F38-63F4E1334CBE}" srcOrd="2" destOrd="0" presId="urn:microsoft.com/office/officeart/2018/2/layout/IconVerticalSolidList"/>
    <dgm:cxn modelId="{AB7FACD0-D7F7-40AD-9AA5-5608952D5F52}" type="presParOf" srcId="{86E945F1-3FC8-434B-9F7C-850A98896F7A}" destId="{C38005D2-0A02-4BCD-BA2D-BDA5BD7FECB4}" srcOrd="3" destOrd="0" presId="urn:microsoft.com/office/officeart/2018/2/layout/IconVerticalSolidList"/>
    <dgm:cxn modelId="{E1EDAA93-6A4A-438A-8DE1-F5C20968E57C}" type="presParOf" srcId="{94E0EC31-9240-48EA-B25B-3E7870C7622D}" destId="{6857033C-555C-4B77-A31F-F32B14DE002D}" srcOrd="3" destOrd="0" presId="urn:microsoft.com/office/officeart/2018/2/layout/IconVerticalSolidList"/>
    <dgm:cxn modelId="{DAAE81F0-B481-4C90-9AFD-B8C4D90E407B}" type="presParOf" srcId="{94E0EC31-9240-48EA-B25B-3E7870C7622D}" destId="{64B6E769-D19B-4C3C-A4F8-C217F0E33F49}" srcOrd="4" destOrd="0" presId="urn:microsoft.com/office/officeart/2018/2/layout/IconVerticalSolidList"/>
    <dgm:cxn modelId="{114AC6F0-80B5-4668-A640-1BD42DD6BA4D}" type="presParOf" srcId="{64B6E769-D19B-4C3C-A4F8-C217F0E33F49}" destId="{C352C5D9-DA04-453D-9F4C-F68E3F82ECEE}" srcOrd="0" destOrd="0" presId="urn:microsoft.com/office/officeart/2018/2/layout/IconVerticalSolidList"/>
    <dgm:cxn modelId="{2CF59D2B-6CC0-4A7C-BEDE-ACE55D1EA9E8}" type="presParOf" srcId="{64B6E769-D19B-4C3C-A4F8-C217F0E33F49}" destId="{EC0518BE-A25C-49EB-938F-8BEE3CD56703}" srcOrd="1" destOrd="0" presId="urn:microsoft.com/office/officeart/2018/2/layout/IconVerticalSolidList"/>
    <dgm:cxn modelId="{49EFC7FA-AD6E-4016-B6C2-27B1897A6D46}" type="presParOf" srcId="{64B6E769-D19B-4C3C-A4F8-C217F0E33F49}" destId="{A45225A2-AD94-4915-8E28-44F3FDD74321}" srcOrd="2" destOrd="0" presId="urn:microsoft.com/office/officeart/2018/2/layout/IconVerticalSolidList"/>
    <dgm:cxn modelId="{FF4CE184-771A-4ABE-9EA2-D68A03BC9993}" type="presParOf" srcId="{64B6E769-D19B-4C3C-A4F8-C217F0E33F49}" destId="{B131568A-2604-4010-9148-9A810535578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D4C4E7D-9F09-4C91-85F6-6FD05B97776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83406C1-33AE-45CF-AA14-41EB826C5A2D}">
      <dgm:prSet/>
      <dgm:spPr/>
      <dgm:t>
        <a:bodyPr/>
        <a:lstStyle/>
        <a:p>
          <a:r>
            <a:rPr lang="en-GB" dirty="0"/>
            <a:t>Firstly, for clients, because racism can manifest in defence mechanisms such as projection, splitting and disassociation (Kareem &amp; Littlewood, 1992). And this illuminates the impact of oppression and ‘othering’. </a:t>
          </a:r>
          <a:endParaRPr lang="en-US" dirty="0"/>
        </a:p>
      </dgm:t>
    </dgm:pt>
    <dgm:pt modelId="{5EBECFBA-BB2F-4634-AFC4-C512BD43A0B9}" type="parTrans" cxnId="{17EC8CBF-34C1-46E4-8C0F-ADE110F21FD3}">
      <dgm:prSet/>
      <dgm:spPr/>
      <dgm:t>
        <a:bodyPr/>
        <a:lstStyle/>
        <a:p>
          <a:endParaRPr lang="en-US"/>
        </a:p>
      </dgm:t>
    </dgm:pt>
    <dgm:pt modelId="{96AAEAC3-D5F3-4737-B6F9-96ED63A0C852}" type="sibTrans" cxnId="{17EC8CBF-34C1-46E4-8C0F-ADE110F21FD3}">
      <dgm:prSet/>
      <dgm:spPr/>
      <dgm:t>
        <a:bodyPr/>
        <a:lstStyle/>
        <a:p>
          <a:endParaRPr lang="en-US"/>
        </a:p>
      </dgm:t>
    </dgm:pt>
    <dgm:pt modelId="{1CB3F70A-1E71-4C08-98BB-4BCE1E9BBD0D}">
      <dgm:prSet/>
      <dgm:spPr/>
      <dgm:t>
        <a:bodyPr/>
        <a:lstStyle/>
        <a:p>
          <a:r>
            <a:rPr lang="en-GB" dirty="0"/>
            <a:t>Secondly, for counsellors, in a predominantly white industry, it’s a moral responsibility to take other peoples experiences into account within therapy sessions (</a:t>
          </a:r>
          <a:r>
            <a:rPr lang="en-GB" dirty="0" err="1"/>
            <a:t>Msebele</a:t>
          </a:r>
          <a:r>
            <a:rPr lang="en-GB" dirty="0"/>
            <a:t> &amp; Brown, 2011). And acknowledge the difficulty black therapists face. </a:t>
          </a:r>
          <a:endParaRPr lang="en-US" dirty="0"/>
        </a:p>
      </dgm:t>
    </dgm:pt>
    <dgm:pt modelId="{74AA7663-CBC7-4362-B166-06E1CBEEFC71}" type="parTrans" cxnId="{E882117C-4CF9-4EF2-85C4-180653160C59}">
      <dgm:prSet/>
      <dgm:spPr/>
      <dgm:t>
        <a:bodyPr/>
        <a:lstStyle/>
        <a:p>
          <a:endParaRPr lang="en-US"/>
        </a:p>
      </dgm:t>
    </dgm:pt>
    <dgm:pt modelId="{BF122C83-D039-4FB2-AFED-014E2B3AD6AF}" type="sibTrans" cxnId="{E882117C-4CF9-4EF2-85C4-180653160C59}">
      <dgm:prSet/>
      <dgm:spPr/>
      <dgm:t>
        <a:bodyPr/>
        <a:lstStyle/>
        <a:p>
          <a:endParaRPr lang="en-US"/>
        </a:p>
      </dgm:t>
    </dgm:pt>
    <dgm:pt modelId="{A29CF3CA-BC6B-4CA0-8B9D-48E2BA408E40}" type="pres">
      <dgm:prSet presAssocID="{1D4C4E7D-9F09-4C91-85F6-6FD05B97776A}" presName="linear" presStyleCnt="0">
        <dgm:presLayoutVars>
          <dgm:animLvl val="lvl"/>
          <dgm:resizeHandles val="exact"/>
        </dgm:presLayoutVars>
      </dgm:prSet>
      <dgm:spPr/>
    </dgm:pt>
    <dgm:pt modelId="{FF87C69D-4FDA-4274-AF96-5ACDF767B284}" type="pres">
      <dgm:prSet presAssocID="{983406C1-33AE-45CF-AA14-41EB826C5A2D}" presName="parentText" presStyleLbl="node1" presStyleIdx="0" presStyleCnt="2">
        <dgm:presLayoutVars>
          <dgm:chMax val="0"/>
          <dgm:bulletEnabled val="1"/>
        </dgm:presLayoutVars>
      </dgm:prSet>
      <dgm:spPr/>
    </dgm:pt>
    <dgm:pt modelId="{82B37A2B-C8DA-491A-92EE-7E9612A9A9C2}" type="pres">
      <dgm:prSet presAssocID="{96AAEAC3-D5F3-4737-B6F9-96ED63A0C852}" presName="spacer" presStyleCnt="0"/>
      <dgm:spPr/>
    </dgm:pt>
    <dgm:pt modelId="{CF36484F-5498-4B5A-84F0-8200B190A91A}" type="pres">
      <dgm:prSet presAssocID="{1CB3F70A-1E71-4C08-98BB-4BCE1E9BBD0D}" presName="parentText" presStyleLbl="node1" presStyleIdx="1" presStyleCnt="2">
        <dgm:presLayoutVars>
          <dgm:chMax val="0"/>
          <dgm:bulletEnabled val="1"/>
        </dgm:presLayoutVars>
      </dgm:prSet>
      <dgm:spPr/>
    </dgm:pt>
  </dgm:ptLst>
  <dgm:cxnLst>
    <dgm:cxn modelId="{A1C61E5C-47D0-460D-AD78-C196988F069A}" type="presOf" srcId="{983406C1-33AE-45CF-AA14-41EB826C5A2D}" destId="{FF87C69D-4FDA-4274-AF96-5ACDF767B284}" srcOrd="0" destOrd="0" presId="urn:microsoft.com/office/officeart/2005/8/layout/vList2"/>
    <dgm:cxn modelId="{E882117C-4CF9-4EF2-85C4-180653160C59}" srcId="{1D4C4E7D-9F09-4C91-85F6-6FD05B97776A}" destId="{1CB3F70A-1E71-4C08-98BB-4BCE1E9BBD0D}" srcOrd="1" destOrd="0" parTransId="{74AA7663-CBC7-4362-B166-06E1CBEEFC71}" sibTransId="{BF122C83-D039-4FB2-AFED-014E2B3AD6AF}"/>
    <dgm:cxn modelId="{17EC8CBF-34C1-46E4-8C0F-ADE110F21FD3}" srcId="{1D4C4E7D-9F09-4C91-85F6-6FD05B97776A}" destId="{983406C1-33AE-45CF-AA14-41EB826C5A2D}" srcOrd="0" destOrd="0" parTransId="{5EBECFBA-BB2F-4634-AFC4-C512BD43A0B9}" sibTransId="{96AAEAC3-D5F3-4737-B6F9-96ED63A0C852}"/>
    <dgm:cxn modelId="{341B88DF-7070-49CC-8831-C1C23267F59D}" type="presOf" srcId="{1D4C4E7D-9F09-4C91-85F6-6FD05B97776A}" destId="{A29CF3CA-BC6B-4CA0-8B9D-48E2BA408E40}" srcOrd="0" destOrd="0" presId="urn:microsoft.com/office/officeart/2005/8/layout/vList2"/>
    <dgm:cxn modelId="{D4E866EE-7CA6-4A52-8FE0-A3E25CA067D2}" type="presOf" srcId="{1CB3F70A-1E71-4C08-98BB-4BCE1E9BBD0D}" destId="{CF36484F-5498-4B5A-84F0-8200B190A91A}" srcOrd="0" destOrd="0" presId="urn:microsoft.com/office/officeart/2005/8/layout/vList2"/>
    <dgm:cxn modelId="{3389031C-7525-40CA-8C11-B65B40713AC2}" type="presParOf" srcId="{A29CF3CA-BC6B-4CA0-8B9D-48E2BA408E40}" destId="{FF87C69D-4FDA-4274-AF96-5ACDF767B284}" srcOrd="0" destOrd="0" presId="urn:microsoft.com/office/officeart/2005/8/layout/vList2"/>
    <dgm:cxn modelId="{33066CBA-7135-43F1-84B9-3563E735B048}" type="presParOf" srcId="{A29CF3CA-BC6B-4CA0-8B9D-48E2BA408E40}" destId="{82B37A2B-C8DA-491A-92EE-7E9612A9A9C2}" srcOrd="1" destOrd="0" presId="urn:microsoft.com/office/officeart/2005/8/layout/vList2"/>
    <dgm:cxn modelId="{37E9EEB2-D826-478B-9543-1AA187169C58}" type="presParOf" srcId="{A29CF3CA-BC6B-4CA0-8B9D-48E2BA408E40}" destId="{CF36484F-5498-4B5A-84F0-8200B190A91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46A069F-1690-4857-91A5-4E2020D9D0CB}"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F9EE3C9E-51D3-425A-8F9A-00D133F9E97F}">
      <dgm:prSet/>
      <dgm:spPr/>
      <dgm:t>
        <a:bodyPr anchor="ctr"/>
        <a:lstStyle/>
        <a:p>
          <a:r>
            <a:rPr lang="en-GB" dirty="0"/>
            <a:t>There are multiple reasons that have been outlined by researchers as to why therapy fails for more ethnic minorities including, cultural mistrust, stigma regarding mental health, racism during therapy, and treatment modalities which fail to encompass the cultural values of the worldview of the client (Myers, Jefferson, Anderson, </a:t>
          </a:r>
          <a:r>
            <a:rPr lang="en-GB" dirty="0" err="1"/>
            <a:t>godfrey</a:t>
          </a:r>
          <a:r>
            <a:rPr lang="en-GB" dirty="0"/>
            <a:t> &amp; Purnell, 2005). </a:t>
          </a:r>
          <a:endParaRPr lang="en-US" dirty="0"/>
        </a:p>
      </dgm:t>
    </dgm:pt>
    <dgm:pt modelId="{7B2362DA-E7AE-440D-A3B5-B0428A56612E}" type="parTrans" cxnId="{BCE9DFF9-430B-4C54-BC6F-157D0F7C7B61}">
      <dgm:prSet/>
      <dgm:spPr/>
      <dgm:t>
        <a:bodyPr/>
        <a:lstStyle/>
        <a:p>
          <a:endParaRPr lang="en-US"/>
        </a:p>
      </dgm:t>
    </dgm:pt>
    <dgm:pt modelId="{1AB2F84D-BBAB-41DF-9C0D-1265942F974D}" type="sibTrans" cxnId="{BCE9DFF9-430B-4C54-BC6F-157D0F7C7B61}">
      <dgm:prSet/>
      <dgm:spPr/>
      <dgm:t>
        <a:bodyPr/>
        <a:lstStyle/>
        <a:p>
          <a:endParaRPr lang="en-US"/>
        </a:p>
      </dgm:t>
    </dgm:pt>
    <dgm:pt modelId="{44CFF703-DA86-46E7-9347-C75DF5BFA9DC}">
      <dgm:prSet/>
      <dgm:spPr/>
      <dgm:t>
        <a:bodyPr/>
        <a:lstStyle/>
        <a:p>
          <a:r>
            <a:rPr lang="en-GB" dirty="0"/>
            <a:t>This causes clients to rely on the support of social networks to provide support rather than seeking mental health care (Parham, 2002). And the alternative utilization of such healing methods such as indigenous healing, may be suggestive of the confirmation of cultural heritage or historical concerns regarding the aforementioned challenges above. </a:t>
          </a:r>
          <a:endParaRPr lang="en-US" dirty="0"/>
        </a:p>
      </dgm:t>
    </dgm:pt>
    <dgm:pt modelId="{299DC257-19D9-4A1C-A5E2-FF284102D971}" type="parTrans" cxnId="{85360F18-0557-4916-83E6-6B58EA1C0D73}">
      <dgm:prSet/>
      <dgm:spPr/>
      <dgm:t>
        <a:bodyPr/>
        <a:lstStyle/>
        <a:p>
          <a:endParaRPr lang="en-US"/>
        </a:p>
      </dgm:t>
    </dgm:pt>
    <dgm:pt modelId="{90200968-C8A6-4201-8C0B-3B6D62314BE3}" type="sibTrans" cxnId="{85360F18-0557-4916-83E6-6B58EA1C0D73}">
      <dgm:prSet/>
      <dgm:spPr/>
      <dgm:t>
        <a:bodyPr/>
        <a:lstStyle/>
        <a:p>
          <a:endParaRPr lang="en-US"/>
        </a:p>
      </dgm:t>
    </dgm:pt>
    <dgm:pt modelId="{84D92632-F602-4568-A143-22963E497924}" type="pres">
      <dgm:prSet presAssocID="{C46A069F-1690-4857-91A5-4E2020D9D0CB}" presName="Name0" presStyleCnt="0">
        <dgm:presLayoutVars>
          <dgm:dir/>
          <dgm:resizeHandles val="exact"/>
        </dgm:presLayoutVars>
      </dgm:prSet>
      <dgm:spPr/>
    </dgm:pt>
    <dgm:pt modelId="{13BD6B07-2E7E-416B-8026-31FEAEB62246}" type="pres">
      <dgm:prSet presAssocID="{F9EE3C9E-51D3-425A-8F9A-00D133F9E97F}" presName="node" presStyleLbl="node1" presStyleIdx="0" presStyleCnt="2">
        <dgm:presLayoutVars>
          <dgm:bulletEnabled val="1"/>
        </dgm:presLayoutVars>
      </dgm:prSet>
      <dgm:spPr/>
    </dgm:pt>
    <dgm:pt modelId="{DC6A3D95-A9F4-4DA2-8D0C-DE3A1F5D074B}" type="pres">
      <dgm:prSet presAssocID="{1AB2F84D-BBAB-41DF-9C0D-1265942F974D}" presName="sibTrans" presStyleLbl="sibTrans2D1" presStyleIdx="0" presStyleCnt="1"/>
      <dgm:spPr/>
    </dgm:pt>
    <dgm:pt modelId="{2C8624F9-3481-44E6-953B-21CADAB7A3B5}" type="pres">
      <dgm:prSet presAssocID="{1AB2F84D-BBAB-41DF-9C0D-1265942F974D}" presName="connectorText" presStyleLbl="sibTrans2D1" presStyleIdx="0" presStyleCnt="1"/>
      <dgm:spPr/>
    </dgm:pt>
    <dgm:pt modelId="{40D0D8FD-6068-432A-8A5B-1B9E926CC4B5}" type="pres">
      <dgm:prSet presAssocID="{44CFF703-DA86-46E7-9347-C75DF5BFA9DC}" presName="node" presStyleLbl="node1" presStyleIdx="1" presStyleCnt="2">
        <dgm:presLayoutVars>
          <dgm:bulletEnabled val="1"/>
        </dgm:presLayoutVars>
      </dgm:prSet>
      <dgm:spPr/>
    </dgm:pt>
  </dgm:ptLst>
  <dgm:cxnLst>
    <dgm:cxn modelId="{39B2FA07-2D9A-4F5C-B9C6-9AA1C9961CB0}" type="presOf" srcId="{1AB2F84D-BBAB-41DF-9C0D-1265942F974D}" destId="{2C8624F9-3481-44E6-953B-21CADAB7A3B5}" srcOrd="1" destOrd="0" presId="urn:microsoft.com/office/officeart/2005/8/layout/process1"/>
    <dgm:cxn modelId="{85360F18-0557-4916-83E6-6B58EA1C0D73}" srcId="{C46A069F-1690-4857-91A5-4E2020D9D0CB}" destId="{44CFF703-DA86-46E7-9347-C75DF5BFA9DC}" srcOrd="1" destOrd="0" parTransId="{299DC257-19D9-4A1C-A5E2-FF284102D971}" sibTransId="{90200968-C8A6-4201-8C0B-3B6D62314BE3}"/>
    <dgm:cxn modelId="{3F54B732-25AE-409B-A18C-05573FD83786}" type="presOf" srcId="{C46A069F-1690-4857-91A5-4E2020D9D0CB}" destId="{84D92632-F602-4568-A143-22963E497924}" srcOrd="0" destOrd="0" presId="urn:microsoft.com/office/officeart/2005/8/layout/process1"/>
    <dgm:cxn modelId="{51BF5A77-2F2D-4978-8C91-B4AD2F0BC622}" type="presOf" srcId="{44CFF703-DA86-46E7-9347-C75DF5BFA9DC}" destId="{40D0D8FD-6068-432A-8A5B-1B9E926CC4B5}" srcOrd="0" destOrd="0" presId="urn:microsoft.com/office/officeart/2005/8/layout/process1"/>
    <dgm:cxn modelId="{BAF011C2-B922-4D48-A962-522946665BBB}" type="presOf" srcId="{F9EE3C9E-51D3-425A-8F9A-00D133F9E97F}" destId="{13BD6B07-2E7E-416B-8026-31FEAEB62246}" srcOrd="0" destOrd="0" presId="urn:microsoft.com/office/officeart/2005/8/layout/process1"/>
    <dgm:cxn modelId="{A3D50DC5-8702-4D71-B61E-1657BB40857D}" type="presOf" srcId="{1AB2F84D-BBAB-41DF-9C0D-1265942F974D}" destId="{DC6A3D95-A9F4-4DA2-8D0C-DE3A1F5D074B}" srcOrd="0" destOrd="0" presId="urn:microsoft.com/office/officeart/2005/8/layout/process1"/>
    <dgm:cxn modelId="{BCE9DFF9-430B-4C54-BC6F-157D0F7C7B61}" srcId="{C46A069F-1690-4857-91A5-4E2020D9D0CB}" destId="{F9EE3C9E-51D3-425A-8F9A-00D133F9E97F}" srcOrd="0" destOrd="0" parTransId="{7B2362DA-E7AE-440D-A3B5-B0428A56612E}" sibTransId="{1AB2F84D-BBAB-41DF-9C0D-1265942F974D}"/>
    <dgm:cxn modelId="{DF2933A0-C56F-4FF6-B322-404634C11ED6}" type="presParOf" srcId="{84D92632-F602-4568-A143-22963E497924}" destId="{13BD6B07-2E7E-416B-8026-31FEAEB62246}" srcOrd="0" destOrd="0" presId="urn:microsoft.com/office/officeart/2005/8/layout/process1"/>
    <dgm:cxn modelId="{C5E2A982-27ED-408B-91CD-E4163756B69A}" type="presParOf" srcId="{84D92632-F602-4568-A143-22963E497924}" destId="{DC6A3D95-A9F4-4DA2-8D0C-DE3A1F5D074B}" srcOrd="1" destOrd="0" presId="urn:microsoft.com/office/officeart/2005/8/layout/process1"/>
    <dgm:cxn modelId="{1A3530D9-CDBE-4313-B622-064691BAE484}" type="presParOf" srcId="{DC6A3D95-A9F4-4DA2-8D0C-DE3A1F5D074B}" destId="{2C8624F9-3481-44E6-953B-21CADAB7A3B5}" srcOrd="0" destOrd="0" presId="urn:microsoft.com/office/officeart/2005/8/layout/process1"/>
    <dgm:cxn modelId="{656F6FBD-0B41-430F-87D3-BB99FC5A9617}" type="presParOf" srcId="{84D92632-F602-4568-A143-22963E497924}" destId="{40D0D8FD-6068-432A-8A5B-1B9E926CC4B5}"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22AAF-CC94-438C-9827-3E30E1BF6383}">
      <dsp:nvSpPr>
        <dsp:cNvPr id="0" name=""/>
        <dsp:cNvSpPr/>
      </dsp:nvSpPr>
      <dsp:spPr>
        <a:xfrm>
          <a:off x="0" y="630004"/>
          <a:ext cx="10506456" cy="1163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5A8F10-981C-4A53-ADFB-127CDB3AB1D3}">
      <dsp:nvSpPr>
        <dsp:cNvPr id="0" name=""/>
        <dsp:cNvSpPr/>
      </dsp:nvSpPr>
      <dsp:spPr>
        <a:xfrm>
          <a:off x="351833" y="891698"/>
          <a:ext cx="639696" cy="6396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3F1F8C-59DD-4851-90D7-9D7E3957530C}">
      <dsp:nvSpPr>
        <dsp:cNvPr id="0" name=""/>
        <dsp:cNvSpPr/>
      </dsp:nvSpPr>
      <dsp:spPr>
        <a:xfrm>
          <a:off x="1343362" y="630004"/>
          <a:ext cx="9163093" cy="116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93" tIns="123093" rIns="123093" bIns="123093" numCol="1" spcCol="1270" anchor="ctr" anchorCtr="0">
          <a:noAutofit/>
        </a:bodyPr>
        <a:lstStyle/>
        <a:p>
          <a:pPr marL="0" lvl="0" indent="0" algn="l" defTabSz="844550">
            <a:lnSpc>
              <a:spcPct val="100000"/>
            </a:lnSpc>
            <a:spcBef>
              <a:spcPct val="0"/>
            </a:spcBef>
            <a:spcAft>
              <a:spcPct val="35000"/>
            </a:spcAft>
            <a:buNone/>
          </a:pPr>
          <a:r>
            <a:rPr lang="en-GB" sz="1900" kern="1200" dirty="0"/>
            <a:t>Diverse collaboration of counselling and psychotherapy techniques. Which allows a wider inclusion of cultures more tailored to the individual. </a:t>
          </a:r>
          <a:endParaRPr lang="en-US" sz="1900" kern="1200" dirty="0"/>
        </a:p>
      </dsp:txBody>
      <dsp:txXfrm>
        <a:off x="1343362" y="630004"/>
        <a:ext cx="9163093" cy="1163084"/>
      </dsp:txXfrm>
    </dsp:sp>
    <dsp:sp modelId="{2235FA98-6FC3-4E93-9564-4315564989A9}">
      <dsp:nvSpPr>
        <dsp:cNvPr id="0" name=""/>
        <dsp:cNvSpPr/>
      </dsp:nvSpPr>
      <dsp:spPr>
        <a:xfrm>
          <a:off x="0" y="2083859"/>
          <a:ext cx="10506456" cy="1163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770A2E-1EF5-407F-BD1B-CC6E2EF7097A}">
      <dsp:nvSpPr>
        <dsp:cNvPr id="0" name=""/>
        <dsp:cNvSpPr/>
      </dsp:nvSpPr>
      <dsp:spPr>
        <a:xfrm>
          <a:off x="351833" y="2345553"/>
          <a:ext cx="639696" cy="6396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5A1402-FF44-4F52-87D7-476F52D03AD6}">
      <dsp:nvSpPr>
        <dsp:cNvPr id="0" name=""/>
        <dsp:cNvSpPr/>
      </dsp:nvSpPr>
      <dsp:spPr>
        <a:xfrm>
          <a:off x="1343362" y="2083859"/>
          <a:ext cx="9163093" cy="116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93" tIns="123093" rIns="123093" bIns="123093" numCol="1" spcCol="1270" anchor="ctr" anchorCtr="0">
          <a:noAutofit/>
        </a:bodyPr>
        <a:lstStyle/>
        <a:p>
          <a:pPr marL="0" lvl="0" indent="0" algn="l" defTabSz="844550">
            <a:lnSpc>
              <a:spcPct val="100000"/>
            </a:lnSpc>
            <a:spcBef>
              <a:spcPct val="0"/>
            </a:spcBef>
            <a:spcAft>
              <a:spcPct val="35000"/>
            </a:spcAft>
            <a:buNone/>
          </a:pPr>
          <a:r>
            <a:rPr lang="en-GB" sz="1900" kern="1200" dirty="0"/>
            <a:t>This allows for a more comprehensive way of dealing with unprecedented challenges faced in counselling today and mental health issues. (Cooper &amp; McLeod, 2010)</a:t>
          </a:r>
          <a:endParaRPr lang="en-US" sz="1900" kern="1200" dirty="0"/>
        </a:p>
      </dsp:txBody>
      <dsp:txXfrm>
        <a:off x="1343362" y="2083859"/>
        <a:ext cx="9163093" cy="1163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09BCC-0AB1-4C66-880F-9A23858BCBD0}">
      <dsp:nvSpPr>
        <dsp:cNvPr id="0" name=""/>
        <dsp:cNvSpPr/>
      </dsp:nvSpPr>
      <dsp:spPr>
        <a:xfrm>
          <a:off x="0" y="0"/>
          <a:ext cx="8938260" cy="182753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pluralistic approach moves away from a single </a:t>
          </a:r>
          <a:r>
            <a:rPr lang="en-GB" sz="1600" kern="1200" dirty="0" err="1"/>
            <a:t>schoolism</a:t>
          </a:r>
          <a:r>
            <a:rPr lang="en-GB" sz="1600" kern="1200" dirty="0"/>
            <a:t> or approach and a ‘one size fit all’ to a more integrated model, as this can be perceived as limiting. </a:t>
          </a:r>
          <a:endParaRPr lang="en-US" sz="1600" kern="1200" dirty="0"/>
        </a:p>
      </dsp:txBody>
      <dsp:txXfrm>
        <a:off x="53527" y="53527"/>
        <a:ext cx="7049357" cy="1720482"/>
      </dsp:txXfrm>
    </dsp:sp>
    <dsp:sp modelId="{408E439C-FB4C-424E-B46E-16A094228D2B}">
      <dsp:nvSpPr>
        <dsp:cNvPr id="0" name=""/>
        <dsp:cNvSpPr/>
      </dsp:nvSpPr>
      <dsp:spPr>
        <a:xfrm>
          <a:off x="1577339" y="2233656"/>
          <a:ext cx="8938260" cy="1827536"/>
        </a:xfrm>
        <a:prstGeom prst="roundRect">
          <a:avLst>
            <a:gd name="adj" fmla="val 10000"/>
          </a:avLst>
        </a:prstGeom>
        <a:solidFill>
          <a:schemeClr val="accent5">
            <a:hueOff val="1484817"/>
            <a:satOff val="6309"/>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It has been suggested that an increasing number of counsellors and psychotherapists are troubled with a therapeutic ‘monoculture’, in which CBT dominates (Cooper &amp; McLeod, 2010), and other different therapeutic domains such as psychodynamic, personal-centred and integrative therapies are demoted and not offered freely to clients who actively decline CBT (NICE, 2019). </a:t>
          </a:r>
          <a:endParaRPr lang="en-US" sz="1600" kern="1200" dirty="0"/>
        </a:p>
      </dsp:txBody>
      <dsp:txXfrm>
        <a:off x="1630866" y="2287183"/>
        <a:ext cx="6065967" cy="1720482"/>
      </dsp:txXfrm>
    </dsp:sp>
    <dsp:sp modelId="{987981FB-6088-4B6D-BECD-0F9C1EBF2D87}">
      <dsp:nvSpPr>
        <dsp:cNvPr id="0" name=""/>
        <dsp:cNvSpPr/>
      </dsp:nvSpPr>
      <dsp:spPr>
        <a:xfrm>
          <a:off x="7750361" y="1436647"/>
          <a:ext cx="1187898" cy="1187898"/>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017638" y="1436647"/>
        <a:ext cx="653344" cy="8938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DA9093-97C0-4945-B2F3-AC5FCD7D41C9}">
      <dsp:nvSpPr>
        <dsp:cNvPr id="0" name=""/>
        <dsp:cNvSpPr/>
      </dsp:nvSpPr>
      <dsp:spPr>
        <a:xfrm>
          <a:off x="0" y="2705"/>
          <a:ext cx="6812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927F6-E437-401C-8B22-D15887C71AB5}">
      <dsp:nvSpPr>
        <dsp:cNvPr id="0" name=""/>
        <dsp:cNvSpPr/>
      </dsp:nvSpPr>
      <dsp:spPr>
        <a:xfrm>
          <a:off x="0" y="2705"/>
          <a:ext cx="6812280" cy="1845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However, a pluralistic approach to modern counselling encourages the use of two principals:-</a:t>
          </a:r>
          <a:endParaRPr lang="en-US" sz="2900" kern="1200" dirty="0"/>
        </a:p>
      </dsp:txBody>
      <dsp:txXfrm>
        <a:off x="0" y="2705"/>
        <a:ext cx="6812280" cy="1845284"/>
      </dsp:txXfrm>
    </dsp:sp>
    <dsp:sp modelId="{B18C04C4-221F-46C8-B609-86D96CE425C0}">
      <dsp:nvSpPr>
        <dsp:cNvPr id="0" name=""/>
        <dsp:cNvSpPr/>
      </dsp:nvSpPr>
      <dsp:spPr>
        <a:xfrm>
          <a:off x="0" y="1847989"/>
          <a:ext cx="6812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211958-EA62-4E37-8CCC-99301BD1BAFD}">
      <dsp:nvSpPr>
        <dsp:cNvPr id="0" name=""/>
        <dsp:cNvSpPr/>
      </dsp:nvSpPr>
      <dsp:spPr>
        <a:xfrm>
          <a:off x="0" y="1847989"/>
          <a:ext cx="6812280" cy="1845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1) There is no best way of doing therapy: different clients need different things at different times. </a:t>
          </a:r>
          <a:endParaRPr lang="en-US" sz="2900" kern="1200"/>
        </a:p>
      </dsp:txBody>
      <dsp:txXfrm>
        <a:off x="0" y="1847989"/>
        <a:ext cx="6812280" cy="1845284"/>
      </dsp:txXfrm>
    </dsp:sp>
    <dsp:sp modelId="{1152B724-A5DF-41A7-BD0F-F8E3044F212C}">
      <dsp:nvSpPr>
        <dsp:cNvPr id="0" name=""/>
        <dsp:cNvSpPr/>
      </dsp:nvSpPr>
      <dsp:spPr>
        <a:xfrm>
          <a:off x="0" y="3693274"/>
          <a:ext cx="6812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CBF38E-7B65-4653-B17E-4BF190B583F4}">
      <dsp:nvSpPr>
        <dsp:cNvPr id="0" name=""/>
        <dsp:cNvSpPr/>
      </dsp:nvSpPr>
      <dsp:spPr>
        <a:xfrm>
          <a:off x="0" y="3693274"/>
          <a:ext cx="6812280" cy="1845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2) If therapists want to find out the best way of helping clients, they should talk to them about it (McLeod, 2018). </a:t>
          </a:r>
          <a:endParaRPr lang="en-US" sz="2900" kern="1200" dirty="0"/>
        </a:p>
      </dsp:txBody>
      <dsp:txXfrm>
        <a:off x="0" y="3693274"/>
        <a:ext cx="6812280" cy="18452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FFEC68-B10A-45BA-B157-AE577EBDAC09}">
      <dsp:nvSpPr>
        <dsp:cNvPr id="0" name=""/>
        <dsp:cNvSpPr/>
      </dsp:nvSpPr>
      <dsp:spPr>
        <a:xfrm>
          <a:off x="0" y="2767257"/>
          <a:ext cx="10506456" cy="181562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This is where each individual creates their own perception or reality of the world around them, with bipolar opposites to derive meaning and that reality should be respected and valued. Additionally, there can always be an alternate. </a:t>
          </a:r>
          <a:endParaRPr lang="en-US" sz="2600" kern="1200" dirty="0"/>
        </a:p>
      </dsp:txBody>
      <dsp:txXfrm>
        <a:off x="0" y="2767257"/>
        <a:ext cx="10506456" cy="1815620"/>
      </dsp:txXfrm>
    </dsp:sp>
    <dsp:sp modelId="{C2479EDD-D1A3-484A-A552-6F3A7F352AB0}">
      <dsp:nvSpPr>
        <dsp:cNvPr id="0" name=""/>
        <dsp:cNvSpPr/>
      </dsp:nvSpPr>
      <dsp:spPr>
        <a:xfrm rot="10800000">
          <a:off x="0" y="2067"/>
          <a:ext cx="10506456" cy="2792424"/>
        </a:xfrm>
        <a:prstGeom prst="upArrowCallout">
          <a:avLst/>
        </a:prstGeom>
        <a:solidFill>
          <a:schemeClr val="accent5">
            <a:hueOff val="1484817"/>
            <a:satOff val="6309"/>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This is a learning perspective (Kelly, 1991a). It promotes an active participation. We are moving away from an autonomic and individualistic notion within society and moving towards a social constructivism approach. </a:t>
          </a:r>
          <a:endParaRPr lang="en-US" sz="2600" kern="1200" dirty="0"/>
        </a:p>
      </dsp:txBody>
      <dsp:txXfrm rot="10800000">
        <a:off x="0" y="2067"/>
        <a:ext cx="10506456" cy="18144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2C93C-B0C2-4C66-98CA-C92C6C815160}">
      <dsp:nvSpPr>
        <dsp:cNvPr id="0" name=""/>
        <dsp:cNvSpPr/>
      </dsp:nvSpPr>
      <dsp:spPr>
        <a:xfrm>
          <a:off x="0" y="0"/>
          <a:ext cx="8930487" cy="137548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According to social psychology, our culture influences our perception of the world on multiple levels (Divine, 1989, Fiske, 2017). </a:t>
          </a:r>
          <a:endParaRPr lang="en-US" sz="2000" kern="1200" dirty="0"/>
        </a:p>
      </dsp:txBody>
      <dsp:txXfrm>
        <a:off x="40287" y="40287"/>
        <a:ext cx="7446232" cy="1294909"/>
      </dsp:txXfrm>
    </dsp:sp>
    <dsp:sp modelId="{2D35EDED-19FC-4133-88DD-59B9AA0843CA}">
      <dsp:nvSpPr>
        <dsp:cNvPr id="0" name=""/>
        <dsp:cNvSpPr/>
      </dsp:nvSpPr>
      <dsp:spPr>
        <a:xfrm>
          <a:off x="787984" y="1604731"/>
          <a:ext cx="8930487" cy="13754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Our culture and environment affects the way we create and draw upon cultural knowledge, language and stereotypes. The three major demographic traits that we draw upon mostly are age, race and gender (Kite &amp; Whitely, 2016). </a:t>
          </a:r>
          <a:endParaRPr lang="en-US" sz="2000" kern="1200" dirty="0"/>
        </a:p>
      </dsp:txBody>
      <dsp:txXfrm>
        <a:off x="828271" y="1645018"/>
        <a:ext cx="7167864" cy="1294909"/>
      </dsp:txXfrm>
    </dsp:sp>
    <dsp:sp modelId="{65485E04-D2C7-4E03-94EF-222FF59EA216}">
      <dsp:nvSpPr>
        <dsp:cNvPr id="0" name=""/>
        <dsp:cNvSpPr/>
      </dsp:nvSpPr>
      <dsp:spPr>
        <a:xfrm>
          <a:off x="1575968" y="3209462"/>
          <a:ext cx="8930487" cy="137548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Therapists may be afraid of or unconsciously aware to discuss such things with clients such as race or gender, this is primarily due to two things (</a:t>
          </a:r>
          <a:r>
            <a:rPr lang="en-GB" sz="2000" kern="1200" dirty="0" err="1"/>
            <a:t>Msebele</a:t>
          </a:r>
          <a:r>
            <a:rPr lang="en-GB" sz="2000" kern="1200" dirty="0"/>
            <a:t> &amp; Brown, 2011). </a:t>
          </a:r>
          <a:endParaRPr lang="en-US" sz="2000" kern="1200" dirty="0"/>
        </a:p>
      </dsp:txBody>
      <dsp:txXfrm>
        <a:off x="1616255" y="3249749"/>
        <a:ext cx="7167864" cy="1294909"/>
      </dsp:txXfrm>
    </dsp:sp>
    <dsp:sp modelId="{FF7E9DB0-C70B-466E-8BA2-2414C5AFA56F}">
      <dsp:nvSpPr>
        <dsp:cNvPr id="0" name=""/>
        <dsp:cNvSpPr/>
      </dsp:nvSpPr>
      <dsp:spPr>
        <a:xfrm>
          <a:off x="8036423" y="1043075"/>
          <a:ext cx="894064" cy="89406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37587" y="1043075"/>
        <a:ext cx="491736" cy="672783"/>
      </dsp:txXfrm>
    </dsp:sp>
    <dsp:sp modelId="{7F78A3E2-45C2-4E36-B236-E03C9F99A731}">
      <dsp:nvSpPr>
        <dsp:cNvPr id="0" name=""/>
        <dsp:cNvSpPr/>
      </dsp:nvSpPr>
      <dsp:spPr>
        <a:xfrm>
          <a:off x="8824407" y="2638636"/>
          <a:ext cx="894064" cy="89406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25571" y="2638636"/>
        <a:ext cx="491736" cy="67278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3BB77-F7B7-4CDC-AB2E-7C14B28F5DE0}">
      <dsp:nvSpPr>
        <dsp:cNvPr id="0" name=""/>
        <dsp:cNvSpPr/>
      </dsp:nvSpPr>
      <dsp:spPr>
        <a:xfrm>
          <a:off x="0" y="559"/>
          <a:ext cx="10506456" cy="130966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D1547-B637-4B27-BBC9-2CAB0F8C2478}">
      <dsp:nvSpPr>
        <dsp:cNvPr id="0" name=""/>
        <dsp:cNvSpPr/>
      </dsp:nvSpPr>
      <dsp:spPr>
        <a:xfrm>
          <a:off x="396173" y="295234"/>
          <a:ext cx="720315" cy="7203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38B6B0-5528-4094-8A2E-52F9DCD824F8}">
      <dsp:nvSpPr>
        <dsp:cNvPr id="0" name=""/>
        <dsp:cNvSpPr/>
      </dsp:nvSpPr>
      <dsp:spPr>
        <a:xfrm>
          <a:off x="1512662" y="559"/>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800100">
            <a:lnSpc>
              <a:spcPct val="90000"/>
            </a:lnSpc>
            <a:spcBef>
              <a:spcPct val="0"/>
            </a:spcBef>
            <a:spcAft>
              <a:spcPct val="35000"/>
            </a:spcAft>
            <a:buNone/>
          </a:pPr>
          <a:r>
            <a:rPr lang="en-GB" sz="1800" kern="1200" dirty="0"/>
            <a:t>One – that the view that race and gender issues have been long resolved  (this is not the case) (Ashcroft, &amp; </a:t>
          </a:r>
          <a:r>
            <a:rPr lang="en-GB" sz="1800" kern="1200" dirty="0" err="1"/>
            <a:t>Bevir</a:t>
          </a:r>
          <a:r>
            <a:rPr lang="en-GB" sz="1800" kern="1200" dirty="0"/>
            <a:t>, 2016; Christopher, &amp; </a:t>
          </a:r>
          <a:r>
            <a:rPr lang="en-GB" sz="1800" kern="1200" dirty="0" err="1"/>
            <a:t>Wojda</a:t>
          </a:r>
          <a:r>
            <a:rPr lang="en-GB" sz="1800" kern="1200" dirty="0"/>
            <a:t>, 2008; Gilmore, Meeks, &amp; </a:t>
          </a:r>
          <a:r>
            <a:rPr lang="en-GB" sz="1800" kern="1200" dirty="0" err="1"/>
            <a:t>Domke</a:t>
          </a:r>
          <a:r>
            <a:rPr lang="en-GB" sz="1800" kern="1200" dirty="0"/>
            <a:t>, 2013). </a:t>
          </a:r>
          <a:endParaRPr lang="en-US" sz="1800" kern="1200" dirty="0"/>
        </a:p>
      </dsp:txBody>
      <dsp:txXfrm>
        <a:off x="1512662" y="559"/>
        <a:ext cx="8993793" cy="1309664"/>
      </dsp:txXfrm>
    </dsp:sp>
    <dsp:sp modelId="{2BF9FA7B-48E8-4798-95A0-7BB109276D24}">
      <dsp:nvSpPr>
        <dsp:cNvPr id="0" name=""/>
        <dsp:cNvSpPr/>
      </dsp:nvSpPr>
      <dsp:spPr>
        <a:xfrm>
          <a:off x="0" y="1637640"/>
          <a:ext cx="10506456" cy="13096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D212C7-8903-4779-A9FF-6080C9E1D8A5}">
      <dsp:nvSpPr>
        <dsp:cNvPr id="0" name=""/>
        <dsp:cNvSpPr/>
      </dsp:nvSpPr>
      <dsp:spPr>
        <a:xfrm>
          <a:off x="396173" y="1932315"/>
          <a:ext cx="720315" cy="7203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8005D2-0A02-4BCD-BA2D-BDA5BD7FECB4}">
      <dsp:nvSpPr>
        <dsp:cNvPr id="0" name=""/>
        <dsp:cNvSpPr/>
      </dsp:nvSpPr>
      <dsp:spPr>
        <a:xfrm>
          <a:off x="1512662" y="1637640"/>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800100">
            <a:lnSpc>
              <a:spcPct val="90000"/>
            </a:lnSpc>
            <a:spcBef>
              <a:spcPct val="0"/>
            </a:spcBef>
            <a:spcAft>
              <a:spcPct val="35000"/>
            </a:spcAft>
            <a:buNone/>
          </a:pPr>
          <a:r>
            <a:rPr lang="en-GB" sz="1800" kern="1200" dirty="0"/>
            <a:t>Two – These issues are thought of as too dangerous, to speak about out loud (Curry, 1964a as cited in </a:t>
          </a:r>
          <a:r>
            <a:rPr lang="en-GB" sz="1800" kern="1200" dirty="0" err="1"/>
            <a:t>Msebele</a:t>
          </a:r>
          <a:r>
            <a:rPr lang="en-GB" sz="1800" kern="1200" dirty="0"/>
            <a:t> &amp; Brown, 2011), this may be due to current legislation, or awareness that it may be misinterpreted as prejudice, and are often left for the client to raise the issue (</a:t>
          </a:r>
          <a:r>
            <a:rPr lang="en-GB" sz="1800" kern="1200" dirty="0" err="1"/>
            <a:t>Msebele</a:t>
          </a:r>
          <a:r>
            <a:rPr lang="en-GB" sz="1800" kern="1200" dirty="0"/>
            <a:t> &amp; Brown, 2011). </a:t>
          </a:r>
          <a:endParaRPr lang="en-US" sz="1800" kern="1200" dirty="0"/>
        </a:p>
      </dsp:txBody>
      <dsp:txXfrm>
        <a:off x="1512662" y="1637640"/>
        <a:ext cx="8993793" cy="1309664"/>
      </dsp:txXfrm>
    </dsp:sp>
    <dsp:sp modelId="{C352C5D9-DA04-453D-9F4C-F68E3F82ECEE}">
      <dsp:nvSpPr>
        <dsp:cNvPr id="0" name=""/>
        <dsp:cNvSpPr/>
      </dsp:nvSpPr>
      <dsp:spPr>
        <a:xfrm>
          <a:off x="0" y="3274721"/>
          <a:ext cx="10506456" cy="130966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0518BE-A25C-49EB-938F-8BEE3CD56703}">
      <dsp:nvSpPr>
        <dsp:cNvPr id="0" name=""/>
        <dsp:cNvSpPr/>
      </dsp:nvSpPr>
      <dsp:spPr>
        <a:xfrm>
          <a:off x="396173" y="3569396"/>
          <a:ext cx="720315" cy="7203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31568A-2604-4010-9148-9A810535578A}">
      <dsp:nvSpPr>
        <dsp:cNvPr id="0" name=""/>
        <dsp:cNvSpPr/>
      </dsp:nvSpPr>
      <dsp:spPr>
        <a:xfrm>
          <a:off x="1512662" y="3274721"/>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800100">
            <a:lnSpc>
              <a:spcPct val="90000"/>
            </a:lnSpc>
            <a:spcBef>
              <a:spcPct val="0"/>
            </a:spcBef>
            <a:spcAft>
              <a:spcPct val="35000"/>
            </a:spcAft>
            <a:buNone/>
          </a:pPr>
          <a:r>
            <a:rPr lang="en-GB" sz="1800" i="1" kern="1200"/>
            <a:t>This can cause problems for the therapist, it causes a ‘grey area’ of what should be brought into awareness and what shouldn’t (Taylor, 2019). </a:t>
          </a:r>
          <a:endParaRPr lang="en-US" sz="1800" kern="1200"/>
        </a:p>
      </dsp:txBody>
      <dsp:txXfrm>
        <a:off x="1512662" y="3274721"/>
        <a:ext cx="8993793" cy="13096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7C69D-4FDA-4274-AF96-5ACDF767B284}">
      <dsp:nvSpPr>
        <dsp:cNvPr id="0" name=""/>
        <dsp:cNvSpPr/>
      </dsp:nvSpPr>
      <dsp:spPr>
        <a:xfrm>
          <a:off x="0" y="409536"/>
          <a:ext cx="6364224" cy="23142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Firstly, for clients, because racism can manifest in defence mechanisms such as projection, splitting and disassociation (Kareem &amp; Littlewood, 1992). And this illuminates the impact of oppression and ‘othering’. </a:t>
          </a:r>
          <a:endParaRPr lang="en-US" sz="2300" kern="1200" dirty="0"/>
        </a:p>
      </dsp:txBody>
      <dsp:txXfrm>
        <a:off x="112973" y="522509"/>
        <a:ext cx="6138278" cy="2088314"/>
      </dsp:txXfrm>
    </dsp:sp>
    <dsp:sp modelId="{CF36484F-5498-4B5A-84F0-8200B190A91A}">
      <dsp:nvSpPr>
        <dsp:cNvPr id="0" name=""/>
        <dsp:cNvSpPr/>
      </dsp:nvSpPr>
      <dsp:spPr>
        <a:xfrm>
          <a:off x="0" y="2790036"/>
          <a:ext cx="6364224" cy="2314260"/>
        </a:xfrm>
        <a:prstGeom prst="roundRect">
          <a:avLst/>
        </a:prstGeom>
        <a:solidFill>
          <a:schemeClr val="accent2">
            <a:hueOff val="1406914"/>
            <a:satOff val="-9187"/>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Secondly, for counsellors, in a predominantly white industry, it’s a moral responsibility to take other peoples experiences into account within therapy sessions (</a:t>
          </a:r>
          <a:r>
            <a:rPr lang="en-GB" sz="2300" kern="1200" dirty="0" err="1"/>
            <a:t>Msebele</a:t>
          </a:r>
          <a:r>
            <a:rPr lang="en-GB" sz="2300" kern="1200" dirty="0"/>
            <a:t> &amp; Brown, 2011). And acknowledge the difficulty black therapists face. </a:t>
          </a:r>
          <a:endParaRPr lang="en-US" sz="2300" kern="1200" dirty="0"/>
        </a:p>
      </dsp:txBody>
      <dsp:txXfrm>
        <a:off x="112973" y="2903009"/>
        <a:ext cx="6138278" cy="208831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D6B07-2E7E-416B-8026-31FEAEB62246}">
      <dsp:nvSpPr>
        <dsp:cNvPr id="0" name=""/>
        <dsp:cNvSpPr/>
      </dsp:nvSpPr>
      <dsp:spPr>
        <a:xfrm>
          <a:off x="2053" y="593478"/>
          <a:ext cx="4379788" cy="287423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There are multiple reasons that have been outlined by researchers as to why therapy fails for more ethnic minorities including, cultural mistrust, stigma regarding mental health, racism during therapy, and treatment modalities which fail to encompass the cultural values of the worldview of the client (Myers, Jefferson, Anderson, </a:t>
          </a:r>
          <a:r>
            <a:rPr lang="en-GB" sz="1800" kern="1200" dirty="0" err="1"/>
            <a:t>godfrey</a:t>
          </a:r>
          <a:r>
            <a:rPr lang="en-GB" sz="1800" kern="1200" dirty="0"/>
            <a:t> &amp; Purnell, 2005). </a:t>
          </a:r>
          <a:endParaRPr lang="en-US" sz="1800" kern="1200" dirty="0"/>
        </a:p>
      </dsp:txBody>
      <dsp:txXfrm>
        <a:off x="86236" y="677661"/>
        <a:ext cx="4211422" cy="2705870"/>
      </dsp:txXfrm>
    </dsp:sp>
    <dsp:sp modelId="{DC6A3D95-A9F4-4DA2-8D0C-DE3A1F5D074B}">
      <dsp:nvSpPr>
        <dsp:cNvPr id="0" name=""/>
        <dsp:cNvSpPr/>
      </dsp:nvSpPr>
      <dsp:spPr>
        <a:xfrm>
          <a:off x="4819821" y="1487502"/>
          <a:ext cx="928515" cy="108618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19821" y="1704739"/>
        <a:ext cx="649961" cy="651713"/>
      </dsp:txXfrm>
    </dsp:sp>
    <dsp:sp modelId="{40D0D8FD-6068-432A-8A5B-1B9E926CC4B5}">
      <dsp:nvSpPr>
        <dsp:cNvPr id="0" name=""/>
        <dsp:cNvSpPr/>
      </dsp:nvSpPr>
      <dsp:spPr>
        <a:xfrm>
          <a:off x="6133757" y="593478"/>
          <a:ext cx="4379788" cy="2874236"/>
        </a:xfrm>
        <a:prstGeom prst="roundRect">
          <a:avLst>
            <a:gd name="adj" fmla="val 10000"/>
          </a:avLst>
        </a:prstGeom>
        <a:solidFill>
          <a:schemeClr val="accent5">
            <a:hueOff val="1484817"/>
            <a:satOff val="6309"/>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This causes clients to rely on the support of social networks to provide support rather than seeking mental health care (Parham, 2002). And the alternative utilization of such healing methods such as indigenous healing, may be suggestive of the confirmation of cultural heritage or historical concerns regarding the aforementioned challenges above. </a:t>
          </a:r>
          <a:endParaRPr lang="en-US" sz="1800" kern="1200" dirty="0"/>
        </a:p>
      </dsp:txBody>
      <dsp:txXfrm>
        <a:off x="6217940" y="677661"/>
        <a:ext cx="4211422" cy="27058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1/20/2020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2892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1/20/2020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91808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1/20/2020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81245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1/20/2020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95577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1/20/2020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91187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1/20/2020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83652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1/20/2020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28010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1/20/2020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84125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1/20/2020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51746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1/20/2020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29815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1/20/2020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9120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1/20/2020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61975318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43" r:id="rId5"/>
    <p:sldLayoutId id="2147483737" r:id="rId6"/>
    <p:sldLayoutId id="2147483738" r:id="rId7"/>
    <p:sldLayoutId id="2147483739" r:id="rId8"/>
    <p:sldLayoutId id="2147483742" r:id="rId9"/>
    <p:sldLayoutId id="2147483740" r:id="rId10"/>
    <p:sldLayoutId id="214748374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cienceforwork.com/blog/culture-sensitive-management/" TargetMode="External"/><Relationship Id="rId3" Type="http://schemas.openxmlformats.org/officeDocument/2006/relationships/diagramLayout" Target="../diagrams/layout5.xml"/><Relationship Id="rId7" Type="http://schemas.openxmlformats.org/officeDocument/2006/relationships/image" Target="../media/image6.jp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4.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scienceforwork.com/blog/culture-sensitive-manage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8A9C667-B621-480A-9CBB-95A6A14807D7}"/>
              </a:ext>
            </a:extLst>
          </p:cNvPr>
          <p:cNvPicPr>
            <a:picLocks noChangeAspect="1"/>
          </p:cNvPicPr>
          <p:nvPr/>
        </p:nvPicPr>
        <p:blipFill rotWithShape="1">
          <a:blip r:embed="rId2"/>
          <a:srcRect t="14449"/>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E98193-CE96-4415-98E4-49CFBC604A12}"/>
              </a:ext>
            </a:extLst>
          </p:cNvPr>
          <p:cNvSpPr>
            <a:spLocks noGrp="1"/>
          </p:cNvSpPr>
          <p:nvPr>
            <p:ph type="ctrTitle"/>
          </p:nvPr>
        </p:nvSpPr>
        <p:spPr>
          <a:xfrm>
            <a:off x="2103121" y="4727173"/>
            <a:ext cx="7985759" cy="868823"/>
          </a:xfrm>
        </p:spPr>
        <p:txBody>
          <a:bodyPr anchor="ctr">
            <a:normAutofit/>
          </a:bodyPr>
          <a:lstStyle/>
          <a:p>
            <a:pPr algn="ctr"/>
            <a:r>
              <a:rPr lang="en-GB" sz="4000" dirty="0"/>
              <a:t>Pluralistic Approaches </a:t>
            </a:r>
          </a:p>
        </p:txBody>
      </p:sp>
      <p:sp>
        <p:nvSpPr>
          <p:cNvPr id="13" name="Rectangle: Rounded Corners 12">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8097F18-5B8F-4AF0-A081-2CC4CD19DE5F}"/>
              </a:ext>
            </a:extLst>
          </p:cNvPr>
          <p:cNvSpPr>
            <a:spLocks noGrp="1"/>
          </p:cNvSpPr>
          <p:nvPr>
            <p:ph type="subTitle" idx="1"/>
          </p:nvPr>
        </p:nvSpPr>
        <p:spPr>
          <a:xfrm>
            <a:off x="2615738" y="5680637"/>
            <a:ext cx="6960524" cy="598516"/>
          </a:xfrm>
        </p:spPr>
        <p:txBody>
          <a:bodyPr anchor="ctr">
            <a:normAutofit/>
          </a:bodyPr>
          <a:lstStyle/>
          <a:p>
            <a:pPr algn="ctr"/>
            <a:r>
              <a:rPr lang="en-GB" sz="2000" dirty="0">
                <a:solidFill>
                  <a:schemeClr val="bg1"/>
                </a:solidFill>
              </a:rPr>
              <a:t>In postmodern counselling </a:t>
            </a:r>
          </a:p>
        </p:txBody>
      </p:sp>
    </p:spTree>
    <p:extLst>
      <p:ext uri="{BB962C8B-B14F-4D97-AF65-F5344CB8AC3E}">
        <p14:creationId xmlns:p14="http://schemas.microsoft.com/office/powerpoint/2010/main" val="98460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8">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91777-727C-43F5-B11C-70D5890FAE88}"/>
              </a:ext>
            </a:extLst>
          </p:cNvPr>
          <p:cNvSpPr>
            <a:spLocks noGrp="1"/>
          </p:cNvSpPr>
          <p:nvPr>
            <p:ph type="title"/>
          </p:nvPr>
        </p:nvSpPr>
        <p:spPr>
          <a:xfrm>
            <a:off x="841248" y="685800"/>
            <a:ext cx="10506456" cy="1157005"/>
          </a:xfrm>
        </p:spPr>
        <p:txBody>
          <a:bodyPr anchor="b">
            <a:normAutofit/>
          </a:bodyPr>
          <a:lstStyle/>
          <a:p>
            <a:r>
              <a:rPr lang="en-GB" sz="3700" b="1" dirty="0"/>
              <a:t>Introduction – </a:t>
            </a:r>
            <a:r>
              <a:rPr lang="en-GB" sz="3700" dirty="0"/>
              <a:t>Can a pluralistic approach address cultural and ethnic discourse? </a:t>
            </a:r>
          </a:p>
        </p:txBody>
      </p:sp>
      <p:sp>
        <p:nvSpPr>
          <p:cNvPr id="26" name="Rectangle 2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2AFECEB-989B-4F32-BA53-71B87FC5A573}"/>
              </a:ext>
            </a:extLst>
          </p:cNvPr>
          <p:cNvGraphicFramePr>
            <a:graphicFrameLocks noGrp="1"/>
          </p:cNvGraphicFramePr>
          <p:nvPr>
            <p:ph idx="1"/>
            <p:extLst>
              <p:ext uri="{D42A27DB-BD31-4B8C-83A1-F6EECF244321}">
                <p14:modId xmlns:p14="http://schemas.microsoft.com/office/powerpoint/2010/main" val="3047782692"/>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6771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CC6BB2-28F8-4405-829D-0562733BE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5C2E53F0-AD54-4A55-99A0-EC896CE3C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D15F19F8-85EE-477A-ACBA-4B6D0697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8157BD-45FD-4328-A76A-8EB6072EF780}"/>
              </a:ext>
            </a:extLst>
          </p:cNvPr>
          <p:cNvSpPr>
            <a:spLocks noGrp="1"/>
          </p:cNvSpPr>
          <p:nvPr>
            <p:ph type="title"/>
          </p:nvPr>
        </p:nvSpPr>
        <p:spPr>
          <a:xfrm>
            <a:off x="838200" y="253397"/>
            <a:ext cx="10515600" cy="1273233"/>
          </a:xfrm>
        </p:spPr>
        <p:txBody>
          <a:bodyPr>
            <a:normAutofit/>
          </a:bodyPr>
          <a:lstStyle/>
          <a:p>
            <a:r>
              <a:rPr lang="en-GB" dirty="0"/>
              <a:t>What’s the intention?</a:t>
            </a:r>
          </a:p>
        </p:txBody>
      </p:sp>
      <p:sp>
        <p:nvSpPr>
          <p:cNvPr id="16" name="Rectangle 15">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97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A01E101-E043-4311-B6D5-244429EDEBAE}"/>
              </a:ext>
            </a:extLst>
          </p:cNvPr>
          <p:cNvGraphicFramePr>
            <a:graphicFrameLocks noGrp="1"/>
          </p:cNvGraphicFramePr>
          <p:nvPr>
            <p:ph idx="1"/>
            <p:extLst>
              <p:ext uri="{D42A27DB-BD31-4B8C-83A1-F6EECF244321}">
                <p14:modId xmlns:p14="http://schemas.microsoft.com/office/powerpoint/2010/main" val="2354432840"/>
              </p:ext>
            </p:extLst>
          </p:nvPr>
        </p:nvGraphicFramePr>
        <p:xfrm>
          <a:off x="838200" y="2184158"/>
          <a:ext cx="10515600" cy="4061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6615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D9C02-BC62-4CEA-840A-958CE7C357C3}"/>
              </a:ext>
            </a:extLst>
          </p:cNvPr>
          <p:cNvSpPr>
            <a:spLocks noGrp="1"/>
          </p:cNvSpPr>
          <p:nvPr>
            <p:ph type="title"/>
          </p:nvPr>
        </p:nvSpPr>
        <p:spPr/>
        <p:txBody>
          <a:bodyPr/>
          <a:lstStyle/>
          <a:p>
            <a:r>
              <a:rPr lang="en-GB" dirty="0"/>
              <a:t>Traditional principals of Therapy</a:t>
            </a:r>
          </a:p>
        </p:txBody>
      </p:sp>
      <p:sp>
        <p:nvSpPr>
          <p:cNvPr id="3" name="Content Placeholder 2">
            <a:extLst>
              <a:ext uri="{FF2B5EF4-FFF2-40B4-BE49-F238E27FC236}">
                <a16:creationId xmlns:a16="http://schemas.microsoft.com/office/drawing/2014/main" id="{D9FC4EEC-8CFD-4181-9082-4F3091EB1AF7}"/>
              </a:ext>
            </a:extLst>
          </p:cNvPr>
          <p:cNvSpPr>
            <a:spLocks noGrp="1"/>
          </p:cNvSpPr>
          <p:nvPr>
            <p:ph idx="1"/>
          </p:nvPr>
        </p:nvSpPr>
        <p:spPr/>
        <p:txBody>
          <a:bodyPr/>
          <a:lstStyle/>
          <a:p>
            <a:r>
              <a:rPr lang="en-GB" dirty="0"/>
              <a:t>Have derived from gender and culturally based perceptions. </a:t>
            </a:r>
          </a:p>
          <a:p>
            <a:r>
              <a:rPr lang="en-GB" dirty="0"/>
              <a:t>Suggest that </a:t>
            </a:r>
          </a:p>
        </p:txBody>
      </p:sp>
    </p:spTree>
    <p:extLst>
      <p:ext uri="{BB962C8B-B14F-4D97-AF65-F5344CB8AC3E}">
        <p14:creationId xmlns:p14="http://schemas.microsoft.com/office/powerpoint/2010/main" val="36400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11A019-3D7D-470A-80B0-ABF328462F80}"/>
              </a:ext>
            </a:extLst>
          </p:cNvPr>
          <p:cNvSpPr>
            <a:spLocks noGrp="1"/>
          </p:cNvSpPr>
          <p:nvPr>
            <p:ph type="title"/>
          </p:nvPr>
        </p:nvSpPr>
        <p:spPr>
          <a:xfrm>
            <a:off x="659234" y="957447"/>
            <a:ext cx="3383280" cy="4943105"/>
          </a:xfrm>
        </p:spPr>
        <p:txBody>
          <a:bodyPr anchor="ctr">
            <a:normAutofit/>
          </a:bodyPr>
          <a:lstStyle/>
          <a:p>
            <a:r>
              <a:rPr lang="en-GB" dirty="0"/>
              <a:t>Modern principles </a:t>
            </a:r>
            <a:endParaRPr lang="en-GB"/>
          </a:p>
        </p:txBody>
      </p:sp>
      <p:sp>
        <p:nvSpPr>
          <p:cNvPr id="21" name="Rectangle 2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4E50E76-D89B-48FD-AB72-BCDB3B8580FB}"/>
              </a:ext>
            </a:extLst>
          </p:cNvPr>
          <p:cNvGraphicFramePr>
            <a:graphicFrameLocks noGrp="1"/>
          </p:cNvGraphicFramePr>
          <p:nvPr>
            <p:ph idx="1"/>
            <p:extLst>
              <p:ext uri="{D42A27DB-BD31-4B8C-83A1-F6EECF244321}">
                <p14:modId xmlns:p14="http://schemas.microsoft.com/office/powerpoint/2010/main" val="169646823"/>
              </p:ext>
            </p:extLst>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6629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0D6B69-9C9A-4CCB-9687-286EEC6A7951}"/>
              </a:ext>
            </a:extLst>
          </p:cNvPr>
          <p:cNvSpPr>
            <a:spLocks noGrp="1"/>
          </p:cNvSpPr>
          <p:nvPr>
            <p:ph type="title"/>
          </p:nvPr>
        </p:nvSpPr>
        <p:spPr>
          <a:xfrm>
            <a:off x="841248" y="251312"/>
            <a:ext cx="10506456" cy="1010264"/>
          </a:xfrm>
        </p:spPr>
        <p:txBody>
          <a:bodyPr anchor="ctr">
            <a:normAutofit/>
          </a:bodyPr>
          <a:lstStyle/>
          <a:p>
            <a:r>
              <a:rPr lang="en-GB" dirty="0"/>
              <a:t>Social constructionism</a:t>
            </a:r>
          </a:p>
        </p:txBody>
      </p:sp>
      <p:sp>
        <p:nvSpPr>
          <p:cNvPr id="25" name="Rectangle 11">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1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7" name="Content Placeholder 2">
            <a:extLst>
              <a:ext uri="{FF2B5EF4-FFF2-40B4-BE49-F238E27FC236}">
                <a16:creationId xmlns:a16="http://schemas.microsoft.com/office/drawing/2014/main" id="{8CAFF451-047B-4FEE-85AC-B512ECD3BF15}"/>
              </a:ext>
            </a:extLst>
          </p:cNvPr>
          <p:cNvGraphicFramePr>
            <a:graphicFrameLocks noGrp="1"/>
          </p:cNvGraphicFramePr>
          <p:nvPr>
            <p:ph idx="1"/>
            <p:extLst>
              <p:ext uri="{D42A27DB-BD31-4B8C-83A1-F6EECF244321}">
                <p14:modId xmlns:p14="http://schemas.microsoft.com/office/powerpoint/2010/main" val="79943242"/>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1392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04588D-8E92-4D76-8BF9-FE8E0102BA7C}"/>
              </a:ext>
            </a:extLst>
          </p:cNvPr>
          <p:cNvSpPr>
            <a:spLocks noGrp="1"/>
          </p:cNvSpPr>
          <p:nvPr>
            <p:ph type="title"/>
          </p:nvPr>
        </p:nvSpPr>
        <p:spPr>
          <a:xfrm>
            <a:off x="838200" y="253397"/>
            <a:ext cx="10515600" cy="1273233"/>
          </a:xfrm>
        </p:spPr>
        <p:txBody>
          <a:bodyPr>
            <a:normAutofit/>
          </a:bodyPr>
          <a:lstStyle/>
          <a:p>
            <a:r>
              <a:rPr lang="en-GB" dirty="0"/>
              <a:t>Cross-culturally or multiculturism. </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84E0E4-3705-449A-9FA3-DD2D4A522EF2}"/>
              </a:ext>
            </a:extLst>
          </p:cNvPr>
          <p:cNvSpPr>
            <a:spLocks noGrp="1"/>
          </p:cNvSpPr>
          <p:nvPr>
            <p:ph idx="1"/>
          </p:nvPr>
        </p:nvSpPr>
        <p:spPr>
          <a:xfrm>
            <a:off x="838200" y="2144119"/>
            <a:ext cx="10515600" cy="4028081"/>
          </a:xfrm>
        </p:spPr>
        <p:txBody>
          <a:bodyPr>
            <a:normAutofit/>
          </a:bodyPr>
          <a:lstStyle/>
          <a:p>
            <a:r>
              <a:rPr lang="en-GB" sz="2200" dirty="0"/>
              <a:t>Its about letting people speak about their truth, and understanding that there is no hierarchy, no best practice, no community better or more adequate than the other. </a:t>
            </a:r>
          </a:p>
          <a:p>
            <a:r>
              <a:rPr lang="en-GB" sz="2200" dirty="0"/>
              <a:t>It is an umbrella term which includes a variety of meanings, attitudes, beliefs, and values (Laungani, 2005). Its this diversity which offers a rich, enlightening and different point of view to your own personal culture. </a:t>
            </a:r>
          </a:p>
          <a:p>
            <a:r>
              <a:rPr lang="en-GB" sz="2200" dirty="0"/>
              <a:t>Cultural differences in Western and Eastern societies have two distinct worldviews and theoretical perspectives (Laungani, 2005). Can we really bridge between them? </a:t>
            </a:r>
          </a:p>
          <a:p>
            <a:endParaRPr lang="en-GB" sz="2200" dirty="0"/>
          </a:p>
        </p:txBody>
      </p:sp>
    </p:spTree>
    <p:extLst>
      <p:ext uri="{BB962C8B-B14F-4D97-AF65-F5344CB8AC3E}">
        <p14:creationId xmlns:p14="http://schemas.microsoft.com/office/powerpoint/2010/main" val="3934848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B6975-A8F7-4847-8903-3642C58CC6CE}"/>
              </a:ext>
            </a:extLst>
          </p:cNvPr>
          <p:cNvSpPr>
            <a:spLocks noGrp="1"/>
          </p:cNvSpPr>
          <p:nvPr>
            <p:ph type="title"/>
          </p:nvPr>
        </p:nvSpPr>
        <p:spPr>
          <a:xfrm>
            <a:off x="841248" y="251312"/>
            <a:ext cx="10506456" cy="1010264"/>
          </a:xfrm>
        </p:spPr>
        <p:txBody>
          <a:bodyPr anchor="ctr">
            <a:normAutofit/>
          </a:bodyPr>
          <a:lstStyle/>
          <a:p>
            <a:r>
              <a:rPr lang="en-GB" dirty="0"/>
              <a:t>How our culture affects us. </a:t>
            </a:r>
          </a:p>
        </p:txBody>
      </p:sp>
      <p:sp>
        <p:nvSpPr>
          <p:cNvPr id="12" name="Rectangle 11">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928332A-103E-488F-A1A6-023E43EFED49}"/>
              </a:ext>
            </a:extLst>
          </p:cNvPr>
          <p:cNvGraphicFramePr>
            <a:graphicFrameLocks noGrp="1"/>
          </p:cNvGraphicFramePr>
          <p:nvPr>
            <p:ph idx="1"/>
            <p:extLst>
              <p:ext uri="{D42A27DB-BD31-4B8C-83A1-F6EECF244321}">
                <p14:modId xmlns:p14="http://schemas.microsoft.com/office/powerpoint/2010/main" val="3943422334"/>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group of people posing for the camera&#10;&#10;Description automatically generated">
            <a:extLst>
              <a:ext uri="{FF2B5EF4-FFF2-40B4-BE49-F238E27FC236}">
                <a16:creationId xmlns:a16="http://schemas.microsoft.com/office/drawing/2014/main" id="{366CE380-89B5-4625-AB39-03CB6F2245B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640222" y="116829"/>
            <a:ext cx="3417666" cy="1821122"/>
          </a:xfrm>
          <a:prstGeom prst="rect">
            <a:avLst/>
          </a:prstGeom>
        </p:spPr>
      </p:pic>
    </p:spTree>
    <p:extLst>
      <p:ext uri="{BB962C8B-B14F-4D97-AF65-F5344CB8AC3E}">
        <p14:creationId xmlns:p14="http://schemas.microsoft.com/office/powerpoint/2010/main" val="1432725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C91E055-F204-4D0A-992B-62B3BDDCFE03}"/>
              </a:ext>
            </a:extLst>
          </p:cNvPr>
          <p:cNvSpPr txBox="1"/>
          <p:nvPr/>
        </p:nvSpPr>
        <p:spPr>
          <a:xfrm>
            <a:off x="841248" y="251312"/>
            <a:ext cx="10506456" cy="10102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Speaking about the unspoken</a:t>
            </a:r>
          </a:p>
        </p:txBody>
      </p:sp>
      <p:sp>
        <p:nvSpPr>
          <p:cNvPr id="30" name="Rectangle 29">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FCF57DF-8F4E-4FC4-BA61-92BB4F9ED071}"/>
              </a:ext>
            </a:extLst>
          </p:cNvPr>
          <p:cNvGraphicFramePr>
            <a:graphicFrameLocks noGrp="1"/>
          </p:cNvGraphicFramePr>
          <p:nvPr>
            <p:ph idx="1"/>
            <p:extLst>
              <p:ext uri="{D42A27DB-BD31-4B8C-83A1-F6EECF244321}">
                <p14:modId xmlns:p14="http://schemas.microsoft.com/office/powerpoint/2010/main" val="285535758"/>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7050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2756BF-ED0E-4ABA-BCBA-FC7E1139766C}"/>
              </a:ext>
            </a:extLst>
          </p:cNvPr>
          <p:cNvSpPr>
            <a:spLocks noGrp="1"/>
          </p:cNvSpPr>
          <p:nvPr>
            <p:ph type="title"/>
          </p:nvPr>
        </p:nvSpPr>
        <p:spPr>
          <a:xfrm>
            <a:off x="621792" y="1161288"/>
            <a:ext cx="3602736" cy="4526280"/>
          </a:xfrm>
        </p:spPr>
        <p:txBody>
          <a:bodyPr>
            <a:normAutofit/>
          </a:bodyPr>
          <a:lstStyle/>
          <a:p>
            <a:r>
              <a:rPr lang="en-GB" dirty="0"/>
              <a:t>Why is this an issue for therapeutic community? </a:t>
            </a:r>
          </a:p>
        </p:txBody>
      </p:sp>
      <p:sp>
        <p:nvSpPr>
          <p:cNvPr id="16" name="Rectangle 1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9D7389B-3D06-46B4-853C-DDFD04ACB32B}"/>
              </a:ext>
            </a:extLst>
          </p:cNvPr>
          <p:cNvGraphicFramePr>
            <a:graphicFrameLocks noGrp="1"/>
          </p:cNvGraphicFramePr>
          <p:nvPr>
            <p:ph idx="1"/>
            <p:extLst>
              <p:ext uri="{D42A27DB-BD31-4B8C-83A1-F6EECF244321}">
                <p14:modId xmlns:p14="http://schemas.microsoft.com/office/powerpoint/2010/main" val="115524616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259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F88978-7F05-4A66-8E85-5EB88DCBA6E2}"/>
              </a:ext>
            </a:extLst>
          </p:cNvPr>
          <p:cNvSpPr>
            <a:spLocks noGrp="1"/>
          </p:cNvSpPr>
          <p:nvPr>
            <p:ph type="title"/>
          </p:nvPr>
        </p:nvSpPr>
        <p:spPr>
          <a:xfrm>
            <a:off x="1115568" y="548640"/>
            <a:ext cx="10168128" cy="1179576"/>
          </a:xfrm>
        </p:spPr>
        <p:txBody>
          <a:bodyPr>
            <a:normAutofit/>
          </a:bodyPr>
          <a:lstStyle/>
          <a:p>
            <a:r>
              <a:rPr lang="en-GB"/>
              <a:t>Can we really empathise?</a:t>
            </a:r>
            <a:endParaRPr lang="en-GB" dirty="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5EC98D2-EE18-4408-BFE9-3BD74F6756AF}"/>
              </a:ext>
            </a:extLst>
          </p:cNvPr>
          <p:cNvSpPr>
            <a:spLocks noGrp="1"/>
          </p:cNvSpPr>
          <p:nvPr>
            <p:ph idx="1"/>
          </p:nvPr>
        </p:nvSpPr>
        <p:spPr>
          <a:xfrm>
            <a:off x="1115568" y="2481943"/>
            <a:ext cx="10168128" cy="3695020"/>
          </a:xfrm>
        </p:spPr>
        <p:txBody>
          <a:bodyPr>
            <a:normAutofit fontScale="92500"/>
          </a:bodyPr>
          <a:lstStyle/>
          <a:p>
            <a:r>
              <a:rPr lang="en-GB" sz="2200" dirty="0"/>
              <a:t>Our westernised way of thinking about medicine and mental health, with things such as the DSM-IV as the main guidance to diagnosing mental health (</a:t>
            </a:r>
            <a:r>
              <a:rPr lang="en-GB" sz="2200" dirty="0" err="1"/>
              <a:t>Gergen</a:t>
            </a:r>
            <a:r>
              <a:rPr lang="en-GB" sz="2200" dirty="0"/>
              <a:t>,  2014), may not be in line with the cultural views of different societies. However, it is imperative to show equal respect and value (Baertschi, 2014). Additionally, if this is not achieved, then this is surely contradictory of the basic principles of this  therapy. </a:t>
            </a:r>
          </a:p>
          <a:p>
            <a:r>
              <a:rPr lang="en-GB" sz="2200" dirty="0"/>
              <a:t>It is unfair for patients to be engaging with therapists who are unable or unwilling to validate or discuss their real and cumulative experiences, because it makes the practitioner uncomfortable (Taylor, 2019). Furthermore, therapists may also be using defence mechanisms as a way to disassociate from societal hierarchy’s.</a:t>
            </a:r>
          </a:p>
          <a:p>
            <a:pPr marL="0" indent="0">
              <a:buNone/>
            </a:pPr>
            <a:endParaRPr lang="en-GB" sz="2200" dirty="0"/>
          </a:p>
          <a:p>
            <a:endParaRPr lang="en-GB" sz="2200" dirty="0"/>
          </a:p>
        </p:txBody>
      </p:sp>
    </p:spTree>
    <p:extLst>
      <p:ext uri="{BB962C8B-B14F-4D97-AF65-F5344CB8AC3E}">
        <p14:creationId xmlns:p14="http://schemas.microsoft.com/office/powerpoint/2010/main" val="2345736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15">
            <a:extLst>
              <a:ext uri="{FF2B5EF4-FFF2-40B4-BE49-F238E27FC236}">
                <a16:creationId xmlns:a16="http://schemas.microsoft.com/office/drawing/2014/main" id="{5ACC6BB2-28F8-4405-829D-0562733BE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Freeform: Shape 17">
            <a:extLst>
              <a:ext uri="{FF2B5EF4-FFF2-40B4-BE49-F238E27FC236}">
                <a16:creationId xmlns:a16="http://schemas.microsoft.com/office/drawing/2014/main" id="{5C2E53F0-AD54-4A55-99A0-EC896CE3C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 name="Freeform: Shape 19">
            <a:extLst>
              <a:ext uri="{FF2B5EF4-FFF2-40B4-BE49-F238E27FC236}">
                <a16:creationId xmlns:a16="http://schemas.microsoft.com/office/drawing/2014/main" id="{D15F19F8-85EE-477A-ACBA-4B6D0697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C6447F-89DC-4A5D-B003-B6394D0AB777}"/>
              </a:ext>
            </a:extLst>
          </p:cNvPr>
          <p:cNvSpPr>
            <a:spLocks noGrp="1"/>
          </p:cNvSpPr>
          <p:nvPr>
            <p:ph type="title"/>
          </p:nvPr>
        </p:nvSpPr>
        <p:spPr>
          <a:xfrm>
            <a:off x="838200" y="253397"/>
            <a:ext cx="10515600" cy="1273233"/>
          </a:xfrm>
        </p:spPr>
        <p:txBody>
          <a:bodyPr vert="horz" lIns="91440" tIns="45720" rIns="91440" bIns="45720" rtlCol="0" anchor="ctr">
            <a:normAutofit/>
          </a:bodyPr>
          <a:lstStyle/>
          <a:p>
            <a:r>
              <a:rPr lang="en-US"/>
              <a:t>Are we failing? </a:t>
            </a:r>
          </a:p>
        </p:txBody>
      </p:sp>
      <p:sp>
        <p:nvSpPr>
          <p:cNvPr id="22" name="Rectangle 2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97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DF3C5E8-1752-432D-940E-291562F3E23E}"/>
              </a:ext>
            </a:extLst>
          </p:cNvPr>
          <p:cNvGraphicFramePr>
            <a:graphicFrameLocks noGrp="1"/>
          </p:cNvGraphicFramePr>
          <p:nvPr>
            <p:ph sz="half" idx="1"/>
            <p:extLst>
              <p:ext uri="{D42A27DB-BD31-4B8C-83A1-F6EECF244321}">
                <p14:modId xmlns:p14="http://schemas.microsoft.com/office/powerpoint/2010/main" val="3150103583"/>
              </p:ext>
            </p:extLst>
          </p:nvPr>
        </p:nvGraphicFramePr>
        <p:xfrm>
          <a:off x="838200" y="2184158"/>
          <a:ext cx="10515600" cy="4061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3444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09B51-3814-4695-A146-7D45BF0855B0}"/>
              </a:ext>
            </a:extLst>
          </p:cNvPr>
          <p:cNvSpPr>
            <a:spLocks noGrp="1"/>
          </p:cNvSpPr>
          <p:nvPr>
            <p:ph type="title"/>
          </p:nvPr>
        </p:nvSpPr>
        <p:spPr/>
        <p:txBody>
          <a:bodyPr/>
          <a:lstStyle/>
          <a:p>
            <a:r>
              <a:rPr lang="en-GB" dirty="0"/>
              <a:t>Can Emotion Focused Therapy (EFT) help?</a:t>
            </a:r>
          </a:p>
        </p:txBody>
      </p:sp>
      <p:sp>
        <p:nvSpPr>
          <p:cNvPr id="3" name="Content Placeholder 2">
            <a:extLst>
              <a:ext uri="{FF2B5EF4-FFF2-40B4-BE49-F238E27FC236}">
                <a16:creationId xmlns:a16="http://schemas.microsoft.com/office/drawing/2014/main" id="{D2AF8B58-A0F6-4F1D-AEB3-29DBA290B362}"/>
              </a:ext>
            </a:extLst>
          </p:cNvPr>
          <p:cNvSpPr>
            <a:spLocks noGrp="1"/>
          </p:cNvSpPr>
          <p:nvPr>
            <p:ph idx="1"/>
          </p:nvPr>
        </p:nvSpPr>
        <p:spPr/>
        <p:txBody>
          <a:bodyPr/>
          <a:lstStyle/>
          <a:p>
            <a:r>
              <a:rPr lang="en-GB" dirty="0"/>
              <a:t>Its </a:t>
            </a:r>
          </a:p>
        </p:txBody>
      </p:sp>
    </p:spTree>
    <p:extLst>
      <p:ext uri="{BB962C8B-B14F-4D97-AF65-F5344CB8AC3E}">
        <p14:creationId xmlns:p14="http://schemas.microsoft.com/office/powerpoint/2010/main" val="3076506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1EF45-FA7F-41B7-8E5D-1BDDA126E542}"/>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47D55B85-736E-4C8F-AFCA-BD8ECDF1EDC4}"/>
              </a:ext>
            </a:extLst>
          </p:cNvPr>
          <p:cNvSpPr>
            <a:spLocks noGrp="1"/>
          </p:cNvSpPr>
          <p:nvPr>
            <p:ph idx="1"/>
          </p:nvPr>
        </p:nvSpPr>
        <p:spPr/>
        <p:txBody>
          <a:bodyPr>
            <a:normAutofit fontScale="85000" lnSpcReduction="20000"/>
          </a:bodyPr>
          <a:lstStyle/>
          <a:p>
            <a:pPr marL="0" indent="0">
              <a:buNone/>
            </a:pPr>
            <a:r>
              <a:rPr lang="en-GB" dirty="0"/>
              <a:t>A Pluralistic approach offers a diverse framework for therapy, and in theory, suggests all the right things to provide a culturally diverse solution to ethnic discourse, however, in practice, research suggests otherwise. That in order to truly respect and value other cultures, beliefs, social viewpoints, we have to truly understand, embrace and acknowledge their differences without being racist or judgmental or feeling less, or the need for hierarchy. </a:t>
            </a:r>
          </a:p>
          <a:p>
            <a:pPr marL="0" indent="0">
              <a:buNone/>
            </a:pPr>
            <a:r>
              <a:rPr lang="en-GB" dirty="0"/>
              <a:t>The Westernised approach to medical diagnoses is very methodical, practical and cognitively based, whereas is Eastern cultures, its more spiritual, emotive. Both live in very different realities. </a:t>
            </a:r>
          </a:p>
        </p:txBody>
      </p:sp>
    </p:spTree>
    <p:extLst>
      <p:ext uri="{BB962C8B-B14F-4D97-AF65-F5344CB8AC3E}">
        <p14:creationId xmlns:p14="http://schemas.microsoft.com/office/powerpoint/2010/main" val="959952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F3CD4B1-F1F5-47CD-9AE6-2E06D7E7EE81}"/>
              </a:ext>
            </a:extLst>
          </p:cNvPr>
          <p:cNvSpPr txBox="1">
            <a:spLocks noGrp="1"/>
          </p:cNvSpPr>
          <p:nvPr>
            <p:ph idx="1"/>
          </p:nvPr>
        </p:nvSpPr>
        <p:spPr>
          <a:xfrm>
            <a:off x="1116013" y="2478088"/>
            <a:ext cx="10167937" cy="3694112"/>
          </a:xfrm>
          <a:prstGeom prst="rect">
            <a:avLst/>
          </a:prstGeom>
          <a:noFill/>
        </p:spPr>
        <p:txBody>
          <a:bodyPr wrap="square" rtlCol="0">
            <a:spAutoFit/>
          </a:bodyPr>
          <a:lstStyle/>
          <a:p>
            <a:r>
              <a:rPr lang="en-GB" sz="900" dirty="0">
                <a:hlinkClick r:id="rId2" tooltip="http://scienceforwork.com/blog/culture-sensitive-management/"/>
              </a:rPr>
              <a:t>This Photo</a:t>
            </a:r>
            <a:r>
              <a:rPr lang="en-GB" sz="900" dirty="0"/>
              <a:t> by Unknown Author is licensed under </a:t>
            </a:r>
            <a:r>
              <a:rPr lang="en-GB" sz="900" dirty="0">
                <a:hlinkClick r:id="rId3" tooltip="https://creativecommons.org/licenses/by-nc-nd/3.0/"/>
              </a:rPr>
              <a:t>CC BY-NC-ND</a:t>
            </a:r>
            <a:endParaRPr lang="en-GB" sz="900" dirty="0"/>
          </a:p>
        </p:txBody>
      </p:sp>
      <p:sp>
        <p:nvSpPr>
          <p:cNvPr id="5" name="TextBox 4">
            <a:extLst>
              <a:ext uri="{FF2B5EF4-FFF2-40B4-BE49-F238E27FC236}">
                <a16:creationId xmlns:a16="http://schemas.microsoft.com/office/drawing/2014/main" id="{D09A055D-B4D2-4876-BF65-C38BED33B138}"/>
              </a:ext>
            </a:extLst>
          </p:cNvPr>
          <p:cNvSpPr txBox="1"/>
          <p:nvPr/>
        </p:nvSpPr>
        <p:spPr>
          <a:xfrm>
            <a:off x="1007165" y="357809"/>
            <a:ext cx="5287618" cy="646331"/>
          </a:xfrm>
          <a:prstGeom prst="rect">
            <a:avLst/>
          </a:prstGeom>
          <a:noFill/>
        </p:spPr>
        <p:txBody>
          <a:bodyPr wrap="square" rtlCol="0">
            <a:spAutoFit/>
          </a:bodyPr>
          <a:lstStyle/>
          <a:p>
            <a:r>
              <a:rPr lang="en-GB" sz="3600" dirty="0"/>
              <a:t>References </a:t>
            </a:r>
          </a:p>
        </p:txBody>
      </p:sp>
    </p:spTree>
    <p:extLst>
      <p:ext uri="{BB962C8B-B14F-4D97-AF65-F5344CB8AC3E}">
        <p14:creationId xmlns:p14="http://schemas.microsoft.com/office/powerpoint/2010/main" val="143318249"/>
      </p:ext>
    </p:extLst>
  </p:cSld>
  <p:clrMapOvr>
    <a:masterClrMapping/>
  </p:clrMapOvr>
</p:sld>
</file>

<file path=ppt/theme/theme1.xml><?xml version="1.0" encoding="utf-8"?>
<a:theme xmlns:a="http://schemas.openxmlformats.org/drawingml/2006/main" name="AccentBoxVTI">
  <a:themeElements>
    <a:clrScheme name="AnalogousFromLightSeedRightStep">
      <a:dk1>
        <a:srgbClr val="000000"/>
      </a:dk1>
      <a:lt1>
        <a:srgbClr val="FFFFFF"/>
      </a:lt1>
      <a:dk2>
        <a:srgbClr val="243041"/>
      </a:dk2>
      <a:lt2>
        <a:srgbClr val="E2E6E8"/>
      </a:lt2>
      <a:accent1>
        <a:srgbClr val="C0998B"/>
      </a:accent1>
      <a:accent2>
        <a:srgbClr val="B4A27B"/>
      </a:accent2>
      <a:accent3>
        <a:srgbClr val="A3A67E"/>
      </a:accent3>
      <a:accent4>
        <a:srgbClr val="8EAA74"/>
      </a:accent4>
      <a:accent5>
        <a:srgbClr val="85AB82"/>
      </a:accent5>
      <a:accent6>
        <a:srgbClr val="77AF8A"/>
      </a:accent6>
      <a:hlink>
        <a:srgbClr val="5D8A9A"/>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0</TotalTime>
  <Words>1159</Words>
  <Application>Microsoft Office PowerPoint</Application>
  <PresentationFormat>Widescreen</PresentationFormat>
  <Paragraphs>46</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Avenir Next LT Pro</vt:lpstr>
      <vt:lpstr>Calibri</vt:lpstr>
      <vt:lpstr>AccentBoxVTI</vt:lpstr>
      <vt:lpstr>Pluralistic Approaches </vt:lpstr>
      <vt:lpstr>Introduction – Can a pluralistic approach address cultural and ethnic discourse? </vt:lpstr>
      <vt:lpstr>What’s the intention?</vt:lpstr>
      <vt:lpstr>Traditional principals of Therapy</vt:lpstr>
      <vt:lpstr>Modern principles </vt:lpstr>
      <vt:lpstr>Social constructionism</vt:lpstr>
      <vt:lpstr>Cross-culturally or multiculturism. </vt:lpstr>
      <vt:lpstr>How our culture affects us. </vt:lpstr>
      <vt:lpstr>PowerPoint Presentation</vt:lpstr>
      <vt:lpstr>Why is this an issue for therapeutic community? </vt:lpstr>
      <vt:lpstr>Can we really empathise?</vt:lpstr>
      <vt:lpstr>Are we failing? </vt:lpstr>
      <vt:lpstr>Can Emotion Focused Therapy (EFT) help?</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Pluralistic Approaches</dc:title>
  <dc:creator>Amy Mellin (1705191)</dc:creator>
  <cp:lastModifiedBy>Amy Mellin (1705191)</cp:lastModifiedBy>
  <cp:revision>19</cp:revision>
  <dcterms:created xsi:type="dcterms:W3CDTF">2020-01-21T00:26:51Z</dcterms:created>
  <dcterms:modified xsi:type="dcterms:W3CDTF">2020-01-21T02:20:45Z</dcterms:modified>
</cp:coreProperties>
</file>