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7"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5033" autoAdjust="0"/>
  </p:normalViewPr>
  <p:slideViewPr>
    <p:cSldViewPr snapToGrid="0">
      <p:cViewPr varScale="1">
        <p:scale>
          <a:sx n="82" d="100"/>
          <a:sy n="82" d="100"/>
        </p:scale>
        <p:origin x="69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_rels/data3.xml.rels><?xml version="1.0" encoding="UTF-8" standalone="yes"?>
<Relationships xmlns="http://schemas.openxmlformats.org/package/2006/relationships"><Relationship Id="rId3" Type="http://schemas.openxmlformats.org/officeDocument/2006/relationships/hyperlink" Target="https://www.academia.edu/25913809/The_influence_of_eWOM_in_social_media_on_consumers_purchase_intentions_An_extended_approach_to_information_adoption" TargetMode="External"/><Relationship Id="rId2" Type="http://schemas.openxmlformats.org/officeDocument/2006/relationships/hyperlink" Target="https://books.google.co.uk/books?id=Rkh4EAAAQBAJ&amp;printsec=frontcover" TargetMode="External"/><Relationship Id="rId1" Type="http://schemas.openxmlformats.org/officeDocument/2006/relationships/hyperlink" Target="https://people.umass.edu/aizen/pubs/tpb.1991.pdf" TargetMode="External"/><Relationship Id="rId5" Type="http://schemas.openxmlformats.org/officeDocument/2006/relationships/hyperlink" Target="https://ink.library.smu.edu.sg/lkcsb_research/1147/" TargetMode="External"/><Relationship Id="rId4" Type="http://schemas.openxmlformats.org/officeDocument/2006/relationships/hyperlink" Target="https://www.sciencepublishinggroup.com/article/10.11648/j.ajtas.20160501.11" TargetMode="External"/></Relationships>
</file>

<file path=ppt/diagrams/_rels/drawing2.xml.rels><?xml version="1.0" encoding="UTF-8" standalone="yes"?>
<Relationships xmlns="http://schemas.openxmlformats.org/package/2006/relationships"><Relationship Id="rId2" Type="http://schemas.openxmlformats.org/officeDocument/2006/relationships/image" Target="../media/image9.svg"/><Relationship Id="rId1" Type="http://schemas.openxmlformats.org/officeDocument/2006/relationships/image" Target="../media/image8.svg"/></Relationships>
</file>

<file path=ppt/diagrams/_rels/drawing3.xml.rels><?xml version="1.0" encoding="UTF-8" standalone="yes"?>
<Relationships xmlns="http://schemas.openxmlformats.org/package/2006/relationships"><Relationship Id="rId3" Type="http://schemas.openxmlformats.org/officeDocument/2006/relationships/hyperlink" Target="https://www.academia.edu/25913809/The_influence_of_eWOM_in_social_media_on_consumers_purchase_intentions_An_extended_approach_to_information_adoption" TargetMode="External"/><Relationship Id="rId2" Type="http://schemas.openxmlformats.org/officeDocument/2006/relationships/hyperlink" Target="https://books.google.co.uk/books?id=Rkh4EAAAQBAJ&amp;printsec=frontcover" TargetMode="External"/><Relationship Id="rId1" Type="http://schemas.openxmlformats.org/officeDocument/2006/relationships/hyperlink" Target="https://people.umass.edu/aizen/pubs/tpb.1991.pdf" TargetMode="External"/><Relationship Id="rId5" Type="http://schemas.openxmlformats.org/officeDocument/2006/relationships/hyperlink" Target="https://ink.library.smu.edu.sg/lkcsb_research/1147/" TargetMode="External"/><Relationship Id="rId4" Type="http://schemas.openxmlformats.org/officeDocument/2006/relationships/hyperlink" Target="https://www.sciencepublishinggroup.com/article/10.11648/j.ajtas.20160501.11" TargetMode="Externa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5C2D7BA-ED64-46E3-A588-D9127CACED0F}"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50817D39-2853-4AD4-8973-52517F839DD7}">
      <dgm:prSet/>
      <dgm:spPr/>
      <dgm:t>
        <a:bodyPr/>
        <a:lstStyle/>
        <a:p>
          <a:r>
            <a:rPr lang="en-GB"/>
            <a:t>Confidentiality</a:t>
          </a:r>
          <a:endParaRPr lang="en-US"/>
        </a:p>
      </dgm:t>
    </dgm:pt>
    <dgm:pt modelId="{E9BD33D0-981A-43E7-B80A-80F1C05ECD00}" type="parTrans" cxnId="{5FEF6A61-4C3A-4089-8B44-C7533747A834}">
      <dgm:prSet/>
      <dgm:spPr/>
      <dgm:t>
        <a:bodyPr/>
        <a:lstStyle/>
        <a:p>
          <a:endParaRPr lang="en-US"/>
        </a:p>
      </dgm:t>
    </dgm:pt>
    <dgm:pt modelId="{FB278FA5-0C6C-48A9-AFDB-65AEF4749B8E}" type="sibTrans" cxnId="{5FEF6A61-4C3A-4089-8B44-C7533747A834}">
      <dgm:prSet/>
      <dgm:spPr/>
      <dgm:t>
        <a:bodyPr/>
        <a:lstStyle/>
        <a:p>
          <a:endParaRPr lang="en-US"/>
        </a:p>
      </dgm:t>
    </dgm:pt>
    <dgm:pt modelId="{911CF78C-E345-4605-9F06-3D5ECD91CFA6}">
      <dgm:prSet/>
      <dgm:spPr/>
      <dgm:t>
        <a:bodyPr/>
        <a:lstStyle/>
        <a:p>
          <a:r>
            <a:rPr lang="en-GB"/>
            <a:t>Data security</a:t>
          </a:r>
          <a:endParaRPr lang="en-US"/>
        </a:p>
      </dgm:t>
    </dgm:pt>
    <dgm:pt modelId="{5E4B6A49-FB56-4F47-BCF2-B4E2A9730CA7}" type="parTrans" cxnId="{10F7C50F-4FB5-4DE1-BFA2-2017B33F9C54}">
      <dgm:prSet/>
      <dgm:spPr/>
      <dgm:t>
        <a:bodyPr/>
        <a:lstStyle/>
        <a:p>
          <a:endParaRPr lang="en-US"/>
        </a:p>
      </dgm:t>
    </dgm:pt>
    <dgm:pt modelId="{650D5855-9F48-4739-BE2D-7188B9923C47}" type="sibTrans" cxnId="{10F7C50F-4FB5-4DE1-BFA2-2017B33F9C54}">
      <dgm:prSet/>
      <dgm:spPr/>
      <dgm:t>
        <a:bodyPr/>
        <a:lstStyle/>
        <a:p>
          <a:endParaRPr lang="en-US"/>
        </a:p>
      </dgm:t>
    </dgm:pt>
    <dgm:pt modelId="{F53CF93B-E25D-4E3F-BDE4-C2420CEB1C89}">
      <dgm:prSet/>
      <dgm:spPr/>
      <dgm:t>
        <a:bodyPr/>
        <a:lstStyle/>
        <a:p>
          <a:r>
            <a:rPr lang="en-GB"/>
            <a:t>Participant care </a:t>
          </a:r>
          <a:endParaRPr lang="en-US"/>
        </a:p>
      </dgm:t>
    </dgm:pt>
    <dgm:pt modelId="{F5D19469-25E5-4330-B146-6DDBE69018B6}" type="parTrans" cxnId="{2615BD79-3518-4C6E-BF84-96EE97CF6E64}">
      <dgm:prSet/>
      <dgm:spPr/>
      <dgm:t>
        <a:bodyPr/>
        <a:lstStyle/>
        <a:p>
          <a:endParaRPr lang="en-US"/>
        </a:p>
      </dgm:t>
    </dgm:pt>
    <dgm:pt modelId="{8C40EE7C-8205-4EBE-8637-3C3CD264F8F0}" type="sibTrans" cxnId="{2615BD79-3518-4C6E-BF84-96EE97CF6E64}">
      <dgm:prSet/>
      <dgm:spPr/>
      <dgm:t>
        <a:bodyPr/>
        <a:lstStyle/>
        <a:p>
          <a:endParaRPr lang="en-US"/>
        </a:p>
      </dgm:t>
    </dgm:pt>
    <dgm:pt modelId="{BCC2EABB-F422-4AE9-9830-909DC3902ABD}">
      <dgm:prSet/>
      <dgm:spPr/>
      <dgm:t>
        <a:bodyPr/>
        <a:lstStyle/>
        <a:p>
          <a:r>
            <a:rPr lang="en-GB"/>
            <a:t>Compliance</a:t>
          </a:r>
          <a:endParaRPr lang="en-US"/>
        </a:p>
      </dgm:t>
    </dgm:pt>
    <dgm:pt modelId="{759F11BF-7B6B-4E73-B619-1DBDE173FAD3}" type="parTrans" cxnId="{9FEDE2AE-29C9-4BA7-95EE-B39F508CD7C8}">
      <dgm:prSet/>
      <dgm:spPr/>
      <dgm:t>
        <a:bodyPr/>
        <a:lstStyle/>
        <a:p>
          <a:endParaRPr lang="en-US"/>
        </a:p>
      </dgm:t>
    </dgm:pt>
    <dgm:pt modelId="{4793A407-47BD-4FE0-9272-1D238A8623AB}" type="sibTrans" cxnId="{9FEDE2AE-29C9-4BA7-95EE-B39F508CD7C8}">
      <dgm:prSet/>
      <dgm:spPr/>
      <dgm:t>
        <a:bodyPr/>
        <a:lstStyle/>
        <a:p>
          <a:endParaRPr lang="en-US"/>
        </a:p>
      </dgm:t>
    </dgm:pt>
    <dgm:pt modelId="{743845E0-FE9F-4DF2-B4D2-5F9B89415C9C}" type="pres">
      <dgm:prSet presAssocID="{15C2D7BA-ED64-46E3-A588-D9127CACED0F}" presName="outerComposite" presStyleCnt="0">
        <dgm:presLayoutVars>
          <dgm:chMax val="5"/>
          <dgm:dir/>
          <dgm:resizeHandles val="exact"/>
        </dgm:presLayoutVars>
      </dgm:prSet>
      <dgm:spPr/>
    </dgm:pt>
    <dgm:pt modelId="{1AEF7E66-616E-459B-8F4B-5F013EF6E5DC}" type="pres">
      <dgm:prSet presAssocID="{15C2D7BA-ED64-46E3-A588-D9127CACED0F}" presName="dummyMaxCanvas" presStyleCnt="0">
        <dgm:presLayoutVars/>
      </dgm:prSet>
      <dgm:spPr/>
    </dgm:pt>
    <dgm:pt modelId="{ACB6E502-CAC3-4039-B1D1-F2C62A9DC64D}" type="pres">
      <dgm:prSet presAssocID="{15C2D7BA-ED64-46E3-A588-D9127CACED0F}" presName="FourNodes_1" presStyleLbl="node1" presStyleIdx="0" presStyleCnt="4">
        <dgm:presLayoutVars>
          <dgm:bulletEnabled val="1"/>
        </dgm:presLayoutVars>
      </dgm:prSet>
      <dgm:spPr/>
    </dgm:pt>
    <dgm:pt modelId="{1888CF7D-358B-4248-8EBD-F243D9C30D0E}" type="pres">
      <dgm:prSet presAssocID="{15C2D7BA-ED64-46E3-A588-D9127CACED0F}" presName="FourNodes_2" presStyleLbl="node1" presStyleIdx="1" presStyleCnt="4">
        <dgm:presLayoutVars>
          <dgm:bulletEnabled val="1"/>
        </dgm:presLayoutVars>
      </dgm:prSet>
      <dgm:spPr/>
    </dgm:pt>
    <dgm:pt modelId="{454A9380-B64D-4DD6-B80B-54C9F829BA35}" type="pres">
      <dgm:prSet presAssocID="{15C2D7BA-ED64-46E3-A588-D9127CACED0F}" presName="FourNodes_3" presStyleLbl="node1" presStyleIdx="2" presStyleCnt="4">
        <dgm:presLayoutVars>
          <dgm:bulletEnabled val="1"/>
        </dgm:presLayoutVars>
      </dgm:prSet>
      <dgm:spPr/>
    </dgm:pt>
    <dgm:pt modelId="{8F2C8567-C87F-45E6-86F3-D7074AA8160B}" type="pres">
      <dgm:prSet presAssocID="{15C2D7BA-ED64-46E3-A588-D9127CACED0F}" presName="FourNodes_4" presStyleLbl="node1" presStyleIdx="3" presStyleCnt="4">
        <dgm:presLayoutVars>
          <dgm:bulletEnabled val="1"/>
        </dgm:presLayoutVars>
      </dgm:prSet>
      <dgm:spPr/>
    </dgm:pt>
    <dgm:pt modelId="{13728BDB-78BC-4826-9020-721F7F8BFF98}" type="pres">
      <dgm:prSet presAssocID="{15C2D7BA-ED64-46E3-A588-D9127CACED0F}" presName="FourConn_1-2" presStyleLbl="fgAccFollowNode1" presStyleIdx="0" presStyleCnt="3">
        <dgm:presLayoutVars>
          <dgm:bulletEnabled val="1"/>
        </dgm:presLayoutVars>
      </dgm:prSet>
      <dgm:spPr/>
    </dgm:pt>
    <dgm:pt modelId="{50CE1BAA-AD86-40D4-9993-86D6A2E2BD59}" type="pres">
      <dgm:prSet presAssocID="{15C2D7BA-ED64-46E3-A588-D9127CACED0F}" presName="FourConn_2-3" presStyleLbl="fgAccFollowNode1" presStyleIdx="1" presStyleCnt="3">
        <dgm:presLayoutVars>
          <dgm:bulletEnabled val="1"/>
        </dgm:presLayoutVars>
      </dgm:prSet>
      <dgm:spPr/>
    </dgm:pt>
    <dgm:pt modelId="{14FC744B-A9DA-45F7-8796-25A02FA1970B}" type="pres">
      <dgm:prSet presAssocID="{15C2D7BA-ED64-46E3-A588-D9127CACED0F}" presName="FourConn_3-4" presStyleLbl="fgAccFollowNode1" presStyleIdx="2" presStyleCnt="3">
        <dgm:presLayoutVars>
          <dgm:bulletEnabled val="1"/>
        </dgm:presLayoutVars>
      </dgm:prSet>
      <dgm:spPr/>
    </dgm:pt>
    <dgm:pt modelId="{807C8425-DD9D-4801-975A-13C22733F09A}" type="pres">
      <dgm:prSet presAssocID="{15C2D7BA-ED64-46E3-A588-D9127CACED0F}" presName="FourNodes_1_text" presStyleLbl="node1" presStyleIdx="3" presStyleCnt="4">
        <dgm:presLayoutVars>
          <dgm:bulletEnabled val="1"/>
        </dgm:presLayoutVars>
      </dgm:prSet>
      <dgm:spPr/>
    </dgm:pt>
    <dgm:pt modelId="{54FAA16C-643F-4DEA-96EC-730476C23319}" type="pres">
      <dgm:prSet presAssocID="{15C2D7BA-ED64-46E3-A588-D9127CACED0F}" presName="FourNodes_2_text" presStyleLbl="node1" presStyleIdx="3" presStyleCnt="4">
        <dgm:presLayoutVars>
          <dgm:bulletEnabled val="1"/>
        </dgm:presLayoutVars>
      </dgm:prSet>
      <dgm:spPr/>
    </dgm:pt>
    <dgm:pt modelId="{98685481-6060-4B22-B02F-12220C6822C9}" type="pres">
      <dgm:prSet presAssocID="{15C2D7BA-ED64-46E3-A588-D9127CACED0F}" presName="FourNodes_3_text" presStyleLbl="node1" presStyleIdx="3" presStyleCnt="4">
        <dgm:presLayoutVars>
          <dgm:bulletEnabled val="1"/>
        </dgm:presLayoutVars>
      </dgm:prSet>
      <dgm:spPr/>
    </dgm:pt>
    <dgm:pt modelId="{8E764FAB-1679-4D27-843C-28D264DBC03F}" type="pres">
      <dgm:prSet presAssocID="{15C2D7BA-ED64-46E3-A588-D9127CACED0F}" presName="FourNodes_4_text" presStyleLbl="node1" presStyleIdx="3" presStyleCnt="4">
        <dgm:presLayoutVars>
          <dgm:bulletEnabled val="1"/>
        </dgm:presLayoutVars>
      </dgm:prSet>
      <dgm:spPr/>
    </dgm:pt>
  </dgm:ptLst>
  <dgm:cxnLst>
    <dgm:cxn modelId="{A4C72D0C-38B7-494E-8601-9A0967656548}" type="presOf" srcId="{911CF78C-E345-4605-9F06-3D5ECD91CFA6}" destId="{54FAA16C-643F-4DEA-96EC-730476C23319}" srcOrd="1" destOrd="0" presId="urn:microsoft.com/office/officeart/2005/8/layout/vProcess5"/>
    <dgm:cxn modelId="{10F7C50F-4FB5-4DE1-BFA2-2017B33F9C54}" srcId="{15C2D7BA-ED64-46E3-A588-D9127CACED0F}" destId="{911CF78C-E345-4605-9F06-3D5ECD91CFA6}" srcOrd="1" destOrd="0" parTransId="{5E4B6A49-FB56-4F47-BCF2-B4E2A9730CA7}" sibTransId="{650D5855-9F48-4739-BE2D-7188B9923C47}"/>
    <dgm:cxn modelId="{DA76DE37-31B3-4CB1-8955-1472F306889B}" type="presOf" srcId="{FB278FA5-0C6C-48A9-AFDB-65AEF4749B8E}" destId="{13728BDB-78BC-4826-9020-721F7F8BFF98}" srcOrd="0" destOrd="0" presId="urn:microsoft.com/office/officeart/2005/8/layout/vProcess5"/>
    <dgm:cxn modelId="{FD9F805B-04A3-4F3F-A37C-69EB7405420B}" type="presOf" srcId="{F53CF93B-E25D-4E3F-BDE4-C2420CEB1C89}" destId="{98685481-6060-4B22-B02F-12220C6822C9}" srcOrd="1" destOrd="0" presId="urn:microsoft.com/office/officeart/2005/8/layout/vProcess5"/>
    <dgm:cxn modelId="{5FEF6A61-4C3A-4089-8B44-C7533747A834}" srcId="{15C2D7BA-ED64-46E3-A588-D9127CACED0F}" destId="{50817D39-2853-4AD4-8973-52517F839DD7}" srcOrd="0" destOrd="0" parTransId="{E9BD33D0-981A-43E7-B80A-80F1C05ECD00}" sibTransId="{FB278FA5-0C6C-48A9-AFDB-65AEF4749B8E}"/>
    <dgm:cxn modelId="{4A25AD63-3872-4125-8E17-90FD94BEEE6E}" type="presOf" srcId="{BCC2EABB-F422-4AE9-9830-909DC3902ABD}" destId="{8F2C8567-C87F-45E6-86F3-D7074AA8160B}" srcOrd="0" destOrd="0" presId="urn:microsoft.com/office/officeart/2005/8/layout/vProcess5"/>
    <dgm:cxn modelId="{D7FB9946-BB62-4F53-A501-B27F7EE0A81F}" type="presOf" srcId="{50817D39-2853-4AD4-8973-52517F839DD7}" destId="{ACB6E502-CAC3-4039-B1D1-F2C62A9DC64D}" srcOrd="0" destOrd="0" presId="urn:microsoft.com/office/officeart/2005/8/layout/vProcess5"/>
    <dgm:cxn modelId="{2B650C50-95AA-4F06-85B6-292E460D79AD}" type="presOf" srcId="{BCC2EABB-F422-4AE9-9830-909DC3902ABD}" destId="{8E764FAB-1679-4D27-843C-28D264DBC03F}" srcOrd="1" destOrd="0" presId="urn:microsoft.com/office/officeart/2005/8/layout/vProcess5"/>
    <dgm:cxn modelId="{AE70C978-6C43-4E60-996B-6CD5E58A50C3}" type="presOf" srcId="{50817D39-2853-4AD4-8973-52517F839DD7}" destId="{807C8425-DD9D-4801-975A-13C22733F09A}" srcOrd="1" destOrd="0" presId="urn:microsoft.com/office/officeart/2005/8/layout/vProcess5"/>
    <dgm:cxn modelId="{2615BD79-3518-4C6E-BF84-96EE97CF6E64}" srcId="{15C2D7BA-ED64-46E3-A588-D9127CACED0F}" destId="{F53CF93B-E25D-4E3F-BDE4-C2420CEB1C89}" srcOrd="2" destOrd="0" parTransId="{F5D19469-25E5-4330-B146-6DDBE69018B6}" sibTransId="{8C40EE7C-8205-4EBE-8637-3C3CD264F8F0}"/>
    <dgm:cxn modelId="{15B68596-E977-4A06-8118-7B9B299232D4}" type="presOf" srcId="{911CF78C-E345-4605-9F06-3D5ECD91CFA6}" destId="{1888CF7D-358B-4248-8EBD-F243D9C30D0E}" srcOrd="0" destOrd="0" presId="urn:microsoft.com/office/officeart/2005/8/layout/vProcess5"/>
    <dgm:cxn modelId="{9FEDE2AE-29C9-4BA7-95EE-B39F508CD7C8}" srcId="{15C2D7BA-ED64-46E3-A588-D9127CACED0F}" destId="{BCC2EABB-F422-4AE9-9830-909DC3902ABD}" srcOrd="3" destOrd="0" parTransId="{759F11BF-7B6B-4E73-B619-1DBDE173FAD3}" sibTransId="{4793A407-47BD-4FE0-9272-1D238A8623AB}"/>
    <dgm:cxn modelId="{FF886EB3-2127-452F-AF4F-E7926F8A251C}" type="presOf" srcId="{650D5855-9F48-4739-BE2D-7188B9923C47}" destId="{50CE1BAA-AD86-40D4-9993-86D6A2E2BD59}" srcOrd="0" destOrd="0" presId="urn:microsoft.com/office/officeart/2005/8/layout/vProcess5"/>
    <dgm:cxn modelId="{99DA74B4-3F82-4593-9341-E82E5FB7A48D}" type="presOf" srcId="{8C40EE7C-8205-4EBE-8637-3C3CD264F8F0}" destId="{14FC744B-A9DA-45F7-8796-25A02FA1970B}" srcOrd="0" destOrd="0" presId="urn:microsoft.com/office/officeart/2005/8/layout/vProcess5"/>
    <dgm:cxn modelId="{36AE5EB5-B78A-45B6-8B4C-69EBCE253275}" type="presOf" srcId="{F53CF93B-E25D-4E3F-BDE4-C2420CEB1C89}" destId="{454A9380-B64D-4DD6-B80B-54C9F829BA35}" srcOrd="0" destOrd="0" presId="urn:microsoft.com/office/officeart/2005/8/layout/vProcess5"/>
    <dgm:cxn modelId="{1FA627F2-2691-4BEE-91FC-A3BDA9D28F69}" type="presOf" srcId="{15C2D7BA-ED64-46E3-A588-D9127CACED0F}" destId="{743845E0-FE9F-4DF2-B4D2-5F9B89415C9C}" srcOrd="0" destOrd="0" presId="urn:microsoft.com/office/officeart/2005/8/layout/vProcess5"/>
    <dgm:cxn modelId="{A1D11879-F858-42EA-B51B-B56833B98D9F}" type="presParOf" srcId="{743845E0-FE9F-4DF2-B4D2-5F9B89415C9C}" destId="{1AEF7E66-616E-459B-8F4B-5F013EF6E5DC}" srcOrd="0" destOrd="0" presId="urn:microsoft.com/office/officeart/2005/8/layout/vProcess5"/>
    <dgm:cxn modelId="{7BD01169-1388-4667-8D05-D6C384BFFB42}" type="presParOf" srcId="{743845E0-FE9F-4DF2-B4D2-5F9B89415C9C}" destId="{ACB6E502-CAC3-4039-B1D1-F2C62A9DC64D}" srcOrd="1" destOrd="0" presId="urn:microsoft.com/office/officeart/2005/8/layout/vProcess5"/>
    <dgm:cxn modelId="{79C3F6A7-7CBF-4B8D-B40F-BD5C02B3ADC8}" type="presParOf" srcId="{743845E0-FE9F-4DF2-B4D2-5F9B89415C9C}" destId="{1888CF7D-358B-4248-8EBD-F243D9C30D0E}" srcOrd="2" destOrd="0" presId="urn:microsoft.com/office/officeart/2005/8/layout/vProcess5"/>
    <dgm:cxn modelId="{452B0280-74B9-4A03-8FA8-0771F96F8178}" type="presParOf" srcId="{743845E0-FE9F-4DF2-B4D2-5F9B89415C9C}" destId="{454A9380-B64D-4DD6-B80B-54C9F829BA35}" srcOrd="3" destOrd="0" presId="urn:microsoft.com/office/officeart/2005/8/layout/vProcess5"/>
    <dgm:cxn modelId="{04D6EA15-F628-4344-B9CB-578EB249EEC0}" type="presParOf" srcId="{743845E0-FE9F-4DF2-B4D2-5F9B89415C9C}" destId="{8F2C8567-C87F-45E6-86F3-D7074AA8160B}" srcOrd="4" destOrd="0" presId="urn:microsoft.com/office/officeart/2005/8/layout/vProcess5"/>
    <dgm:cxn modelId="{08D83DF4-CE31-4706-873D-AE43CCA1161D}" type="presParOf" srcId="{743845E0-FE9F-4DF2-B4D2-5F9B89415C9C}" destId="{13728BDB-78BC-4826-9020-721F7F8BFF98}" srcOrd="5" destOrd="0" presId="urn:microsoft.com/office/officeart/2005/8/layout/vProcess5"/>
    <dgm:cxn modelId="{C2561732-FF6C-47BE-B2E0-8120432E11D6}" type="presParOf" srcId="{743845E0-FE9F-4DF2-B4D2-5F9B89415C9C}" destId="{50CE1BAA-AD86-40D4-9993-86D6A2E2BD59}" srcOrd="6" destOrd="0" presId="urn:microsoft.com/office/officeart/2005/8/layout/vProcess5"/>
    <dgm:cxn modelId="{522C71FA-F090-47AF-97D5-20ABCCCCB53A}" type="presParOf" srcId="{743845E0-FE9F-4DF2-B4D2-5F9B89415C9C}" destId="{14FC744B-A9DA-45F7-8796-25A02FA1970B}" srcOrd="7" destOrd="0" presId="urn:microsoft.com/office/officeart/2005/8/layout/vProcess5"/>
    <dgm:cxn modelId="{F3287128-4C08-4201-BE6A-A5CDB969E668}" type="presParOf" srcId="{743845E0-FE9F-4DF2-B4D2-5F9B89415C9C}" destId="{807C8425-DD9D-4801-975A-13C22733F09A}" srcOrd="8" destOrd="0" presId="urn:microsoft.com/office/officeart/2005/8/layout/vProcess5"/>
    <dgm:cxn modelId="{E5B6CF65-BCC9-408C-91E2-250AB3B60FF5}" type="presParOf" srcId="{743845E0-FE9F-4DF2-B4D2-5F9B89415C9C}" destId="{54FAA16C-643F-4DEA-96EC-730476C23319}" srcOrd="9" destOrd="0" presId="urn:microsoft.com/office/officeart/2005/8/layout/vProcess5"/>
    <dgm:cxn modelId="{E913A603-BCD8-49B1-AD47-DA7727EEE4B8}" type="presParOf" srcId="{743845E0-FE9F-4DF2-B4D2-5F9B89415C9C}" destId="{98685481-6060-4B22-B02F-12220C6822C9}" srcOrd="10" destOrd="0" presId="urn:microsoft.com/office/officeart/2005/8/layout/vProcess5"/>
    <dgm:cxn modelId="{6B5B80EA-7FB3-4A30-82C3-3B214267BD9D}" type="presParOf" srcId="{743845E0-FE9F-4DF2-B4D2-5F9B89415C9C}" destId="{8E764FAB-1679-4D27-843C-28D264DBC03F}"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AE49AD0-328F-4058-AC3D-AA9CF34C7158}"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A3934DC1-FDD8-4AC7-8ABD-6FDDBC11B85B}">
      <dgm:prSet/>
      <dgm:spPr/>
      <dgm:t>
        <a:bodyPr/>
        <a:lstStyle/>
        <a:p>
          <a:pPr>
            <a:lnSpc>
              <a:spcPct val="100000"/>
            </a:lnSpc>
            <a:defRPr cap="all"/>
          </a:pPr>
          <a:r>
            <a:rPr lang="en-US" dirty="0"/>
            <a:t>The proposal is practical, ethical and relevant </a:t>
          </a:r>
        </a:p>
      </dgm:t>
    </dgm:pt>
    <dgm:pt modelId="{520373A7-51C8-4314-8BAC-474E633B5775}" type="parTrans" cxnId="{62A6B677-3FD5-41AA-8A03-8ED039B254B8}">
      <dgm:prSet/>
      <dgm:spPr/>
      <dgm:t>
        <a:bodyPr/>
        <a:lstStyle/>
        <a:p>
          <a:endParaRPr lang="en-US"/>
        </a:p>
      </dgm:t>
    </dgm:pt>
    <dgm:pt modelId="{764F7D90-65AC-4D1D-9E9D-C3C83C484A07}" type="sibTrans" cxnId="{62A6B677-3FD5-41AA-8A03-8ED039B254B8}">
      <dgm:prSet/>
      <dgm:spPr/>
      <dgm:t>
        <a:bodyPr/>
        <a:lstStyle/>
        <a:p>
          <a:endParaRPr lang="en-US"/>
        </a:p>
      </dgm:t>
    </dgm:pt>
    <dgm:pt modelId="{7C86B1E8-CBBD-4616-AB2A-2FD631558C52}">
      <dgm:prSet/>
      <dgm:spPr/>
      <dgm:t>
        <a:bodyPr/>
        <a:lstStyle/>
        <a:p>
          <a:pPr>
            <a:lnSpc>
              <a:spcPct val="100000"/>
            </a:lnSpc>
            <a:defRPr cap="all"/>
          </a:pPr>
          <a:r>
            <a:rPr lang="en-US" dirty="0"/>
            <a:t>to small online sellers</a:t>
          </a:r>
        </a:p>
      </dgm:t>
    </dgm:pt>
    <dgm:pt modelId="{7CFB12D5-2E09-4C60-9A4F-C0251E152542}" type="parTrans" cxnId="{13315353-2E4C-40BD-B576-45B617D7657F}">
      <dgm:prSet/>
      <dgm:spPr/>
      <dgm:t>
        <a:bodyPr/>
        <a:lstStyle/>
        <a:p>
          <a:endParaRPr lang="en-US"/>
        </a:p>
      </dgm:t>
    </dgm:pt>
    <dgm:pt modelId="{880A928F-FA1B-4B73-ACAF-787A24DC6C00}" type="sibTrans" cxnId="{13315353-2E4C-40BD-B576-45B617D7657F}">
      <dgm:prSet/>
      <dgm:spPr/>
      <dgm:t>
        <a:bodyPr/>
        <a:lstStyle/>
        <a:p>
          <a:endParaRPr lang="en-US"/>
        </a:p>
      </dgm:t>
    </dgm:pt>
    <dgm:pt modelId="{AB0427CF-7C4C-4CED-971D-BA031DE53365}" type="pres">
      <dgm:prSet presAssocID="{7AE49AD0-328F-4058-AC3D-AA9CF34C7158}" presName="root" presStyleCnt="0">
        <dgm:presLayoutVars>
          <dgm:dir/>
          <dgm:resizeHandles val="exact"/>
        </dgm:presLayoutVars>
      </dgm:prSet>
      <dgm:spPr/>
    </dgm:pt>
    <dgm:pt modelId="{331B22BB-802C-40C0-92F5-62F3710A8144}" type="pres">
      <dgm:prSet presAssocID="{A3934DC1-FDD8-4AC7-8ABD-6FDDBC11B85B}" presName="compNode" presStyleCnt="0"/>
      <dgm:spPr/>
    </dgm:pt>
    <dgm:pt modelId="{3D2969F1-0445-48A7-B623-A464D14C244D}" type="pres">
      <dgm:prSet presAssocID="{A3934DC1-FDD8-4AC7-8ABD-6FDDBC11B85B}" presName="iconBgRect" presStyleLbl="bgShp" presStyleIdx="0" presStyleCnt="2"/>
      <dgm:spPr/>
    </dgm:pt>
    <dgm:pt modelId="{C07C6F3B-3A9B-4103-B1DB-4BC5B0AEF64C}" type="pres">
      <dgm:prSet presAssocID="{A3934DC1-FDD8-4AC7-8ABD-6FDDBC11B85B}"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cales of Justice"/>
        </a:ext>
      </dgm:extLst>
    </dgm:pt>
    <dgm:pt modelId="{F2054914-7CC1-41DF-A4FF-C54AC661AA6A}" type="pres">
      <dgm:prSet presAssocID="{A3934DC1-FDD8-4AC7-8ABD-6FDDBC11B85B}" presName="spaceRect" presStyleCnt="0"/>
      <dgm:spPr/>
    </dgm:pt>
    <dgm:pt modelId="{8C222D33-E5D8-4948-AD4D-EFF30405AB33}" type="pres">
      <dgm:prSet presAssocID="{A3934DC1-FDD8-4AC7-8ABD-6FDDBC11B85B}" presName="textRect" presStyleLbl="revTx" presStyleIdx="0" presStyleCnt="2">
        <dgm:presLayoutVars>
          <dgm:chMax val="1"/>
          <dgm:chPref val="1"/>
        </dgm:presLayoutVars>
      </dgm:prSet>
      <dgm:spPr/>
    </dgm:pt>
    <dgm:pt modelId="{3C284F93-5F8C-48E3-BD95-A6DACC093F93}" type="pres">
      <dgm:prSet presAssocID="{764F7D90-65AC-4D1D-9E9D-C3C83C484A07}" presName="sibTrans" presStyleCnt="0"/>
      <dgm:spPr/>
    </dgm:pt>
    <dgm:pt modelId="{76029D78-0FCD-406B-A9DC-998FB9C8381E}" type="pres">
      <dgm:prSet presAssocID="{7C86B1E8-CBBD-4616-AB2A-2FD631558C52}" presName="compNode" presStyleCnt="0"/>
      <dgm:spPr/>
    </dgm:pt>
    <dgm:pt modelId="{9E342C2E-E7BF-4DAC-BAA9-9FC496A582D6}" type="pres">
      <dgm:prSet presAssocID="{7C86B1E8-CBBD-4616-AB2A-2FD631558C52}" presName="iconBgRect" presStyleLbl="bgShp" presStyleIdx="1" presStyleCnt="2"/>
      <dgm:spPr/>
    </dgm:pt>
    <dgm:pt modelId="{1CBDF3DB-BA8B-4E62-A90F-D53798DC6EA3}" type="pres">
      <dgm:prSet presAssocID="{7C86B1E8-CBBD-4616-AB2A-2FD631558C52}"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a:ext>
      </dgm:extLst>
    </dgm:pt>
    <dgm:pt modelId="{5FD238FF-1258-457B-98D9-BCD608327FBD}" type="pres">
      <dgm:prSet presAssocID="{7C86B1E8-CBBD-4616-AB2A-2FD631558C52}" presName="spaceRect" presStyleCnt="0"/>
      <dgm:spPr/>
    </dgm:pt>
    <dgm:pt modelId="{775FC567-B26E-47D7-9F85-C36F8CAE24D8}" type="pres">
      <dgm:prSet presAssocID="{7C86B1E8-CBBD-4616-AB2A-2FD631558C52}" presName="textRect" presStyleLbl="revTx" presStyleIdx="1" presStyleCnt="2">
        <dgm:presLayoutVars>
          <dgm:chMax val="1"/>
          <dgm:chPref val="1"/>
        </dgm:presLayoutVars>
      </dgm:prSet>
      <dgm:spPr/>
    </dgm:pt>
  </dgm:ptLst>
  <dgm:cxnLst>
    <dgm:cxn modelId="{6E1ACD06-4636-4443-AD72-8C991C5225DB}" type="presOf" srcId="{A3934DC1-FDD8-4AC7-8ABD-6FDDBC11B85B}" destId="{8C222D33-E5D8-4948-AD4D-EFF30405AB33}" srcOrd="0" destOrd="0" presId="urn:microsoft.com/office/officeart/2018/5/layout/IconCircleLabelList"/>
    <dgm:cxn modelId="{13315353-2E4C-40BD-B576-45B617D7657F}" srcId="{7AE49AD0-328F-4058-AC3D-AA9CF34C7158}" destId="{7C86B1E8-CBBD-4616-AB2A-2FD631558C52}" srcOrd="1" destOrd="0" parTransId="{7CFB12D5-2E09-4C60-9A4F-C0251E152542}" sibTransId="{880A928F-FA1B-4B73-ACAF-787A24DC6C00}"/>
    <dgm:cxn modelId="{62A6B677-3FD5-41AA-8A03-8ED039B254B8}" srcId="{7AE49AD0-328F-4058-AC3D-AA9CF34C7158}" destId="{A3934DC1-FDD8-4AC7-8ABD-6FDDBC11B85B}" srcOrd="0" destOrd="0" parTransId="{520373A7-51C8-4314-8BAC-474E633B5775}" sibTransId="{764F7D90-65AC-4D1D-9E9D-C3C83C484A07}"/>
    <dgm:cxn modelId="{F7F11589-8E49-4A29-99B8-FE9E3B428BBA}" type="presOf" srcId="{7C86B1E8-CBBD-4616-AB2A-2FD631558C52}" destId="{775FC567-B26E-47D7-9F85-C36F8CAE24D8}" srcOrd="0" destOrd="0" presId="urn:microsoft.com/office/officeart/2018/5/layout/IconCircleLabelList"/>
    <dgm:cxn modelId="{38F6C39B-38B0-4B03-BD6D-47A44AF32EBA}" type="presOf" srcId="{7AE49AD0-328F-4058-AC3D-AA9CF34C7158}" destId="{AB0427CF-7C4C-4CED-971D-BA031DE53365}" srcOrd="0" destOrd="0" presId="urn:microsoft.com/office/officeart/2018/5/layout/IconCircleLabelList"/>
    <dgm:cxn modelId="{6DD6C576-4FA7-4C63-9F76-61B3632FC2CB}" type="presParOf" srcId="{AB0427CF-7C4C-4CED-971D-BA031DE53365}" destId="{331B22BB-802C-40C0-92F5-62F3710A8144}" srcOrd="0" destOrd="0" presId="urn:microsoft.com/office/officeart/2018/5/layout/IconCircleLabelList"/>
    <dgm:cxn modelId="{1DB5E82F-380C-4997-B47C-1D5798DDDE8D}" type="presParOf" srcId="{331B22BB-802C-40C0-92F5-62F3710A8144}" destId="{3D2969F1-0445-48A7-B623-A464D14C244D}" srcOrd="0" destOrd="0" presId="urn:microsoft.com/office/officeart/2018/5/layout/IconCircleLabelList"/>
    <dgm:cxn modelId="{ABCC11DA-625E-48D8-BF53-16A31D77BBC6}" type="presParOf" srcId="{331B22BB-802C-40C0-92F5-62F3710A8144}" destId="{C07C6F3B-3A9B-4103-B1DB-4BC5B0AEF64C}" srcOrd="1" destOrd="0" presId="urn:microsoft.com/office/officeart/2018/5/layout/IconCircleLabelList"/>
    <dgm:cxn modelId="{D0FE39F2-E8A3-4202-B0BE-1AB595224769}" type="presParOf" srcId="{331B22BB-802C-40C0-92F5-62F3710A8144}" destId="{F2054914-7CC1-41DF-A4FF-C54AC661AA6A}" srcOrd="2" destOrd="0" presId="urn:microsoft.com/office/officeart/2018/5/layout/IconCircleLabelList"/>
    <dgm:cxn modelId="{0B0628D2-D685-4E67-97E3-1A8B83DA5A92}" type="presParOf" srcId="{331B22BB-802C-40C0-92F5-62F3710A8144}" destId="{8C222D33-E5D8-4948-AD4D-EFF30405AB33}" srcOrd="3" destOrd="0" presId="urn:microsoft.com/office/officeart/2018/5/layout/IconCircleLabelList"/>
    <dgm:cxn modelId="{FAF65579-C5D3-46BA-AB0F-2966A58CF8A7}" type="presParOf" srcId="{AB0427CF-7C4C-4CED-971D-BA031DE53365}" destId="{3C284F93-5F8C-48E3-BD95-A6DACC093F93}" srcOrd="1" destOrd="0" presId="urn:microsoft.com/office/officeart/2018/5/layout/IconCircleLabelList"/>
    <dgm:cxn modelId="{E0C6E37B-EBAF-44C8-A48A-AFBD9ABB16AF}" type="presParOf" srcId="{AB0427CF-7C4C-4CED-971D-BA031DE53365}" destId="{76029D78-0FCD-406B-A9DC-998FB9C8381E}" srcOrd="2" destOrd="0" presId="urn:microsoft.com/office/officeart/2018/5/layout/IconCircleLabelList"/>
    <dgm:cxn modelId="{6402FDFB-4395-45CF-BECC-FD704276778B}" type="presParOf" srcId="{76029D78-0FCD-406B-A9DC-998FB9C8381E}" destId="{9E342C2E-E7BF-4DAC-BAA9-9FC496A582D6}" srcOrd="0" destOrd="0" presId="urn:microsoft.com/office/officeart/2018/5/layout/IconCircleLabelList"/>
    <dgm:cxn modelId="{C53C5529-9114-43F4-B74D-EEAE1FEE2644}" type="presParOf" srcId="{76029D78-0FCD-406B-A9DC-998FB9C8381E}" destId="{1CBDF3DB-BA8B-4E62-A90F-D53798DC6EA3}" srcOrd="1" destOrd="0" presId="urn:microsoft.com/office/officeart/2018/5/layout/IconCircleLabelList"/>
    <dgm:cxn modelId="{E79C1D11-9718-487E-BC6B-56212F18CAFB}" type="presParOf" srcId="{76029D78-0FCD-406B-A9DC-998FB9C8381E}" destId="{5FD238FF-1258-457B-98D9-BCD608327FBD}" srcOrd="2" destOrd="0" presId="urn:microsoft.com/office/officeart/2018/5/layout/IconCircleLabelList"/>
    <dgm:cxn modelId="{BB8F9736-C556-4A39-B305-FFC024C66986}" type="presParOf" srcId="{76029D78-0FCD-406B-A9DC-998FB9C8381E}" destId="{775FC567-B26E-47D7-9F85-C36F8CAE24D8}"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A5A9E94-DD44-4ACB-B74C-0D4FB0B55DB4}" type="doc">
      <dgm:prSet loTypeId="urn:microsoft.com/office/officeart/2008/layout/LinedList" loCatId="list" qsTypeId="urn:microsoft.com/office/officeart/2005/8/quickstyle/simple2" qsCatId="simple" csTypeId="urn:microsoft.com/office/officeart/2005/8/colors/accent1_2" csCatId="accent1"/>
      <dgm:spPr/>
      <dgm:t>
        <a:bodyPr/>
        <a:lstStyle/>
        <a:p>
          <a:endParaRPr lang="en-US"/>
        </a:p>
      </dgm:t>
    </dgm:pt>
    <dgm:pt modelId="{DBE464DB-7577-4821-9BEA-37303C04C8CA}">
      <dgm:prSet/>
      <dgm:spPr/>
      <dgm:t>
        <a:bodyPr/>
        <a:lstStyle/>
        <a:p>
          <a:r>
            <a:rPr lang="en-GB"/>
            <a:t>Ajzen, I. (1991) ‘The theory of planned behavior’, Organizational Behavior and Human Decision Processes, 50(2), pp. 179–211. </a:t>
          </a:r>
          <a:r>
            <a:rPr lang="en-GB">
              <a:hlinkClick xmlns:r="http://schemas.openxmlformats.org/officeDocument/2006/relationships" r:id="rId1"/>
            </a:rPr>
            <a:t>tpb.1991.pdf</a:t>
          </a:r>
          <a:r>
            <a:rPr lang="en-GB"/>
            <a:t> Accessed at: [ 15</a:t>
          </a:r>
          <a:r>
            <a:rPr lang="en-GB" baseline="30000"/>
            <a:t>th</a:t>
          </a:r>
          <a:r>
            <a:rPr lang="en-GB"/>
            <a:t> June 2026]</a:t>
          </a:r>
          <a:endParaRPr lang="en-US"/>
        </a:p>
      </dgm:t>
    </dgm:pt>
    <dgm:pt modelId="{BD18E939-3690-4F5A-AE7E-892B6882723D}" type="parTrans" cxnId="{DF47AD7E-31D3-4E98-B1F8-60A9540B0EEF}">
      <dgm:prSet/>
      <dgm:spPr/>
      <dgm:t>
        <a:bodyPr/>
        <a:lstStyle/>
        <a:p>
          <a:endParaRPr lang="en-US"/>
        </a:p>
      </dgm:t>
    </dgm:pt>
    <dgm:pt modelId="{EB2964B9-5832-4322-9E6B-5922266FDDC9}" type="sibTrans" cxnId="{DF47AD7E-31D3-4E98-B1F8-60A9540B0EEF}">
      <dgm:prSet/>
      <dgm:spPr/>
      <dgm:t>
        <a:bodyPr/>
        <a:lstStyle/>
        <a:p>
          <a:endParaRPr lang="en-US"/>
        </a:p>
      </dgm:t>
    </dgm:pt>
    <dgm:pt modelId="{7CC59769-F44A-46D3-9560-EF232EC733F5}">
      <dgm:prSet/>
      <dgm:spPr/>
      <dgm:t>
        <a:bodyPr/>
        <a:lstStyle/>
        <a:p>
          <a:r>
            <a:rPr lang="en-GB" dirty="0"/>
            <a:t>Creswell, J.W. and Creswell, J.D. (2023) Research Design: Qualitative, Quantitative and Mixed Methods Approaches. 6th </a:t>
          </a:r>
          <a:r>
            <a:rPr lang="en-GB" dirty="0" err="1"/>
            <a:t>edn</a:t>
          </a:r>
          <a:r>
            <a:rPr lang="en-GB" dirty="0"/>
            <a:t>. London: SAGE. </a:t>
          </a:r>
          <a:r>
            <a:rPr lang="en-GB" dirty="0">
              <a:hlinkClick xmlns:r="http://schemas.openxmlformats.org/officeDocument/2006/relationships" r:id="rId2"/>
            </a:rPr>
            <a:t>Research Design: Qualitative, Quantitative, and Mixed Methods Approaches - John W. Creswell, J. David Creswell - Google Books</a:t>
          </a:r>
          <a:r>
            <a:rPr lang="en-GB" dirty="0"/>
            <a:t> [ 18</a:t>
          </a:r>
          <a:r>
            <a:rPr lang="en-GB" baseline="30000" dirty="0"/>
            <a:t>th</a:t>
          </a:r>
          <a:r>
            <a:rPr lang="en-GB" dirty="0"/>
            <a:t> June 2026]</a:t>
          </a:r>
          <a:endParaRPr lang="en-US" dirty="0"/>
        </a:p>
      </dgm:t>
    </dgm:pt>
    <dgm:pt modelId="{EBE082FD-7597-4CEE-9C33-2C308264CF9D}" type="parTrans" cxnId="{D50F5B72-BA63-4A6D-8452-103319C52BEC}">
      <dgm:prSet/>
      <dgm:spPr/>
      <dgm:t>
        <a:bodyPr/>
        <a:lstStyle/>
        <a:p>
          <a:endParaRPr lang="en-US"/>
        </a:p>
      </dgm:t>
    </dgm:pt>
    <dgm:pt modelId="{06592314-BBC6-46A6-B842-7370164D5503}" type="sibTrans" cxnId="{D50F5B72-BA63-4A6D-8452-103319C52BEC}">
      <dgm:prSet/>
      <dgm:spPr/>
      <dgm:t>
        <a:bodyPr/>
        <a:lstStyle/>
        <a:p>
          <a:endParaRPr lang="en-US"/>
        </a:p>
      </dgm:t>
    </dgm:pt>
    <dgm:pt modelId="{33B471E5-B606-4513-AE1D-101A0E902B1C}">
      <dgm:prSet/>
      <dgm:spPr/>
      <dgm:t>
        <a:bodyPr/>
        <a:lstStyle/>
        <a:p>
          <a:r>
            <a:rPr lang="en-GB" dirty="0"/>
            <a:t>Erkan, I. and Evans, C. (2016) ‘The influence of </a:t>
          </a:r>
          <a:r>
            <a:rPr lang="en-GB" dirty="0" err="1"/>
            <a:t>eWOM</a:t>
          </a:r>
          <a:r>
            <a:rPr lang="en-GB" dirty="0"/>
            <a:t> in social media on consumers’ purchase intentions: An extended approach to information adoption’, Computers in Human </a:t>
          </a:r>
          <a:r>
            <a:rPr lang="en-GB" dirty="0" err="1"/>
            <a:t>Behavior</a:t>
          </a:r>
          <a:r>
            <a:rPr lang="en-GB" dirty="0"/>
            <a:t>, 61, pp. 47–55. </a:t>
          </a:r>
          <a:r>
            <a:rPr lang="en-GB" dirty="0">
              <a:hlinkClick xmlns:r="http://schemas.openxmlformats.org/officeDocument/2006/relationships" r:id="rId3"/>
            </a:rPr>
            <a:t>(PDF) The influence of </a:t>
          </a:r>
          <a:r>
            <a:rPr lang="en-GB" dirty="0" err="1">
              <a:hlinkClick xmlns:r="http://schemas.openxmlformats.org/officeDocument/2006/relationships" r:id="rId3"/>
            </a:rPr>
            <a:t>eWOM</a:t>
          </a:r>
          <a:r>
            <a:rPr lang="en-GB" dirty="0">
              <a:hlinkClick xmlns:r="http://schemas.openxmlformats.org/officeDocument/2006/relationships" r:id="rId3"/>
            </a:rPr>
            <a:t> in social media on consumers' purchase intentions: An extended approach to information adoption</a:t>
          </a:r>
          <a:r>
            <a:rPr lang="en-GB" dirty="0"/>
            <a:t>  [ 15</a:t>
          </a:r>
          <a:r>
            <a:rPr lang="en-GB" baseline="30000" dirty="0"/>
            <a:t>th</a:t>
          </a:r>
          <a:r>
            <a:rPr lang="en-GB" dirty="0"/>
            <a:t> June 2026]</a:t>
          </a:r>
          <a:endParaRPr lang="en-US" dirty="0"/>
        </a:p>
      </dgm:t>
    </dgm:pt>
    <dgm:pt modelId="{F51B3EBE-30F6-4804-8ABF-4A8AC76B6F80}" type="parTrans" cxnId="{A4B1FC87-0344-43C7-9FDD-A5C41950C24C}">
      <dgm:prSet/>
      <dgm:spPr/>
      <dgm:t>
        <a:bodyPr/>
        <a:lstStyle/>
        <a:p>
          <a:endParaRPr lang="en-US"/>
        </a:p>
      </dgm:t>
    </dgm:pt>
    <dgm:pt modelId="{245C0B23-C2AA-4143-A8D8-844EEF9788ED}" type="sibTrans" cxnId="{A4B1FC87-0344-43C7-9FDD-A5C41950C24C}">
      <dgm:prSet/>
      <dgm:spPr/>
      <dgm:t>
        <a:bodyPr/>
        <a:lstStyle/>
        <a:p>
          <a:endParaRPr lang="en-US"/>
        </a:p>
      </dgm:t>
    </dgm:pt>
    <dgm:pt modelId="{F8788806-810D-4A40-9EA1-7916664ADDB2}">
      <dgm:prSet/>
      <dgm:spPr/>
      <dgm:t>
        <a:bodyPr/>
        <a:lstStyle/>
        <a:p>
          <a:r>
            <a:rPr lang="en-GB"/>
            <a:t>Etikan, I., Musa, S.A. and Alkassim, R.S. (2016) ‘Comparison of convenience sampling and purposive sampling’, American Journal of Theoretical and Applied Statistics, 5(1), pp. 1–4. </a:t>
          </a:r>
          <a:r>
            <a:rPr lang="en-GB">
              <a:hlinkClick xmlns:r="http://schemas.openxmlformats.org/officeDocument/2006/relationships" r:id="rId4"/>
            </a:rPr>
            <a:t>Comparison of Convenience Sampling and Purposive Sampling, American Journal of Theoretical and Applied Statistics, Science Publishing Group</a:t>
          </a:r>
          <a:r>
            <a:rPr lang="en-GB"/>
            <a:t> [ 16</a:t>
          </a:r>
          <a:r>
            <a:rPr lang="en-GB" baseline="30000"/>
            <a:t>th</a:t>
          </a:r>
          <a:r>
            <a:rPr lang="en-GB"/>
            <a:t> June 2026]</a:t>
          </a:r>
          <a:endParaRPr lang="en-US"/>
        </a:p>
      </dgm:t>
    </dgm:pt>
    <dgm:pt modelId="{03BD96BA-5EA7-46C9-8C17-E2F3ACC548C9}" type="parTrans" cxnId="{1E4421AB-2D11-40DA-BD03-AA58A1D39595}">
      <dgm:prSet/>
      <dgm:spPr/>
      <dgm:t>
        <a:bodyPr/>
        <a:lstStyle/>
        <a:p>
          <a:endParaRPr lang="en-US"/>
        </a:p>
      </dgm:t>
    </dgm:pt>
    <dgm:pt modelId="{F3EA6BAB-CFD3-40F7-830D-C2FB70CC5C00}" type="sibTrans" cxnId="{1E4421AB-2D11-40DA-BD03-AA58A1D39595}">
      <dgm:prSet/>
      <dgm:spPr/>
      <dgm:t>
        <a:bodyPr/>
        <a:lstStyle/>
        <a:p>
          <a:endParaRPr lang="en-US"/>
        </a:p>
      </dgm:t>
    </dgm:pt>
    <dgm:pt modelId="{89A2EE69-47D7-49FC-9E32-DEA78894F556}">
      <dgm:prSet/>
      <dgm:spPr/>
      <dgm:t>
        <a:bodyPr/>
        <a:lstStyle/>
        <a:p>
          <a:r>
            <a:rPr lang="en-GB"/>
            <a:t>Kim, D.J., Ferrin, D.L. and Rao, H.R. (2008) ‘A trust-based consumer decision-making model in electronic commerce: The role of trust, perceived risk, and their antecedents’, Decision Support Systems, 44(2), pp. 544–564. </a:t>
          </a:r>
          <a:r>
            <a:rPr lang="en-GB">
              <a:hlinkClick xmlns:r="http://schemas.openxmlformats.org/officeDocument/2006/relationships" r:id="rId5"/>
            </a:rPr>
            <a:t>"A trust-based consumer decision-making model in electronic commerce: T" by Dan J. KIM, Donald L. FERRIN et al.</a:t>
          </a:r>
          <a:r>
            <a:rPr lang="en-GB"/>
            <a:t> [ 10</a:t>
          </a:r>
          <a:r>
            <a:rPr lang="en-GB" baseline="30000"/>
            <a:t>th</a:t>
          </a:r>
          <a:r>
            <a:rPr lang="en-GB"/>
            <a:t> June 2026]</a:t>
          </a:r>
          <a:endParaRPr lang="en-US"/>
        </a:p>
      </dgm:t>
    </dgm:pt>
    <dgm:pt modelId="{1242E0D8-53DB-4B32-84A8-1409F292FC46}" type="parTrans" cxnId="{8A1B0F53-1C22-41BE-BE76-A415B8A8912C}">
      <dgm:prSet/>
      <dgm:spPr/>
      <dgm:t>
        <a:bodyPr/>
        <a:lstStyle/>
        <a:p>
          <a:endParaRPr lang="en-US"/>
        </a:p>
      </dgm:t>
    </dgm:pt>
    <dgm:pt modelId="{4A0AD500-F48F-4883-97D9-40FF61DEA8DB}" type="sibTrans" cxnId="{8A1B0F53-1C22-41BE-BE76-A415B8A8912C}">
      <dgm:prSet/>
      <dgm:spPr/>
      <dgm:t>
        <a:bodyPr/>
        <a:lstStyle/>
        <a:p>
          <a:endParaRPr lang="en-US"/>
        </a:p>
      </dgm:t>
    </dgm:pt>
    <dgm:pt modelId="{4F48B711-66D3-482E-B218-AABD40228869}">
      <dgm:prSet/>
      <dgm:spPr/>
      <dgm:t>
        <a:bodyPr/>
        <a:lstStyle/>
        <a:p>
          <a:r>
            <a:rPr lang="en-GB"/>
            <a:t>Saunders, M.N.K., Lewis, P., and Thornhill, A. (2023). Research Methods for Business Students. 9th edn. Harlow: Pearson. [ 15</a:t>
          </a:r>
          <a:r>
            <a:rPr lang="en-GB" baseline="30000"/>
            <a:t>th</a:t>
          </a:r>
          <a:r>
            <a:rPr lang="en-GB"/>
            <a:t> June 2026]</a:t>
          </a:r>
          <a:endParaRPr lang="en-US"/>
        </a:p>
      </dgm:t>
    </dgm:pt>
    <dgm:pt modelId="{8CFB4581-1DB1-4A97-839B-0832565428CD}" type="parTrans" cxnId="{BDFFFE09-EEC8-4AAD-92AB-AD34FE80FB78}">
      <dgm:prSet/>
      <dgm:spPr/>
      <dgm:t>
        <a:bodyPr/>
        <a:lstStyle/>
        <a:p>
          <a:endParaRPr lang="en-US"/>
        </a:p>
      </dgm:t>
    </dgm:pt>
    <dgm:pt modelId="{006496A2-D580-40CC-90AD-FBB5DDA3514B}" type="sibTrans" cxnId="{BDFFFE09-EEC8-4AAD-92AB-AD34FE80FB78}">
      <dgm:prSet/>
      <dgm:spPr/>
      <dgm:t>
        <a:bodyPr/>
        <a:lstStyle/>
        <a:p>
          <a:endParaRPr lang="en-US"/>
        </a:p>
      </dgm:t>
    </dgm:pt>
    <dgm:pt modelId="{79D710B7-E760-4692-8456-3CA6951F817A}" type="pres">
      <dgm:prSet presAssocID="{BA5A9E94-DD44-4ACB-B74C-0D4FB0B55DB4}" presName="vert0" presStyleCnt="0">
        <dgm:presLayoutVars>
          <dgm:dir/>
          <dgm:animOne val="branch"/>
          <dgm:animLvl val="lvl"/>
        </dgm:presLayoutVars>
      </dgm:prSet>
      <dgm:spPr/>
    </dgm:pt>
    <dgm:pt modelId="{4CEBED6D-4996-4BDD-A2C3-145686B57328}" type="pres">
      <dgm:prSet presAssocID="{DBE464DB-7577-4821-9BEA-37303C04C8CA}" presName="thickLine" presStyleLbl="alignNode1" presStyleIdx="0" presStyleCnt="6"/>
      <dgm:spPr/>
    </dgm:pt>
    <dgm:pt modelId="{682CE44D-E1B3-4EBC-B03C-E8D229FE2E18}" type="pres">
      <dgm:prSet presAssocID="{DBE464DB-7577-4821-9BEA-37303C04C8CA}" presName="horz1" presStyleCnt="0"/>
      <dgm:spPr/>
    </dgm:pt>
    <dgm:pt modelId="{14147ADD-704D-4E7C-AB82-8D654A6BD6FE}" type="pres">
      <dgm:prSet presAssocID="{DBE464DB-7577-4821-9BEA-37303C04C8CA}" presName="tx1" presStyleLbl="revTx" presStyleIdx="0" presStyleCnt="6"/>
      <dgm:spPr/>
    </dgm:pt>
    <dgm:pt modelId="{A63BCC22-7D1D-4E91-8108-D9EB9E5210D7}" type="pres">
      <dgm:prSet presAssocID="{DBE464DB-7577-4821-9BEA-37303C04C8CA}" presName="vert1" presStyleCnt="0"/>
      <dgm:spPr/>
    </dgm:pt>
    <dgm:pt modelId="{43BC65F4-2DEA-4C19-B3B7-6B6DEA979FE4}" type="pres">
      <dgm:prSet presAssocID="{7CC59769-F44A-46D3-9560-EF232EC733F5}" presName="thickLine" presStyleLbl="alignNode1" presStyleIdx="1" presStyleCnt="6"/>
      <dgm:spPr/>
    </dgm:pt>
    <dgm:pt modelId="{60082F34-5927-4916-A430-913A64ADD821}" type="pres">
      <dgm:prSet presAssocID="{7CC59769-F44A-46D3-9560-EF232EC733F5}" presName="horz1" presStyleCnt="0"/>
      <dgm:spPr/>
    </dgm:pt>
    <dgm:pt modelId="{99AA87BB-9E5B-40FE-A9FA-0BD6F88E0294}" type="pres">
      <dgm:prSet presAssocID="{7CC59769-F44A-46D3-9560-EF232EC733F5}" presName="tx1" presStyleLbl="revTx" presStyleIdx="1" presStyleCnt="6"/>
      <dgm:spPr/>
    </dgm:pt>
    <dgm:pt modelId="{DE581D55-C204-4CB3-B411-22BFED8915DF}" type="pres">
      <dgm:prSet presAssocID="{7CC59769-F44A-46D3-9560-EF232EC733F5}" presName="vert1" presStyleCnt="0"/>
      <dgm:spPr/>
    </dgm:pt>
    <dgm:pt modelId="{4C7762FB-88B0-4FEE-98B8-8D9C7AB00F86}" type="pres">
      <dgm:prSet presAssocID="{33B471E5-B606-4513-AE1D-101A0E902B1C}" presName="thickLine" presStyleLbl="alignNode1" presStyleIdx="2" presStyleCnt="6"/>
      <dgm:spPr/>
    </dgm:pt>
    <dgm:pt modelId="{64112456-10E3-41FB-9F4D-AD6A57150F9C}" type="pres">
      <dgm:prSet presAssocID="{33B471E5-B606-4513-AE1D-101A0E902B1C}" presName="horz1" presStyleCnt="0"/>
      <dgm:spPr/>
    </dgm:pt>
    <dgm:pt modelId="{08061426-DD65-47B8-B503-6AA84B71F586}" type="pres">
      <dgm:prSet presAssocID="{33B471E5-B606-4513-AE1D-101A0E902B1C}" presName="tx1" presStyleLbl="revTx" presStyleIdx="2" presStyleCnt="6"/>
      <dgm:spPr/>
    </dgm:pt>
    <dgm:pt modelId="{75AAB7BC-AF18-402C-9B52-4000965F76B5}" type="pres">
      <dgm:prSet presAssocID="{33B471E5-B606-4513-AE1D-101A0E902B1C}" presName="vert1" presStyleCnt="0"/>
      <dgm:spPr/>
    </dgm:pt>
    <dgm:pt modelId="{227DD4AB-21B6-4926-A74B-48861A474273}" type="pres">
      <dgm:prSet presAssocID="{F8788806-810D-4A40-9EA1-7916664ADDB2}" presName="thickLine" presStyleLbl="alignNode1" presStyleIdx="3" presStyleCnt="6"/>
      <dgm:spPr/>
    </dgm:pt>
    <dgm:pt modelId="{AD9D361D-1FFB-4101-84E1-3562B8020D4A}" type="pres">
      <dgm:prSet presAssocID="{F8788806-810D-4A40-9EA1-7916664ADDB2}" presName="horz1" presStyleCnt="0"/>
      <dgm:spPr/>
    </dgm:pt>
    <dgm:pt modelId="{6B56CA19-B13E-4671-90B3-22E42F29B90A}" type="pres">
      <dgm:prSet presAssocID="{F8788806-810D-4A40-9EA1-7916664ADDB2}" presName="tx1" presStyleLbl="revTx" presStyleIdx="3" presStyleCnt="6"/>
      <dgm:spPr/>
    </dgm:pt>
    <dgm:pt modelId="{284F48FE-6BF2-49E7-BF4B-E704C97ADC36}" type="pres">
      <dgm:prSet presAssocID="{F8788806-810D-4A40-9EA1-7916664ADDB2}" presName="vert1" presStyleCnt="0"/>
      <dgm:spPr/>
    </dgm:pt>
    <dgm:pt modelId="{B7E6F4E2-DF10-4BD7-AAE4-5CE2900C4AD5}" type="pres">
      <dgm:prSet presAssocID="{89A2EE69-47D7-49FC-9E32-DEA78894F556}" presName="thickLine" presStyleLbl="alignNode1" presStyleIdx="4" presStyleCnt="6"/>
      <dgm:spPr/>
    </dgm:pt>
    <dgm:pt modelId="{B5924640-A915-4A30-9837-44046949A089}" type="pres">
      <dgm:prSet presAssocID="{89A2EE69-47D7-49FC-9E32-DEA78894F556}" presName="horz1" presStyleCnt="0"/>
      <dgm:spPr/>
    </dgm:pt>
    <dgm:pt modelId="{24E8554E-6948-4C49-8374-7B9565B3EF92}" type="pres">
      <dgm:prSet presAssocID="{89A2EE69-47D7-49FC-9E32-DEA78894F556}" presName="tx1" presStyleLbl="revTx" presStyleIdx="4" presStyleCnt="6"/>
      <dgm:spPr/>
    </dgm:pt>
    <dgm:pt modelId="{3360AD8D-4ED0-4B95-B5E2-C0276B2F7A05}" type="pres">
      <dgm:prSet presAssocID="{89A2EE69-47D7-49FC-9E32-DEA78894F556}" presName="vert1" presStyleCnt="0"/>
      <dgm:spPr/>
    </dgm:pt>
    <dgm:pt modelId="{877A6CD6-9719-493A-9124-4AF2D05BFCC3}" type="pres">
      <dgm:prSet presAssocID="{4F48B711-66D3-482E-B218-AABD40228869}" presName="thickLine" presStyleLbl="alignNode1" presStyleIdx="5" presStyleCnt="6"/>
      <dgm:spPr/>
    </dgm:pt>
    <dgm:pt modelId="{8B3F27AF-0990-4897-A5A3-0CD5C70C7028}" type="pres">
      <dgm:prSet presAssocID="{4F48B711-66D3-482E-B218-AABD40228869}" presName="horz1" presStyleCnt="0"/>
      <dgm:spPr/>
    </dgm:pt>
    <dgm:pt modelId="{519231C7-0765-4DEE-8AB5-B0E880E645DD}" type="pres">
      <dgm:prSet presAssocID="{4F48B711-66D3-482E-B218-AABD40228869}" presName="tx1" presStyleLbl="revTx" presStyleIdx="5" presStyleCnt="6"/>
      <dgm:spPr/>
    </dgm:pt>
    <dgm:pt modelId="{C99FDC90-83C0-47E0-BE11-531B00AD2D2C}" type="pres">
      <dgm:prSet presAssocID="{4F48B711-66D3-482E-B218-AABD40228869}" presName="vert1" presStyleCnt="0"/>
      <dgm:spPr/>
    </dgm:pt>
  </dgm:ptLst>
  <dgm:cxnLst>
    <dgm:cxn modelId="{BDFFFE09-EEC8-4AAD-92AB-AD34FE80FB78}" srcId="{BA5A9E94-DD44-4ACB-B74C-0D4FB0B55DB4}" destId="{4F48B711-66D3-482E-B218-AABD40228869}" srcOrd="5" destOrd="0" parTransId="{8CFB4581-1DB1-4A97-839B-0832565428CD}" sibTransId="{006496A2-D580-40CC-90AD-FBB5DDA3514B}"/>
    <dgm:cxn modelId="{A6EFAF19-29F1-44C3-97F0-9EB24E2C9DC1}" type="presOf" srcId="{BA5A9E94-DD44-4ACB-B74C-0D4FB0B55DB4}" destId="{79D710B7-E760-4692-8456-3CA6951F817A}" srcOrd="0" destOrd="0" presId="urn:microsoft.com/office/officeart/2008/layout/LinedList"/>
    <dgm:cxn modelId="{FF653E5E-2B9C-4161-8A3D-E6B8C1EDF610}" type="presOf" srcId="{F8788806-810D-4A40-9EA1-7916664ADDB2}" destId="{6B56CA19-B13E-4671-90B3-22E42F29B90A}" srcOrd="0" destOrd="0" presId="urn:microsoft.com/office/officeart/2008/layout/LinedList"/>
    <dgm:cxn modelId="{D50F5B72-BA63-4A6D-8452-103319C52BEC}" srcId="{BA5A9E94-DD44-4ACB-B74C-0D4FB0B55DB4}" destId="{7CC59769-F44A-46D3-9560-EF232EC733F5}" srcOrd="1" destOrd="0" parTransId="{EBE082FD-7597-4CEE-9C33-2C308264CF9D}" sibTransId="{06592314-BBC6-46A6-B842-7370164D5503}"/>
    <dgm:cxn modelId="{8A1B0F53-1C22-41BE-BE76-A415B8A8912C}" srcId="{BA5A9E94-DD44-4ACB-B74C-0D4FB0B55DB4}" destId="{89A2EE69-47D7-49FC-9E32-DEA78894F556}" srcOrd="4" destOrd="0" parTransId="{1242E0D8-53DB-4B32-84A8-1409F292FC46}" sibTransId="{4A0AD500-F48F-4883-97D9-40FF61DEA8DB}"/>
    <dgm:cxn modelId="{DF47AD7E-31D3-4E98-B1F8-60A9540B0EEF}" srcId="{BA5A9E94-DD44-4ACB-B74C-0D4FB0B55DB4}" destId="{DBE464DB-7577-4821-9BEA-37303C04C8CA}" srcOrd="0" destOrd="0" parTransId="{BD18E939-3690-4F5A-AE7E-892B6882723D}" sibTransId="{EB2964B9-5832-4322-9E6B-5922266FDDC9}"/>
    <dgm:cxn modelId="{FF3EEA81-EAE8-4AC3-B645-8BF721C01A5B}" type="presOf" srcId="{89A2EE69-47D7-49FC-9E32-DEA78894F556}" destId="{24E8554E-6948-4C49-8374-7B9565B3EF92}" srcOrd="0" destOrd="0" presId="urn:microsoft.com/office/officeart/2008/layout/LinedList"/>
    <dgm:cxn modelId="{A4B1FC87-0344-43C7-9FDD-A5C41950C24C}" srcId="{BA5A9E94-DD44-4ACB-B74C-0D4FB0B55DB4}" destId="{33B471E5-B606-4513-AE1D-101A0E902B1C}" srcOrd="2" destOrd="0" parTransId="{F51B3EBE-30F6-4804-8ABF-4A8AC76B6F80}" sibTransId="{245C0B23-C2AA-4143-A8D8-844EEF9788ED}"/>
    <dgm:cxn modelId="{278C288C-A8B3-41C7-952E-BE9AF8E4F07F}" type="presOf" srcId="{4F48B711-66D3-482E-B218-AABD40228869}" destId="{519231C7-0765-4DEE-8AB5-B0E880E645DD}" srcOrd="0" destOrd="0" presId="urn:microsoft.com/office/officeart/2008/layout/LinedList"/>
    <dgm:cxn modelId="{1E4421AB-2D11-40DA-BD03-AA58A1D39595}" srcId="{BA5A9E94-DD44-4ACB-B74C-0D4FB0B55DB4}" destId="{F8788806-810D-4A40-9EA1-7916664ADDB2}" srcOrd="3" destOrd="0" parTransId="{03BD96BA-5EA7-46C9-8C17-E2F3ACC548C9}" sibTransId="{F3EA6BAB-CFD3-40F7-830D-C2FB70CC5C00}"/>
    <dgm:cxn modelId="{392868C0-4B6C-4756-92DF-E20F83CFAE9C}" type="presOf" srcId="{33B471E5-B606-4513-AE1D-101A0E902B1C}" destId="{08061426-DD65-47B8-B503-6AA84B71F586}" srcOrd="0" destOrd="0" presId="urn:microsoft.com/office/officeart/2008/layout/LinedList"/>
    <dgm:cxn modelId="{09F7E3C3-2472-49EE-8DE3-C34E5F907297}" type="presOf" srcId="{DBE464DB-7577-4821-9BEA-37303C04C8CA}" destId="{14147ADD-704D-4E7C-AB82-8D654A6BD6FE}" srcOrd="0" destOrd="0" presId="urn:microsoft.com/office/officeart/2008/layout/LinedList"/>
    <dgm:cxn modelId="{65CABECD-659D-4473-BE48-07DADF089E17}" type="presOf" srcId="{7CC59769-F44A-46D3-9560-EF232EC733F5}" destId="{99AA87BB-9E5B-40FE-A9FA-0BD6F88E0294}" srcOrd="0" destOrd="0" presId="urn:microsoft.com/office/officeart/2008/layout/LinedList"/>
    <dgm:cxn modelId="{4D1ED758-4559-4445-9BAE-5A18DFCD0FEC}" type="presParOf" srcId="{79D710B7-E760-4692-8456-3CA6951F817A}" destId="{4CEBED6D-4996-4BDD-A2C3-145686B57328}" srcOrd="0" destOrd="0" presId="urn:microsoft.com/office/officeart/2008/layout/LinedList"/>
    <dgm:cxn modelId="{CF456023-3511-4469-A20D-062590FCBE65}" type="presParOf" srcId="{79D710B7-E760-4692-8456-3CA6951F817A}" destId="{682CE44D-E1B3-4EBC-B03C-E8D229FE2E18}" srcOrd="1" destOrd="0" presId="urn:microsoft.com/office/officeart/2008/layout/LinedList"/>
    <dgm:cxn modelId="{B066A991-0E14-4266-BB2A-224032E388D2}" type="presParOf" srcId="{682CE44D-E1B3-4EBC-B03C-E8D229FE2E18}" destId="{14147ADD-704D-4E7C-AB82-8D654A6BD6FE}" srcOrd="0" destOrd="0" presId="urn:microsoft.com/office/officeart/2008/layout/LinedList"/>
    <dgm:cxn modelId="{DA6F8560-0BB9-4B32-B194-810DDDB21D7B}" type="presParOf" srcId="{682CE44D-E1B3-4EBC-B03C-E8D229FE2E18}" destId="{A63BCC22-7D1D-4E91-8108-D9EB9E5210D7}" srcOrd="1" destOrd="0" presId="urn:microsoft.com/office/officeart/2008/layout/LinedList"/>
    <dgm:cxn modelId="{062ACE83-18F3-41E1-89F9-F68205C3A5AE}" type="presParOf" srcId="{79D710B7-E760-4692-8456-3CA6951F817A}" destId="{43BC65F4-2DEA-4C19-B3B7-6B6DEA979FE4}" srcOrd="2" destOrd="0" presId="urn:microsoft.com/office/officeart/2008/layout/LinedList"/>
    <dgm:cxn modelId="{673329B0-36D1-410C-B884-FC0699855869}" type="presParOf" srcId="{79D710B7-E760-4692-8456-3CA6951F817A}" destId="{60082F34-5927-4916-A430-913A64ADD821}" srcOrd="3" destOrd="0" presId="urn:microsoft.com/office/officeart/2008/layout/LinedList"/>
    <dgm:cxn modelId="{8BADCF61-689E-4219-B370-C310B5FC3BA6}" type="presParOf" srcId="{60082F34-5927-4916-A430-913A64ADD821}" destId="{99AA87BB-9E5B-40FE-A9FA-0BD6F88E0294}" srcOrd="0" destOrd="0" presId="urn:microsoft.com/office/officeart/2008/layout/LinedList"/>
    <dgm:cxn modelId="{F4A0B5FF-7473-4011-9783-8D04256A8D57}" type="presParOf" srcId="{60082F34-5927-4916-A430-913A64ADD821}" destId="{DE581D55-C204-4CB3-B411-22BFED8915DF}" srcOrd="1" destOrd="0" presId="urn:microsoft.com/office/officeart/2008/layout/LinedList"/>
    <dgm:cxn modelId="{3FD789FB-22FC-46FD-98F1-FA8428EFAF3D}" type="presParOf" srcId="{79D710B7-E760-4692-8456-3CA6951F817A}" destId="{4C7762FB-88B0-4FEE-98B8-8D9C7AB00F86}" srcOrd="4" destOrd="0" presId="urn:microsoft.com/office/officeart/2008/layout/LinedList"/>
    <dgm:cxn modelId="{DA6300C4-A11D-4D47-AF19-B7768FFE0B45}" type="presParOf" srcId="{79D710B7-E760-4692-8456-3CA6951F817A}" destId="{64112456-10E3-41FB-9F4D-AD6A57150F9C}" srcOrd="5" destOrd="0" presId="urn:microsoft.com/office/officeart/2008/layout/LinedList"/>
    <dgm:cxn modelId="{DCF46F66-E510-48DF-8EAE-E4E7F0F84ADA}" type="presParOf" srcId="{64112456-10E3-41FB-9F4D-AD6A57150F9C}" destId="{08061426-DD65-47B8-B503-6AA84B71F586}" srcOrd="0" destOrd="0" presId="urn:microsoft.com/office/officeart/2008/layout/LinedList"/>
    <dgm:cxn modelId="{A08975C4-2104-4730-8CAB-25357EB3A614}" type="presParOf" srcId="{64112456-10E3-41FB-9F4D-AD6A57150F9C}" destId="{75AAB7BC-AF18-402C-9B52-4000965F76B5}" srcOrd="1" destOrd="0" presId="urn:microsoft.com/office/officeart/2008/layout/LinedList"/>
    <dgm:cxn modelId="{0CBACF52-4427-4414-825F-34BACA1799B4}" type="presParOf" srcId="{79D710B7-E760-4692-8456-3CA6951F817A}" destId="{227DD4AB-21B6-4926-A74B-48861A474273}" srcOrd="6" destOrd="0" presId="urn:microsoft.com/office/officeart/2008/layout/LinedList"/>
    <dgm:cxn modelId="{72961D6B-0181-4741-8955-1964F5018735}" type="presParOf" srcId="{79D710B7-E760-4692-8456-3CA6951F817A}" destId="{AD9D361D-1FFB-4101-84E1-3562B8020D4A}" srcOrd="7" destOrd="0" presId="urn:microsoft.com/office/officeart/2008/layout/LinedList"/>
    <dgm:cxn modelId="{8A5CB75B-A6DC-49A7-9AC5-01D9C6904EBE}" type="presParOf" srcId="{AD9D361D-1FFB-4101-84E1-3562B8020D4A}" destId="{6B56CA19-B13E-4671-90B3-22E42F29B90A}" srcOrd="0" destOrd="0" presId="urn:microsoft.com/office/officeart/2008/layout/LinedList"/>
    <dgm:cxn modelId="{2E01A71E-3A4D-497B-850E-C68D337713FB}" type="presParOf" srcId="{AD9D361D-1FFB-4101-84E1-3562B8020D4A}" destId="{284F48FE-6BF2-49E7-BF4B-E704C97ADC36}" srcOrd="1" destOrd="0" presId="urn:microsoft.com/office/officeart/2008/layout/LinedList"/>
    <dgm:cxn modelId="{8885713A-A4F8-4D2D-86DA-004A1C7C9F7F}" type="presParOf" srcId="{79D710B7-E760-4692-8456-3CA6951F817A}" destId="{B7E6F4E2-DF10-4BD7-AAE4-5CE2900C4AD5}" srcOrd="8" destOrd="0" presId="urn:microsoft.com/office/officeart/2008/layout/LinedList"/>
    <dgm:cxn modelId="{DCA9B464-7302-47B0-94B6-A1B6128EA46B}" type="presParOf" srcId="{79D710B7-E760-4692-8456-3CA6951F817A}" destId="{B5924640-A915-4A30-9837-44046949A089}" srcOrd="9" destOrd="0" presId="urn:microsoft.com/office/officeart/2008/layout/LinedList"/>
    <dgm:cxn modelId="{8FDC422E-B381-4D51-AE1E-87BFA24FF96A}" type="presParOf" srcId="{B5924640-A915-4A30-9837-44046949A089}" destId="{24E8554E-6948-4C49-8374-7B9565B3EF92}" srcOrd="0" destOrd="0" presId="urn:microsoft.com/office/officeart/2008/layout/LinedList"/>
    <dgm:cxn modelId="{146B80C8-6012-424A-AA14-9578E535B8FF}" type="presParOf" srcId="{B5924640-A915-4A30-9837-44046949A089}" destId="{3360AD8D-4ED0-4B95-B5E2-C0276B2F7A05}" srcOrd="1" destOrd="0" presId="urn:microsoft.com/office/officeart/2008/layout/LinedList"/>
    <dgm:cxn modelId="{BF8F80DA-8D53-4E41-BF0A-A5B7A56980D6}" type="presParOf" srcId="{79D710B7-E760-4692-8456-3CA6951F817A}" destId="{877A6CD6-9719-493A-9124-4AF2D05BFCC3}" srcOrd="10" destOrd="0" presId="urn:microsoft.com/office/officeart/2008/layout/LinedList"/>
    <dgm:cxn modelId="{AF3E017A-CCF8-4543-92CE-4C9CD806D9E7}" type="presParOf" srcId="{79D710B7-E760-4692-8456-3CA6951F817A}" destId="{8B3F27AF-0990-4897-A5A3-0CD5C70C7028}" srcOrd="11" destOrd="0" presId="urn:microsoft.com/office/officeart/2008/layout/LinedList"/>
    <dgm:cxn modelId="{E05F1F57-B955-487E-B1AE-8E18CEDA4A5E}" type="presParOf" srcId="{8B3F27AF-0990-4897-A5A3-0CD5C70C7028}" destId="{519231C7-0765-4DEE-8AB5-B0E880E645DD}" srcOrd="0" destOrd="0" presId="urn:microsoft.com/office/officeart/2008/layout/LinedList"/>
    <dgm:cxn modelId="{2DDFF38C-4F09-415B-BE7B-5BBF87332E13}" type="presParOf" srcId="{8B3F27AF-0990-4897-A5A3-0CD5C70C7028}" destId="{C99FDC90-83C0-47E0-BE11-531B00AD2D2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B6E502-CAC3-4039-B1D1-F2C62A9DC64D}">
      <dsp:nvSpPr>
        <dsp:cNvPr id="0" name=""/>
        <dsp:cNvSpPr/>
      </dsp:nvSpPr>
      <dsp:spPr>
        <a:xfrm>
          <a:off x="0" y="0"/>
          <a:ext cx="8412480" cy="95729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Confidentiality</a:t>
          </a:r>
          <a:endParaRPr lang="en-US" sz="4100" kern="1200"/>
        </a:p>
      </dsp:txBody>
      <dsp:txXfrm>
        <a:off x="28038" y="28038"/>
        <a:ext cx="7298593" cy="901218"/>
      </dsp:txXfrm>
    </dsp:sp>
    <dsp:sp modelId="{1888CF7D-358B-4248-8EBD-F243D9C30D0E}">
      <dsp:nvSpPr>
        <dsp:cNvPr id="0" name=""/>
        <dsp:cNvSpPr/>
      </dsp:nvSpPr>
      <dsp:spPr>
        <a:xfrm>
          <a:off x="704545" y="1131347"/>
          <a:ext cx="8412480" cy="957294"/>
        </a:xfrm>
        <a:prstGeom prst="roundRect">
          <a:avLst>
            <a:gd name="adj" fmla="val 10000"/>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Data security</a:t>
          </a:r>
          <a:endParaRPr lang="en-US" sz="4100" kern="1200"/>
        </a:p>
      </dsp:txBody>
      <dsp:txXfrm>
        <a:off x="732583" y="1159385"/>
        <a:ext cx="7029617" cy="901218"/>
      </dsp:txXfrm>
    </dsp:sp>
    <dsp:sp modelId="{454A9380-B64D-4DD6-B80B-54C9F829BA35}">
      <dsp:nvSpPr>
        <dsp:cNvPr id="0" name=""/>
        <dsp:cNvSpPr/>
      </dsp:nvSpPr>
      <dsp:spPr>
        <a:xfrm>
          <a:off x="1398574" y="2262695"/>
          <a:ext cx="8412480" cy="957294"/>
        </a:xfrm>
        <a:prstGeom prst="roundRect">
          <a:avLst>
            <a:gd name="adj" fmla="val 10000"/>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Participant care </a:t>
          </a:r>
          <a:endParaRPr lang="en-US" sz="4100" kern="1200"/>
        </a:p>
      </dsp:txBody>
      <dsp:txXfrm>
        <a:off x="1426612" y="2290733"/>
        <a:ext cx="7040133" cy="901218"/>
      </dsp:txXfrm>
    </dsp:sp>
    <dsp:sp modelId="{8F2C8567-C87F-45E6-86F3-D7074AA8160B}">
      <dsp:nvSpPr>
        <dsp:cNvPr id="0" name=""/>
        <dsp:cNvSpPr/>
      </dsp:nvSpPr>
      <dsp:spPr>
        <a:xfrm>
          <a:off x="2103119" y="3394043"/>
          <a:ext cx="8412480" cy="957294"/>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210" tIns="156210" rIns="156210" bIns="156210" numCol="1" spcCol="1270" anchor="ctr" anchorCtr="0">
          <a:noAutofit/>
        </a:bodyPr>
        <a:lstStyle/>
        <a:p>
          <a:pPr marL="0" lvl="0" indent="0" algn="l" defTabSz="1822450">
            <a:lnSpc>
              <a:spcPct val="90000"/>
            </a:lnSpc>
            <a:spcBef>
              <a:spcPct val="0"/>
            </a:spcBef>
            <a:spcAft>
              <a:spcPct val="35000"/>
            </a:spcAft>
            <a:buNone/>
          </a:pPr>
          <a:r>
            <a:rPr lang="en-GB" sz="4100" kern="1200"/>
            <a:t>Compliance</a:t>
          </a:r>
          <a:endParaRPr lang="en-US" sz="4100" kern="1200"/>
        </a:p>
      </dsp:txBody>
      <dsp:txXfrm>
        <a:off x="2131157" y="3422081"/>
        <a:ext cx="7029617" cy="901218"/>
      </dsp:txXfrm>
    </dsp:sp>
    <dsp:sp modelId="{13728BDB-78BC-4826-9020-721F7F8BFF98}">
      <dsp:nvSpPr>
        <dsp:cNvPr id="0" name=""/>
        <dsp:cNvSpPr/>
      </dsp:nvSpPr>
      <dsp:spPr>
        <a:xfrm>
          <a:off x="7790238" y="733200"/>
          <a:ext cx="622241" cy="622241"/>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30242" y="733200"/>
        <a:ext cx="342233" cy="468236"/>
      </dsp:txXfrm>
    </dsp:sp>
    <dsp:sp modelId="{50CE1BAA-AD86-40D4-9993-86D6A2E2BD59}">
      <dsp:nvSpPr>
        <dsp:cNvPr id="0" name=""/>
        <dsp:cNvSpPr/>
      </dsp:nvSpPr>
      <dsp:spPr>
        <a:xfrm>
          <a:off x="8494783" y="1864548"/>
          <a:ext cx="622241" cy="622241"/>
        </a:xfrm>
        <a:prstGeom prst="downArrow">
          <a:avLst>
            <a:gd name="adj1" fmla="val 55000"/>
            <a:gd name="adj2" fmla="val 45000"/>
          </a:avLst>
        </a:prstGeom>
        <a:solidFill>
          <a:schemeClr val="accent5">
            <a:tint val="40000"/>
            <a:alpha val="90000"/>
            <a:hueOff val="-5972333"/>
            <a:satOff val="1333"/>
            <a:lumOff val="20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34787" y="1864548"/>
        <a:ext cx="342233" cy="468236"/>
      </dsp:txXfrm>
    </dsp:sp>
    <dsp:sp modelId="{14FC744B-A9DA-45F7-8796-25A02FA1970B}">
      <dsp:nvSpPr>
        <dsp:cNvPr id="0" name=""/>
        <dsp:cNvSpPr/>
      </dsp:nvSpPr>
      <dsp:spPr>
        <a:xfrm>
          <a:off x="9188813" y="2995896"/>
          <a:ext cx="622241" cy="622241"/>
        </a:xfrm>
        <a:prstGeom prst="downArrow">
          <a:avLst>
            <a:gd name="adj1" fmla="val 55000"/>
            <a:gd name="adj2" fmla="val 45000"/>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28817" y="2995896"/>
        <a:ext cx="342233" cy="468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2969F1-0445-48A7-B623-A464D14C244D}">
      <dsp:nvSpPr>
        <dsp:cNvPr id="0" name=""/>
        <dsp:cNvSpPr/>
      </dsp:nvSpPr>
      <dsp:spPr>
        <a:xfrm>
          <a:off x="2250914" y="296402"/>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7C6F3B-3A9B-4103-B1DB-4BC5B0AEF64C}">
      <dsp:nvSpPr>
        <dsp:cNvPr id="0" name=""/>
        <dsp:cNvSpPr/>
      </dsp:nvSpPr>
      <dsp:spPr>
        <a:xfrm>
          <a:off x="2718914" y="764402"/>
          <a:ext cx="1260000" cy="126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222D33-E5D8-4948-AD4D-EFF30405AB33}">
      <dsp:nvSpPr>
        <dsp:cNvPr id="0" name=""/>
        <dsp:cNvSpPr/>
      </dsp:nvSpPr>
      <dsp:spPr>
        <a:xfrm>
          <a:off x="1548914" y="31764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dirty="0"/>
            <a:t>The proposal is practical, ethical and relevant </a:t>
          </a:r>
        </a:p>
      </dsp:txBody>
      <dsp:txXfrm>
        <a:off x="1548914" y="3176402"/>
        <a:ext cx="3600000" cy="720000"/>
      </dsp:txXfrm>
    </dsp:sp>
    <dsp:sp modelId="{9E342C2E-E7BF-4DAC-BAA9-9FC496A582D6}">
      <dsp:nvSpPr>
        <dsp:cNvPr id="0" name=""/>
        <dsp:cNvSpPr/>
      </dsp:nvSpPr>
      <dsp:spPr>
        <a:xfrm>
          <a:off x="6480914" y="296402"/>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BDF3DB-BA8B-4E62-A90F-D53798DC6EA3}">
      <dsp:nvSpPr>
        <dsp:cNvPr id="0" name=""/>
        <dsp:cNvSpPr/>
      </dsp:nvSpPr>
      <dsp:spPr>
        <a:xfrm>
          <a:off x="6948914" y="764402"/>
          <a:ext cx="1260000" cy="126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5FC567-B26E-47D7-9F85-C36F8CAE24D8}">
      <dsp:nvSpPr>
        <dsp:cNvPr id="0" name=""/>
        <dsp:cNvSpPr/>
      </dsp:nvSpPr>
      <dsp:spPr>
        <a:xfrm>
          <a:off x="5778914" y="3176402"/>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933450">
            <a:lnSpc>
              <a:spcPct val="100000"/>
            </a:lnSpc>
            <a:spcBef>
              <a:spcPct val="0"/>
            </a:spcBef>
            <a:spcAft>
              <a:spcPct val="35000"/>
            </a:spcAft>
            <a:buNone/>
            <a:defRPr cap="all"/>
          </a:pPr>
          <a:r>
            <a:rPr lang="en-US" sz="2100" kern="1200" dirty="0"/>
            <a:t>to small online sellers</a:t>
          </a:r>
        </a:p>
      </dsp:txBody>
      <dsp:txXfrm>
        <a:off x="5778914" y="3176402"/>
        <a:ext cx="360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EBED6D-4996-4BDD-A2C3-145686B57328}">
      <dsp:nvSpPr>
        <dsp:cNvPr id="0" name=""/>
        <dsp:cNvSpPr/>
      </dsp:nvSpPr>
      <dsp:spPr>
        <a:xfrm>
          <a:off x="0" y="2101"/>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14147ADD-704D-4E7C-AB82-8D654A6BD6FE}">
      <dsp:nvSpPr>
        <dsp:cNvPr id="0" name=""/>
        <dsp:cNvSpPr/>
      </dsp:nvSpPr>
      <dsp:spPr>
        <a:xfrm>
          <a:off x="0" y="2101"/>
          <a:ext cx="6714744" cy="716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Ajzen, I. (1991) ‘The theory of planned behavior’, Organizational Behavior and Human Decision Processes, 50(2), pp. 179–211. </a:t>
          </a:r>
          <a:r>
            <a:rPr lang="en-GB" sz="1100" kern="1200">
              <a:hlinkClick xmlns:r="http://schemas.openxmlformats.org/officeDocument/2006/relationships" r:id="rId1"/>
            </a:rPr>
            <a:t>tpb.1991.pdf</a:t>
          </a:r>
          <a:r>
            <a:rPr lang="en-GB" sz="1100" kern="1200"/>
            <a:t> Accessed at: [ 15</a:t>
          </a:r>
          <a:r>
            <a:rPr lang="en-GB" sz="1100" kern="1200" baseline="30000"/>
            <a:t>th</a:t>
          </a:r>
          <a:r>
            <a:rPr lang="en-GB" sz="1100" kern="1200"/>
            <a:t> June 2026]</a:t>
          </a:r>
          <a:endParaRPr lang="en-US" sz="1100" kern="1200"/>
        </a:p>
      </dsp:txBody>
      <dsp:txXfrm>
        <a:off x="0" y="2101"/>
        <a:ext cx="6714744" cy="716543"/>
      </dsp:txXfrm>
    </dsp:sp>
    <dsp:sp modelId="{43BC65F4-2DEA-4C19-B3B7-6B6DEA979FE4}">
      <dsp:nvSpPr>
        <dsp:cNvPr id="0" name=""/>
        <dsp:cNvSpPr/>
      </dsp:nvSpPr>
      <dsp:spPr>
        <a:xfrm>
          <a:off x="0" y="718645"/>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9AA87BB-9E5B-40FE-A9FA-0BD6F88E0294}">
      <dsp:nvSpPr>
        <dsp:cNvPr id="0" name=""/>
        <dsp:cNvSpPr/>
      </dsp:nvSpPr>
      <dsp:spPr>
        <a:xfrm>
          <a:off x="0" y="718645"/>
          <a:ext cx="6714744" cy="716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Creswell, J.W. and Creswell, J.D. (2023) Research Design: Qualitative, Quantitative and Mixed Methods Approaches. 6th </a:t>
          </a:r>
          <a:r>
            <a:rPr lang="en-GB" sz="1100" kern="1200" dirty="0" err="1"/>
            <a:t>edn</a:t>
          </a:r>
          <a:r>
            <a:rPr lang="en-GB" sz="1100" kern="1200" dirty="0"/>
            <a:t>. London: SAGE. </a:t>
          </a:r>
          <a:r>
            <a:rPr lang="en-GB" sz="1100" kern="1200" dirty="0">
              <a:hlinkClick xmlns:r="http://schemas.openxmlformats.org/officeDocument/2006/relationships" r:id="rId2"/>
            </a:rPr>
            <a:t>Research Design: Qualitative, Quantitative, and Mixed Methods Approaches - John W. Creswell, J. David Creswell - Google Books</a:t>
          </a:r>
          <a:r>
            <a:rPr lang="en-GB" sz="1100" kern="1200" dirty="0"/>
            <a:t> [ 18</a:t>
          </a:r>
          <a:r>
            <a:rPr lang="en-GB" sz="1100" kern="1200" baseline="30000" dirty="0"/>
            <a:t>th</a:t>
          </a:r>
          <a:r>
            <a:rPr lang="en-GB" sz="1100" kern="1200" dirty="0"/>
            <a:t> June 2026]</a:t>
          </a:r>
          <a:endParaRPr lang="en-US" sz="1100" kern="1200" dirty="0"/>
        </a:p>
      </dsp:txBody>
      <dsp:txXfrm>
        <a:off x="0" y="718645"/>
        <a:ext cx="6714744" cy="716543"/>
      </dsp:txXfrm>
    </dsp:sp>
    <dsp:sp modelId="{4C7762FB-88B0-4FEE-98B8-8D9C7AB00F86}">
      <dsp:nvSpPr>
        <dsp:cNvPr id="0" name=""/>
        <dsp:cNvSpPr/>
      </dsp:nvSpPr>
      <dsp:spPr>
        <a:xfrm>
          <a:off x="0" y="1435188"/>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8061426-DD65-47B8-B503-6AA84B71F586}">
      <dsp:nvSpPr>
        <dsp:cNvPr id="0" name=""/>
        <dsp:cNvSpPr/>
      </dsp:nvSpPr>
      <dsp:spPr>
        <a:xfrm>
          <a:off x="0" y="1435188"/>
          <a:ext cx="6714744" cy="716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dirty="0"/>
            <a:t>Erkan, I. and Evans, C. (2016) ‘The influence of </a:t>
          </a:r>
          <a:r>
            <a:rPr lang="en-GB" sz="1100" kern="1200" dirty="0" err="1"/>
            <a:t>eWOM</a:t>
          </a:r>
          <a:r>
            <a:rPr lang="en-GB" sz="1100" kern="1200" dirty="0"/>
            <a:t> in social media on consumers’ purchase intentions: An extended approach to information adoption’, Computers in Human </a:t>
          </a:r>
          <a:r>
            <a:rPr lang="en-GB" sz="1100" kern="1200" dirty="0" err="1"/>
            <a:t>Behavior</a:t>
          </a:r>
          <a:r>
            <a:rPr lang="en-GB" sz="1100" kern="1200" dirty="0"/>
            <a:t>, 61, pp. 47–55. </a:t>
          </a:r>
          <a:r>
            <a:rPr lang="en-GB" sz="1100" kern="1200" dirty="0">
              <a:hlinkClick xmlns:r="http://schemas.openxmlformats.org/officeDocument/2006/relationships" r:id="rId3"/>
            </a:rPr>
            <a:t>(PDF) The influence of </a:t>
          </a:r>
          <a:r>
            <a:rPr lang="en-GB" sz="1100" kern="1200" dirty="0" err="1">
              <a:hlinkClick xmlns:r="http://schemas.openxmlformats.org/officeDocument/2006/relationships" r:id="rId3"/>
            </a:rPr>
            <a:t>eWOM</a:t>
          </a:r>
          <a:r>
            <a:rPr lang="en-GB" sz="1100" kern="1200" dirty="0">
              <a:hlinkClick xmlns:r="http://schemas.openxmlformats.org/officeDocument/2006/relationships" r:id="rId3"/>
            </a:rPr>
            <a:t> in social media on consumers' purchase intentions: An extended approach to information adoption</a:t>
          </a:r>
          <a:r>
            <a:rPr lang="en-GB" sz="1100" kern="1200" dirty="0"/>
            <a:t>  [ 15</a:t>
          </a:r>
          <a:r>
            <a:rPr lang="en-GB" sz="1100" kern="1200" baseline="30000" dirty="0"/>
            <a:t>th</a:t>
          </a:r>
          <a:r>
            <a:rPr lang="en-GB" sz="1100" kern="1200" dirty="0"/>
            <a:t> June 2026]</a:t>
          </a:r>
          <a:endParaRPr lang="en-US" sz="1100" kern="1200" dirty="0"/>
        </a:p>
      </dsp:txBody>
      <dsp:txXfrm>
        <a:off x="0" y="1435188"/>
        <a:ext cx="6714744" cy="716543"/>
      </dsp:txXfrm>
    </dsp:sp>
    <dsp:sp modelId="{227DD4AB-21B6-4926-A74B-48861A474273}">
      <dsp:nvSpPr>
        <dsp:cNvPr id="0" name=""/>
        <dsp:cNvSpPr/>
      </dsp:nvSpPr>
      <dsp:spPr>
        <a:xfrm>
          <a:off x="0" y="2151732"/>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6B56CA19-B13E-4671-90B3-22E42F29B90A}">
      <dsp:nvSpPr>
        <dsp:cNvPr id="0" name=""/>
        <dsp:cNvSpPr/>
      </dsp:nvSpPr>
      <dsp:spPr>
        <a:xfrm>
          <a:off x="0" y="2151732"/>
          <a:ext cx="6714744" cy="716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Etikan, I., Musa, S.A. and Alkassim, R.S. (2016) ‘Comparison of convenience sampling and purposive sampling’, American Journal of Theoretical and Applied Statistics, 5(1), pp. 1–4. </a:t>
          </a:r>
          <a:r>
            <a:rPr lang="en-GB" sz="1100" kern="1200">
              <a:hlinkClick xmlns:r="http://schemas.openxmlformats.org/officeDocument/2006/relationships" r:id="rId4"/>
            </a:rPr>
            <a:t>Comparison of Convenience Sampling and Purposive Sampling, American Journal of Theoretical and Applied Statistics, Science Publishing Group</a:t>
          </a:r>
          <a:r>
            <a:rPr lang="en-GB" sz="1100" kern="1200"/>
            <a:t> [ 16</a:t>
          </a:r>
          <a:r>
            <a:rPr lang="en-GB" sz="1100" kern="1200" baseline="30000"/>
            <a:t>th</a:t>
          </a:r>
          <a:r>
            <a:rPr lang="en-GB" sz="1100" kern="1200"/>
            <a:t> June 2026]</a:t>
          </a:r>
          <a:endParaRPr lang="en-US" sz="1100" kern="1200"/>
        </a:p>
      </dsp:txBody>
      <dsp:txXfrm>
        <a:off x="0" y="2151732"/>
        <a:ext cx="6714744" cy="716543"/>
      </dsp:txXfrm>
    </dsp:sp>
    <dsp:sp modelId="{B7E6F4E2-DF10-4BD7-AAE4-5CE2900C4AD5}">
      <dsp:nvSpPr>
        <dsp:cNvPr id="0" name=""/>
        <dsp:cNvSpPr/>
      </dsp:nvSpPr>
      <dsp:spPr>
        <a:xfrm>
          <a:off x="0" y="2868276"/>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4E8554E-6948-4C49-8374-7B9565B3EF92}">
      <dsp:nvSpPr>
        <dsp:cNvPr id="0" name=""/>
        <dsp:cNvSpPr/>
      </dsp:nvSpPr>
      <dsp:spPr>
        <a:xfrm>
          <a:off x="0" y="2868276"/>
          <a:ext cx="6714744" cy="716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Kim, D.J., Ferrin, D.L. and Rao, H.R. (2008) ‘A trust-based consumer decision-making model in electronic commerce: The role of trust, perceived risk, and their antecedents’, Decision Support Systems, 44(2), pp. 544–564. </a:t>
          </a:r>
          <a:r>
            <a:rPr lang="en-GB" sz="1100" kern="1200">
              <a:hlinkClick xmlns:r="http://schemas.openxmlformats.org/officeDocument/2006/relationships" r:id="rId5"/>
            </a:rPr>
            <a:t>"A trust-based consumer decision-making model in electronic commerce: T" by Dan J. KIM, Donald L. FERRIN et al.</a:t>
          </a:r>
          <a:r>
            <a:rPr lang="en-GB" sz="1100" kern="1200"/>
            <a:t> [ 10</a:t>
          </a:r>
          <a:r>
            <a:rPr lang="en-GB" sz="1100" kern="1200" baseline="30000"/>
            <a:t>th</a:t>
          </a:r>
          <a:r>
            <a:rPr lang="en-GB" sz="1100" kern="1200"/>
            <a:t> June 2026]</a:t>
          </a:r>
          <a:endParaRPr lang="en-US" sz="1100" kern="1200"/>
        </a:p>
      </dsp:txBody>
      <dsp:txXfrm>
        <a:off x="0" y="2868276"/>
        <a:ext cx="6714744" cy="716543"/>
      </dsp:txXfrm>
    </dsp:sp>
    <dsp:sp modelId="{877A6CD6-9719-493A-9124-4AF2D05BFCC3}">
      <dsp:nvSpPr>
        <dsp:cNvPr id="0" name=""/>
        <dsp:cNvSpPr/>
      </dsp:nvSpPr>
      <dsp:spPr>
        <a:xfrm>
          <a:off x="0" y="3584819"/>
          <a:ext cx="6714744"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19231C7-0765-4DEE-8AB5-B0E880E645DD}">
      <dsp:nvSpPr>
        <dsp:cNvPr id="0" name=""/>
        <dsp:cNvSpPr/>
      </dsp:nvSpPr>
      <dsp:spPr>
        <a:xfrm>
          <a:off x="0" y="3584819"/>
          <a:ext cx="6714744" cy="7165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Saunders, M.N.K., Lewis, P., and Thornhill, A. (2023). Research Methods for Business Students. 9th edn. Harlow: Pearson. [ 15</a:t>
          </a:r>
          <a:r>
            <a:rPr lang="en-GB" sz="1100" kern="1200" baseline="30000"/>
            <a:t>th</a:t>
          </a:r>
          <a:r>
            <a:rPr lang="en-GB" sz="1100" kern="1200"/>
            <a:t> June 2026]</a:t>
          </a:r>
          <a:endParaRPr lang="en-US" sz="1100" kern="1200"/>
        </a:p>
      </dsp:txBody>
      <dsp:txXfrm>
        <a:off x="0" y="3584819"/>
        <a:ext cx="6714744" cy="716543"/>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7A6A1D-F239-45EA-B0C3-1EE1922733FF}" type="datetimeFigureOut">
              <a:rPr lang="en-GB" smtClean="0"/>
              <a:t>26/06/2026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E1856A-A82A-404F-93C7-A001F7F38DC8}" type="slidenum">
              <a:rPr lang="en-GB" smtClean="0"/>
              <a:t>‹#›</a:t>
            </a:fld>
            <a:endParaRPr lang="en-GB"/>
          </a:p>
        </p:txBody>
      </p:sp>
    </p:spTree>
    <p:extLst>
      <p:ext uri="{BB962C8B-B14F-4D97-AF65-F5344CB8AC3E}">
        <p14:creationId xmlns:p14="http://schemas.microsoft.com/office/powerpoint/2010/main" val="8592157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EE6097-F8B3-4D79-B262-C3D9586EBA4E}" type="slidenum">
              <a:rPr lang="en-GB" smtClean="0"/>
              <a:t>3</a:t>
            </a:fld>
            <a:endParaRPr lang="en-GB"/>
          </a:p>
        </p:txBody>
      </p:sp>
    </p:spTree>
    <p:extLst>
      <p:ext uri="{BB962C8B-B14F-4D97-AF65-F5344CB8AC3E}">
        <p14:creationId xmlns:p14="http://schemas.microsoft.com/office/powerpoint/2010/main" val="14148014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EE6097-F8B3-4D79-B262-C3D9586EBA4E}" type="slidenum">
              <a:rPr lang="en-GB" smtClean="0"/>
              <a:t>4</a:t>
            </a:fld>
            <a:endParaRPr lang="en-GB"/>
          </a:p>
        </p:txBody>
      </p:sp>
    </p:spTree>
    <p:extLst>
      <p:ext uri="{BB962C8B-B14F-4D97-AF65-F5344CB8AC3E}">
        <p14:creationId xmlns:p14="http://schemas.microsoft.com/office/powerpoint/2010/main" val="40027987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EE6097-F8B3-4D79-B262-C3D9586EBA4E}" type="slidenum">
              <a:rPr lang="en-GB" smtClean="0"/>
              <a:t>5</a:t>
            </a:fld>
            <a:endParaRPr lang="en-GB"/>
          </a:p>
        </p:txBody>
      </p:sp>
    </p:spTree>
    <p:extLst>
      <p:ext uri="{BB962C8B-B14F-4D97-AF65-F5344CB8AC3E}">
        <p14:creationId xmlns:p14="http://schemas.microsoft.com/office/powerpoint/2010/main" val="15640410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Consent and participation - What the study aims to achieve, what participating means, how the data will be collected and used, that individuals may withdraw from participation, to indicate consent to participation by accepting consent - there will be a tick box to select in the questionnaire, Individuals must be 18 or over. 'These processes enable for participant autonomy and ensure transparency, Saunders, Lewis &amp; Thornhill, (2023)', to help ensure the welfare of participants and align with university research ethics rules and guidelines, Creswell &amp; Creswell (2023).</a:t>
            </a:r>
          </a:p>
          <a:p>
            <a:endParaRPr lang="en-GB" dirty="0"/>
          </a:p>
        </p:txBody>
      </p:sp>
      <p:sp>
        <p:nvSpPr>
          <p:cNvPr id="4" name="Slide Number Placeholder 3"/>
          <p:cNvSpPr>
            <a:spLocks noGrp="1"/>
          </p:cNvSpPr>
          <p:nvPr>
            <p:ph type="sldNum" sz="quarter" idx="5"/>
          </p:nvPr>
        </p:nvSpPr>
        <p:spPr/>
        <p:txBody>
          <a:bodyPr/>
          <a:lstStyle/>
          <a:p>
            <a:fld id="{BBEE6097-F8B3-4D79-B262-C3D9586EBA4E}" type="slidenum">
              <a:rPr lang="en-GB" smtClean="0"/>
              <a:t>6</a:t>
            </a:fld>
            <a:endParaRPr lang="en-GB"/>
          </a:p>
        </p:txBody>
      </p:sp>
    </p:spTree>
    <p:extLst>
      <p:ext uri="{BB962C8B-B14F-4D97-AF65-F5344CB8AC3E}">
        <p14:creationId xmlns:p14="http://schemas.microsoft.com/office/powerpoint/2010/main" val="9928791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EE6097-F8B3-4D79-B262-C3D9586EBA4E}" type="slidenum">
              <a:rPr lang="en-GB" smtClean="0"/>
              <a:t>7</a:t>
            </a:fld>
            <a:endParaRPr lang="en-GB"/>
          </a:p>
        </p:txBody>
      </p:sp>
    </p:spTree>
    <p:extLst>
      <p:ext uri="{BB962C8B-B14F-4D97-AF65-F5344CB8AC3E}">
        <p14:creationId xmlns:p14="http://schemas.microsoft.com/office/powerpoint/2010/main" val="37144793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EE6097-F8B3-4D79-B262-C3D9586EBA4E}" type="slidenum">
              <a:rPr lang="en-GB" smtClean="0"/>
              <a:t>8</a:t>
            </a:fld>
            <a:endParaRPr lang="en-GB"/>
          </a:p>
        </p:txBody>
      </p:sp>
    </p:spTree>
    <p:extLst>
      <p:ext uri="{BB962C8B-B14F-4D97-AF65-F5344CB8AC3E}">
        <p14:creationId xmlns:p14="http://schemas.microsoft.com/office/powerpoint/2010/main" val="13401720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EE6097-F8B3-4D79-B262-C3D9586EBA4E}" type="slidenum">
              <a:rPr lang="en-GB" smtClean="0"/>
              <a:t>9</a:t>
            </a:fld>
            <a:endParaRPr lang="en-GB"/>
          </a:p>
        </p:txBody>
      </p:sp>
    </p:spTree>
    <p:extLst>
      <p:ext uri="{BB962C8B-B14F-4D97-AF65-F5344CB8AC3E}">
        <p14:creationId xmlns:p14="http://schemas.microsoft.com/office/powerpoint/2010/main" val="3842172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2D579-78A4-7BBA-ACCD-76A1D6647D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117BB88-0E5E-E861-37B7-4DF56733F4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2D36D5-BE78-6FB9-FB7D-AFA2671ABD70}"/>
              </a:ext>
            </a:extLst>
          </p:cNvPr>
          <p:cNvSpPr>
            <a:spLocks noGrp="1"/>
          </p:cNvSpPr>
          <p:nvPr>
            <p:ph type="dt" sz="half" idx="10"/>
          </p:nvPr>
        </p:nvSpPr>
        <p:spPr/>
        <p:txBody>
          <a:bodyPr/>
          <a:lstStyle/>
          <a:p>
            <a:fld id="{14CB8BFA-0B12-4687-82D0-40C51852EB3C}" type="datetimeFigureOut">
              <a:rPr lang="en-GB" smtClean="0"/>
              <a:t>26/06/2026</a:t>
            </a:fld>
            <a:endParaRPr lang="en-GB"/>
          </a:p>
        </p:txBody>
      </p:sp>
      <p:sp>
        <p:nvSpPr>
          <p:cNvPr id="5" name="Footer Placeholder 4">
            <a:extLst>
              <a:ext uri="{FF2B5EF4-FFF2-40B4-BE49-F238E27FC236}">
                <a16:creationId xmlns:a16="http://schemas.microsoft.com/office/drawing/2014/main" id="{1F763BBF-92D8-A35D-778A-B53B28EA76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1D1ED6-DD04-D4A5-588D-5BE2F617D171}"/>
              </a:ext>
            </a:extLst>
          </p:cNvPr>
          <p:cNvSpPr>
            <a:spLocks noGrp="1"/>
          </p:cNvSpPr>
          <p:nvPr>
            <p:ph type="sldNum" sz="quarter" idx="12"/>
          </p:nvPr>
        </p:nvSpPr>
        <p:spPr/>
        <p:txBody>
          <a:bodyPr/>
          <a:lstStyle/>
          <a:p>
            <a:fld id="{8D82FC5F-684B-4451-B939-47ADA095BB7F}" type="slidenum">
              <a:rPr lang="en-GB" smtClean="0"/>
              <a:t>‹#›</a:t>
            </a:fld>
            <a:endParaRPr lang="en-GB"/>
          </a:p>
        </p:txBody>
      </p:sp>
    </p:spTree>
    <p:extLst>
      <p:ext uri="{BB962C8B-B14F-4D97-AF65-F5344CB8AC3E}">
        <p14:creationId xmlns:p14="http://schemas.microsoft.com/office/powerpoint/2010/main" val="22167782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52553-9321-076B-E28C-E93ED6AFB9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EE52445-5172-30E7-F658-E63A929D3B0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56EFE5-6869-B3F6-B998-7AAAE28B71A8}"/>
              </a:ext>
            </a:extLst>
          </p:cNvPr>
          <p:cNvSpPr>
            <a:spLocks noGrp="1"/>
          </p:cNvSpPr>
          <p:nvPr>
            <p:ph type="dt" sz="half" idx="10"/>
          </p:nvPr>
        </p:nvSpPr>
        <p:spPr/>
        <p:txBody>
          <a:bodyPr/>
          <a:lstStyle/>
          <a:p>
            <a:fld id="{14CB8BFA-0B12-4687-82D0-40C51852EB3C}" type="datetimeFigureOut">
              <a:rPr lang="en-GB" smtClean="0"/>
              <a:t>26/06/2026</a:t>
            </a:fld>
            <a:endParaRPr lang="en-GB"/>
          </a:p>
        </p:txBody>
      </p:sp>
      <p:sp>
        <p:nvSpPr>
          <p:cNvPr id="5" name="Footer Placeholder 4">
            <a:extLst>
              <a:ext uri="{FF2B5EF4-FFF2-40B4-BE49-F238E27FC236}">
                <a16:creationId xmlns:a16="http://schemas.microsoft.com/office/drawing/2014/main" id="{68C9BB9E-C140-75A5-AFF7-0F4DF772EF0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E4E7B04-5005-24FA-36F2-FCEEF446991E}"/>
              </a:ext>
            </a:extLst>
          </p:cNvPr>
          <p:cNvSpPr>
            <a:spLocks noGrp="1"/>
          </p:cNvSpPr>
          <p:nvPr>
            <p:ph type="sldNum" sz="quarter" idx="12"/>
          </p:nvPr>
        </p:nvSpPr>
        <p:spPr/>
        <p:txBody>
          <a:bodyPr/>
          <a:lstStyle/>
          <a:p>
            <a:fld id="{8D82FC5F-684B-4451-B939-47ADA095BB7F}" type="slidenum">
              <a:rPr lang="en-GB" smtClean="0"/>
              <a:t>‹#›</a:t>
            </a:fld>
            <a:endParaRPr lang="en-GB"/>
          </a:p>
        </p:txBody>
      </p:sp>
    </p:spTree>
    <p:extLst>
      <p:ext uri="{BB962C8B-B14F-4D97-AF65-F5344CB8AC3E}">
        <p14:creationId xmlns:p14="http://schemas.microsoft.com/office/powerpoint/2010/main" val="2872484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94C9D-F7B5-7A49-A6C9-006C7C99CB9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E0C1DB2-3D8B-15C8-6925-683E8B5BEE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6E2995B-B2D2-12AC-8C12-DF1D07F2534A}"/>
              </a:ext>
            </a:extLst>
          </p:cNvPr>
          <p:cNvSpPr>
            <a:spLocks noGrp="1"/>
          </p:cNvSpPr>
          <p:nvPr>
            <p:ph type="dt" sz="half" idx="10"/>
          </p:nvPr>
        </p:nvSpPr>
        <p:spPr/>
        <p:txBody>
          <a:bodyPr/>
          <a:lstStyle/>
          <a:p>
            <a:fld id="{14CB8BFA-0B12-4687-82D0-40C51852EB3C}" type="datetimeFigureOut">
              <a:rPr lang="en-GB" smtClean="0"/>
              <a:t>26/06/2026</a:t>
            </a:fld>
            <a:endParaRPr lang="en-GB"/>
          </a:p>
        </p:txBody>
      </p:sp>
      <p:sp>
        <p:nvSpPr>
          <p:cNvPr id="5" name="Footer Placeholder 4">
            <a:extLst>
              <a:ext uri="{FF2B5EF4-FFF2-40B4-BE49-F238E27FC236}">
                <a16:creationId xmlns:a16="http://schemas.microsoft.com/office/drawing/2014/main" id="{2A04C99B-F2EC-37C0-DC61-530F643022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229595-AC4A-F751-5FB0-95631FC2B917}"/>
              </a:ext>
            </a:extLst>
          </p:cNvPr>
          <p:cNvSpPr>
            <a:spLocks noGrp="1"/>
          </p:cNvSpPr>
          <p:nvPr>
            <p:ph type="sldNum" sz="quarter" idx="12"/>
          </p:nvPr>
        </p:nvSpPr>
        <p:spPr/>
        <p:txBody>
          <a:bodyPr/>
          <a:lstStyle/>
          <a:p>
            <a:fld id="{8D82FC5F-684B-4451-B939-47ADA095BB7F}" type="slidenum">
              <a:rPr lang="en-GB" smtClean="0"/>
              <a:t>‹#›</a:t>
            </a:fld>
            <a:endParaRPr lang="en-GB"/>
          </a:p>
        </p:txBody>
      </p:sp>
    </p:spTree>
    <p:extLst>
      <p:ext uri="{BB962C8B-B14F-4D97-AF65-F5344CB8AC3E}">
        <p14:creationId xmlns:p14="http://schemas.microsoft.com/office/powerpoint/2010/main" val="33351389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2A0FF-7C03-F71C-8819-BE690C569A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1A7DDF-2075-FB2E-F67E-959B2A95F9C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0B51F01-8144-B802-2D00-2CAF1977CE7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9CAC893-AD47-4951-18BC-3E1629EA72C2}"/>
              </a:ext>
            </a:extLst>
          </p:cNvPr>
          <p:cNvSpPr>
            <a:spLocks noGrp="1"/>
          </p:cNvSpPr>
          <p:nvPr>
            <p:ph type="dt" sz="half" idx="10"/>
          </p:nvPr>
        </p:nvSpPr>
        <p:spPr/>
        <p:txBody>
          <a:bodyPr/>
          <a:lstStyle/>
          <a:p>
            <a:fld id="{14CB8BFA-0B12-4687-82D0-40C51852EB3C}" type="datetimeFigureOut">
              <a:rPr lang="en-GB" smtClean="0"/>
              <a:t>26/06/2026</a:t>
            </a:fld>
            <a:endParaRPr lang="en-GB"/>
          </a:p>
        </p:txBody>
      </p:sp>
      <p:sp>
        <p:nvSpPr>
          <p:cNvPr id="6" name="Footer Placeholder 5">
            <a:extLst>
              <a:ext uri="{FF2B5EF4-FFF2-40B4-BE49-F238E27FC236}">
                <a16:creationId xmlns:a16="http://schemas.microsoft.com/office/drawing/2014/main" id="{43A32973-3C70-C667-6191-3F85705AFE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5AF569-52F1-7EF5-55C6-4A072D0CB2BA}"/>
              </a:ext>
            </a:extLst>
          </p:cNvPr>
          <p:cNvSpPr>
            <a:spLocks noGrp="1"/>
          </p:cNvSpPr>
          <p:nvPr>
            <p:ph type="sldNum" sz="quarter" idx="12"/>
          </p:nvPr>
        </p:nvSpPr>
        <p:spPr/>
        <p:txBody>
          <a:bodyPr/>
          <a:lstStyle/>
          <a:p>
            <a:fld id="{8D82FC5F-684B-4451-B939-47ADA095BB7F}" type="slidenum">
              <a:rPr lang="en-GB" smtClean="0"/>
              <a:t>‹#›</a:t>
            </a:fld>
            <a:endParaRPr lang="en-GB"/>
          </a:p>
        </p:txBody>
      </p:sp>
    </p:spTree>
    <p:extLst>
      <p:ext uri="{BB962C8B-B14F-4D97-AF65-F5344CB8AC3E}">
        <p14:creationId xmlns:p14="http://schemas.microsoft.com/office/powerpoint/2010/main" val="1653155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142A2-806C-62CE-C1A6-A70AACA2C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ADE073-2995-6A5B-37C3-1D9BD95D9F8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761902D-D301-C636-E199-60B50157190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0EE67C3-E5B1-86D3-0840-7C924A1124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3836A18-601F-8813-F2E2-F78E5B5F53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E07D49C-CA97-8A1E-C161-9D890857979B}"/>
              </a:ext>
            </a:extLst>
          </p:cNvPr>
          <p:cNvSpPr>
            <a:spLocks noGrp="1"/>
          </p:cNvSpPr>
          <p:nvPr>
            <p:ph type="dt" sz="half" idx="10"/>
          </p:nvPr>
        </p:nvSpPr>
        <p:spPr/>
        <p:txBody>
          <a:bodyPr/>
          <a:lstStyle/>
          <a:p>
            <a:fld id="{14CB8BFA-0B12-4687-82D0-40C51852EB3C}" type="datetimeFigureOut">
              <a:rPr lang="en-GB" smtClean="0"/>
              <a:t>26/06/2026</a:t>
            </a:fld>
            <a:endParaRPr lang="en-GB"/>
          </a:p>
        </p:txBody>
      </p:sp>
      <p:sp>
        <p:nvSpPr>
          <p:cNvPr id="8" name="Footer Placeholder 7">
            <a:extLst>
              <a:ext uri="{FF2B5EF4-FFF2-40B4-BE49-F238E27FC236}">
                <a16:creationId xmlns:a16="http://schemas.microsoft.com/office/drawing/2014/main" id="{8A6806DD-7751-1745-02C6-4C074D46986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6C2B7FF-8A75-1C23-6A4D-1AD53B332CF0}"/>
              </a:ext>
            </a:extLst>
          </p:cNvPr>
          <p:cNvSpPr>
            <a:spLocks noGrp="1"/>
          </p:cNvSpPr>
          <p:nvPr>
            <p:ph type="sldNum" sz="quarter" idx="12"/>
          </p:nvPr>
        </p:nvSpPr>
        <p:spPr/>
        <p:txBody>
          <a:bodyPr/>
          <a:lstStyle/>
          <a:p>
            <a:fld id="{8D82FC5F-684B-4451-B939-47ADA095BB7F}" type="slidenum">
              <a:rPr lang="en-GB" smtClean="0"/>
              <a:t>‹#›</a:t>
            </a:fld>
            <a:endParaRPr lang="en-GB"/>
          </a:p>
        </p:txBody>
      </p:sp>
    </p:spTree>
    <p:extLst>
      <p:ext uri="{BB962C8B-B14F-4D97-AF65-F5344CB8AC3E}">
        <p14:creationId xmlns:p14="http://schemas.microsoft.com/office/powerpoint/2010/main" val="21031889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A6293-CFED-6351-FC84-AB461D57727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28BB1F1-5AA0-5C51-BBE2-C84C078FF338}"/>
              </a:ext>
            </a:extLst>
          </p:cNvPr>
          <p:cNvSpPr>
            <a:spLocks noGrp="1"/>
          </p:cNvSpPr>
          <p:nvPr>
            <p:ph type="dt" sz="half" idx="10"/>
          </p:nvPr>
        </p:nvSpPr>
        <p:spPr/>
        <p:txBody>
          <a:bodyPr/>
          <a:lstStyle/>
          <a:p>
            <a:fld id="{14CB8BFA-0B12-4687-82D0-40C51852EB3C}" type="datetimeFigureOut">
              <a:rPr lang="en-GB" smtClean="0"/>
              <a:t>26/06/2026</a:t>
            </a:fld>
            <a:endParaRPr lang="en-GB"/>
          </a:p>
        </p:txBody>
      </p:sp>
      <p:sp>
        <p:nvSpPr>
          <p:cNvPr id="4" name="Footer Placeholder 3">
            <a:extLst>
              <a:ext uri="{FF2B5EF4-FFF2-40B4-BE49-F238E27FC236}">
                <a16:creationId xmlns:a16="http://schemas.microsoft.com/office/drawing/2014/main" id="{B739AD30-9B9C-3147-D55E-1D90ACC54C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E3B2035-AC70-6A68-7B21-9F749925996E}"/>
              </a:ext>
            </a:extLst>
          </p:cNvPr>
          <p:cNvSpPr>
            <a:spLocks noGrp="1"/>
          </p:cNvSpPr>
          <p:nvPr>
            <p:ph type="sldNum" sz="quarter" idx="12"/>
          </p:nvPr>
        </p:nvSpPr>
        <p:spPr/>
        <p:txBody>
          <a:bodyPr/>
          <a:lstStyle/>
          <a:p>
            <a:fld id="{8D82FC5F-684B-4451-B939-47ADA095BB7F}" type="slidenum">
              <a:rPr lang="en-GB" smtClean="0"/>
              <a:t>‹#›</a:t>
            </a:fld>
            <a:endParaRPr lang="en-GB"/>
          </a:p>
        </p:txBody>
      </p:sp>
    </p:spTree>
    <p:extLst>
      <p:ext uri="{BB962C8B-B14F-4D97-AF65-F5344CB8AC3E}">
        <p14:creationId xmlns:p14="http://schemas.microsoft.com/office/powerpoint/2010/main" val="13316190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11FACA3-6BF1-3CC3-0A42-771FE331C001}"/>
              </a:ext>
            </a:extLst>
          </p:cNvPr>
          <p:cNvSpPr>
            <a:spLocks noGrp="1"/>
          </p:cNvSpPr>
          <p:nvPr>
            <p:ph type="dt" sz="half" idx="10"/>
          </p:nvPr>
        </p:nvSpPr>
        <p:spPr/>
        <p:txBody>
          <a:bodyPr/>
          <a:lstStyle/>
          <a:p>
            <a:fld id="{14CB8BFA-0B12-4687-82D0-40C51852EB3C}" type="datetimeFigureOut">
              <a:rPr lang="en-GB" smtClean="0"/>
              <a:t>26/06/2026</a:t>
            </a:fld>
            <a:endParaRPr lang="en-GB"/>
          </a:p>
        </p:txBody>
      </p:sp>
      <p:sp>
        <p:nvSpPr>
          <p:cNvPr id="3" name="Footer Placeholder 2">
            <a:extLst>
              <a:ext uri="{FF2B5EF4-FFF2-40B4-BE49-F238E27FC236}">
                <a16:creationId xmlns:a16="http://schemas.microsoft.com/office/drawing/2014/main" id="{9B120747-8314-5154-AEAD-0D7EE423ED3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40F815B-C192-CB6A-60BD-1AB39FD924C9}"/>
              </a:ext>
            </a:extLst>
          </p:cNvPr>
          <p:cNvSpPr>
            <a:spLocks noGrp="1"/>
          </p:cNvSpPr>
          <p:nvPr>
            <p:ph type="sldNum" sz="quarter" idx="12"/>
          </p:nvPr>
        </p:nvSpPr>
        <p:spPr/>
        <p:txBody>
          <a:bodyPr/>
          <a:lstStyle/>
          <a:p>
            <a:fld id="{8D82FC5F-684B-4451-B939-47ADA095BB7F}" type="slidenum">
              <a:rPr lang="en-GB" smtClean="0"/>
              <a:t>‹#›</a:t>
            </a:fld>
            <a:endParaRPr lang="en-GB"/>
          </a:p>
        </p:txBody>
      </p:sp>
    </p:spTree>
    <p:extLst>
      <p:ext uri="{BB962C8B-B14F-4D97-AF65-F5344CB8AC3E}">
        <p14:creationId xmlns:p14="http://schemas.microsoft.com/office/powerpoint/2010/main" val="900659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27C24-AC56-F9FA-E649-64CCE1C374F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3996AF-50AD-A489-71C3-5431C7295BD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75EB88-0F6A-49DB-9284-6254E4AD89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67C4E6-043C-0E6B-2CFC-FEB1A896B27C}"/>
              </a:ext>
            </a:extLst>
          </p:cNvPr>
          <p:cNvSpPr>
            <a:spLocks noGrp="1"/>
          </p:cNvSpPr>
          <p:nvPr>
            <p:ph type="dt" sz="half" idx="10"/>
          </p:nvPr>
        </p:nvSpPr>
        <p:spPr/>
        <p:txBody>
          <a:bodyPr/>
          <a:lstStyle/>
          <a:p>
            <a:fld id="{14CB8BFA-0B12-4687-82D0-40C51852EB3C}" type="datetimeFigureOut">
              <a:rPr lang="en-GB" smtClean="0"/>
              <a:t>26/06/2026</a:t>
            </a:fld>
            <a:endParaRPr lang="en-GB"/>
          </a:p>
        </p:txBody>
      </p:sp>
      <p:sp>
        <p:nvSpPr>
          <p:cNvPr id="6" name="Footer Placeholder 5">
            <a:extLst>
              <a:ext uri="{FF2B5EF4-FFF2-40B4-BE49-F238E27FC236}">
                <a16:creationId xmlns:a16="http://schemas.microsoft.com/office/drawing/2014/main" id="{1D63EBC7-B56A-214E-8146-852BBA25AE5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D5F5F4A-55BB-04CA-A08F-14E158BA8C54}"/>
              </a:ext>
            </a:extLst>
          </p:cNvPr>
          <p:cNvSpPr>
            <a:spLocks noGrp="1"/>
          </p:cNvSpPr>
          <p:nvPr>
            <p:ph type="sldNum" sz="quarter" idx="12"/>
          </p:nvPr>
        </p:nvSpPr>
        <p:spPr/>
        <p:txBody>
          <a:bodyPr/>
          <a:lstStyle/>
          <a:p>
            <a:fld id="{8D82FC5F-684B-4451-B939-47ADA095BB7F}" type="slidenum">
              <a:rPr lang="en-GB" smtClean="0"/>
              <a:t>‹#›</a:t>
            </a:fld>
            <a:endParaRPr lang="en-GB"/>
          </a:p>
        </p:txBody>
      </p:sp>
    </p:spTree>
    <p:extLst>
      <p:ext uri="{BB962C8B-B14F-4D97-AF65-F5344CB8AC3E}">
        <p14:creationId xmlns:p14="http://schemas.microsoft.com/office/powerpoint/2010/main" val="1807827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97178C-BD99-D234-CB8A-556C63147D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EE4C3A8-DD65-D9EB-B76D-1046CD9DCF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846BF2-50BC-85A6-B42D-F305F200CB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FC60B18-ED02-425A-BFEC-BD5012920BC5}"/>
              </a:ext>
            </a:extLst>
          </p:cNvPr>
          <p:cNvSpPr>
            <a:spLocks noGrp="1"/>
          </p:cNvSpPr>
          <p:nvPr>
            <p:ph type="dt" sz="half" idx="10"/>
          </p:nvPr>
        </p:nvSpPr>
        <p:spPr/>
        <p:txBody>
          <a:bodyPr/>
          <a:lstStyle/>
          <a:p>
            <a:fld id="{14CB8BFA-0B12-4687-82D0-40C51852EB3C}" type="datetimeFigureOut">
              <a:rPr lang="en-GB" smtClean="0"/>
              <a:t>26/06/2026</a:t>
            </a:fld>
            <a:endParaRPr lang="en-GB"/>
          </a:p>
        </p:txBody>
      </p:sp>
      <p:sp>
        <p:nvSpPr>
          <p:cNvPr id="6" name="Footer Placeholder 5">
            <a:extLst>
              <a:ext uri="{FF2B5EF4-FFF2-40B4-BE49-F238E27FC236}">
                <a16:creationId xmlns:a16="http://schemas.microsoft.com/office/drawing/2014/main" id="{77DF7EDF-F5BC-A2A4-D888-B019180BD2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222D5F-4B88-7B17-7BE9-F611A5B96085}"/>
              </a:ext>
            </a:extLst>
          </p:cNvPr>
          <p:cNvSpPr>
            <a:spLocks noGrp="1"/>
          </p:cNvSpPr>
          <p:nvPr>
            <p:ph type="sldNum" sz="quarter" idx="12"/>
          </p:nvPr>
        </p:nvSpPr>
        <p:spPr/>
        <p:txBody>
          <a:bodyPr/>
          <a:lstStyle/>
          <a:p>
            <a:fld id="{8D82FC5F-684B-4451-B939-47ADA095BB7F}" type="slidenum">
              <a:rPr lang="en-GB" smtClean="0"/>
              <a:t>‹#›</a:t>
            </a:fld>
            <a:endParaRPr lang="en-GB"/>
          </a:p>
        </p:txBody>
      </p:sp>
    </p:spTree>
    <p:extLst>
      <p:ext uri="{BB962C8B-B14F-4D97-AF65-F5344CB8AC3E}">
        <p14:creationId xmlns:p14="http://schemas.microsoft.com/office/powerpoint/2010/main" val="2927889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AD3B4-1E6C-3543-5D5F-ED4F0599041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65CA7E2-BDDA-0321-5E85-5B5FC422E28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0893D0C-4AB2-BA04-8EA8-D352A5E2FF5B}"/>
              </a:ext>
            </a:extLst>
          </p:cNvPr>
          <p:cNvSpPr>
            <a:spLocks noGrp="1"/>
          </p:cNvSpPr>
          <p:nvPr>
            <p:ph type="dt" sz="half" idx="10"/>
          </p:nvPr>
        </p:nvSpPr>
        <p:spPr/>
        <p:txBody>
          <a:bodyPr/>
          <a:lstStyle/>
          <a:p>
            <a:fld id="{14CB8BFA-0B12-4687-82D0-40C51852EB3C}" type="datetimeFigureOut">
              <a:rPr lang="en-GB" smtClean="0"/>
              <a:t>26/06/2026</a:t>
            </a:fld>
            <a:endParaRPr lang="en-GB"/>
          </a:p>
        </p:txBody>
      </p:sp>
      <p:sp>
        <p:nvSpPr>
          <p:cNvPr id="5" name="Footer Placeholder 4">
            <a:extLst>
              <a:ext uri="{FF2B5EF4-FFF2-40B4-BE49-F238E27FC236}">
                <a16:creationId xmlns:a16="http://schemas.microsoft.com/office/drawing/2014/main" id="{B79040B8-44BF-DBAB-572E-A897F4EEC9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F2ED91-BC74-B247-3F9E-137EAC650733}"/>
              </a:ext>
            </a:extLst>
          </p:cNvPr>
          <p:cNvSpPr>
            <a:spLocks noGrp="1"/>
          </p:cNvSpPr>
          <p:nvPr>
            <p:ph type="sldNum" sz="quarter" idx="12"/>
          </p:nvPr>
        </p:nvSpPr>
        <p:spPr/>
        <p:txBody>
          <a:bodyPr/>
          <a:lstStyle/>
          <a:p>
            <a:fld id="{8D82FC5F-684B-4451-B939-47ADA095BB7F}" type="slidenum">
              <a:rPr lang="en-GB" smtClean="0"/>
              <a:t>‹#›</a:t>
            </a:fld>
            <a:endParaRPr lang="en-GB"/>
          </a:p>
        </p:txBody>
      </p:sp>
    </p:spTree>
    <p:extLst>
      <p:ext uri="{BB962C8B-B14F-4D97-AF65-F5344CB8AC3E}">
        <p14:creationId xmlns:p14="http://schemas.microsoft.com/office/powerpoint/2010/main" val="5081656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FA7D0B-3FCB-F416-FC7D-9AA2925D3F7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EC25A87-DD7C-B328-E560-6A760A1C279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D84E9DA-51A3-958A-5D95-F21749CABA80}"/>
              </a:ext>
            </a:extLst>
          </p:cNvPr>
          <p:cNvSpPr>
            <a:spLocks noGrp="1"/>
          </p:cNvSpPr>
          <p:nvPr>
            <p:ph type="dt" sz="half" idx="10"/>
          </p:nvPr>
        </p:nvSpPr>
        <p:spPr/>
        <p:txBody>
          <a:bodyPr/>
          <a:lstStyle/>
          <a:p>
            <a:fld id="{14CB8BFA-0B12-4687-82D0-40C51852EB3C}" type="datetimeFigureOut">
              <a:rPr lang="en-GB" smtClean="0"/>
              <a:t>26/06/2026</a:t>
            </a:fld>
            <a:endParaRPr lang="en-GB"/>
          </a:p>
        </p:txBody>
      </p:sp>
      <p:sp>
        <p:nvSpPr>
          <p:cNvPr id="5" name="Footer Placeholder 4">
            <a:extLst>
              <a:ext uri="{FF2B5EF4-FFF2-40B4-BE49-F238E27FC236}">
                <a16:creationId xmlns:a16="http://schemas.microsoft.com/office/drawing/2014/main" id="{D2A04F2A-F594-D04F-E4D9-D8F620B78A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529D4F-8BB8-9D7A-9BD8-FBF34FDD804D}"/>
              </a:ext>
            </a:extLst>
          </p:cNvPr>
          <p:cNvSpPr>
            <a:spLocks noGrp="1"/>
          </p:cNvSpPr>
          <p:nvPr>
            <p:ph type="sldNum" sz="quarter" idx="12"/>
          </p:nvPr>
        </p:nvSpPr>
        <p:spPr/>
        <p:txBody>
          <a:bodyPr/>
          <a:lstStyle/>
          <a:p>
            <a:fld id="{8D82FC5F-684B-4451-B939-47ADA095BB7F}" type="slidenum">
              <a:rPr lang="en-GB" smtClean="0"/>
              <a:t>‹#›</a:t>
            </a:fld>
            <a:endParaRPr lang="en-GB"/>
          </a:p>
        </p:txBody>
      </p:sp>
    </p:spTree>
    <p:extLst>
      <p:ext uri="{BB962C8B-B14F-4D97-AF65-F5344CB8AC3E}">
        <p14:creationId xmlns:p14="http://schemas.microsoft.com/office/powerpoint/2010/main" val="2040751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B81239-4C27-CBB2-2601-020567428E4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9D2170-07DC-2F1F-A5C3-BE288DD1D2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3C3C18-58F9-CBE3-633E-23DA358E40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4CB8BFA-0B12-4687-82D0-40C51852EB3C}" type="datetimeFigureOut">
              <a:rPr lang="en-GB" smtClean="0"/>
              <a:t>26/06/2026</a:t>
            </a:fld>
            <a:endParaRPr lang="en-GB"/>
          </a:p>
        </p:txBody>
      </p:sp>
      <p:sp>
        <p:nvSpPr>
          <p:cNvPr id="5" name="Footer Placeholder 4">
            <a:extLst>
              <a:ext uri="{FF2B5EF4-FFF2-40B4-BE49-F238E27FC236}">
                <a16:creationId xmlns:a16="http://schemas.microsoft.com/office/drawing/2014/main" id="{3558DA40-70ED-D195-AF66-1D84C57E6DD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2955AF5-8B91-7A70-5CB3-8AF0511A3A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D82FC5F-684B-4451-B939-47ADA095BB7F}" type="slidenum">
              <a:rPr lang="en-GB" smtClean="0"/>
              <a:t>‹#›</a:t>
            </a:fld>
            <a:endParaRPr lang="en-GB"/>
          </a:p>
        </p:txBody>
      </p:sp>
    </p:spTree>
    <p:extLst>
      <p:ext uri="{BB962C8B-B14F-4D97-AF65-F5344CB8AC3E}">
        <p14:creationId xmlns:p14="http://schemas.microsoft.com/office/powerpoint/2010/main" val="370338703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hyperlink" Target="https://finance.yahoo.com/news/vinted-talks-share-sale-8bn-143605832.html"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www.portugalresidencyadvisors.com/portugal-online-shopping/"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hyperlink" Target="https://www.rawpixel.com/image/414081/business-people-working-laptop"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adinaamironesei.blogspot.com/2014/12/un-test-de-autocunoastere-inedit-bonus-film.html"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TextBox 17">
            <a:extLst>
              <a:ext uri="{FF2B5EF4-FFF2-40B4-BE49-F238E27FC236}">
                <a16:creationId xmlns:a16="http://schemas.microsoft.com/office/drawing/2014/main" id="{97ACC72B-E6DA-5895-BF4E-F13A8DF87A31}"/>
              </a:ext>
            </a:extLst>
          </p:cNvPr>
          <p:cNvSpPr txBox="1"/>
          <p:nvPr/>
        </p:nvSpPr>
        <p:spPr>
          <a:xfrm>
            <a:off x="324465" y="512759"/>
            <a:ext cx="11690554" cy="4689682"/>
          </a:xfrm>
          <a:prstGeom prst="rect">
            <a:avLst/>
          </a:prstGeom>
          <a:noFill/>
        </p:spPr>
        <p:txBody>
          <a:bodyPr wrap="square" rtlCol="0">
            <a:spAutoFit/>
          </a:bodyPr>
          <a:lstStyle/>
          <a:p>
            <a:pPr algn="just"/>
            <a:r>
              <a:rPr lang="en-GB" sz="2000" b="1" dirty="0"/>
              <a:t>                                                                           BA Leadership and Management</a:t>
            </a:r>
            <a:endParaRPr lang="en-GB" sz="2000" dirty="0"/>
          </a:p>
          <a:p>
            <a:pPr algn="just"/>
            <a:r>
              <a:rPr lang="en-GB" b="1" dirty="0"/>
              <a:t>                                                                                                             LEVEL 5</a:t>
            </a:r>
            <a:endParaRPr lang="en-GB" dirty="0"/>
          </a:p>
          <a:p>
            <a:pPr algn="just">
              <a:lnSpc>
                <a:spcPct val="106000"/>
              </a:lnSpc>
              <a:spcAft>
                <a:spcPts val="800"/>
              </a:spcAft>
              <a:buNone/>
            </a:pPr>
            <a:r>
              <a:rPr lang="en-GB" b="1" dirty="0"/>
              <a:t> </a:t>
            </a:r>
            <a:r>
              <a:rPr lang="en-GB" sz="1800" b="1" kern="1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Developing a Research Proposal</a:t>
            </a: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6000"/>
              </a:lnSpc>
              <a:spcAft>
                <a:spcPts val="800"/>
              </a:spcAft>
              <a:buNone/>
            </a:pPr>
            <a:r>
              <a:rPr lang="en-GB" sz="1800" b="1" kern="1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BMSW5014-CARD</a:t>
            </a:r>
            <a:r>
              <a:rPr lang="en-GB" b="1" kern="100" dirty="0">
                <a:solidFill>
                  <a:srgbClr val="000000"/>
                </a:solidFill>
                <a:latin typeface="Arial" panose="020B0604020202020204" pitchFamily="34" charset="0"/>
                <a:ea typeface="Arial" panose="020B0604020202020204" pitchFamily="34" charset="0"/>
                <a:cs typeface="Times New Roman" panose="02020603050405020304" pitchFamily="18" charset="0"/>
              </a:rPr>
              <a:t>                              </a:t>
            </a:r>
          </a:p>
          <a:p>
            <a:pPr algn="just">
              <a:lnSpc>
                <a:spcPct val="106000"/>
              </a:lnSpc>
              <a:spcAft>
                <a:spcPts val="800"/>
              </a:spcAft>
              <a:buNone/>
            </a:pPr>
            <a:endParaRPr lang="en-GB" sz="1400" kern="100" dirty="0">
              <a:effectLst/>
              <a:latin typeface="Aptos" panose="020B0004020202020204" pitchFamily="34" charset="0"/>
              <a:ea typeface="Aptos" panose="020B0004020202020204" pitchFamily="34" charset="0"/>
              <a:cs typeface="Times New Roman" panose="02020603050405020304" pitchFamily="18" charset="0"/>
            </a:endParaRPr>
          </a:p>
          <a:p>
            <a:pPr algn="just">
              <a:lnSpc>
                <a:spcPct val="106000"/>
              </a:lnSpc>
              <a:spcAft>
                <a:spcPts val="800"/>
              </a:spcAft>
              <a:buNone/>
            </a:pPr>
            <a:r>
              <a:rPr lang="en-GB" sz="1800" b="1" kern="100" dirty="0">
                <a:solidFill>
                  <a:srgbClr val="000000"/>
                </a:solidFill>
                <a:effectLst/>
                <a:latin typeface="Arial" panose="020B0604020202020204" pitchFamily="34" charset="0"/>
                <a:ea typeface="Arial" panose="020B0604020202020204" pitchFamily="34" charset="0"/>
                <a:cs typeface="Times New Roman" panose="02020603050405020304" pitchFamily="18" charset="0"/>
              </a:rPr>
              <a:t>                                                               </a:t>
            </a:r>
            <a:r>
              <a:rPr lang="en-GB" sz="1800" b="1" dirty="0">
                <a:solidFill>
                  <a:srgbClr val="000000"/>
                </a:solidFill>
                <a:effectLst/>
                <a:latin typeface="Arial" panose="020B0604020202020204" pitchFamily="34" charset="0"/>
                <a:ea typeface="Arial" panose="020B0604020202020204" pitchFamily="34" charset="0"/>
              </a:rPr>
              <a:t> Module Lead</a:t>
            </a:r>
            <a:r>
              <a:rPr lang="en-CA" b="1" dirty="0"/>
              <a:t>: </a:t>
            </a:r>
            <a:r>
              <a:rPr lang="en-GB" sz="1800" b="1" dirty="0">
                <a:solidFill>
                  <a:srgbClr val="000000"/>
                </a:solidFill>
                <a:effectLst/>
                <a:latin typeface="Arial" panose="020B0604020202020204" pitchFamily="34" charset="0"/>
                <a:ea typeface="Arial" panose="020B0604020202020204" pitchFamily="34" charset="0"/>
              </a:rPr>
              <a:t>Jaliya De-Silva</a:t>
            </a:r>
            <a:endParaRPr lang="en-GB" dirty="0"/>
          </a:p>
          <a:p>
            <a:pPr algn="just"/>
            <a:r>
              <a:rPr lang="en-CA" b="1" dirty="0"/>
              <a:t> </a:t>
            </a:r>
            <a:endParaRPr lang="en-GB" dirty="0"/>
          </a:p>
          <a:p>
            <a:pPr algn="just"/>
            <a:r>
              <a:rPr lang="en-CA" b="1" dirty="0"/>
              <a:t>                                                                                            Name: Andreea Tanasa</a:t>
            </a:r>
            <a:endParaRPr lang="en-GB" dirty="0"/>
          </a:p>
          <a:p>
            <a:pPr algn="just"/>
            <a:r>
              <a:rPr lang="en-CA" b="1" dirty="0"/>
              <a:t> </a:t>
            </a:r>
            <a:endParaRPr lang="en-GB" dirty="0"/>
          </a:p>
          <a:p>
            <a:pPr algn="just"/>
            <a:r>
              <a:rPr lang="en-CA" b="1" dirty="0"/>
              <a:t>                                                                                          Student Number:2332157</a:t>
            </a:r>
            <a:endParaRPr lang="en-GB" dirty="0"/>
          </a:p>
          <a:p>
            <a:pPr algn="just"/>
            <a:r>
              <a:rPr lang="en-CA" b="1" dirty="0"/>
              <a:t> </a:t>
            </a:r>
            <a:endParaRPr lang="en-GB" dirty="0"/>
          </a:p>
          <a:p>
            <a:r>
              <a:rPr lang="en-CA" b="1" dirty="0"/>
              <a:t> </a:t>
            </a:r>
            <a:endParaRPr lang="en-GB" dirty="0"/>
          </a:p>
          <a:p>
            <a:r>
              <a:rPr lang="en-CA" b="1" dirty="0"/>
              <a:t> </a:t>
            </a:r>
            <a:endParaRPr lang="en-GB" dirty="0"/>
          </a:p>
          <a:p>
            <a:r>
              <a:rPr lang="en-CA" b="1" dirty="0"/>
              <a:t>         Submission Deadline:26.06.2026</a:t>
            </a:r>
            <a:endParaRPr lang="en-GB" dirty="0"/>
          </a:p>
          <a:p>
            <a:endParaRPr lang="en-GB" dirty="0"/>
          </a:p>
        </p:txBody>
      </p:sp>
      <p:pic>
        <p:nvPicPr>
          <p:cNvPr id="20" name="Picture 19" descr="A close-up of a sign&#10;&#10;Description automatically generated">
            <a:extLst>
              <a:ext uri="{FF2B5EF4-FFF2-40B4-BE49-F238E27FC236}">
                <a16:creationId xmlns:a16="http://schemas.microsoft.com/office/drawing/2014/main" id="{EEA46BAB-5D1B-0F16-7AFA-56DDF5AA3B74}"/>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8623" y="1489660"/>
            <a:ext cx="1882140" cy="838200"/>
          </a:xfrm>
          <a:prstGeom prst="rect">
            <a:avLst/>
          </a:prstGeom>
          <a:noFill/>
          <a:ln>
            <a:noFill/>
          </a:ln>
        </p:spPr>
      </p:pic>
    </p:spTree>
    <p:extLst>
      <p:ext uri="{BB962C8B-B14F-4D97-AF65-F5344CB8AC3E}">
        <p14:creationId xmlns:p14="http://schemas.microsoft.com/office/powerpoint/2010/main" val="33898017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4B31784-7963-4ED5-A604-4E1B7EE829E5}"/>
              </a:ext>
            </a:extLst>
          </p:cNvPr>
          <p:cNvSpPr txBox="1"/>
          <p:nvPr/>
        </p:nvSpPr>
        <p:spPr>
          <a:xfrm>
            <a:off x="699713" y="248038"/>
            <a:ext cx="7063721" cy="1159200"/>
          </a:xfrm>
          <a:prstGeom prst="rect">
            <a:avLst/>
          </a:prstGeom>
        </p:spPr>
        <p:txBody>
          <a:bodyPr vert="horz" lIns="91440" tIns="45720" rIns="91440" bIns="45720" rtlCol="0" anchor="ctr">
            <a:normAutofit/>
          </a:bodyPr>
          <a:lstStyle/>
          <a:p>
            <a:pPr>
              <a:lnSpc>
                <a:spcPct val="90000"/>
              </a:lnSpc>
              <a:spcBef>
                <a:spcPct val="0"/>
              </a:spcBef>
              <a:spcAft>
                <a:spcPts val="800"/>
              </a:spcAft>
            </a:pPr>
            <a:r>
              <a:rPr lang="en-US" sz="2500" kern="1200">
                <a:solidFill>
                  <a:srgbClr val="FFFFFF"/>
                </a:solidFill>
                <a:effectLst/>
                <a:latin typeface="+mj-lt"/>
                <a:ea typeface="+mj-ea"/>
                <a:cs typeface="+mj-cs"/>
              </a:rPr>
              <a:t>How Social Media Marketing Influences Consumer Purchase Intention on Vinted: A Study of UK Online Second-Hand Fashion Consumers</a:t>
            </a:r>
          </a:p>
        </p:txBody>
      </p:sp>
      <p:pic>
        <p:nvPicPr>
          <p:cNvPr id="5" name="Picture 4">
            <a:extLst>
              <a:ext uri="{FF2B5EF4-FFF2-40B4-BE49-F238E27FC236}">
                <a16:creationId xmlns:a16="http://schemas.microsoft.com/office/drawing/2014/main" id="{22E9C9AD-C16F-4B8A-D2BA-D74C4A89D24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88" r="1" b="1"/>
          <a:stretch>
            <a:fillRect/>
          </a:stretch>
        </p:blipFill>
        <p:spPr>
          <a:xfrm>
            <a:off x="2149921" y="1966293"/>
            <a:ext cx="7892157" cy="4452160"/>
          </a:xfrm>
          <a:prstGeom prst="rect">
            <a:avLst/>
          </a:prstGeom>
        </p:spPr>
      </p:pic>
    </p:spTree>
    <p:extLst>
      <p:ext uri="{BB962C8B-B14F-4D97-AF65-F5344CB8AC3E}">
        <p14:creationId xmlns:p14="http://schemas.microsoft.com/office/powerpoint/2010/main" val="31377314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57DB70-23FC-32C3-1B6D-B7F12AA8D36A}"/>
              </a:ext>
            </a:extLst>
          </p:cNvPr>
          <p:cNvSpPr>
            <a:spLocks noGrp="1"/>
          </p:cNvSpPr>
          <p:nvPr>
            <p:ph type="title"/>
          </p:nvPr>
        </p:nvSpPr>
        <p:spPr>
          <a:xfrm>
            <a:off x="640080" y="325369"/>
            <a:ext cx="4368602" cy="1262831"/>
          </a:xfrm>
        </p:spPr>
        <p:txBody>
          <a:bodyPr anchor="b">
            <a:normAutofit/>
          </a:bodyPr>
          <a:lstStyle/>
          <a:p>
            <a:r>
              <a:rPr lang="en-GB" sz="2400" dirty="0"/>
              <a:t> This research is important for online second-hand clothing and Vinted merchants:</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AEB1AAED-E85D-862E-C01B-12C638B07D9A}"/>
              </a:ext>
            </a:extLst>
          </p:cNvPr>
          <p:cNvSpPr>
            <a:spLocks noGrp="1"/>
          </p:cNvSpPr>
          <p:nvPr>
            <p:ph idx="1"/>
          </p:nvPr>
        </p:nvSpPr>
        <p:spPr>
          <a:xfrm>
            <a:off x="128589" y="2872899"/>
            <a:ext cx="5072062" cy="3659732"/>
          </a:xfrm>
        </p:spPr>
        <p:txBody>
          <a:bodyPr>
            <a:normAutofit fontScale="92500" lnSpcReduction="10000"/>
          </a:bodyPr>
          <a:lstStyle/>
          <a:p>
            <a:r>
              <a:rPr lang="en-GB" sz="2400" dirty="0"/>
              <a:t>The blend of these areas is the digital market for second-hand fashion.</a:t>
            </a:r>
          </a:p>
          <a:p>
            <a:r>
              <a:rPr lang="en-GB" sz="2400" dirty="0"/>
              <a:t>Second-hand buyers can't see it before buying, so they rely on seller interaction, images, reviews, and other items to mitigate this and allay doubts and reduce risk. </a:t>
            </a:r>
          </a:p>
          <a:p>
            <a:pPr lvl="0"/>
            <a:r>
              <a:rPr lang="en-GB" sz="2400" dirty="0"/>
              <a:t>How social media impacts purchase intent, trust, and sentiment based on user-generated comments &amp; e-WOM from others </a:t>
            </a:r>
            <a:r>
              <a:rPr lang="en-GB" sz="2200" dirty="0"/>
              <a:t>(Erkan, I. and Evans, C.2016).</a:t>
            </a:r>
          </a:p>
          <a:p>
            <a:endParaRPr lang="en-GB" sz="2400" dirty="0"/>
          </a:p>
          <a:p>
            <a:endParaRPr lang="en-US" sz="2200" dirty="0"/>
          </a:p>
        </p:txBody>
      </p:sp>
      <p:pic>
        <p:nvPicPr>
          <p:cNvPr id="5" name="Content Placeholder 4">
            <a:extLst>
              <a:ext uri="{FF2B5EF4-FFF2-40B4-BE49-F238E27FC236}">
                <a16:creationId xmlns:a16="http://schemas.microsoft.com/office/drawing/2014/main" id="{3CC1B915-E12E-7AD6-4E05-8DA13C3D873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6149" r="6898"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100415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63F5877B-98C7-49DD-83AB-0F6F57CB6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93517153-0A81-01D8-0306-DD2E73AA0A19}"/>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9361" r="34704" b="1"/>
          <a:stretch>
            <a:fillRect/>
          </a:stretch>
        </p:blipFill>
        <p:spPr>
          <a:xfrm>
            <a:off x="7364078" y="-18"/>
            <a:ext cx="4827922" cy="6857999"/>
          </a:xfrm>
          <a:custGeom>
            <a:avLst/>
            <a:gdLst/>
            <a:ahLst/>
            <a:cxnLst/>
            <a:rect l="l" t="t" r="r" b="b"/>
            <a:pathLst>
              <a:path w="4827922" h="6858000">
                <a:moveTo>
                  <a:pt x="4441" y="0"/>
                </a:moveTo>
                <a:lnTo>
                  <a:pt x="4827922" y="0"/>
                </a:lnTo>
                <a:lnTo>
                  <a:pt x="4827922" y="6858000"/>
                </a:lnTo>
                <a:lnTo>
                  <a:pt x="0" y="6858000"/>
                </a:lnTo>
                <a:lnTo>
                  <a:pt x="106674" y="6638378"/>
                </a:lnTo>
                <a:cubicBezTo>
                  <a:pt x="530028" y="5720938"/>
                  <a:pt x="777229" y="4614948"/>
                  <a:pt x="777229" y="3424428"/>
                </a:cubicBezTo>
                <a:cubicBezTo>
                  <a:pt x="777229" y="2233909"/>
                  <a:pt x="530028" y="1127919"/>
                  <a:pt x="106674" y="210478"/>
                </a:cubicBezTo>
                <a:close/>
              </a:path>
            </a:pathLst>
          </a:custGeom>
        </p:spPr>
      </p:pic>
      <p:pic>
        <p:nvPicPr>
          <p:cNvPr id="6" name="Picture 5">
            <a:extLst>
              <a:ext uri="{FF2B5EF4-FFF2-40B4-BE49-F238E27FC236}">
                <a16:creationId xmlns:a16="http://schemas.microsoft.com/office/drawing/2014/main" id="{1B09578D-8405-174C-A598-C136B6CE1B82}"/>
              </a:ext>
            </a:extLst>
          </p:cNvPr>
          <p:cNvPicPr>
            <a:picLocks noChangeAspect="1"/>
          </p:cNvPicPr>
          <p:nvPr/>
        </p:nvPicPr>
        <p:blipFill>
          <a:blip r:embed="rId5"/>
          <a:srcRect t="7134"/>
          <a:stretch>
            <a:fillRect/>
          </a:stretch>
        </p:blipFill>
        <p:spPr>
          <a:xfrm>
            <a:off x="3119360" y="18"/>
            <a:ext cx="4966290" cy="6857999"/>
          </a:xfrm>
          <a:custGeom>
            <a:avLst/>
            <a:gdLst/>
            <a:ahLst/>
            <a:cxnLst/>
            <a:rect l="l" t="t" r="r" b="b"/>
            <a:pathLst>
              <a:path w="4966290" h="6857999">
                <a:moveTo>
                  <a:pt x="0" y="0"/>
                </a:moveTo>
                <a:lnTo>
                  <a:pt x="4188230" y="0"/>
                </a:lnTo>
                <a:lnTo>
                  <a:pt x="4295735" y="210478"/>
                </a:lnTo>
                <a:cubicBezTo>
                  <a:pt x="4719089" y="1127919"/>
                  <a:pt x="4966290" y="2233909"/>
                  <a:pt x="4966290" y="3424428"/>
                </a:cubicBezTo>
                <a:cubicBezTo>
                  <a:pt x="4966290" y="4614948"/>
                  <a:pt x="4719089" y="5720938"/>
                  <a:pt x="4295735" y="6638378"/>
                </a:cubicBezTo>
                <a:lnTo>
                  <a:pt x="4183560" y="6857999"/>
                </a:lnTo>
                <a:lnTo>
                  <a:pt x="53039" y="6857999"/>
                </a:lnTo>
                <a:lnTo>
                  <a:pt x="132047" y="6695338"/>
                </a:lnTo>
                <a:cubicBezTo>
                  <a:pt x="555401" y="5777898"/>
                  <a:pt x="802602" y="4671908"/>
                  <a:pt x="802602" y="3481388"/>
                </a:cubicBezTo>
                <a:cubicBezTo>
                  <a:pt x="802602" y="2191659"/>
                  <a:pt x="512484" y="1001134"/>
                  <a:pt x="22579" y="42066"/>
                </a:cubicBezTo>
                <a:close/>
              </a:path>
            </a:pathLst>
          </a:custGeom>
          <a:solidFill>
            <a:srgbClr val="FFFFFF">
              <a:shade val="85000"/>
            </a:srgbClr>
          </a:solidFill>
          <a:scene3d>
            <a:camera prst="perspectiveContrastingLeftFacing">
              <a:rot lat="540000" lon="2100000" rev="0"/>
            </a:camera>
            <a:lightRig rig="soft" dir="t"/>
          </a:scene3d>
          <a:sp3d contourW="12700" prstMaterial="matte">
            <a:bevelT w="63500" h="50800"/>
            <a:contourClr>
              <a:srgbClr val="C0C0C0"/>
            </a:contourClr>
          </a:sp3d>
        </p:spPr>
      </p:pic>
      <p:sp useBgFill="1">
        <p:nvSpPr>
          <p:cNvPr id="37" name="Freeform: Shape 36">
            <a:extLst>
              <a:ext uri="{FF2B5EF4-FFF2-40B4-BE49-F238E27FC236}">
                <a16:creationId xmlns:a16="http://schemas.microsoft.com/office/drawing/2014/main" id="{4EA91930-66BC-4C41-B4F5-C31EB216F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45815" cy="6858000"/>
          </a:xfrm>
          <a:custGeom>
            <a:avLst/>
            <a:gdLst>
              <a:gd name="connsiteX0" fmla="*/ 0 w 3945815"/>
              <a:gd name="connsiteY0" fmla="*/ 0 h 6858000"/>
              <a:gd name="connsiteX1" fmla="*/ 3138662 w 3945815"/>
              <a:gd name="connsiteY1" fmla="*/ 0 h 6858000"/>
              <a:gd name="connsiteX2" fmla="*/ 3275260 w 3945815"/>
              <a:gd name="connsiteY2" fmla="*/ 267438 h 6858000"/>
              <a:gd name="connsiteX3" fmla="*/ 3945815 w 3945815"/>
              <a:gd name="connsiteY3" fmla="*/ 3481388 h 6858000"/>
              <a:gd name="connsiteX4" fmla="*/ 3275260 w 3945815"/>
              <a:gd name="connsiteY4" fmla="*/ 6695338 h 6858000"/>
              <a:gd name="connsiteX5" fmla="*/ 3192177 w 3945815"/>
              <a:gd name="connsiteY5" fmla="*/ 6858000 h 6858000"/>
              <a:gd name="connsiteX6" fmla="*/ 0 w 3945815"/>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45815" h="6858000">
                <a:moveTo>
                  <a:pt x="0" y="0"/>
                </a:moveTo>
                <a:lnTo>
                  <a:pt x="3138662" y="0"/>
                </a:lnTo>
                <a:lnTo>
                  <a:pt x="3275260" y="267438"/>
                </a:lnTo>
                <a:cubicBezTo>
                  <a:pt x="3698614" y="1184879"/>
                  <a:pt x="3945815" y="2290869"/>
                  <a:pt x="3945815" y="3481388"/>
                </a:cubicBezTo>
                <a:cubicBezTo>
                  <a:pt x="3945815" y="4671908"/>
                  <a:pt x="3698614" y="5777898"/>
                  <a:pt x="3275260" y="6695338"/>
                </a:cubicBezTo>
                <a:lnTo>
                  <a:pt x="3192177"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8" name="Freeform: Shape 37">
            <a:extLst>
              <a:ext uri="{FF2B5EF4-FFF2-40B4-BE49-F238E27FC236}">
                <a16:creationId xmlns:a16="http://schemas.microsoft.com/office/drawing/2014/main" id="{6313CF8F-B436-401E-9575-DE0F8E8B5B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936670" cy="6858000"/>
          </a:xfrm>
          <a:custGeom>
            <a:avLst/>
            <a:gdLst>
              <a:gd name="connsiteX0" fmla="*/ 0 w 3936670"/>
              <a:gd name="connsiteY0" fmla="*/ 0 h 6858000"/>
              <a:gd name="connsiteX1" fmla="*/ 3129517 w 3936670"/>
              <a:gd name="connsiteY1" fmla="*/ 0 h 6858000"/>
              <a:gd name="connsiteX2" fmla="*/ 3266115 w 3936670"/>
              <a:gd name="connsiteY2" fmla="*/ 267438 h 6858000"/>
              <a:gd name="connsiteX3" fmla="*/ 3936670 w 3936670"/>
              <a:gd name="connsiteY3" fmla="*/ 3481388 h 6858000"/>
              <a:gd name="connsiteX4" fmla="*/ 3266115 w 3936670"/>
              <a:gd name="connsiteY4" fmla="*/ 6695338 h 6858000"/>
              <a:gd name="connsiteX5" fmla="*/ 3183032 w 3936670"/>
              <a:gd name="connsiteY5" fmla="*/ 6858000 h 6858000"/>
              <a:gd name="connsiteX6" fmla="*/ 0 w 393667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6670" h="6858000">
                <a:moveTo>
                  <a:pt x="0" y="0"/>
                </a:moveTo>
                <a:lnTo>
                  <a:pt x="3129517" y="0"/>
                </a:lnTo>
                <a:lnTo>
                  <a:pt x="3266115" y="267438"/>
                </a:lnTo>
                <a:cubicBezTo>
                  <a:pt x="3689469" y="1184879"/>
                  <a:pt x="3936670" y="2290869"/>
                  <a:pt x="3936670" y="3481388"/>
                </a:cubicBezTo>
                <a:cubicBezTo>
                  <a:pt x="3936670" y="4671908"/>
                  <a:pt x="3689469" y="5777898"/>
                  <a:pt x="3266115" y="6695338"/>
                </a:cubicBezTo>
                <a:lnTo>
                  <a:pt x="3183032"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15DF5A6-3AC9-7B36-EF1C-86974B154D1B}"/>
              </a:ext>
            </a:extLst>
          </p:cNvPr>
          <p:cNvSpPr>
            <a:spLocks noGrp="1"/>
          </p:cNvSpPr>
          <p:nvPr>
            <p:ph type="title"/>
          </p:nvPr>
        </p:nvSpPr>
        <p:spPr>
          <a:xfrm>
            <a:off x="448056" y="681038"/>
            <a:ext cx="2804504" cy="1325563"/>
          </a:xfrm>
        </p:spPr>
        <p:txBody>
          <a:bodyPr anchor="ctr">
            <a:normAutofit/>
          </a:bodyPr>
          <a:lstStyle/>
          <a:p>
            <a:r>
              <a:rPr lang="en-GB" sz="2800"/>
              <a:t>Research design </a:t>
            </a:r>
          </a:p>
        </p:txBody>
      </p:sp>
      <p:sp>
        <p:nvSpPr>
          <p:cNvPr id="34" name="Rectangle 33">
            <a:extLst>
              <a:ext uri="{FF2B5EF4-FFF2-40B4-BE49-F238E27FC236}">
                <a16:creationId xmlns:a16="http://schemas.microsoft.com/office/drawing/2014/main" id="{2A38CFE9-C30A-4551-ACCB-D5808FBC3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016867"/>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6" name="Rectangle 35">
            <a:extLst>
              <a:ext uri="{FF2B5EF4-FFF2-40B4-BE49-F238E27FC236}">
                <a16:creationId xmlns:a16="http://schemas.microsoft.com/office/drawing/2014/main" id="{67EF550F-47CE-4FB2-9DAC-12AD835C8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8912" y="2089941"/>
            <a:ext cx="2834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 3">
            <a:extLst>
              <a:ext uri="{FF2B5EF4-FFF2-40B4-BE49-F238E27FC236}">
                <a16:creationId xmlns:a16="http://schemas.microsoft.com/office/drawing/2014/main" id="{46166577-A373-535D-E4A6-A8E0E2798179}"/>
              </a:ext>
            </a:extLst>
          </p:cNvPr>
          <p:cNvSpPr>
            <a:spLocks noGrp="1"/>
          </p:cNvSpPr>
          <p:nvPr>
            <p:ph idx="1"/>
          </p:nvPr>
        </p:nvSpPr>
        <p:spPr>
          <a:xfrm>
            <a:off x="448056" y="2258171"/>
            <a:ext cx="2804504" cy="3918792"/>
          </a:xfrm>
          <a:prstGeom prst="rect">
            <a:avLst/>
          </a:prstGeom>
        </p:spPr>
        <p:txBody>
          <a:bodyPr lIns="0" tIns="0" rIns="0" bIns="0" rtlCol="0">
            <a:normAutofit/>
          </a:bodyP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dirty="0">
                <a:latin typeface="Aptos Display" pitchFamily="34" charset="0"/>
                <a:ea typeface="Aptos Display" pitchFamily="34" charset="-122"/>
                <a:cs typeface="Aptos Display" pitchFamily="34" charset="-120"/>
              </a:rPr>
              <a:t>01. Philosophy: positivist</a:t>
            </a:r>
          </a:p>
          <a:p>
            <a:pPr marL="0" indent="0">
              <a:buNone/>
            </a:pPr>
            <a:endParaRPr lang="en-US" b="1" dirty="0">
              <a:latin typeface="Aptos Display" pitchFamily="34" charset="0"/>
            </a:endParaRPr>
          </a:p>
          <a:p>
            <a:pPr marL="0" indent="0">
              <a:buNone/>
            </a:pPr>
            <a:r>
              <a:rPr lang="en-US" b="1" dirty="0">
                <a:latin typeface="Aptos Display" pitchFamily="34" charset="0"/>
              </a:rPr>
              <a:t>02. Approach: deductive</a:t>
            </a:r>
          </a:p>
          <a:p>
            <a:pPr marL="0" indent="0">
              <a:buNone/>
            </a:pPr>
            <a:endParaRPr lang="en-US" b="1" dirty="0">
              <a:latin typeface="Aptos Display" pitchFamily="34" charset="0"/>
            </a:endParaRPr>
          </a:p>
          <a:p>
            <a:pPr marL="0" indent="0">
              <a:buNone/>
            </a:pPr>
            <a:r>
              <a:rPr lang="en-US" b="1" dirty="0">
                <a:latin typeface="Aptos Display" pitchFamily="34" charset="0"/>
              </a:rPr>
              <a:t> 03. Method: online survey</a:t>
            </a:r>
            <a:endParaRPr lang="en-US" dirty="0"/>
          </a:p>
        </p:txBody>
      </p:sp>
    </p:spTree>
    <p:extLst>
      <p:ext uri="{BB962C8B-B14F-4D97-AF65-F5344CB8AC3E}">
        <p14:creationId xmlns:p14="http://schemas.microsoft.com/office/powerpoint/2010/main" val="340721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F73528FF-05C0-1F04-3B51-ABA6534401D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11346"/>
          <a:stretch>
            <a:fillRect/>
          </a:stretch>
        </p:blipFill>
        <p:spPr>
          <a:xfrm>
            <a:off x="2522356" y="10"/>
            <a:ext cx="9669642" cy="6857990"/>
          </a:xfrm>
          <a:prstGeom prst="rect">
            <a:avLst/>
          </a:prstGeom>
        </p:spPr>
      </p:pic>
      <p:sp>
        <p:nvSpPr>
          <p:cNvPr id="26" name="Rectangle 2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54E336A-D13A-B5B7-76F6-F73D835C3E73}"/>
              </a:ext>
            </a:extLst>
          </p:cNvPr>
          <p:cNvSpPr>
            <a:spLocks noGrp="1"/>
          </p:cNvSpPr>
          <p:nvPr>
            <p:ph type="title"/>
          </p:nvPr>
        </p:nvSpPr>
        <p:spPr>
          <a:xfrm>
            <a:off x="200025" y="-306387"/>
            <a:ext cx="5257800" cy="1899912"/>
          </a:xfrm>
        </p:spPr>
        <p:txBody>
          <a:bodyPr>
            <a:normAutofit/>
          </a:bodyPr>
          <a:lstStyle/>
          <a:p>
            <a:r>
              <a:rPr lang="en-GB" sz="4000" dirty="0"/>
              <a:t>Sampling and quality</a:t>
            </a:r>
          </a:p>
        </p:txBody>
      </p:sp>
      <p:sp>
        <p:nvSpPr>
          <p:cNvPr id="27" name="Content Placeholder 9">
            <a:extLst>
              <a:ext uri="{FF2B5EF4-FFF2-40B4-BE49-F238E27FC236}">
                <a16:creationId xmlns:a16="http://schemas.microsoft.com/office/drawing/2014/main" id="{DEB987AD-23B3-1EC8-44D7-C0C33F0AAA01}"/>
              </a:ext>
            </a:extLst>
          </p:cNvPr>
          <p:cNvSpPr>
            <a:spLocks noGrp="1"/>
          </p:cNvSpPr>
          <p:nvPr>
            <p:ph idx="1"/>
          </p:nvPr>
        </p:nvSpPr>
        <p:spPr>
          <a:xfrm>
            <a:off x="200022" y="1593525"/>
            <a:ext cx="4460364" cy="2158763"/>
          </a:xfrm>
        </p:spPr>
        <p:txBody>
          <a:bodyPr>
            <a:normAutofit fontScale="85000" lnSpcReduction="20000"/>
          </a:bodyPr>
          <a:lstStyle/>
          <a:p>
            <a:pPr marL="0" indent="0">
              <a:buNone/>
            </a:pPr>
            <a:r>
              <a:rPr lang="en-US" sz="2000" b="1" dirty="0"/>
              <a:t>Participants and sampling</a:t>
            </a:r>
          </a:p>
          <a:p>
            <a:pPr marL="0" indent="0">
              <a:buNone/>
            </a:pPr>
            <a:r>
              <a:rPr lang="en-US" sz="2000" dirty="0"/>
              <a:t>Target: UK residents aged 18+ who bought second-hand clothes from Vinted</a:t>
            </a:r>
          </a:p>
          <a:p>
            <a:pPr marL="0" indent="0">
              <a:buNone/>
            </a:pPr>
            <a:r>
              <a:rPr lang="en-GB" sz="2000" dirty="0"/>
              <a:t>Sampling: purposeful and convenient through student networks, social media groups, and Vinted communities.</a:t>
            </a:r>
          </a:p>
          <a:p>
            <a:pPr marL="0" indent="0">
              <a:buNone/>
            </a:pPr>
            <a:r>
              <a:rPr lang="en-GB" sz="2000" dirty="0"/>
              <a:t>80–100 people, the primary survey goal; 23 Vinted users have previously participated in preliminary testing.</a:t>
            </a:r>
            <a:endParaRPr lang="en-US" sz="2000" dirty="0"/>
          </a:p>
          <a:p>
            <a:pPr marL="0" indent="0">
              <a:buNone/>
            </a:pPr>
            <a:endParaRPr lang="en-US" sz="2000" dirty="0"/>
          </a:p>
        </p:txBody>
      </p:sp>
      <p:sp>
        <p:nvSpPr>
          <p:cNvPr id="6" name="TextBox 5">
            <a:extLst>
              <a:ext uri="{FF2B5EF4-FFF2-40B4-BE49-F238E27FC236}">
                <a16:creationId xmlns:a16="http://schemas.microsoft.com/office/drawing/2014/main" id="{194C0EA3-4D76-094C-BE38-1C5B07327A10}"/>
              </a:ext>
            </a:extLst>
          </p:cNvPr>
          <p:cNvSpPr txBox="1"/>
          <p:nvPr/>
        </p:nvSpPr>
        <p:spPr>
          <a:xfrm>
            <a:off x="9581989" y="6657945"/>
            <a:ext cx="2610009"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adinaamironesei.blogspot.com/2014/12/un-test-de-autocunoastere-inedit-bonus-film.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700">
              <a:solidFill>
                <a:srgbClr val="FFFFFF"/>
              </a:solidFill>
            </a:endParaRPr>
          </a:p>
        </p:txBody>
      </p:sp>
      <p:sp>
        <p:nvSpPr>
          <p:cNvPr id="7" name="TextBox 6">
            <a:extLst>
              <a:ext uri="{FF2B5EF4-FFF2-40B4-BE49-F238E27FC236}">
                <a16:creationId xmlns:a16="http://schemas.microsoft.com/office/drawing/2014/main" id="{92016F1E-49B1-556D-A3B8-BC42FD62D197}"/>
              </a:ext>
            </a:extLst>
          </p:cNvPr>
          <p:cNvSpPr txBox="1"/>
          <p:nvPr/>
        </p:nvSpPr>
        <p:spPr>
          <a:xfrm>
            <a:off x="200022" y="4257675"/>
            <a:ext cx="3971925" cy="2031325"/>
          </a:xfrm>
          <a:prstGeom prst="rect">
            <a:avLst/>
          </a:prstGeom>
          <a:noFill/>
        </p:spPr>
        <p:txBody>
          <a:bodyPr wrap="square" rtlCol="0">
            <a:spAutoFit/>
          </a:bodyPr>
          <a:lstStyle/>
          <a:p>
            <a:r>
              <a:rPr lang="en-GB" b="1" dirty="0"/>
              <a:t>Reliability and validity</a:t>
            </a:r>
          </a:p>
          <a:p>
            <a:r>
              <a:rPr lang="en-GB" dirty="0"/>
              <a:t>The questions are in line with the goals of the research and ideas like trust, e-WOM, and perceived risk, thanks to their precise language, uniform response scales, and pilot testing</a:t>
            </a:r>
          </a:p>
          <a:p>
            <a:r>
              <a:rPr lang="en-GB" dirty="0"/>
              <a:t>(Saunders, et.al.,2023).</a:t>
            </a:r>
          </a:p>
        </p:txBody>
      </p:sp>
    </p:spTree>
    <p:extLst>
      <p:ext uri="{BB962C8B-B14F-4D97-AF65-F5344CB8AC3E}">
        <p14:creationId xmlns:p14="http://schemas.microsoft.com/office/powerpoint/2010/main" val="36309592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26" name="Group 25">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27" name="Freeform: Shape 26">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D3C9BEE-450D-75F1-1F43-59149883B378}"/>
              </a:ext>
            </a:extLst>
          </p:cNvPr>
          <p:cNvSpPr>
            <a:spLocks noGrp="1"/>
          </p:cNvSpPr>
          <p:nvPr>
            <p:ph type="title"/>
          </p:nvPr>
        </p:nvSpPr>
        <p:spPr>
          <a:xfrm>
            <a:off x="804672" y="2053641"/>
            <a:ext cx="3669161" cy="2760098"/>
          </a:xfrm>
        </p:spPr>
        <p:txBody>
          <a:bodyPr>
            <a:normAutofit/>
          </a:bodyPr>
          <a:lstStyle/>
          <a:p>
            <a:r>
              <a:rPr lang="en-US" sz="4000" b="1">
                <a:solidFill>
                  <a:schemeClr val="tx2"/>
                </a:solidFill>
                <a:latin typeface="Aptos Display" pitchFamily="34" charset="0"/>
                <a:ea typeface="Aptos Display" pitchFamily="34" charset="-122"/>
                <a:cs typeface="Aptos Display" pitchFamily="34" charset="-120"/>
              </a:rPr>
              <a:t>Ethical Considerations: Consent</a:t>
            </a:r>
            <a:br>
              <a:rPr lang="en-US" sz="4000">
                <a:solidFill>
                  <a:schemeClr val="tx2"/>
                </a:solidFill>
              </a:rPr>
            </a:br>
            <a:endParaRPr lang="en-GB" sz="4000">
              <a:solidFill>
                <a:schemeClr val="tx2"/>
              </a:solidFill>
            </a:endParaRPr>
          </a:p>
        </p:txBody>
      </p:sp>
      <p:sp>
        <p:nvSpPr>
          <p:cNvPr id="17" name="Content Placeholder 2">
            <a:extLst>
              <a:ext uri="{FF2B5EF4-FFF2-40B4-BE49-F238E27FC236}">
                <a16:creationId xmlns:a16="http://schemas.microsoft.com/office/drawing/2014/main" id="{75A3DA89-9BD1-D27D-FB2F-7F920FD208F3}"/>
              </a:ext>
            </a:extLst>
          </p:cNvPr>
          <p:cNvSpPr>
            <a:spLocks noGrp="1"/>
          </p:cNvSpPr>
          <p:nvPr>
            <p:ph idx="1"/>
          </p:nvPr>
        </p:nvSpPr>
        <p:spPr>
          <a:xfrm>
            <a:off x="6090574" y="801866"/>
            <a:ext cx="5306084" cy="5230634"/>
          </a:xfrm>
          <a:noFill/>
          <a:ln>
            <a:noFill/>
          </a:ln>
        </p:spPr>
        <p:txBody>
          <a:bodyPr anchor="ctr">
            <a:normAutofit/>
          </a:bodyPr>
          <a:lstStyle/>
          <a:p>
            <a:r>
              <a:rPr lang="en-GB" sz="1800">
                <a:solidFill>
                  <a:schemeClr val="tx2"/>
                </a:solidFill>
              </a:rPr>
              <a:t>Consent process  </a:t>
            </a:r>
          </a:p>
          <a:p>
            <a:pPr marL="0" indent="0">
              <a:buNone/>
            </a:pPr>
            <a:r>
              <a:rPr lang="en-GB" sz="1800">
                <a:solidFill>
                  <a:schemeClr val="tx2"/>
                </a:solidFill>
              </a:rPr>
              <a:t>- Participants to confirm they are aged 18 or older</a:t>
            </a:r>
          </a:p>
          <a:p>
            <a:pPr marL="0" indent="0">
              <a:buNone/>
            </a:pPr>
            <a:r>
              <a:rPr lang="en-GB" sz="1800">
                <a:solidFill>
                  <a:schemeClr val="tx2"/>
                </a:solidFill>
              </a:rPr>
              <a:t>- Participation is voluntary, and individuals may withdraw their participation at any point before submitting the questionnaire.</a:t>
            </a:r>
          </a:p>
        </p:txBody>
      </p:sp>
    </p:spTree>
    <p:extLst>
      <p:ext uri="{BB962C8B-B14F-4D97-AF65-F5344CB8AC3E}">
        <p14:creationId xmlns:p14="http://schemas.microsoft.com/office/powerpoint/2010/main" val="39323621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C5358A-F101-E78A-4DDE-7694CBE2769C}"/>
              </a:ext>
            </a:extLst>
          </p:cNvPr>
          <p:cNvSpPr>
            <a:spLocks noGrp="1"/>
          </p:cNvSpPr>
          <p:nvPr>
            <p:ph type="title"/>
          </p:nvPr>
        </p:nvSpPr>
        <p:spPr>
          <a:xfrm>
            <a:off x="838200" y="556995"/>
            <a:ext cx="10515600" cy="1133693"/>
          </a:xfrm>
        </p:spPr>
        <p:txBody>
          <a:bodyPr>
            <a:normAutofit/>
          </a:bodyPr>
          <a:lstStyle/>
          <a:p>
            <a:r>
              <a:rPr lang="en-US" sz="3600" b="1">
                <a:latin typeface="Aptos Display" pitchFamily="34" charset="0"/>
                <a:ea typeface="Aptos Display" pitchFamily="34" charset="-122"/>
                <a:cs typeface="Aptos Display" pitchFamily="34" charset="-120"/>
              </a:rPr>
              <a:t>Ethical Considerations: Protection</a:t>
            </a:r>
            <a:br>
              <a:rPr lang="en-US" sz="3600"/>
            </a:br>
            <a:endParaRPr lang="en-GB" sz="3600"/>
          </a:p>
        </p:txBody>
      </p:sp>
      <p:graphicFrame>
        <p:nvGraphicFramePr>
          <p:cNvPr id="5" name="Content Placeholder 2">
            <a:extLst>
              <a:ext uri="{FF2B5EF4-FFF2-40B4-BE49-F238E27FC236}">
                <a16:creationId xmlns:a16="http://schemas.microsoft.com/office/drawing/2014/main" id="{FA4A02C3-4A4B-F34B-00AA-781AA9588074}"/>
              </a:ext>
            </a:extLst>
          </p:cNvPr>
          <p:cNvGraphicFramePr>
            <a:graphicFrameLocks noGrp="1"/>
          </p:cNvGraphicFramePr>
          <p:nvPr>
            <p:ph idx="1"/>
            <p:extLst>
              <p:ext uri="{D42A27DB-BD31-4B8C-83A1-F6EECF244321}">
                <p14:modId xmlns:p14="http://schemas.microsoft.com/office/powerpoint/2010/main" val="30370707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29406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3552B3F5-5B2E-4FE1-6C55-09204BF3DAA0}"/>
              </a:ext>
            </a:extLst>
          </p:cNvPr>
          <p:cNvPicPr>
            <a:picLocks noChangeAspect="1"/>
          </p:cNvPicPr>
          <p:nvPr/>
        </p:nvPicPr>
        <p:blipFill>
          <a:blip r:embed="rId3"/>
          <a:srcRect l="15628" r="-1" b="-1"/>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BB9747-F0B3-0659-E9CF-B424FAB0A060}"/>
              </a:ext>
            </a:extLst>
          </p:cNvPr>
          <p:cNvSpPr>
            <a:spLocks noGrp="1"/>
          </p:cNvSpPr>
          <p:nvPr>
            <p:ph type="title"/>
          </p:nvPr>
        </p:nvSpPr>
        <p:spPr>
          <a:xfrm>
            <a:off x="477982" y="821579"/>
            <a:ext cx="4023360" cy="1878012"/>
          </a:xfrm>
        </p:spPr>
        <p:txBody>
          <a:bodyPr vert="horz" lIns="91440" tIns="45720" rIns="91440" bIns="45720" rtlCol="0" anchor="b">
            <a:normAutofit/>
          </a:bodyPr>
          <a:lstStyle/>
          <a:p>
            <a:r>
              <a:rPr lang="en-US" sz="3700" b="1" dirty="0"/>
              <a:t>Limitations and Recommendations</a:t>
            </a:r>
            <a:br>
              <a:rPr lang="en-US" sz="3700" dirty="0"/>
            </a:br>
            <a:endParaRPr lang="en-US" sz="3700" dirty="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5906642D-54AC-C6F7-881D-26E5BD743F9F}"/>
              </a:ext>
            </a:extLst>
          </p:cNvPr>
          <p:cNvSpPr txBox="1"/>
          <p:nvPr/>
        </p:nvSpPr>
        <p:spPr>
          <a:xfrm>
            <a:off x="477982" y="2533883"/>
            <a:ext cx="3608244" cy="2031325"/>
          </a:xfrm>
          <a:prstGeom prst="rect">
            <a:avLst/>
          </a:prstGeom>
          <a:noFill/>
        </p:spPr>
        <p:txBody>
          <a:bodyPr wrap="square" rtlCol="0">
            <a:spAutoFit/>
          </a:bodyPr>
          <a:lstStyle/>
          <a:p>
            <a:r>
              <a:rPr lang="en-GB" b="1" dirty="0"/>
              <a:t>Potential limitations</a:t>
            </a:r>
          </a:p>
          <a:p>
            <a:endParaRPr lang="en-GB" dirty="0"/>
          </a:p>
          <a:p>
            <a:r>
              <a:rPr lang="en-GB" dirty="0"/>
              <a:t>Findings may have limited applicability due to a small sample size and self-selection bias, as active Vinted/social media users are more prone to respond. </a:t>
            </a:r>
          </a:p>
        </p:txBody>
      </p:sp>
      <p:sp>
        <p:nvSpPr>
          <p:cNvPr id="6" name="TextBox 5">
            <a:extLst>
              <a:ext uri="{FF2B5EF4-FFF2-40B4-BE49-F238E27FC236}">
                <a16:creationId xmlns:a16="http://schemas.microsoft.com/office/drawing/2014/main" id="{68365C1B-48A3-9EA2-D143-AD4602E7C7AB}"/>
              </a:ext>
            </a:extLst>
          </p:cNvPr>
          <p:cNvSpPr txBox="1"/>
          <p:nvPr/>
        </p:nvSpPr>
        <p:spPr>
          <a:xfrm>
            <a:off x="477982" y="4834441"/>
            <a:ext cx="3751118" cy="1477328"/>
          </a:xfrm>
          <a:prstGeom prst="rect">
            <a:avLst/>
          </a:prstGeom>
          <a:noFill/>
        </p:spPr>
        <p:txBody>
          <a:bodyPr wrap="square" rtlCol="0">
            <a:spAutoFit/>
          </a:bodyPr>
          <a:lstStyle/>
          <a:p>
            <a:r>
              <a:rPr lang="en-GB" b="1" dirty="0"/>
              <a:t>Future improvements</a:t>
            </a:r>
          </a:p>
          <a:p>
            <a:r>
              <a:rPr lang="en-GB" dirty="0"/>
              <a:t>Use a more diverse UK sample</a:t>
            </a:r>
          </a:p>
          <a:p>
            <a:r>
              <a:rPr lang="en-US" dirty="0">
                <a:solidFill>
                  <a:srgbClr val="1E2B2F"/>
                </a:solidFill>
              </a:rPr>
              <a:t>Focus groups to explain why trust and risk matter</a:t>
            </a:r>
          </a:p>
          <a:p>
            <a:endParaRPr lang="en-GB" dirty="0"/>
          </a:p>
        </p:txBody>
      </p:sp>
    </p:spTree>
    <p:extLst>
      <p:ext uri="{BB962C8B-B14F-4D97-AF65-F5344CB8AC3E}">
        <p14:creationId xmlns:p14="http://schemas.microsoft.com/office/powerpoint/2010/main" val="41252510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6B5A61-612D-9EC5-AA7B-F9BA6E5843D7}"/>
              </a:ext>
            </a:extLst>
          </p:cNvPr>
          <p:cNvSpPr>
            <a:spLocks noGrp="1"/>
          </p:cNvSpPr>
          <p:nvPr>
            <p:ph type="title"/>
          </p:nvPr>
        </p:nvSpPr>
        <p:spPr>
          <a:xfrm>
            <a:off x="1371597" y="348865"/>
            <a:ext cx="10044023" cy="877729"/>
          </a:xfrm>
        </p:spPr>
        <p:txBody>
          <a:bodyPr anchor="ctr">
            <a:normAutofit/>
          </a:bodyPr>
          <a:lstStyle/>
          <a:p>
            <a:r>
              <a:rPr lang="en-US" sz="2800" b="1">
                <a:solidFill>
                  <a:srgbClr val="FFFFFF"/>
                </a:solidFill>
                <a:latin typeface="Aptos Display" pitchFamily="34" charset="0"/>
                <a:ea typeface="Aptos Display" pitchFamily="34" charset="-122"/>
                <a:cs typeface="Aptos Display" pitchFamily="34" charset="-120"/>
              </a:rPr>
              <a:t>Conclusion</a:t>
            </a:r>
            <a:br>
              <a:rPr lang="en-US" sz="2800">
                <a:solidFill>
                  <a:srgbClr val="FFFFFF"/>
                </a:solidFill>
              </a:rPr>
            </a:br>
            <a:endParaRPr lang="en-GB" sz="2800">
              <a:solidFill>
                <a:srgbClr val="FFFFFF"/>
              </a:solidFill>
            </a:endParaRPr>
          </a:p>
        </p:txBody>
      </p:sp>
      <p:graphicFrame>
        <p:nvGraphicFramePr>
          <p:cNvPr id="5" name="Content Placeholder 2">
            <a:extLst>
              <a:ext uri="{FF2B5EF4-FFF2-40B4-BE49-F238E27FC236}">
                <a16:creationId xmlns:a16="http://schemas.microsoft.com/office/drawing/2014/main" id="{44BAA190-C1B6-8438-F980-8E1C98CAD5D9}"/>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142558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86BB70-5540-E3C4-F198-5F599444D00D}"/>
              </a:ext>
            </a:extLst>
          </p:cNvPr>
          <p:cNvSpPr>
            <a:spLocks noGrp="1"/>
          </p:cNvSpPr>
          <p:nvPr>
            <p:ph type="title"/>
          </p:nvPr>
        </p:nvSpPr>
        <p:spPr>
          <a:xfrm>
            <a:off x="838200" y="365125"/>
            <a:ext cx="10515600" cy="1306443"/>
          </a:xfrm>
        </p:spPr>
        <p:txBody>
          <a:bodyPr>
            <a:normAutofit/>
          </a:bodyPr>
          <a:lstStyle/>
          <a:p>
            <a:r>
              <a:rPr lang="en-GB" sz="4000" b="1"/>
              <a:t>References</a:t>
            </a:r>
            <a:endParaRPr lang="en-GB" sz="4000"/>
          </a:p>
        </p:txBody>
      </p:sp>
      <p:pic>
        <p:nvPicPr>
          <p:cNvPr id="7" name="Picture 6">
            <a:extLst>
              <a:ext uri="{FF2B5EF4-FFF2-40B4-BE49-F238E27FC236}">
                <a16:creationId xmlns:a16="http://schemas.microsoft.com/office/drawing/2014/main" id="{55857E9C-131C-CD3A-9F05-5B4AD93E739A}"/>
              </a:ext>
            </a:extLst>
          </p:cNvPr>
          <p:cNvPicPr>
            <a:picLocks noChangeAspect="1"/>
          </p:cNvPicPr>
          <p:nvPr/>
        </p:nvPicPr>
        <p:blipFill>
          <a:blip r:embed="rId2"/>
          <a:srcRect l="13362" r="32759" b="2"/>
          <a:stretch>
            <a:fillRect/>
          </a:stretch>
        </p:blipFill>
        <p:spPr>
          <a:xfrm>
            <a:off x="7989293" y="1904282"/>
            <a:ext cx="3423093" cy="4224808"/>
          </a:xfrm>
          <a:prstGeom prst="rect">
            <a:avLst/>
          </a:prstGeom>
        </p:spPr>
      </p:pic>
      <p:graphicFrame>
        <p:nvGraphicFramePr>
          <p:cNvPr id="6" name="Content Placeholder 3">
            <a:extLst>
              <a:ext uri="{FF2B5EF4-FFF2-40B4-BE49-F238E27FC236}">
                <a16:creationId xmlns:a16="http://schemas.microsoft.com/office/drawing/2014/main" id="{00905EDE-6920-8F7A-6C6F-D897F08C2810}"/>
              </a:ext>
            </a:extLst>
          </p:cNvPr>
          <p:cNvGraphicFramePr>
            <a:graphicFrameLocks noGrp="1"/>
          </p:cNvGraphicFramePr>
          <p:nvPr>
            <p:ph idx="1"/>
          </p:nvPr>
        </p:nvGraphicFramePr>
        <p:xfrm>
          <a:off x="838200" y="1825625"/>
          <a:ext cx="6714744" cy="43034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062171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904A0-7271-D3A6-5D42-BF3CF7D4F4A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BCBA7DC-2033-3089-73C2-F87E428A238F}"/>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882557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8802127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114</TotalTime>
  <Words>863</Words>
  <Application>Microsoft Office PowerPoint</Application>
  <PresentationFormat>Widescreen</PresentationFormat>
  <Paragraphs>68</Paragraphs>
  <Slides>12</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PowerPoint Presentation</vt:lpstr>
      <vt:lpstr>PowerPoint Presentation</vt:lpstr>
      <vt:lpstr> This research is important for online second-hand clothing and Vinted merchants:</vt:lpstr>
      <vt:lpstr>Research design </vt:lpstr>
      <vt:lpstr>Sampling and quality</vt:lpstr>
      <vt:lpstr>Ethical Considerations: Consent </vt:lpstr>
      <vt:lpstr>Ethical Considerations: Protection </vt:lpstr>
      <vt:lpstr>Limitations and Recommendations </vt:lpstr>
      <vt:lpstr>Conclusion </vt:lpstr>
      <vt:lpstr>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Andreea-Mihaela Tanasa (2332157)</dc:creator>
  <cp:lastModifiedBy>Andreea-Mihaela Tanasa (2332157)</cp:lastModifiedBy>
  <cp:revision>6</cp:revision>
  <dcterms:created xsi:type="dcterms:W3CDTF">2026-06-25T17:21:23Z</dcterms:created>
  <dcterms:modified xsi:type="dcterms:W3CDTF">2026-06-26T15:23:13Z</dcterms:modified>
</cp:coreProperties>
</file>