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8" r:id="rId2"/>
    <p:sldId id="256" r:id="rId3"/>
    <p:sldId id="257" r:id="rId4"/>
    <p:sldId id="259" r:id="rId5"/>
    <p:sldId id="260" r:id="rId6"/>
    <p:sldId id="266" r:id="rId7"/>
    <p:sldId id="261" r:id="rId8"/>
    <p:sldId id="262" r:id="rId9"/>
    <p:sldId id="263" r:id="rId10"/>
    <p:sldId id="267" r:id="rId11"/>
    <p:sldId id="269" r:id="rId12"/>
    <p:sldId id="270"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B2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21" Type="http://schemas.openxmlformats.org/officeDocument/2006/relationships/image" Target="../media/image4.png"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3.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image" Target="../media/image5.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10/10/2026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hyperlink" Target="https://www.virtual-college.co.uk/resources/bridging-the-skills-gap-in-health-and-social-care"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C17D9-1926-D1BA-7B9C-9F0280C4F183}"/>
              </a:ext>
            </a:extLst>
          </p:cNvPr>
          <p:cNvSpPr>
            <a:spLocks noGrp="1"/>
          </p:cNvSpPr>
          <p:nvPr>
            <p:ph type="title"/>
          </p:nvPr>
        </p:nvSpPr>
        <p:spPr>
          <a:xfrm>
            <a:off x="87541" y="0"/>
            <a:ext cx="9403742" cy="620634"/>
          </a:xfrm>
        </p:spPr>
        <p:txBody>
          <a:bodyPr/>
          <a:lstStyle/>
          <a:p>
            <a:r>
              <a:rPr lang="en-GB" dirty="0"/>
              <a:t>Table of contents:</a:t>
            </a:r>
            <a:endParaRPr lang="en-US" dirty="0"/>
          </a:p>
        </p:txBody>
      </p:sp>
      <p:sp>
        <p:nvSpPr>
          <p:cNvPr id="3" name="Content Placeholder 2">
            <a:extLst>
              <a:ext uri="{FF2B5EF4-FFF2-40B4-BE49-F238E27FC236}">
                <a16:creationId xmlns:a16="http://schemas.microsoft.com/office/drawing/2014/main" id="{D94F8068-9112-E4FD-8CC8-BAAD6B793E59}"/>
              </a:ext>
            </a:extLst>
          </p:cNvPr>
          <p:cNvSpPr>
            <a:spLocks noGrp="1"/>
          </p:cNvSpPr>
          <p:nvPr>
            <p:ph idx="1"/>
          </p:nvPr>
        </p:nvSpPr>
        <p:spPr>
          <a:xfrm>
            <a:off x="87542" y="817168"/>
            <a:ext cx="9962312" cy="5431232"/>
          </a:xfrm>
        </p:spPr>
        <p:txBody>
          <a:bodyPr/>
          <a:lstStyle/>
          <a:p>
            <a:pPr marL="0" indent="0">
              <a:buNone/>
            </a:pPr>
            <a:r>
              <a:rPr lang="en-GB" dirty="0"/>
              <a:t>Page no</a:t>
            </a:r>
          </a:p>
          <a:p>
            <a:r>
              <a:rPr lang="en-GB" dirty="0"/>
              <a:t>1..................................... Table of contents</a:t>
            </a:r>
          </a:p>
          <a:p>
            <a:r>
              <a:rPr lang="en-GB" dirty="0"/>
              <a:t>2................................................................. Tutor, student module info</a:t>
            </a:r>
          </a:p>
          <a:p>
            <a:r>
              <a:rPr lang="en-GB" dirty="0"/>
              <a:t>3..................................... Presentation title</a:t>
            </a:r>
          </a:p>
          <a:p>
            <a:r>
              <a:rPr lang="en-GB" dirty="0"/>
              <a:t>4.................... Organisation overview</a:t>
            </a:r>
          </a:p>
          <a:p>
            <a:r>
              <a:rPr lang="en-GB" dirty="0"/>
              <a:t>5................................................. Workforce planning</a:t>
            </a:r>
          </a:p>
          <a:p>
            <a:r>
              <a:rPr lang="en-GB" dirty="0"/>
              <a:t>6......................................................................... Recommendations</a:t>
            </a:r>
          </a:p>
          <a:p>
            <a:r>
              <a:rPr lang="en-GB" dirty="0"/>
              <a:t>7............................................................... Swat analysis </a:t>
            </a:r>
          </a:p>
          <a:p>
            <a:r>
              <a:rPr lang="en-GB" dirty="0"/>
              <a:t>8.................................. </a:t>
            </a:r>
            <a:r>
              <a:rPr lang="en-GB" dirty="0" err="1"/>
              <a:t>Pestel</a:t>
            </a:r>
            <a:r>
              <a:rPr lang="en-GB" dirty="0"/>
              <a:t> analysis </a:t>
            </a:r>
          </a:p>
          <a:p>
            <a:r>
              <a:rPr lang="en-GB" dirty="0"/>
              <a:t>9................................................... </a:t>
            </a:r>
          </a:p>
          <a:p>
            <a:r>
              <a:rPr lang="en-GB" dirty="0"/>
              <a:t>10....................................................................</a:t>
            </a:r>
          </a:p>
          <a:p>
            <a:r>
              <a:rPr lang="en-GB" dirty="0"/>
              <a:t>11........................................</a:t>
            </a:r>
          </a:p>
          <a:p>
            <a:endParaRPr lang="en-US" dirty="0"/>
          </a:p>
        </p:txBody>
      </p:sp>
    </p:spTree>
    <p:extLst>
      <p:ext uri="{BB962C8B-B14F-4D97-AF65-F5344CB8AC3E}">
        <p14:creationId xmlns:p14="http://schemas.microsoft.com/office/powerpoint/2010/main" val="357736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DDB21-D60F-C0F7-CB65-C2C06A15BD3C}"/>
              </a:ext>
            </a:extLst>
          </p:cNvPr>
          <p:cNvSpPr>
            <a:spLocks noGrp="1"/>
          </p:cNvSpPr>
          <p:nvPr>
            <p:ph type="ctrTitle"/>
          </p:nvPr>
        </p:nvSpPr>
        <p:spPr>
          <a:xfrm>
            <a:off x="732264" y="171144"/>
            <a:ext cx="10432083" cy="521898"/>
          </a:xfrm>
        </p:spPr>
        <p:txBody>
          <a:bodyPr/>
          <a:lstStyle/>
          <a:p>
            <a:r>
              <a:rPr lang="en-GB" sz="2000" dirty="0"/>
              <a:t>BA HONS LEADERSHIP AND MANAGEMENT SKILLS FOR THE WORKPLACE</a:t>
            </a:r>
            <a:endParaRPr lang="en-US" sz="2000" dirty="0"/>
          </a:p>
        </p:txBody>
      </p:sp>
      <p:sp>
        <p:nvSpPr>
          <p:cNvPr id="3" name="Subtitle 2">
            <a:extLst>
              <a:ext uri="{FF2B5EF4-FFF2-40B4-BE49-F238E27FC236}">
                <a16:creationId xmlns:a16="http://schemas.microsoft.com/office/drawing/2014/main" id="{5920D2A2-78AB-726F-A407-92DB69F82B68}"/>
              </a:ext>
            </a:extLst>
          </p:cNvPr>
          <p:cNvSpPr>
            <a:spLocks noGrp="1"/>
          </p:cNvSpPr>
          <p:nvPr>
            <p:ph type="subTitle" idx="1"/>
          </p:nvPr>
        </p:nvSpPr>
        <p:spPr>
          <a:xfrm>
            <a:off x="587450" y="693042"/>
            <a:ext cx="9712713" cy="5993815"/>
          </a:xfrm>
        </p:spPr>
        <p:txBody>
          <a:bodyPr/>
          <a:lstStyle/>
          <a:p>
            <a:endParaRPr lang="en-GB" dirty="0"/>
          </a:p>
          <a:p>
            <a:r>
              <a:rPr lang="en-GB" dirty="0"/>
              <a:t>STUDENT Dwayne Myers 2433717</a:t>
            </a:r>
          </a:p>
          <a:p>
            <a:r>
              <a:rPr lang="en-GB" dirty="0"/>
              <a:t>Developing and managing individual and teams</a:t>
            </a:r>
          </a:p>
          <a:p>
            <a:r>
              <a:rPr lang="en-GB" dirty="0"/>
              <a:t>Lclm5002</a:t>
            </a:r>
          </a:p>
          <a:p>
            <a:r>
              <a:rPr lang="en-GB" dirty="0"/>
              <a:t>TUTOR  </a:t>
            </a:r>
            <a:r>
              <a:rPr lang="en-GB" sz="1800" b="0" i="0" dirty="0">
                <a:solidFill>
                  <a:srgbClr val="FFFF00"/>
                </a:solidFill>
                <a:effectLst/>
                <a:latin typeface="-apple-system"/>
              </a:rPr>
              <a:t>Dr </a:t>
            </a:r>
            <a:r>
              <a:rPr lang="en-GB" sz="1800" b="0" i="0" dirty="0" err="1">
                <a:solidFill>
                  <a:srgbClr val="FFFF00"/>
                </a:solidFill>
                <a:effectLst/>
                <a:latin typeface="-apple-system"/>
              </a:rPr>
              <a:t>Shujun</a:t>
            </a:r>
            <a:r>
              <a:rPr lang="en-GB" sz="1800" b="0" i="0" dirty="0">
                <a:solidFill>
                  <a:srgbClr val="FFFF00"/>
                </a:solidFill>
                <a:effectLst/>
                <a:latin typeface="-apple-system"/>
              </a:rPr>
              <a:t> Xiao</a:t>
            </a:r>
            <a:endParaRPr lang="en-US" dirty="0">
              <a:solidFill>
                <a:srgbClr val="FFFF00"/>
              </a:solidFill>
            </a:endParaRPr>
          </a:p>
        </p:txBody>
      </p:sp>
    </p:spTree>
    <p:extLst>
      <p:ext uri="{BB962C8B-B14F-4D97-AF65-F5344CB8AC3E}">
        <p14:creationId xmlns:p14="http://schemas.microsoft.com/office/powerpoint/2010/main" val="1893600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BD75A-DAD1-256C-949B-7D7CAF8B2F02}"/>
              </a:ext>
            </a:extLst>
          </p:cNvPr>
          <p:cNvSpPr>
            <a:spLocks noGrp="1"/>
          </p:cNvSpPr>
          <p:nvPr>
            <p:ph type="title"/>
          </p:nvPr>
        </p:nvSpPr>
        <p:spPr/>
        <p:txBody>
          <a:bodyPr/>
          <a:lstStyle/>
          <a:p>
            <a:r>
              <a:rPr lang="en-GB" dirty="0"/>
              <a:t>Title slide: Component 1- Individual slides</a:t>
            </a:r>
            <a:endParaRPr lang="en-US" dirty="0"/>
          </a:p>
        </p:txBody>
      </p:sp>
      <p:sp>
        <p:nvSpPr>
          <p:cNvPr id="3" name="Content Placeholder 2">
            <a:extLst>
              <a:ext uri="{FF2B5EF4-FFF2-40B4-BE49-F238E27FC236}">
                <a16:creationId xmlns:a16="http://schemas.microsoft.com/office/drawing/2014/main" id="{5D6399B6-2F32-AF2A-0507-8F78D614A974}"/>
              </a:ext>
            </a:extLst>
          </p:cNvPr>
          <p:cNvSpPr>
            <a:spLocks noGrp="1"/>
          </p:cNvSpPr>
          <p:nvPr>
            <p:ph idx="1"/>
          </p:nvPr>
        </p:nvSpPr>
        <p:spPr>
          <a:xfrm>
            <a:off x="718519" y="1878953"/>
            <a:ext cx="9599336" cy="4195481"/>
          </a:xfrm>
        </p:spPr>
        <p:txBody>
          <a:bodyPr>
            <a:normAutofit/>
          </a:bodyPr>
          <a:lstStyle/>
          <a:p>
            <a:pPr marL="0" indent="0">
              <a:buNone/>
            </a:pPr>
            <a:r>
              <a:rPr lang="en-GB" sz="4000" dirty="0">
                <a:effectLst/>
                <a:latin typeface="Arial" panose="020B0604020202020204" pitchFamily="34" charset="0"/>
                <a:ea typeface="Times New Roman" panose="02020603050405020304" pitchFamily="18" charset="0"/>
              </a:rPr>
              <a:t>Newly appointed HR Consultant For Healthcare connect UK.</a:t>
            </a:r>
            <a:endParaRPr lang="en-US" sz="4000" dirty="0"/>
          </a:p>
        </p:txBody>
      </p:sp>
    </p:spTree>
    <p:extLst>
      <p:ext uri="{BB962C8B-B14F-4D97-AF65-F5344CB8AC3E}">
        <p14:creationId xmlns:p14="http://schemas.microsoft.com/office/powerpoint/2010/main" val="2098672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237D-50C5-48FD-163E-4CD0C969A196}"/>
              </a:ext>
            </a:extLst>
          </p:cNvPr>
          <p:cNvSpPr>
            <a:spLocks noGrp="1"/>
          </p:cNvSpPr>
          <p:nvPr>
            <p:ph type="title"/>
          </p:nvPr>
        </p:nvSpPr>
        <p:spPr>
          <a:xfrm>
            <a:off x="118573" y="132057"/>
            <a:ext cx="9404723" cy="788550"/>
          </a:xfrm>
        </p:spPr>
        <p:txBody>
          <a:bodyPr/>
          <a:lstStyle/>
          <a:p>
            <a:r>
              <a:rPr lang="en-GB" dirty="0"/>
              <a:t>Organisation overview:</a:t>
            </a:r>
            <a:endParaRPr lang="en-US" dirty="0"/>
          </a:p>
        </p:txBody>
      </p:sp>
      <p:sp>
        <p:nvSpPr>
          <p:cNvPr id="3" name="Content Placeholder 2">
            <a:extLst>
              <a:ext uri="{FF2B5EF4-FFF2-40B4-BE49-F238E27FC236}">
                <a16:creationId xmlns:a16="http://schemas.microsoft.com/office/drawing/2014/main" id="{C6C288CE-091E-DEA0-132D-6DF9BE462202}"/>
              </a:ext>
            </a:extLst>
          </p:cNvPr>
          <p:cNvSpPr>
            <a:spLocks noGrp="1"/>
          </p:cNvSpPr>
          <p:nvPr>
            <p:ph idx="1"/>
          </p:nvPr>
        </p:nvSpPr>
        <p:spPr>
          <a:xfrm>
            <a:off x="118574" y="920607"/>
            <a:ext cx="11954854" cy="5327793"/>
          </a:xfrm>
        </p:spPr>
        <p:txBody>
          <a:bodyPr/>
          <a:lstStyle/>
          <a:p>
            <a:r>
              <a:rPr lang="en-GB" dirty="0"/>
              <a:t>Healthcare connect uk:</a:t>
            </a:r>
          </a:p>
          <a:p>
            <a:r>
              <a:rPr lang="en-GB" dirty="0"/>
              <a:t>Is a rapidly growing digital healthcare organisation that provides virtual consultations, remote patient monitoring, and digital healthcare services throughout the united Kingdom. Throughout the united Kingdom. </a:t>
            </a:r>
          </a:p>
          <a:p>
            <a:r>
              <a:rPr lang="en-GB" dirty="0"/>
              <a:t>Current work force challenges:</a:t>
            </a:r>
          </a:p>
          <a:p>
            <a:pPr marL="0" indent="0">
              <a:buNone/>
            </a:pPr>
            <a:r>
              <a:rPr lang="en-GB" dirty="0"/>
              <a:t>     Difficulty attracting highly skilled healthcare and technology pro.</a:t>
            </a:r>
          </a:p>
          <a:p>
            <a:pPr marL="0" indent="0">
              <a:buNone/>
            </a:pPr>
            <a:r>
              <a:rPr lang="en-GB" dirty="0"/>
              <a:t>     Increased employee wellbeing and burnout concerns.</a:t>
            </a:r>
          </a:p>
          <a:p>
            <a:pPr marL="0" indent="0">
              <a:buNone/>
            </a:pPr>
            <a:r>
              <a:rPr lang="en-GB" dirty="0"/>
              <a:t>     Skill shortage in the digital healthcare tech &amp; Reduced employee engagement.</a:t>
            </a:r>
          </a:p>
          <a:p>
            <a:pPr marL="0" indent="0">
              <a:buNone/>
            </a:pPr>
            <a:r>
              <a:rPr lang="en-GB" dirty="0"/>
              <a:t>     challenges in managing multidisciplinary teams &amp; leading development gaps.</a:t>
            </a:r>
          </a:p>
          <a:p>
            <a:r>
              <a:rPr lang="en-GB" dirty="0"/>
              <a:t>Strategic importance of HRM:  Self directed team orientated &amp; this allows for you to be able to start projects, work effortlessly with team mates.</a:t>
            </a:r>
          </a:p>
          <a:p>
            <a:endParaRPr lang="en-GB" dirty="0"/>
          </a:p>
          <a:p>
            <a:endParaRPr lang="en-US" dirty="0"/>
          </a:p>
        </p:txBody>
      </p:sp>
    </p:spTree>
    <p:extLst>
      <p:ext uri="{BB962C8B-B14F-4D97-AF65-F5344CB8AC3E}">
        <p14:creationId xmlns:p14="http://schemas.microsoft.com/office/powerpoint/2010/main" val="3196818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EA02B-284D-88B4-9C9F-D6D48B905EA7}"/>
              </a:ext>
            </a:extLst>
          </p:cNvPr>
          <p:cNvSpPr>
            <a:spLocks noGrp="1"/>
          </p:cNvSpPr>
          <p:nvPr>
            <p:ph type="title"/>
          </p:nvPr>
        </p:nvSpPr>
        <p:spPr/>
        <p:txBody>
          <a:bodyPr/>
          <a:lstStyle/>
          <a:p>
            <a:r>
              <a:rPr lang="en-GB" dirty="0"/>
              <a:t>Workforce planning:</a:t>
            </a:r>
            <a:endParaRPr lang="en-US" dirty="0"/>
          </a:p>
        </p:txBody>
      </p:sp>
      <p:sp>
        <p:nvSpPr>
          <p:cNvPr id="3" name="Content Placeholder 2">
            <a:extLst>
              <a:ext uri="{FF2B5EF4-FFF2-40B4-BE49-F238E27FC236}">
                <a16:creationId xmlns:a16="http://schemas.microsoft.com/office/drawing/2014/main" id="{C1EFB711-D3EC-46AC-4513-C32E0F09124A}"/>
              </a:ext>
            </a:extLst>
          </p:cNvPr>
          <p:cNvSpPr>
            <a:spLocks noGrp="1"/>
          </p:cNvSpPr>
          <p:nvPr>
            <p:ph idx="1"/>
          </p:nvPr>
        </p:nvSpPr>
        <p:spPr/>
        <p:txBody>
          <a:bodyPr/>
          <a:lstStyle/>
          <a:p>
            <a:r>
              <a:rPr lang="en-GB" dirty="0">
                <a:solidFill>
                  <a:srgbClr val="FF0000"/>
                </a:solidFill>
              </a:rPr>
              <a:t>Workforce planning: </a:t>
            </a:r>
            <a:r>
              <a:rPr lang="en-GB" dirty="0">
                <a:solidFill>
                  <a:schemeClr val="bg1"/>
                </a:solidFill>
              </a:rPr>
              <a:t>In the area of the healthcare sector there’s many challenges from immense staff shortages, monitoring of patients data, the pressure of the intensity of the job role.</a:t>
            </a:r>
            <a:endParaRPr lang="en-GB" dirty="0">
              <a:solidFill>
                <a:srgbClr val="FF0000"/>
              </a:solidFill>
            </a:endParaRPr>
          </a:p>
          <a:p>
            <a:r>
              <a:rPr lang="en-GB" dirty="0">
                <a:solidFill>
                  <a:srgbClr val="FF0000"/>
                </a:solidFill>
              </a:rPr>
              <a:t>Skills gap identification:</a:t>
            </a:r>
            <a:r>
              <a:rPr lang="en-GB" dirty="0">
                <a:solidFill>
                  <a:schemeClr val="bg1"/>
                </a:solidFill>
              </a:rPr>
              <a:t> major skill gaps in the healthcare sector in the technological changes, aging population, critical workforce shortages. </a:t>
            </a:r>
            <a:endParaRPr lang="en-GB" dirty="0">
              <a:solidFill>
                <a:srgbClr val="FF0000"/>
              </a:solidFill>
            </a:endParaRPr>
          </a:p>
          <a:p>
            <a:r>
              <a:rPr lang="en-GB" dirty="0">
                <a:solidFill>
                  <a:srgbClr val="FF0000"/>
                </a:solidFill>
              </a:rPr>
              <a:t>Recruitment challenges: </a:t>
            </a:r>
            <a:r>
              <a:rPr lang="en-GB" dirty="0">
                <a:solidFill>
                  <a:schemeClr val="bg1"/>
                </a:solidFill>
              </a:rPr>
              <a:t>Supply for qualified licenced clinical professionals aren't able to keep up with the consistent demand in work load. Whilst focusing on high turnovers, the effect it has on the mental &amp; physicality of the workers causing burnouts. </a:t>
            </a:r>
            <a:r>
              <a:rPr lang="en-GB" dirty="0">
                <a:solidFill>
                  <a:schemeClr val="accent1">
                    <a:lumMod val="60000"/>
                    <a:lumOff val="40000"/>
                  </a:schemeClr>
                </a:solidFill>
              </a:rPr>
              <a:t>This can lead to high attrition rates </a:t>
            </a:r>
            <a:r>
              <a:rPr lang="en-GB" dirty="0">
                <a:solidFill>
                  <a:srgbClr val="92D050"/>
                </a:solidFill>
              </a:rPr>
              <a:t>                        </a:t>
            </a:r>
          </a:p>
          <a:p>
            <a:r>
              <a:rPr lang="en-GB" dirty="0">
                <a:solidFill>
                  <a:srgbClr val="92D050"/>
                </a:solidFill>
              </a:rPr>
              <a:t>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1230003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DF8DD-DA7A-FA29-39CF-BF72DC4620FD}"/>
              </a:ext>
            </a:extLst>
          </p:cNvPr>
          <p:cNvSpPr>
            <a:spLocks noGrp="1"/>
          </p:cNvSpPr>
          <p:nvPr>
            <p:ph type="title"/>
          </p:nvPr>
        </p:nvSpPr>
        <p:spPr/>
        <p:txBody>
          <a:bodyPr/>
          <a:lstStyle/>
          <a:p>
            <a:r>
              <a:rPr lang="en-GB" dirty="0"/>
              <a:t>Why attrition rates matter:</a:t>
            </a:r>
            <a:endParaRPr lang="en-US" dirty="0"/>
          </a:p>
        </p:txBody>
      </p:sp>
      <p:sp>
        <p:nvSpPr>
          <p:cNvPr id="3" name="Content Placeholder 2">
            <a:extLst>
              <a:ext uri="{FF2B5EF4-FFF2-40B4-BE49-F238E27FC236}">
                <a16:creationId xmlns:a16="http://schemas.microsoft.com/office/drawing/2014/main" id="{F1DB1275-92E9-3A34-2869-A44E7602EAF4}"/>
              </a:ext>
            </a:extLst>
          </p:cNvPr>
          <p:cNvSpPr>
            <a:spLocks noGrp="1"/>
          </p:cNvSpPr>
          <p:nvPr>
            <p:ph idx="1"/>
          </p:nvPr>
        </p:nvSpPr>
        <p:spPr/>
        <p:txBody>
          <a:bodyPr/>
          <a:lstStyle/>
          <a:p>
            <a:r>
              <a:rPr lang="en-GB" dirty="0"/>
              <a:t>Employee attrition rates typically rise due to incorrect compensation, not been able to make career advancement with minimal opportunities, the balance in work life seems to be of key. Ineffective workplace culture. Addressing these issues would lead to skilled trained and experienced employees staying with the company rather than fee ling like they need to venture else where.</a:t>
            </a:r>
          </a:p>
          <a:p>
            <a:endParaRPr lang="en-US" dirty="0"/>
          </a:p>
        </p:txBody>
      </p:sp>
    </p:spTree>
    <p:extLst>
      <p:ext uri="{BB962C8B-B14F-4D97-AF65-F5344CB8AC3E}">
        <p14:creationId xmlns:p14="http://schemas.microsoft.com/office/powerpoint/2010/main" val="4171534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B1161-FBD8-D1C7-C885-F29707A32096}"/>
              </a:ext>
            </a:extLst>
          </p:cNvPr>
          <p:cNvSpPr>
            <a:spLocks noGrp="1"/>
          </p:cNvSpPr>
          <p:nvPr>
            <p:ph type="title"/>
          </p:nvPr>
        </p:nvSpPr>
        <p:spPr>
          <a:xfrm>
            <a:off x="646111" y="452718"/>
            <a:ext cx="9404723" cy="643734"/>
          </a:xfrm>
        </p:spPr>
        <p:txBody>
          <a:bodyPr/>
          <a:lstStyle/>
          <a:p>
            <a:r>
              <a:rPr lang="en-GB" dirty="0"/>
              <a:t>THE RECOMMENDATION ARE:</a:t>
            </a:r>
            <a:endParaRPr lang="en-US" dirty="0"/>
          </a:p>
        </p:txBody>
      </p:sp>
      <p:sp>
        <p:nvSpPr>
          <p:cNvPr id="3" name="Content Placeholder 2">
            <a:extLst>
              <a:ext uri="{FF2B5EF4-FFF2-40B4-BE49-F238E27FC236}">
                <a16:creationId xmlns:a16="http://schemas.microsoft.com/office/drawing/2014/main" id="{D6F8434B-EE98-E286-FD69-DFC36D11F1E1}"/>
              </a:ext>
            </a:extLst>
          </p:cNvPr>
          <p:cNvSpPr>
            <a:spLocks noGrp="1"/>
          </p:cNvSpPr>
          <p:nvPr>
            <p:ph idx="1"/>
          </p:nvPr>
        </p:nvSpPr>
        <p:spPr>
          <a:xfrm>
            <a:off x="1217095" y="1241268"/>
            <a:ext cx="8946541" cy="4996788"/>
          </a:xfrm>
        </p:spPr>
        <p:txBody>
          <a:bodyPr>
            <a:normAutofit fontScale="92500" lnSpcReduction="10000"/>
          </a:bodyPr>
          <a:lstStyle/>
          <a:p>
            <a:r>
              <a:rPr lang="en-GB" dirty="0">
                <a:latin typeface="+mn-lt"/>
              </a:rPr>
              <a:t>Internal recruitment</a:t>
            </a:r>
          </a:p>
          <a:p>
            <a:r>
              <a:rPr lang="en-GB" dirty="0">
                <a:latin typeface="+mn-lt"/>
              </a:rPr>
              <a:t>External recruitment</a:t>
            </a:r>
          </a:p>
          <a:p>
            <a:r>
              <a:rPr lang="en-GB" dirty="0">
                <a:latin typeface="+mn-lt"/>
              </a:rPr>
              <a:t>Online recruitment</a:t>
            </a:r>
          </a:p>
          <a:p>
            <a:r>
              <a:rPr lang="en-GB" dirty="0">
                <a:latin typeface="+mn-lt"/>
              </a:rPr>
              <a:t>Searching for healthcare talent to fit the company's needs will take pace management as rushing will lead to failure. </a:t>
            </a:r>
          </a:p>
          <a:p>
            <a:r>
              <a:rPr lang="en-GB" b="0" u="none" strike="noStrike" dirty="0">
                <a:effectLst/>
                <a:latin typeface="+mn-lt"/>
              </a:rPr>
              <a:t>The </a:t>
            </a:r>
            <a:r>
              <a:rPr lang="en-GB" b="1" u="none" strike="noStrike" dirty="0">
                <a:effectLst/>
                <a:latin typeface="+mn-lt"/>
              </a:rPr>
              <a:t>General Medical Council (GMC)</a:t>
            </a:r>
            <a:r>
              <a:rPr lang="en-GB" b="0" u="none" strike="noStrike" dirty="0">
                <a:effectLst/>
                <a:latin typeface="+mn-lt"/>
              </a:rPr>
              <a:t>,[DOCTORS, PHYSICIANS, ANAETHESIA ASSCOCIATEES.</a:t>
            </a:r>
          </a:p>
          <a:p>
            <a:r>
              <a:rPr lang="en-GB" b="1" u="none" strike="noStrike" dirty="0">
                <a:effectLst/>
                <a:latin typeface="+mn-lt"/>
              </a:rPr>
              <a:t>Nursing and Midwifery Council (NMC)</a:t>
            </a:r>
            <a:r>
              <a:rPr lang="en-GB" b="0" u="none" strike="noStrike" dirty="0">
                <a:effectLst/>
                <a:latin typeface="+mn-lt"/>
              </a:rPr>
              <a:t>,</a:t>
            </a:r>
          </a:p>
          <a:p>
            <a:r>
              <a:rPr lang="en-GB" b="1" u="none" strike="noStrike" dirty="0">
                <a:effectLst/>
                <a:latin typeface="+mn-lt"/>
              </a:rPr>
              <a:t>Health and Care Professions Council (HCPC)</a:t>
            </a:r>
          </a:p>
          <a:p>
            <a:r>
              <a:rPr lang="en-GB" b="0" u="none" strike="noStrike" dirty="0">
                <a:effectLst/>
                <a:latin typeface="+mn-lt"/>
              </a:rPr>
              <a:t>are statutory UK regulatory bodies that protect the public by setting mandatory standards for education, conduct, and performance, and by maintaining official registers of qualified professionals. </a:t>
            </a:r>
          </a:p>
          <a:p>
            <a:br>
              <a:rPr lang="en-GB" dirty="0"/>
            </a:br>
            <a:endParaRPr lang="en-GB" dirty="0"/>
          </a:p>
          <a:p>
            <a:endParaRPr lang="en-GB" dirty="0"/>
          </a:p>
          <a:p>
            <a:endParaRPr lang="en-GB" dirty="0"/>
          </a:p>
        </p:txBody>
      </p:sp>
    </p:spTree>
    <p:extLst>
      <p:ext uri="{BB962C8B-B14F-4D97-AF65-F5344CB8AC3E}">
        <p14:creationId xmlns:p14="http://schemas.microsoft.com/office/powerpoint/2010/main" val="3883744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ECDC6-F726-8C10-8506-D0FBD73C71F0}"/>
              </a:ext>
            </a:extLst>
          </p:cNvPr>
          <p:cNvSpPr>
            <a:spLocks noGrp="1"/>
          </p:cNvSpPr>
          <p:nvPr>
            <p:ph type="title"/>
          </p:nvPr>
        </p:nvSpPr>
        <p:spPr>
          <a:xfrm>
            <a:off x="66854" y="-2414"/>
            <a:ext cx="9404723" cy="809237"/>
          </a:xfrm>
        </p:spPr>
        <p:txBody>
          <a:bodyPr/>
          <a:lstStyle/>
          <a:p>
            <a:r>
              <a:rPr lang="en-GB" dirty="0"/>
              <a:t>Swot analysis </a:t>
            </a:r>
            <a:endParaRPr lang="en-US" dirty="0"/>
          </a:p>
        </p:txBody>
      </p:sp>
      <p:sp>
        <p:nvSpPr>
          <p:cNvPr id="3" name="Content Placeholder 2">
            <a:extLst>
              <a:ext uri="{FF2B5EF4-FFF2-40B4-BE49-F238E27FC236}">
                <a16:creationId xmlns:a16="http://schemas.microsoft.com/office/drawing/2014/main" id="{2269C866-D46F-C04C-5290-E6DB23BA06F5}"/>
              </a:ext>
            </a:extLst>
          </p:cNvPr>
          <p:cNvSpPr>
            <a:spLocks noGrp="1"/>
          </p:cNvSpPr>
          <p:nvPr>
            <p:ph idx="1"/>
          </p:nvPr>
        </p:nvSpPr>
        <p:spPr>
          <a:xfrm>
            <a:off x="151674" y="589602"/>
            <a:ext cx="10316344" cy="6268398"/>
          </a:xfrm>
        </p:spPr>
        <p:txBody>
          <a:bodyPr/>
          <a:lstStyle/>
          <a:p>
            <a:r>
              <a:rPr lang="en-GB" dirty="0">
                <a:solidFill>
                  <a:srgbClr val="FF0000"/>
                </a:solidFill>
              </a:rPr>
              <a:t>Strengths of a reward system include increased employee motivation and engagement with higher tier talent retention [instead of loosing </a:t>
            </a:r>
            <a:r>
              <a:rPr lang="en-GB" dirty="0" err="1">
                <a:solidFill>
                  <a:srgbClr val="FF0000"/>
                </a:solidFill>
              </a:rPr>
              <a:t>whats</a:t>
            </a:r>
            <a:r>
              <a:rPr lang="en-GB" dirty="0">
                <a:solidFill>
                  <a:srgbClr val="FF0000"/>
                </a:solidFill>
              </a:rPr>
              <a:t> good] with a clear vision between company goals &amp; one’s self’s performance.</a:t>
            </a:r>
          </a:p>
          <a:p>
            <a:r>
              <a:rPr lang="en-GB" dirty="0">
                <a:solidFill>
                  <a:srgbClr val="EAB200"/>
                </a:solidFill>
              </a:rPr>
              <a:t>Weaknesses commonly involve the higher cost of implementation, potential for seeing unfairness or bias in rewards, the risk of depleting motivation specially if rewards seem to be not rewarding.</a:t>
            </a:r>
          </a:p>
          <a:p>
            <a:r>
              <a:rPr lang="en-GB" dirty="0">
                <a:solidFill>
                  <a:srgbClr val="00B0F0"/>
                </a:solidFill>
              </a:rPr>
              <a:t>Opportunities can lead from expanding digital recognition platforms such as ticktok, Facebook, Microsoft teams, websites radio stations ect which will increase visibility personal rewards that suite the employee’s preference. Exercising performance data to make more informed reward choices</a:t>
            </a:r>
          </a:p>
          <a:p>
            <a:r>
              <a:rPr lang="en-GB" dirty="0">
                <a:solidFill>
                  <a:srgbClr val="00B0F0"/>
                </a:solidFill>
              </a:rPr>
              <a:t>Threats can be offers from a stronger competition force offering better company performance packages, changes in economics conditions that could result in budget cuts. Legal risks associated with non-compliance in reward systems.</a:t>
            </a:r>
            <a:endParaRPr lang="en-US" dirty="0">
              <a:solidFill>
                <a:srgbClr val="00B0F0"/>
              </a:solidFill>
            </a:endParaRPr>
          </a:p>
        </p:txBody>
      </p:sp>
    </p:spTree>
    <p:extLst>
      <p:ext uri="{BB962C8B-B14F-4D97-AF65-F5344CB8AC3E}">
        <p14:creationId xmlns:p14="http://schemas.microsoft.com/office/powerpoint/2010/main" val="3934494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56F23-01F5-E3E7-C0A0-5997225B3799}"/>
              </a:ext>
            </a:extLst>
          </p:cNvPr>
          <p:cNvSpPr>
            <a:spLocks noGrp="1"/>
          </p:cNvSpPr>
          <p:nvPr>
            <p:ph type="title"/>
          </p:nvPr>
        </p:nvSpPr>
        <p:spPr>
          <a:xfrm>
            <a:off x="-77961" y="0"/>
            <a:ext cx="9404723" cy="757517"/>
          </a:xfrm>
        </p:spPr>
        <p:txBody>
          <a:bodyPr/>
          <a:lstStyle/>
          <a:p>
            <a:r>
              <a:rPr lang="en-GB" dirty="0"/>
              <a:t>PESTEL ANALYSIS </a:t>
            </a:r>
            <a:endParaRPr lang="en-US" dirty="0"/>
          </a:p>
        </p:txBody>
      </p:sp>
      <p:sp>
        <p:nvSpPr>
          <p:cNvPr id="3" name="Content Placeholder 2">
            <a:extLst>
              <a:ext uri="{FF2B5EF4-FFF2-40B4-BE49-F238E27FC236}">
                <a16:creationId xmlns:a16="http://schemas.microsoft.com/office/drawing/2014/main" id="{CAAABB22-332B-0A89-EC1B-BE1AB409E55D}"/>
              </a:ext>
            </a:extLst>
          </p:cNvPr>
          <p:cNvSpPr>
            <a:spLocks noGrp="1"/>
          </p:cNvSpPr>
          <p:nvPr>
            <p:ph idx="1"/>
          </p:nvPr>
        </p:nvSpPr>
        <p:spPr>
          <a:xfrm>
            <a:off x="-77961" y="641322"/>
            <a:ext cx="10432195" cy="6216678"/>
          </a:xfrm>
        </p:spPr>
        <p:txBody>
          <a:bodyPr/>
          <a:lstStyle/>
          <a:p>
            <a:r>
              <a:rPr lang="en-GB" dirty="0">
                <a:solidFill>
                  <a:schemeClr val="accent1">
                    <a:lumMod val="60000"/>
                    <a:lumOff val="40000"/>
                  </a:schemeClr>
                </a:solidFill>
              </a:rPr>
              <a:t>Political landscape, government health policies and funding shifts along with labour union  regulations can have a huge impact on the reward systems</a:t>
            </a:r>
          </a:p>
          <a:p>
            <a:r>
              <a:rPr lang="en-GB" dirty="0">
                <a:solidFill>
                  <a:srgbClr val="00B0F0"/>
                </a:solidFill>
              </a:rPr>
              <a:t>Economically fixed healthcare budgets and the need to manage inflation while keeping up to date with competitive wages are crucial strains.</a:t>
            </a:r>
          </a:p>
          <a:p>
            <a:r>
              <a:rPr lang="en-GB" dirty="0">
                <a:solidFill>
                  <a:srgbClr val="FFFF00"/>
                </a:solidFill>
              </a:rPr>
              <a:t>Socially the workforce increasingly demands wellbeing programs flexible benefits and recognition for their contributions to patient care.</a:t>
            </a:r>
          </a:p>
          <a:p>
            <a:r>
              <a:rPr lang="en-GB" dirty="0"/>
              <a:t>Technology, the use of digital recognition platforms and AI performance can help in HR practices</a:t>
            </a:r>
          </a:p>
          <a:p>
            <a:r>
              <a:rPr lang="en-GB" dirty="0">
                <a:solidFill>
                  <a:srgbClr val="FF0000"/>
                </a:solidFill>
              </a:rPr>
              <a:t>Legally, equal pay legislations and compliance requirements must be meticulously followed.</a:t>
            </a:r>
          </a:p>
          <a:p>
            <a:endParaRPr lang="en-GB" dirty="0"/>
          </a:p>
          <a:p>
            <a:endParaRPr lang="en-US" dirty="0">
              <a:solidFill>
                <a:srgbClr val="FFFF00"/>
              </a:solidFill>
            </a:endParaRPr>
          </a:p>
        </p:txBody>
      </p:sp>
    </p:spTree>
    <p:extLst>
      <p:ext uri="{BB962C8B-B14F-4D97-AF65-F5344CB8AC3E}">
        <p14:creationId xmlns:p14="http://schemas.microsoft.com/office/powerpoint/2010/main" val="2505554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F5D1-D53D-5B17-5D5F-239D6B147A66}"/>
              </a:ext>
            </a:extLst>
          </p:cNvPr>
          <p:cNvSpPr>
            <a:spLocks noGrp="1"/>
          </p:cNvSpPr>
          <p:nvPr>
            <p:ph type="title"/>
          </p:nvPr>
        </p:nvSpPr>
        <p:spPr>
          <a:xfrm>
            <a:off x="0" y="0"/>
            <a:ext cx="9404723" cy="705798"/>
          </a:xfrm>
        </p:spPr>
        <p:txBody>
          <a:bodyPr/>
          <a:lstStyle/>
          <a:p>
            <a:r>
              <a:rPr lang="en-GB" dirty="0"/>
              <a:t>Communication plan</a:t>
            </a:r>
            <a:endParaRPr lang="en-US" dirty="0"/>
          </a:p>
        </p:txBody>
      </p:sp>
      <p:sp>
        <p:nvSpPr>
          <p:cNvPr id="3" name="Content Placeholder 2">
            <a:extLst>
              <a:ext uri="{FF2B5EF4-FFF2-40B4-BE49-F238E27FC236}">
                <a16:creationId xmlns:a16="http://schemas.microsoft.com/office/drawing/2014/main" id="{9753B983-9AA0-E765-5EDD-35EDFF99136A}"/>
              </a:ext>
            </a:extLst>
          </p:cNvPr>
          <p:cNvSpPr>
            <a:spLocks noGrp="1"/>
          </p:cNvSpPr>
          <p:nvPr>
            <p:ph idx="1"/>
          </p:nvPr>
        </p:nvSpPr>
        <p:spPr>
          <a:xfrm>
            <a:off x="31032" y="1417113"/>
            <a:ext cx="10395611" cy="5627077"/>
          </a:xfrm>
        </p:spPr>
        <p:txBody>
          <a:bodyPr/>
          <a:lstStyle/>
          <a:p>
            <a:r>
              <a:rPr lang="en-GB" dirty="0"/>
              <a:t>Difficulty attracting highly skilled healthcare and technology professionals</a:t>
            </a:r>
          </a:p>
          <a:p>
            <a:r>
              <a:rPr lang="en-GB" dirty="0"/>
              <a:t>Increased employee wellbeing and burn outs concerns </a:t>
            </a:r>
          </a:p>
          <a:p>
            <a:r>
              <a:rPr lang="en-GB" dirty="0"/>
              <a:t>Skilled shortages in digital health care technologies</a:t>
            </a:r>
          </a:p>
          <a:p>
            <a:r>
              <a:rPr lang="en-GB" dirty="0"/>
              <a:t>Leadership development gaps</a:t>
            </a:r>
          </a:p>
          <a:p>
            <a:r>
              <a:rPr lang="en-GB" dirty="0"/>
              <a:t>Reduced employee engagement</a:t>
            </a:r>
          </a:p>
          <a:p>
            <a:r>
              <a:rPr lang="en-GB" dirty="0"/>
              <a:t>Challenges in managing multidisciplinary teams</a:t>
            </a:r>
          </a:p>
          <a:p>
            <a:pPr marL="0" indent="0">
              <a:buNone/>
            </a:pPr>
            <a:r>
              <a:rPr lang="en-GB" dirty="0"/>
              <a:t> </a:t>
            </a:r>
          </a:p>
        </p:txBody>
      </p:sp>
    </p:spTree>
    <p:extLst>
      <p:ext uri="{BB962C8B-B14F-4D97-AF65-F5344CB8AC3E}">
        <p14:creationId xmlns:p14="http://schemas.microsoft.com/office/powerpoint/2010/main" val="2385704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3F62B7-CBEC-D7EB-2488-6FCC5258BEC4}"/>
              </a:ext>
            </a:extLst>
          </p:cNvPr>
          <p:cNvSpPr>
            <a:spLocks noGrp="1"/>
          </p:cNvSpPr>
          <p:nvPr>
            <p:ph idx="1"/>
          </p:nvPr>
        </p:nvSpPr>
        <p:spPr>
          <a:xfrm>
            <a:off x="0" y="159986"/>
            <a:ext cx="10426643" cy="6698014"/>
          </a:xfrm>
        </p:spPr>
        <p:txBody>
          <a:bodyPr/>
          <a:lstStyle/>
          <a:p>
            <a:pPr marL="0" indent="0">
              <a:buNone/>
            </a:pPr>
            <a:r>
              <a:rPr lang="en-GB" dirty="0">
                <a:solidFill>
                  <a:srgbClr val="FF0000"/>
                </a:solidFill>
              </a:rPr>
              <a:t>Why is this challenge happening? </a:t>
            </a:r>
          </a:p>
          <a:p>
            <a:pPr marL="0" indent="0">
              <a:buNone/>
            </a:pPr>
            <a:r>
              <a:rPr lang="en-GB" dirty="0"/>
              <a:t>These challenges are happening mostly from the intensity from the competition for tech talent across the healthcare industries, continuous patient care in digital the  platforms has caused stress because of the commitment to monitor without moderate rest needed. Also fast organisational growth out pacing leadership development and employee engagement techniques.</a:t>
            </a:r>
          </a:p>
          <a:p>
            <a:pPr marL="0" indent="0">
              <a:buNone/>
            </a:pPr>
            <a:r>
              <a:rPr lang="en-GB" dirty="0">
                <a:solidFill>
                  <a:srgbClr val="FFFF00"/>
                </a:solidFill>
              </a:rPr>
              <a:t>Recommendations for the challenges are:</a:t>
            </a:r>
          </a:p>
          <a:p>
            <a:pPr marL="0" indent="0">
              <a:buNone/>
            </a:pPr>
            <a:r>
              <a:rPr lang="en-GB" dirty="0"/>
              <a:t>To address these challenges start by implementing flexible scheduling and digital wellness platforms tailored for remote staff, </a:t>
            </a:r>
          </a:p>
          <a:p>
            <a:pPr marL="0" indent="0">
              <a:buNone/>
            </a:pPr>
            <a:r>
              <a:rPr lang="en-GB" dirty="0"/>
              <a:t>Introduced programme that help employees learn new internal digital skills.</a:t>
            </a:r>
          </a:p>
          <a:p>
            <a:pPr marL="0" indent="0">
              <a:buNone/>
            </a:pPr>
            <a:r>
              <a:rPr lang="en-GB" dirty="0"/>
              <a:t>Being able to gather feed back that will help with the engagement of the work force team of  Health Connect uk. Communication training will help managers and leaders effectively guide multidisciplinary for the teams in the company’s.</a:t>
            </a:r>
            <a:endParaRPr lang="en-US" dirty="0"/>
          </a:p>
        </p:txBody>
      </p:sp>
    </p:spTree>
    <p:extLst>
      <p:ext uri="{BB962C8B-B14F-4D97-AF65-F5344CB8AC3E}">
        <p14:creationId xmlns:p14="http://schemas.microsoft.com/office/powerpoint/2010/main" val="34134240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87CF9C-2041-5A8D-3BCC-1EE7BFDFF593}"/>
              </a:ext>
            </a:extLst>
          </p:cNvPr>
          <p:cNvSpPr>
            <a:spLocks noGrp="1"/>
          </p:cNvSpPr>
          <p:nvPr>
            <p:ph idx="1"/>
          </p:nvPr>
        </p:nvSpPr>
        <p:spPr>
          <a:xfrm>
            <a:off x="0" y="0"/>
            <a:ext cx="10374923" cy="7044190"/>
          </a:xfrm>
        </p:spPr>
        <p:txBody>
          <a:bodyPr/>
          <a:lstStyle/>
          <a:p>
            <a:pPr marL="0" indent="0">
              <a:buNone/>
            </a:pPr>
            <a:r>
              <a:rPr lang="en-US" dirty="0"/>
              <a:t>The COVID-19 pandemic highlighted the mental health and burnout</a:t>
            </a:r>
          </a:p>
          <a:p>
            <a:pPr marL="0" indent="0">
              <a:buNone/>
            </a:pPr>
            <a:r>
              <a:rPr lang="en-US" dirty="0"/>
              <a:t>vulnerabilities in healthcare professionals (HCPs).1,2 Three years have</a:t>
            </a:r>
          </a:p>
          <a:p>
            <a:pPr marL="0" indent="0">
              <a:buNone/>
            </a:pPr>
            <a:r>
              <a:rPr lang="en-US" dirty="0"/>
              <a:t>now passed since the pandemic, and the mental health toll among these</a:t>
            </a:r>
          </a:p>
          <a:p>
            <a:pPr marL="0" indent="0">
              <a:buNone/>
            </a:pPr>
            <a:r>
              <a:rPr lang="en-US" dirty="0"/>
              <a:t>staff, particularly in the UK, is likely sustained due to the subsequent</a:t>
            </a:r>
          </a:p>
          <a:p>
            <a:pPr marL="0" indent="0">
              <a:buNone/>
            </a:pPr>
            <a:r>
              <a:rPr lang="en-US" dirty="0"/>
              <a:t>cost-of-living and healthcare budgeting crises,3 as evidenced by the re-</a:t>
            </a:r>
          </a:p>
          <a:p>
            <a:pPr marL="0" indent="0">
              <a:buNone/>
            </a:pPr>
            <a:r>
              <a:rPr lang="en-US" dirty="0"/>
              <a:t>cent strikes by nurses and physicians. </a:t>
            </a:r>
            <a:endParaRPr lang="en-GB" dirty="0"/>
          </a:p>
          <a:p>
            <a:pPr marL="0" indent="0">
              <a:buNone/>
            </a:pPr>
            <a:r>
              <a:rPr lang="en-US" dirty="0"/>
              <a:t>These strikes were, in part, driven</a:t>
            </a:r>
            <a:r>
              <a:rPr lang="en-GB" dirty="0"/>
              <a:t> </a:t>
            </a:r>
            <a:r>
              <a:rPr lang="en-US" dirty="0"/>
              <a:t>by excessive burnout and perceived inadequate support.</a:t>
            </a:r>
            <a:r>
              <a:rPr lang="en-GB" dirty="0"/>
              <a:t> </a:t>
            </a:r>
            <a:r>
              <a:rPr lang="en-US" dirty="0"/>
              <a:t>Furthermore</a:t>
            </a:r>
            <a:r>
              <a:rPr lang="en-GB" dirty="0"/>
              <a:t> </a:t>
            </a:r>
            <a:r>
              <a:rPr lang="en-US" dirty="0"/>
              <a:t>recent National Health Service (NHS) annual national staff survey results reported that ∼35% of staff felt burned out and just 58% of staff</a:t>
            </a:r>
          </a:p>
          <a:p>
            <a:pPr marL="0" indent="0">
              <a:buNone/>
            </a:pPr>
            <a:r>
              <a:rPr lang="en-US" dirty="0"/>
              <a:t>perceiving the organization take positive action on their health and well-being.</a:t>
            </a:r>
            <a:endParaRPr lang="en-GB" dirty="0"/>
          </a:p>
          <a:p>
            <a:pPr marL="0" indent="0">
              <a:buNone/>
            </a:pPr>
            <a:endParaRPr lang="en-GB" dirty="0"/>
          </a:p>
          <a:p>
            <a:pPr marL="0" indent="0">
              <a:buNone/>
            </a:pPr>
            <a:r>
              <a:rPr lang="en-GB" sz="1800" b="0" i="0" dirty="0" err="1">
                <a:solidFill>
                  <a:srgbClr val="FFFF00"/>
                </a:solidFill>
                <a:effectLst/>
                <a:latin typeface="Source Sans Pro" panose="020B0503030403020204" pitchFamily="34" charset="0"/>
              </a:rPr>
              <a:t>Collett</a:t>
            </a:r>
            <a:r>
              <a:rPr lang="en-GB" sz="1800" b="0" i="0" dirty="0">
                <a:solidFill>
                  <a:srgbClr val="FFFF00"/>
                </a:solidFill>
                <a:effectLst/>
                <a:latin typeface="Source Sans Pro" panose="020B0503030403020204" pitchFamily="34" charset="0"/>
              </a:rPr>
              <a:t>, G., </a:t>
            </a:r>
            <a:r>
              <a:rPr lang="en-GB" sz="1800" b="0" i="0" dirty="0" err="1">
                <a:solidFill>
                  <a:srgbClr val="FFFF00"/>
                </a:solidFill>
                <a:effectLst/>
                <a:latin typeface="Source Sans Pro" panose="020B0503030403020204" pitchFamily="34" charset="0"/>
              </a:rPr>
              <a:t>Emad</a:t>
            </a:r>
            <a:r>
              <a:rPr lang="en-GB" sz="1800" b="0" i="0" dirty="0">
                <a:solidFill>
                  <a:srgbClr val="FFFF00"/>
                </a:solidFill>
                <a:effectLst/>
                <a:latin typeface="Source Sans Pro" panose="020B0503030403020204" pitchFamily="34" charset="0"/>
              </a:rPr>
              <a:t>, A., &amp; Gupta, A. K. (2025). The impact of workplace support components on the mental health and burnout of UK-based healthcare professionals: Insights from the </a:t>
            </a:r>
            <a:r>
              <a:rPr lang="en-GB" sz="1800" b="0" i="0" dirty="0" err="1">
                <a:solidFill>
                  <a:srgbClr val="FFFF00"/>
                </a:solidFill>
                <a:effectLst/>
                <a:latin typeface="Source Sans Pro" panose="020B0503030403020204" pitchFamily="34" charset="0"/>
              </a:rPr>
              <a:t>CoPE</a:t>
            </a:r>
            <a:r>
              <a:rPr lang="en-GB" sz="1800" b="0" i="0" dirty="0">
                <a:solidFill>
                  <a:srgbClr val="FFFF00"/>
                </a:solidFill>
                <a:effectLst/>
                <a:latin typeface="Source Sans Pro" panose="020B0503030403020204" pitchFamily="34" charset="0"/>
              </a:rPr>
              <a:t>-HCP cohort study. </a:t>
            </a:r>
            <a:r>
              <a:rPr lang="en-GB" sz="1800" b="0" i="1" dirty="0">
                <a:solidFill>
                  <a:srgbClr val="FFFF00"/>
                </a:solidFill>
                <a:effectLst/>
                <a:latin typeface="Source Sans Pro" panose="020B0503030403020204" pitchFamily="34" charset="0"/>
              </a:rPr>
              <a:t>Clinical Medicine (London, England)</a:t>
            </a:r>
            <a:r>
              <a:rPr lang="en-GB" sz="1800" b="0" i="0" dirty="0">
                <a:solidFill>
                  <a:srgbClr val="FFFF00"/>
                </a:solidFill>
                <a:effectLst/>
                <a:latin typeface="Source Sans Pro" panose="020B0503030403020204" pitchFamily="34" charset="0"/>
              </a:rPr>
              <a:t>, </a:t>
            </a:r>
            <a:r>
              <a:rPr lang="en-GB" sz="1800" b="0" i="1" dirty="0">
                <a:solidFill>
                  <a:srgbClr val="FFFF00"/>
                </a:solidFill>
                <a:effectLst/>
                <a:latin typeface="Source Sans Pro" panose="020B0503030403020204" pitchFamily="34" charset="0"/>
              </a:rPr>
              <a:t>25</a:t>
            </a:r>
            <a:r>
              <a:rPr lang="en-GB" sz="1800" b="0" i="0" dirty="0">
                <a:solidFill>
                  <a:srgbClr val="FFFF00"/>
                </a:solidFill>
                <a:effectLst/>
                <a:latin typeface="Source Sans Pro" panose="020B0503030403020204" pitchFamily="34" charset="0"/>
              </a:rPr>
              <a:t>(4), Article 100324. https://doi.org/10.1016/j.clinme.2025.100324</a:t>
            </a:r>
            <a:endParaRPr lang="en-US" dirty="0">
              <a:solidFill>
                <a:srgbClr val="FFFF00"/>
              </a:solidFill>
            </a:endParaRPr>
          </a:p>
        </p:txBody>
      </p:sp>
    </p:spTree>
    <p:extLst>
      <p:ext uri="{BB962C8B-B14F-4D97-AF65-F5344CB8AC3E}">
        <p14:creationId xmlns:p14="http://schemas.microsoft.com/office/powerpoint/2010/main" val="1350216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30E43-C82F-7199-08D6-C8443F3E8835}"/>
              </a:ext>
            </a:extLst>
          </p:cNvPr>
          <p:cNvSpPr>
            <a:spLocks noGrp="1"/>
          </p:cNvSpPr>
          <p:nvPr>
            <p:ph type="title"/>
          </p:nvPr>
        </p:nvSpPr>
        <p:spPr>
          <a:xfrm>
            <a:off x="0" y="62063"/>
            <a:ext cx="9404723" cy="654078"/>
          </a:xfrm>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608C9D8A-5895-D766-2CCA-2B5F1A1382B2}"/>
              </a:ext>
            </a:extLst>
          </p:cNvPr>
          <p:cNvSpPr>
            <a:spLocks noGrp="1"/>
          </p:cNvSpPr>
          <p:nvPr>
            <p:ph idx="1"/>
          </p:nvPr>
        </p:nvSpPr>
        <p:spPr>
          <a:xfrm>
            <a:off x="1" y="716142"/>
            <a:ext cx="9592652" cy="6141858"/>
          </a:xfrm>
        </p:spPr>
        <p:txBody>
          <a:bodyPr/>
          <a:lstStyle/>
          <a:p>
            <a:r>
              <a:rPr lang="en-GB" dirty="0"/>
              <a:t>Workforce planning</a:t>
            </a:r>
          </a:p>
          <a:p>
            <a:r>
              <a:rPr lang="en-GB" dirty="0"/>
              <a:t>https://www.skillsforhealth.org.uk/integrated-solutions/workforce-development/six-step-methodology/</a:t>
            </a:r>
          </a:p>
          <a:p>
            <a:r>
              <a:rPr lang="en-GB" dirty="0"/>
              <a:t>Healthcare sector</a:t>
            </a:r>
          </a:p>
          <a:p>
            <a:r>
              <a:rPr lang="en-US" dirty="0">
                <a:hlinkClick r:id="rId2"/>
              </a:rPr>
              <a:t>https://www.virtual-college.co.uk/resources/bridging-the-skills-gap-in-health-and-social-care</a:t>
            </a:r>
            <a:endParaRPr lang="en-GB" dirty="0"/>
          </a:p>
          <a:p>
            <a:r>
              <a:rPr lang="en-GB" dirty="0"/>
              <a:t>HCPC Health and care </a:t>
            </a:r>
            <a:r>
              <a:rPr lang="en-GB" dirty="0" err="1"/>
              <a:t>professinals</a:t>
            </a:r>
            <a:r>
              <a:rPr lang="en-GB" dirty="0"/>
              <a:t>.</a:t>
            </a:r>
          </a:p>
          <a:p>
            <a:r>
              <a:rPr lang="en-GB" b="0" u="none" strike="noStrike" dirty="0">
                <a:effectLst/>
                <a:latin typeface="+mn-lt"/>
              </a:rPr>
              <a:t>https://www.nhsemployers.org/articles/professional-regulation</a:t>
            </a:r>
            <a:endParaRPr lang="en-GB" dirty="0"/>
          </a:p>
          <a:p>
            <a:endParaRPr lang="en-US" dirty="0"/>
          </a:p>
        </p:txBody>
      </p:sp>
    </p:spTree>
    <p:extLst>
      <p:ext uri="{BB962C8B-B14F-4D97-AF65-F5344CB8AC3E}">
        <p14:creationId xmlns:p14="http://schemas.microsoft.com/office/powerpoint/2010/main" val="7059896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Ion</vt:lpstr>
      <vt:lpstr>Table of contents:</vt:lpstr>
      <vt:lpstr>BA HONS LEADERSHIP AND MANAGEMENT SKILLS FOR THE WORKPLACE</vt:lpstr>
      <vt:lpstr>Title slide: Component 1- Individual slides</vt:lpstr>
      <vt:lpstr>Organisation overview:</vt:lpstr>
      <vt:lpstr>Workforce planning:</vt:lpstr>
      <vt:lpstr>Why attrition rates matter:</vt:lpstr>
      <vt:lpstr>THE RECOMMENDATION ARE:</vt:lpstr>
      <vt:lpstr>Swot analysis </vt:lpstr>
      <vt:lpstr>PESTEL ANALYSIS </vt:lpstr>
      <vt:lpstr>Communication plan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Dee Myers</dc:creator>
  <cp:lastModifiedBy>Dee Myers</cp:lastModifiedBy>
  <cp:revision>5</cp:revision>
  <dcterms:created xsi:type="dcterms:W3CDTF">2026-09-23T14:55:59Z</dcterms:created>
  <dcterms:modified xsi:type="dcterms:W3CDTF">2026-10-11T13:33:10Z</dcterms:modified>
</cp:coreProperties>
</file>