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7" d="100"/>
          <a:sy n="67" d="100"/>
        </p:scale>
        <p:origin x="12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500EC4C7-FC41-49D1-89EA-6E4657B55461}" type="datetimeFigureOut">
              <a:rPr lang="en-GB" smtClean="0"/>
              <a:t>16/10/2025</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7D9D095-9824-46F1-8799-C5BDAAF2D605}"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413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0EC4C7-FC41-49D1-89EA-6E4657B55461}"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1560528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00EC4C7-FC41-49D1-89EA-6E4657B55461}"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D095-9824-46F1-8799-C5BDAAF2D605}"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5620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00EC4C7-FC41-49D1-89EA-6E4657B55461}"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4168247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00EC4C7-FC41-49D1-89EA-6E4657B55461}" type="datetimeFigureOut">
              <a:rPr lang="en-GB" smtClean="0"/>
              <a:t>16/10/2025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2907466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00EC4C7-FC41-49D1-89EA-6E4657B55461}" type="datetimeFigureOut">
              <a:rPr lang="en-GB" smtClean="0"/>
              <a:t>16/10/2025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635336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0EC4C7-FC41-49D1-89EA-6E4657B55461}" type="datetimeFigureOut">
              <a:rPr lang="en-GB" smtClean="0"/>
              <a:t>16/10/2025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4237668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0EC4C7-FC41-49D1-89EA-6E4657B55461}"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167712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0EC4C7-FC41-49D1-89EA-6E4657B55461}"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2760684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0EC4C7-FC41-49D1-89EA-6E4657B55461}"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1284994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0EC4C7-FC41-49D1-89EA-6E4657B55461}"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D095-9824-46F1-8799-C5BDAAF2D605}" type="slidenum">
              <a:rPr lang="en-GB" smtClean="0"/>
              <a:t>‹#›</a:t>
            </a:fld>
            <a:endParaRPr lang="en-GB"/>
          </a:p>
        </p:txBody>
      </p:sp>
    </p:spTree>
    <p:extLst>
      <p:ext uri="{BB962C8B-B14F-4D97-AF65-F5344CB8AC3E}">
        <p14:creationId xmlns:p14="http://schemas.microsoft.com/office/powerpoint/2010/main" val="452532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00EC4C7-FC41-49D1-89EA-6E4657B55461}" type="datetimeFigureOut">
              <a:rPr lang="en-GB" smtClean="0"/>
              <a:t>16/10/2025</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B7D9D095-9824-46F1-8799-C5BDAAF2D605}" type="slidenum">
              <a:rPr lang="en-GB" smtClean="0"/>
              <a:t>‹#›</a:t>
            </a:fld>
            <a:endParaRPr lang="en-GB"/>
          </a:p>
        </p:txBody>
      </p:sp>
    </p:spTree>
    <p:extLst>
      <p:ext uri="{BB962C8B-B14F-4D97-AF65-F5344CB8AC3E}">
        <p14:creationId xmlns:p14="http://schemas.microsoft.com/office/powerpoint/2010/main" val="80784860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01B6554-48C5-B263-6276-F30FDC1D1B12}"/>
              </a:ext>
            </a:extLst>
          </p:cNvPr>
          <p:cNvSpPr>
            <a:spLocks noGrp="1"/>
          </p:cNvSpPr>
          <p:nvPr>
            <p:ph type="subTitle" idx="1"/>
          </p:nvPr>
        </p:nvSpPr>
        <p:spPr>
          <a:xfrm>
            <a:off x="-64208" y="1480334"/>
            <a:ext cx="3459480" cy="2991040"/>
          </a:xfrm>
        </p:spPr>
        <p:txBody>
          <a:bodyPr>
            <a:normAutofit/>
          </a:bodyPr>
          <a:lstStyle/>
          <a:p>
            <a:pPr algn="just"/>
            <a:r>
              <a:rPr lang="en-GB" sz="1600" dirty="0">
                <a:highlight>
                  <a:srgbClr val="00FF00"/>
                </a:highlight>
                <a:latin typeface="Times New Roman" panose="02020603050405020304" pitchFamily="18" charset="0"/>
                <a:cs typeface="Times New Roman" panose="02020603050405020304" pitchFamily="18" charset="0"/>
              </a:rPr>
              <a:t>INTRODUCTION </a:t>
            </a:r>
          </a:p>
          <a:p>
            <a:pPr algn="just"/>
            <a:r>
              <a:rPr lang="en-GB" sz="1300" b="1" dirty="0">
                <a:solidFill>
                  <a:schemeClr val="tx1"/>
                </a:solidFill>
                <a:latin typeface="Times New Roman" panose="02020603050405020304" pitchFamily="18" charset="0"/>
                <a:cs typeface="Times New Roman" panose="02020603050405020304" pitchFamily="18" charset="0"/>
              </a:rPr>
              <a:t>Daniel Goleman’s (1995) quote emphasizes the foundation of emotional intelligence (EI): the ability to recognize, understand, and manage one’s own emotions before effectively responding to others. Emotional intelligence enables individuals to make balanced decisions, communicate empathetically, and handle challenges constructively. For students, EI is particularly important as emotions influence motivation, concentration, and resilience in learning. When students become more aware of their emotional states, they can better manage stress, adapt to change, and engage positively in academic environments</a:t>
            </a:r>
            <a:r>
              <a:rPr lang="en-GB" sz="1300" b="1"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5EE3A106-F41D-154D-F67F-628AECAD3FDC}"/>
              </a:ext>
            </a:extLst>
          </p:cNvPr>
          <p:cNvSpPr txBox="1"/>
          <p:nvPr/>
        </p:nvSpPr>
        <p:spPr>
          <a:xfrm>
            <a:off x="0" y="0"/>
            <a:ext cx="3696644" cy="1169551"/>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STUDENT NAME : CLAUDIA REBECA GORGAN</a:t>
            </a:r>
          </a:p>
          <a:p>
            <a:r>
              <a:rPr lang="en-GB" sz="1400" dirty="0">
                <a:latin typeface="Times New Roman" panose="02020603050405020304" pitchFamily="18" charset="0"/>
                <a:cs typeface="Times New Roman" panose="02020603050405020304" pitchFamily="18" charset="0"/>
              </a:rPr>
              <a:t>STUDENT ID:2209748</a:t>
            </a:r>
          </a:p>
          <a:p>
            <a:r>
              <a:rPr lang="en-GB" sz="1400" dirty="0">
                <a:latin typeface="Times New Roman" panose="02020603050405020304" pitchFamily="18" charset="0"/>
                <a:cs typeface="Times New Roman" panose="02020603050405020304" pitchFamily="18" charset="0"/>
              </a:rPr>
              <a:t>MODULE CODE: LCLM5006</a:t>
            </a:r>
          </a:p>
          <a:p>
            <a:r>
              <a:rPr lang="en-GB" sz="1400" dirty="0">
                <a:latin typeface="Times New Roman" panose="02020603050405020304" pitchFamily="18" charset="0"/>
                <a:cs typeface="Times New Roman" panose="02020603050405020304" pitchFamily="18" charset="0"/>
              </a:rPr>
              <a:t>LECTURE NAME : Abdallah Naser</a:t>
            </a:r>
          </a:p>
        </p:txBody>
      </p:sp>
      <p:sp>
        <p:nvSpPr>
          <p:cNvPr id="5" name="TextBox 4">
            <a:extLst>
              <a:ext uri="{FF2B5EF4-FFF2-40B4-BE49-F238E27FC236}">
                <a16:creationId xmlns:a16="http://schemas.microsoft.com/office/drawing/2014/main" id="{EF619893-43A2-7D8C-1ED5-2402729E83DF}"/>
              </a:ext>
            </a:extLst>
          </p:cNvPr>
          <p:cNvSpPr txBox="1"/>
          <p:nvPr/>
        </p:nvSpPr>
        <p:spPr>
          <a:xfrm>
            <a:off x="3290343" y="0"/>
            <a:ext cx="6182846" cy="2031325"/>
          </a:xfrm>
          <a:prstGeom prst="rect">
            <a:avLst/>
          </a:prstGeom>
          <a:noFill/>
        </p:spPr>
        <p:txBody>
          <a:bodyPr wrap="none" rtlCol="0">
            <a:spAutoFit/>
          </a:bodyPr>
          <a:lstStyle/>
          <a:p>
            <a:r>
              <a:rPr lang="en-GB" b="1" dirty="0"/>
              <a:t>POSTER  TITLE :Emotional Intelligence and Self-Awareness: </a:t>
            </a:r>
          </a:p>
          <a:p>
            <a:r>
              <a:rPr lang="en-GB" b="1" dirty="0"/>
              <a:t>Understanding the Power of Emotions in Learning” </a:t>
            </a:r>
          </a:p>
          <a:p>
            <a:endParaRPr lang="en-GB" b="1" dirty="0"/>
          </a:p>
          <a:p>
            <a:endParaRPr lang="en-GB" dirty="0"/>
          </a:p>
          <a:p>
            <a:endParaRPr lang="en-GB" dirty="0"/>
          </a:p>
          <a:p>
            <a:endParaRPr lang="en-GB" dirty="0"/>
          </a:p>
          <a:p>
            <a:endParaRPr lang="en-GB" dirty="0"/>
          </a:p>
        </p:txBody>
      </p:sp>
      <p:pic>
        <p:nvPicPr>
          <p:cNvPr id="7" name="Picture 6" descr="A diagram of a light bulb with different colored circles&#10;&#10;AI-generated content may be incorrect.">
            <a:extLst>
              <a:ext uri="{FF2B5EF4-FFF2-40B4-BE49-F238E27FC236}">
                <a16:creationId xmlns:a16="http://schemas.microsoft.com/office/drawing/2014/main" id="{7665B305-F7CC-1A6E-3BD8-3C793957D2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00777" y="6012986"/>
            <a:ext cx="854941" cy="845637"/>
          </a:xfrm>
          <a:prstGeom prst="rect">
            <a:avLst/>
          </a:prstGeom>
        </p:spPr>
      </p:pic>
      <p:sp>
        <p:nvSpPr>
          <p:cNvPr id="8" name="TextBox 7">
            <a:extLst>
              <a:ext uri="{FF2B5EF4-FFF2-40B4-BE49-F238E27FC236}">
                <a16:creationId xmlns:a16="http://schemas.microsoft.com/office/drawing/2014/main" id="{75981581-1EF4-4B38-2282-DD5546439EC0}"/>
              </a:ext>
            </a:extLst>
          </p:cNvPr>
          <p:cNvSpPr txBox="1"/>
          <p:nvPr/>
        </p:nvSpPr>
        <p:spPr>
          <a:xfrm flipH="1">
            <a:off x="32430" y="4312945"/>
            <a:ext cx="3696644" cy="4247317"/>
          </a:xfrm>
          <a:prstGeom prst="rect">
            <a:avLst/>
          </a:prstGeom>
          <a:noFill/>
        </p:spPr>
        <p:txBody>
          <a:bodyPr wrap="square" rtlCol="0">
            <a:spAutoFit/>
          </a:bodyPr>
          <a:lstStyle/>
          <a:p>
            <a:r>
              <a:rPr lang="en-GB" dirty="0">
                <a:highlight>
                  <a:srgbClr val="FFFF00"/>
                </a:highlight>
              </a:rPr>
              <a:t>METHOD</a:t>
            </a:r>
          </a:p>
          <a:p>
            <a:r>
              <a:rPr lang="en-GB" sz="1200" dirty="0">
                <a:latin typeface="Times New Roman" panose="02020603050405020304" pitchFamily="18" charset="0"/>
                <a:cs typeface="Times New Roman" panose="02020603050405020304" pitchFamily="18" charset="0"/>
              </a:rPr>
              <a:t>This poster was developed through a combination of academic research and self-reflection. I reviewed Daniel Goleman’s emotional intelligence framework and related studies by Mayer and Salovey (1997) and Schutte et al. (1998) to understand how self-awareness, self-regulation, motivation, empathy, and social skills contribute to emotional growth. I also reflected on personal academic experiences, identifying situations where emotions influenced my performance and behaviour. The information was synthesized from scholarly journals, textbooks, and credible online psychology sources.</a:t>
            </a:r>
          </a:p>
          <a:p>
            <a:endParaRPr lang="en-GB" dirty="0"/>
          </a:p>
          <a:p>
            <a:endParaRPr lang="en-GB" dirty="0"/>
          </a:p>
          <a:p>
            <a:endParaRPr lang="en-GB" dirty="0"/>
          </a:p>
          <a:p>
            <a:endParaRPr lang="en-GB" dirty="0"/>
          </a:p>
          <a:p>
            <a:endParaRPr lang="en-GB" dirty="0"/>
          </a:p>
          <a:p>
            <a:endParaRPr lang="en-GB" dirty="0"/>
          </a:p>
        </p:txBody>
      </p:sp>
      <p:sp>
        <p:nvSpPr>
          <p:cNvPr id="9" name="TextBox 8">
            <a:extLst>
              <a:ext uri="{FF2B5EF4-FFF2-40B4-BE49-F238E27FC236}">
                <a16:creationId xmlns:a16="http://schemas.microsoft.com/office/drawing/2014/main" id="{8E73D8A8-E1A9-02C1-342A-A99528912455}"/>
              </a:ext>
            </a:extLst>
          </p:cNvPr>
          <p:cNvSpPr txBox="1"/>
          <p:nvPr/>
        </p:nvSpPr>
        <p:spPr>
          <a:xfrm>
            <a:off x="9510676" y="422195"/>
            <a:ext cx="2739390" cy="5816977"/>
          </a:xfrm>
          <a:prstGeom prst="rect">
            <a:avLst/>
          </a:prstGeom>
          <a:noFill/>
        </p:spPr>
        <p:txBody>
          <a:bodyPr wrap="square" rtlCol="0">
            <a:spAutoFit/>
          </a:bodyPr>
          <a:lstStyle/>
          <a:p>
            <a:r>
              <a:rPr lang="en-GB" sz="1200" dirty="0">
                <a:highlight>
                  <a:srgbClr val="FFFF00"/>
                </a:highlight>
                <a:latin typeface="Times New Roman" panose="02020603050405020304" pitchFamily="18" charset="0"/>
                <a:cs typeface="Times New Roman" panose="02020603050405020304" pitchFamily="18" charset="0"/>
              </a:rPr>
              <a:t>Developing emotional intelligence </a:t>
            </a:r>
          </a:p>
          <a:p>
            <a:r>
              <a:rPr lang="en-GB" sz="1200" dirty="0">
                <a:latin typeface="Times New Roman" panose="02020603050405020304" pitchFamily="18" charset="0"/>
                <a:cs typeface="Times New Roman" panose="02020603050405020304" pitchFamily="18" charset="0"/>
              </a:rPr>
              <a:t>(EI) starts with self-awareness—the ability to recognize and understand one’s emotions and their impact on thoughts and behaviour (Goleman, 1995). This awareness helps individuals pause and respond thoughtfully rather than react impulsively. Self-regulation follows, enabling individuals to manage emotional impulses and remain composed under stress (Mayer, Caruso, &amp; Salovey, 2016). Motivation, driven by internal goals, fuels perseverance, while empathy fosters the ability to understand others' emotions. Strong social skills further support effective communication and collaboration. EI can be cultivated through intentional practice. Reflecting on emotional experiences, engaging in empathy-based interactions, and setting development goals contribute to growth. Mindfulness practices such as meditation, journaling, and emotional reflection enhance both awareness and emotional control (</a:t>
            </a:r>
            <a:r>
              <a:rPr lang="en-GB" sz="1200" dirty="0" err="1">
                <a:latin typeface="Times New Roman" panose="02020603050405020304" pitchFamily="18" charset="0"/>
                <a:cs typeface="Times New Roman" panose="02020603050405020304" pitchFamily="18" charset="0"/>
              </a:rPr>
              <a:t>kabat</a:t>
            </a:r>
            <a:r>
              <a:rPr lang="en-GB" sz="1200">
                <a:latin typeface="Times New Roman" panose="02020603050405020304" pitchFamily="18" charset="0"/>
                <a:cs typeface="Times New Roman" panose="02020603050405020304" pitchFamily="18" charset="0"/>
              </a:rPr>
              <a:t>-Zinn</a:t>
            </a:r>
            <a:r>
              <a:rPr lang="en-GB" sz="1200" dirty="0">
                <a:latin typeface="Times New Roman" panose="02020603050405020304" pitchFamily="18" charset="0"/>
                <a:cs typeface="Times New Roman" panose="02020603050405020304" pitchFamily="18" charset="0"/>
              </a:rPr>
              <a:t>, 2003). By consistently applying these strategies, individuals can improve their emotional intelligence, leading to better personal and professional relationships, improved well-being, and more effective leadership.</a:t>
            </a:r>
          </a:p>
        </p:txBody>
      </p:sp>
      <p:sp>
        <p:nvSpPr>
          <p:cNvPr id="12" name="TextBox 11">
            <a:extLst>
              <a:ext uri="{FF2B5EF4-FFF2-40B4-BE49-F238E27FC236}">
                <a16:creationId xmlns:a16="http://schemas.microsoft.com/office/drawing/2014/main" id="{C180522C-6A5A-F5C4-E73F-6AC3616BA4CA}"/>
              </a:ext>
            </a:extLst>
          </p:cNvPr>
          <p:cNvSpPr txBox="1"/>
          <p:nvPr/>
        </p:nvSpPr>
        <p:spPr>
          <a:xfrm>
            <a:off x="6547739" y="683919"/>
            <a:ext cx="2926080" cy="7617470"/>
          </a:xfrm>
          <a:prstGeom prst="rect">
            <a:avLst/>
          </a:prstGeom>
          <a:noFill/>
        </p:spPr>
        <p:txBody>
          <a:bodyPr wrap="square" rtlCol="0">
            <a:spAutoFit/>
          </a:bodyPr>
          <a:lstStyle/>
          <a:p>
            <a:r>
              <a:rPr lang="en-GB" sz="1600" dirty="0">
                <a:highlight>
                  <a:srgbClr val="00FF00"/>
                </a:highlight>
                <a:latin typeface="Times New Roman" panose="02020603050405020304" pitchFamily="18" charset="0"/>
                <a:cs typeface="Times New Roman" panose="02020603050405020304" pitchFamily="18" charset="0"/>
              </a:rPr>
              <a:t>Reflecting on My Experience: Controlling Emotions and Developing Mindfulness as a Student</a:t>
            </a:r>
          </a:p>
          <a:p>
            <a:r>
              <a:rPr lang="en-GB" sz="1100" dirty="0">
                <a:latin typeface="Times New Roman" panose="02020603050405020304" pitchFamily="18" charset="0"/>
                <a:cs typeface="Times New Roman" panose="02020603050405020304" pitchFamily="18" charset="0"/>
              </a:rPr>
              <a:t>As a student, I have learned to manage stress and anxiety through mindfulness and self-regulation, especially during exams and group work. Mindful breathing helps me stay calm and focused, while cognitive reframing allows me to see challenges as learning opportunities. Effective time management and realistic goal-setting support emotional balance. When overwhelmed, I reflect on my emotional triggers and adjust my behaviour. Over time, this has improved my confidence and focus. As Segel (2010) notes, mindfulness enhances emotional awareness by helping us observe emotions without judgment. This practice has made me more self-aware, empathetic, and emotionally resilient in my academic life.</a:t>
            </a: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r>
              <a:rPr lang="en-GB" sz="1100" dirty="0">
                <a:highlight>
                  <a:srgbClr val="00FFFF"/>
                </a:highlight>
                <a:latin typeface="Times New Roman" panose="02020603050405020304" pitchFamily="18" charset="0"/>
                <a:cs typeface="Times New Roman" panose="02020603050405020304" pitchFamily="18" charset="0"/>
              </a:rPr>
              <a:t>Conclusion</a:t>
            </a:r>
          </a:p>
          <a:p>
            <a:r>
              <a:rPr lang="en-GB" sz="1100" dirty="0">
                <a:latin typeface="Times New Roman" panose="02020603050405020304" pitchFamily="18" charset="0"/>
                <a:cs typeface="Times New Roman" panose="02020603050405020304" pitchFamily="18" charset="0"/>
              </a:rPr>
              <a:t>Understanding and managing one’s emotions are essential foundations of emotional intelligence. By cultivating self-awareness and mindfulness, students can improve focus, resilience, and relationships. Emotional intelligence is not an innate trait but a skill developed through reflection, empathy, and practice. As Goleman’s quote suggests, awareness of our own emotions deepens our ability to understand others—an ability that enhances learning, collaboration, and lifelong growth.</a:t>
            </a: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86B62055-16A0-C921-C81E-771C858C4A9E}"/>
              </a:ext>
            </a:extLst>
          </p:cNvPr>
          <p:cNvSpPr txBox="1"/>
          <p:nvPr/>
        </p:nvSpPr>
        <p:spPr>
          <a:xfrm>
            <a:off x="3398536" y="588849"/>
            <a:ext cx="2983230" cy="3724096"/>
          </a:xfrm>
          <a:prstGeom prst="rect">
            <a:avLst/>
          </a:prstGeom>
          <a:noFill/>
        </p:spPr>
        <p:txBody>
          <a:bodyPr wrap="square" rtlCol="0">
            <a:spAutoFit/>
          </a:bodyPr>
          <a:lstStyle/>
          <a:p>
            <a:r>
              <a:rPr lang="en-GB" sz="1600" dirty="0">
                <a:highlight>
                  <a:srgbClr val="FF00FF"/>
                </a:highlight>
                <a:latin typeface="Times New Roman" panose="02020603050405020304" pitchFamily="18" charset="0"/>
                <a:cs typeface="Times New Roman" panose="02020603050405020304" pitchFamily="18" charset="0"/>
              </a:rPr>
              <a:t>Factors Influencing Academic Success and Managing Emotional Intelligence Challenges</a:t>
            </a:r>
          </a:p>
          <a:p>
            <a:r>
              <a:rPr lang="en-GB" sz="1000" dirty="0">
                <a:latin typeface="Times New Roman" panose="02020603050405020304" pitchFamily="18" charset="0"/>
                <a:cs typeface="Times New Roman" panose="02020603050405020304" pitchFamily="18" charset="0"/>
              </a:rPr>
              <a:t>Emotional intelligence (EI) significantly impacts both academic performance and personal well-being. Students with strong self-awareness and emotional control are better at handling stress, staying motivated, and building positive relationships (Petrides et al., 2004). Emotional self-regulation helps prevent burnout and supports focus and balance. Motivation and empathy also enhance learning by fostering connection with peers and lecturers. When EI challenges arise, strategies like seeking support, open communication, and self-reflection are helpful. Developing EI is an ongoing process that requires self-discipline and empathy (Goleman, 2018). Ultimately, emotional intelligence supports academic success and long-term personal and professional growth.</a:t>
            </a: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dirty="0"/>
          </a:p>
        </p:txBody>
      </p:sp>
      <p:sp>
        <p:nvSpPr>
          <p:cNvPr id="15" name="TextBox 14">
            <a:extLst>
              <a:ext uri="{FF2B5EF4-FFF2-40B4-BE49-F238E27FC236}">
                <a16:creationId xmlns:a16="http://schemas.microsoft.com/office/drawing/2014/main" id="{CFA0E339-A7B7-07F9-29E0-69721FEA1A93}"/>
              </a:ext>
            </a:extLst>
          </p:cNvPr>
          <p:cNvSpPr txBox="1"/>
          <p:nvPr/>
        </p:nvSpPr>
        <p:spPr>
          <a:xfrm>
            <a:off x="3674767" y="3713847"/>
            <a:ext cx="2761306" cy="3431709"/>
          </a:xfrm>
          <a:prstGeom prst="rect">
            <a:avLst/>
          </a:prstGeom>
          <a:noFill/>
        </p:spPr>
        <p:txBody>
          <a:bodyPr wrap="square" rtlCol="0">
            <a:spAutoFit/>
          </a:bodyPr>
          <a:lstStyle/>
          <a:p>
            <a:r>
              <a:rPr lang="en-GB" dirty="0">
                <a:highlight>
                  <a:srgbClr val="FF00FF"/>
                </a:highlight>
              </a:rPr>
              <a:t>REFERENCES :</a:t>
            </a:r>
          </a:p>
          <a:p>
            <a:r>
              <a:rPr lang="en-GB" sz="1200" dirty="0">
                <a:latin typeface="Times New Roman" panose="02020603050405020304" pitchFamily="18" charset="0"/>
                <a:cs typeface="Times New Roman" panose="02020603050405020304" pitchFamily="18" charset="0"/>
              </a:rPr>
              <a:t>Goleman, D. (1995). Emotional Intelligence: Why It Can Matter More Than IQ. Bantam Books.	</a:t>
            </a:r>
          </a:p>
          <a:p>
            <a:r>
              <a:rPr lang="en-GB" sz="1200" dirty="0">
                <a:latin typeface="Times New Roman" panose="02020603050405020304" pitchFamily="18" charset="0"/>
                <a:cs typeface="Times New Roman" panose="02020603050405020304" pitchFamily="18" charset="0"/>
              </a:rPr>
              <a:t>•Goleman, D. (2018). Working with Emotional Intelligence. Bloomsbury.</a:t>
            </a:r>
          </a:p>
          <a:p>
            <a:r>
              <a:rPr lang="en-GB" sz="1100" dirty="0">
                <a:latin typeface="Times New Roman" panose="02020603050405020304" pitchFamily="18" charset="0"/>
                <a:cs typeface="Times New Roman" panose="02020603050405020304" pitchFamily="18" charset="0"/>
              </a:rPr>
              <a:t>Kabat-Zinn, J. (2003). Mindfulness-based interventions in context: Past, present, and future. Clinical Psychology: Science and Practice, 10(2), 144–156.</a:t>
            </a:r>
          </a:p>
          <a:p>
            <a:r>
              <a:rPr lang="en-GB" sz="1100" dirty="0">
                <a:latin typeface="Times New Roman" panose="02020603050405020304" pitchFamily="18" charset="0"/>
                <a:cs typeface="Times New Roman" panose="02020603050405020304" pitchFamily="18" charset="0"/>
              </a:rPr>
              <a:t>Mayer, J. D., Caruso, D. R., &amp; Salovey, P. (2016). The ability model of emotional intelligence: Principles and updates. Emotion Review, 8(4), 290–300.</a:t>
            </a:r>
          </a:p>
          <a:p>
            <a:r>
              <a:rPr lang="en-GB" sz="1100" dirty="0">
                <a:latin typeface="Times New Roman" panose="02020603050405020304" pitchFamily="18" charset="0"/>
                <a:cs typeface="Times New Roman" panose="02020603050405020304" pitchFamily="18" charset="0"/>
              </a:rPr>
              <a:t>Siegel, D. J. (2010). The Mindful Therapist: A Clinician’s Guide to Mindsight and Neural Integration. W. W. Norton &amp; Company.</a:t>
            </a:r>
          </a:p>
          <a:p>
            <a:endParaRPr lang="en-GB" dirty="0"/>
          </a:p>
        </p:txBody>
      </p:sp>
      <p:pic>
        <p:nvPicPr>
          <p:cNvPr id="17" name="Picture 16" descr="A diagram of emotional intelligence&#10;&#10;AI-generated content may be incorrect.">
            <a:extLst>
              <a:ext uri="{FF2B5EF4-FFF2-40B4-BE49-F238E27FC236}">
                <a16:creationId xmlns:a16="http://schemas.microsoft.com/office/drawing/2014/main" id="{8EAE0AB8-17E4-D3E5-5C64-C12DD5EC93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3177" y="1071113"/>
            <a:ext cx="1096779" cy="845638"/>
          </a:xfrm>
          <a:prstGeom prst="rect">
            <a:avLst/>
          </a:prstGeom>
        </p:spPr>
      </p:pic>
      <p:pic>
        <p:nvPicPr>
          <p:cNvPr id="21" name="Picture 20" descr="A colorful circles on a head&#10;&#10;AI-generated content may be incorrect.">
            <a:extLst>
              <a:ext uri="{FF2B5EF4-FFF2-40B4-BE49-F238E27FC236}">
                <a16:creationId xmlns:a16="http://schemas.microsoft.com/office/drawing/2014/main" id="{033509DA-96E6-9D73-4FF6-F02A347FAD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471761" y="4339532"/>
            <a:ext cx="574857" cy="553239"/>
          </a:xfrm>
          <a:prstGeom prst="rect">
            <a:avLst/>
          </a:prstGeom>
        </p:spPr>
      </p:pic>
    </p:spTree>
    <p:extLst>
      <p:ext uri="{BB962C8B-B14F-4D97-AF65-F5344CB8AC3E}">
        <p14:creationId xmlns:p14="http://schemas.microsoft.com/office/powerpoint/2010/main" val="96286831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0</TotalTime>
  <Words>866</Words>
  <Application>Microsoft Office PowerPoint</Application>
  <PresentationFormat>Widescreen</PresentationFormat>
  <Paragraphs>40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Corbel</vt:lpstr>
      <vt:lpstr>Times New Roman</vt:lpstr>
      <vt:lpstr>Basis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2025-10-16T18:01:11Z</dcterms:created>
  <dcterms:modified xsi:type="dcterms:W3CDTF">2025-10-16T18:01:17Z</dcterms:modified>
</cp:coreProperties>
</file>