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9" r:id="rId1"/>
  </p:sldMasterIdLst>
  <p:notesMasterIdLst>
    <p:notesMasterId r:id="rId13"/>
  </p:notesMasterIdLst>
  <p:sldIdLst>
    <p:sldId id="263" r:id="rId2"/>
    <p:sldId id="273" r:id="rId3"/>
    <p:sldId id="272" r:id="rId4"/>
    <p:sldId id="275" r:id="rId5"/>
    <p:sldId id="276" r:id="rId6"/>
    <p:sldId id="277" r:id="rId7"/>
    <p:sldId id="278" r:id="rId8"/>
    <p:sldId id="279" r:id="rId9"/>
    <p:sldId id="280" r:id="rId10"/>
    <p:sldId id="282" r:id="rId11"/>
    <p:sldId id="28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ACD193-D7CA-49B4-A391-25F4EC14F6BD}" v="14" dt="2026-02-20T12:39:38.96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p:cViewPr varScale="1">
        <p:scale>
          <a:sx n="39" d="100"/>
          <a:sy n="39" d="100"/>
        </p:scale>
        <p:origin x="52" y="4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ina Owusu (2329700)" userId="d8943907-235b-40a4-97a8-9fc149cd40df" providerId="ADAL" clId="{187E3F0C-2A57-4642-8C4E-4B6B699D259E}"/>
    <pc:docChg chg="undo redo custSel addSld delSld modSld sldOrd">
      <pc:chgData name="Christina Owusu (2329700)" userId="d8943907-235b-40a4-97a8-9fc149cd40df" providerId="ADAL" clId="{187E3F0C-2A57-4642-8C4E-4B6B699D259E}" dt="2026-02-20T13:36:14.069" v="3813" actId="20577"/>
      <pc:docMkLst>
        <pc:docMk/>
      </pc:docMkLst>
      <pc:sldChg chg="addSp delSp modSp new mod ord">
        <pc:chgData name="Christina Owusu (2329700)" userId="d8943907-235b-40a4-97a8-9fc149cd40df" providerId="ADAL" clId="{187E3F0C-2A57-4642-8C4E-4B6B699D259E}" dt="2026-02-20T12:35:52.418" v="3580" actId="1076"/>
        <pc:sldMkLst>
          <pc:docMk/>
          <pc:sldMk cId="769178826" sldId="263"/>
        </pc:sldMkLst>
        <pc:spChg chg="mod">
          <ac:chgData name="Christina Owusu (2329700)" userId="d8943907-235b-40a4-97a8-9fc149cd40df" providerId="ADAL" clId="{187E3F0C-2A57-4642-8C4E-4B6B699D259E}" dt="2026-02-20T12:35:52.418" v="3580" actId="1076"/>
          <ac:spMkLst>
            <pc:docMk/>
            <pc:sldMk cId="769178826" sldId="263"/>
            <ac:spMk id="3" creationId="{58658C3E-AD26-58E3-749F-774A54F73597}"/>
          </ac:spMkLst>
        </pc:spChg>
        <pc:picChg chg="add mod">
          <ac:chgData name="Christina Owusu (2329700)" userId="d8943907-235b-40a4-97a8-9fc149cd40df" providerId="ADAL" clId="{187E3F0C-2A57-4642-8C4E-4B6B699D259E}" dt="2026-01-29T21:09:07.938" v="335" actId="1076"/>
          <ac:picMkLst>
            <pc:docMk/>
            <pc:sldMk cId="769178826" sldId="263"/>
            <ac:picMk id="4" creationId="{1E1D64DB-B0AD-9778-FA7A-3A604B0D24B6}"/>
          </ac:picMkLst>
        </pc:picChg>
      </pc:sldChg>
      <pc:sldChg chg="addSp modSp new mod">
        <pc:chgData name="Christina Owusu (2329700)" userId="d8943907-235b-40a4-97a8-9fc149cd40df" providerId="ADAL" clId="{187E3F0C-2A57-4642-8C4E-4B6B699D259E}" dt="2026-02-20T13:29:28.038" v="3767" actId="20577"/>
        <pc:sldMkLst>
          <pc:docMk/>
          <pc:sldMk cId="3473407239" sldId="272"/>
        </pc:sldMkLst>
        <pc:spChg chg="add mod">
          <ac:chgData name="Christina Owusu (2329700)" userId="d8943907-235b-40a4-97a8-9fc149cd40df" providerId="ADAL" clId="{187E3F0C-2A57-4642-8C4E-4B6B699D259E}" dt="2026-02-20T13:29:28.038" v="3767" actId="20577"/>
          <ac:spMkLst>
            <pc:docMk/>
            <pc:sldMk cId="3473407239" sldId="272"/>
            <ac:spMk id="3" creationId="{07D3D03D-B88E-858F-A6A8-3C0264C58637}"/>
          </ac:spMkLst>
        </pc:spChg>
        <pc:spChg chg="add mod">
          <ac:chgData name="Christina Owusu (2329700)" userId="d8943907-235b-40a4-97a8-9fc149cd40df" providerId="ADAL" clId="{187E3F0C-2A57-4642-8C4E-4B6B699D259E}" dt="2026-02-13T17:31:04.698" v="1085" actId="255"/>
          <ac:spMkLst>
            <pc:docMk/>
            <pc:sldMk cId="3473407239" sldId="272"/>
            <ac:spMk id="5" creationId="{EF450DB0-598C-DA48-61DA-15D0997DBF13}"/>
          </ac:spMkLst>
        </pc:spChg>
      </pc:sldChg>
      <pc:sldChg chg="addSp modSp new mod ord">
        <pc:chgData name="Christina Owusu (2329700)" userId="d8943907-235b-40a4-97a8-9fc149cd40df" providerId="ADAL" clId="{187E3F0C-2A57-4642-8C4E-4B6B699D259E}" dt="2026-02-20T13:36:14.069" v="3813" actId="20577"/>
        <pc:sldMkLst>
          <pc:docMk/>
          <pc:sldMk cId="4277983513" sldId="273"/>
        </pc:sldMkLst>
        <pc:spChg chg="add mod">
          <ac:chgData name="Christina Owusu (2329700)" userId="d8943907-235b-40a4-97a8-9fc149cd40df" providerId="ADAL" clId="{187E3F0C-2A57-4642-8C4E-4B6B699D259E}" dt="2026-02-19T11:55:30.359" v="1599" actId="255"/>
          <ac:spMkLst>
            <pc:docMk/>
            <pc:sldMk cId="4277983513" sldId="273"/>
            <ac:spMk id="3" creationId="{CAF065EA-3484-FD60-9C9C-1C2A77686420}"/>
          </ac:spMkLst>
        </pc:spChg>
        <pc:spChg chg="add mod">
          <ac:chgData name="Christina Owusu (2329700)" userId="d8943907-235b-40a4-97a8-9fc149cd40df" providerId="ADAL" clId="{187E3F0C-2A57-4642-8C4E-4B6B699D259E}" dt="2026-02-20T13:36:14.069" v="3813" actId="20577"/>
          <ac:spMkLst>
            <pc:docMk/>
            <pc:sldMk cId="4277983513" sldId="273"/>
            <ac:spMk id="5" creationId="{4457FA39-7C4B-F4CF-0BFE-2233A6DE21DE}"/>
          </ac:spMkLst>
        </pc:spChg>
        <pc:spChg chg="add mod">
          <ac:chgData name="Christina Owusu (2329700)" userId="d8943907-235b-40a4-97a8-9fc149cd40df" providerId="ADAL" clId="{187E3F0C-2A57-4642-8C4E-4B6B699D259E}" dt="2026-02-19T11:47:14.819" v="1596" actId="14100"/>
          <ac:spMkLst>
            <pc:docMk/>
            <pc:sldMk cId="4277983513" sldId="273"/>
            <ac:spMk id="8" creationId="{896700D7-F1D7-1EA9-C8AA-2729D679E764}"/>
          </ac:spMkLst>
        </pc:spChg>
        <pc:picChg chg="add mod">
          <ac:chgData name="Christina Owusu (2329700)" userId="d8943907-235b-40a4-97a8-9fc149cd40df" providerId="ADAL" clId="{187E3F0C-2A57-4642-8C4E-4B6B699D259E}" dt="2026-02-13T17:28:30.868" v="1063" actId="1076"/>
          <ac:picMkLst>
            <pc:docMk/>
            <pc:sldMk cId="4277983513" sldId="273"/>
            <ac:picMk id="6" creationId="{A2C0CF95-5E76-F7DF-B129-BAD82D41BF52}"/>
          </ac:picMkLst>
        </pc:picChg>
      </pc:sldChg>
      <pc:sldChg chg="addSp delSp modSp new mod">
        <pc:chgData name="Christina Owusu (2329700)" userId="d8943907-235b-40a4-97a8-9fc149cd40df" providerId="ADAL" clId="{187E3F0C-2A57-4642-8C4E-4B6B699D259E}" dt="2026-02-13T17:39:47.577" v="1143" actId="20577"/>
        <pc:sldMkLst>
          <pc:docMk/>
          <pc:sldMk cId="3867944551" sldId="275"/>
        </pc:sldMkLst>
        <pc:spChg chg="add mod">
          <ac:chgData name="Christina Owusu (2329700)" userId="d8943907-235b-40a4-97a8-9fc149cd40df" providerId="ADAL" clId="{187E3F0C-2A57-4642-8C4E-4B6B699D259E}" dt="2026-02-13T17:39:47.577" v="1143" actId="20577"/>
          <ac:spMkLst>
            <pc:docMk/>
            <pc:sldMk cId="3867944551" sldId="275"/>
            <ac:spMk id="3" creationId="{4619F497-4B35-EDA7-E350-0627881ED384}"/>
          </ac:spMkLst>
        </pc:spChg>
        <pc:spChg chg="add mod">
          <ac:chgData name="Christina Owusu (2329700)" userId="d8943907-235b-40a4-97a8-9fc149cd40df" providerId="ADAL" clId="{187E3F0C-2A57-4642-8C4E-4B6B699D259E}" dt="2026-02-13T17:39:33.683" v="1141" actId="33524"/>
          <ac:spMkLst>
            <pc:docMk/>
            <pc:sldMk cId="3867944551" sldId="275"/>
            <ac:spMk id="5" creationId="{B39BA7A5-E56E-1316-88C3-FC9BFE18D741}"/>
          </ac:spMkLst>
        </pc:spChg>
      </pc:sldChg>
      <pc:sldChg chg="addSp delSp modSp new mod setBg">
        <pc:chgData name="Christina Owusu (2329700)" userId="d8943907-235b-40a4-97a8-9fc149cd40df" providerId="ADAL" clId="{187E3F0C-2A57-4642-8C4E-4B6B699D259E}" dt="2026-02-20T12:38:10.765" v="3589" actId="113"/>
        <pc:sldMkLst>
          <pc:docMk/>
          <pc:sldMk cId="3929900461" sldId="276"/>
        </pc:sldMkLst>
        <pc:spChg chg="add mod ord">
          <ac:chgData name="Christina Owusu (2329700)" userId="d8943907-235b-40a4-97a8-9fc149cd40df" providerId="ADAL" clId="{187E3F0C-2A57-4642-8C4E-4B6B699D259E}" dt="2026-02-20T12:02:09.811" v="3498" actId="20577"/>
          <ac:spMkLst>
            <pc:docMk/>
            <pc:sldMk cId="3929900461" sldId="276"/>
            <ac:spMk id="3" creationId="{0612AA8D-6BFF-0DCA-CC79-B4042368815E}"/>
          </ac:spMkLst>
        </pc:spChg>
        <pc:spChg chg="add mod">
          <ac:chgData name="Christina Owusu (2329700)" userId="d8943907-235b-40a4-97a8-9fc149cd40df" providerId="ADAL" clId="{187E3F0C-2A57-4642-8C4E-4B6B699D259E}" dt="2026-02-13T17:45:40.846" v="1286" actId="1076"/>
          <ac:spMkLst>
            <pc:docMk/>
            <pc:sldMk cId="3929900461" sldId="276"/>
            <ac:spMk id="6" creationId="{AE28E35A-407C-FB9C-C3F5-26639A96028D}"/>
          </ac:spMkLst>
        </pc:spChg>
        <pc:spChg chg="add mod">
          <ac:chgData name="Christina Owusu (2329700)" userId="d8943907-235b-40a4-97a8-9fc149cd40df" providerId="ADAL" clId="{187E3F0C-2A57-4642-8C4E-4B6B699D259E}" dt="2026-02-20T12:38:10.765" v="3589" actId="113"/>
          <ac:spMkLst>
            <pc:docMk/>
            <pc:sldMk cId="3929900461" sldId="276"/>
            <ac:spMk id="7" creationId="{A71AD429-C657-D722-0D47-AD4675720DF2}"/>
          </ac:spMkLst>
        </pc:spChg>
        <pc:spChg chg="add mod">
          <ac:chgData name="Christina Owusu (2329700)" userId="d8943907-235b-40a4-97a8-9fc149cd40df" providerId="ADAL" clId="{187E3F0C-2A57-4642-8C4E-4B6B699D259E}" dt="2026-02-13T18:02:00.185" v="1378" actId="1076"/>
          <ac:spMkLst>
            <pc:docMk/>
            <pc:sldMk cId="3929900461" sldId="276"/>
            <ac:spMk id="10" creationId="{A8BE41C5-647A-8676-C7E8-D1D6D3E64D5C}"/>
          </ac:spMkLst>
        </pc:spChg>
        <pc:picChg chg="add mod">
          <ac:chgData name="Christina Owusu (2329700)" userId="d8943907-235b-40a4-97a8-9fc149cd40df" providerId="ADAL" clId="{187E3F0C-2A57-4642-8C4E-4B6B699D259E}" dt="2026-02-13T17:43:34.010" v="1157" actId="1076"/>
          <ac:picMkLst>
            <pc:docMk/>
            <pc:sldMk cId="3929900461" sldId="276"/>
            <ac:picMk id="4" creationId="{21C82AC4-AEF0-7F68-816D-F3667B396EBE}"/>
          </ac:picMkLst>
        </pc:picChg>
      </pc:sldChg>
      <pc:sldChg chg="addSp modSp new mod">
        <pc:chgData name="Christina Owusu (2329700)" userId="d8943907-235b-40a4-97a8-9fc149cd40df" providerId="ADAL" clId="{187E3F0C-2A57-4642-8C4E-4B6B699D259E}" dt="2026-02-20T12:37:41.425" v="3582" actId="113"/>
        <pc:sldMkLst>
          <pc:docMk/>
          <pc:sldMk cId="3749599365" sldId="277"/>
        </pc:sldMkLst>
        <pc:spChg chg="add mod">
          <ac:chgData name="Christina Owusu (2329700)" userId="d8943907-235b-40a4-97a8-9fc149cd40df" providerId="ADAL" clId="{187E3F0C-2A57-4642-8C4E-4B6B699D259E}" dt="2026-02-13T17:48:41.026" v="1318" actId="12"/>
          <ac:spMkLst>
            <pc:docMk/>
            <pc:sldMk cId="3749599365" sldId="277"/>
            <ac:spMk id="3" creationId="{4DE27188-80E7-0BBF-A3CC-35247121C1B8}"/>
          </ac:spMkLst>
        </pc:spChg>
        <pc:spChg chg="add mod">
          <ac:chgData name="Christina Owusu (2329700)" userId="d8943907-235b-40a4-97a8-9fc149cd40df" providerId="ADAL" clId="{187E3F0C-2A57-4642-8C4E-4B6B699D259E}" dt="2026-02-13T17:50:28.157" v="1362" actId="20577"/>
          <ac:spMkLst>
            <pc:docMk/>
            <pc:sldMk cId="3749599365" sldId="277"/>
            <ac:spMk id="6" creationId="{C25AC397-435D-E11C-80FE-8FCFCC8EF475}"/>
          </ac:spMkLst>
        </pc:spChg>
        <pc:spChg chg="add mod">
          <ac:chgData name="Christina Owusu (2329700)" userId="d8943907-235b-40a4-97a8-9fc149cd40df" providerId="ADAL" clId="{187E3F0C-2A57-4642-8C4E-4B6B699D259E}" dt="2026-02-20T12:37:41.425" v="3582" actId="113"/>
          <ac:spMkLst>
            <pc:docMk/>
            <pc:sldMk cId="3749599365" sldId="277"/>
            <ac:spMk id="7" creationId="{834B0404-8296-B355-1CA4-896E77ADD434}"/>
          </ac:spMkLst>
        </pc:spChg>
        <pc:picChg chg="add mod">
          <ac:chgData name="Christina Owusu (2329700)" userId="d8943907-235b-40a4-97a8-9fc149cd40df" providerId="ADAL" clId="{187E3F0C-2A57-4642-8C4E-4B6B699D259E}" dt="2026-02-13T17:48:51.165" v="1322" actId="1076"/>
          <ac:picMkLst>
            <pc:docMk/>
            <pc:sldMk cId="3749599365" sldId="277"/>
            <ac:picMk id="4" creationId="{C1108BB8-AE08-EC9F-D1F8-13F239AB7686}"/>
          </ac:picMkLst>
        </pc:picChg>
      </pc:sldChg>
      <pc:sldChg chg="addSp delSp modSp new mod">
        <pc:chgData name="Christina Owusu (2329700)" userId="d8943907-235b-40a4-97a8-9fc149cd40df" providerId="ADAL" clId="{187E3F0C-2A57-4642-8C4E-4B6B699D259E}" dt="2026-02-20T12:37:44.818" v="3583" actId="113"/>
        <pc:sldMkLst>
          <pc:docMk/>
          <pc:sldMk cId="965668379" sldId="278"/>
        </pc:sldMkLst>
        <pc:spChg chg="add mod">
          <ac:chgData name="Christina Owusu (2329700)" userId="d8943907-235b-40a4-97a8-9fc149cd40df" providerId="ADAL" clId="{187E3F0C-2A57-4642-8C4E-4B6B699D259E}" dt="2026-02-20T12:08:48.447" v="3541" actId="5793"/>
          <ac:spMkLst>
            <pc:docMk/>
            <pc:sldMk cId="965668379" sldId="278"/>
            <ac:spMk id="3" creationId="{6732F6F8-D763-602D-32AD-FE7F4542EC6C}"/>
          </ac:spMkLst>
        </pc:spChg>
        <pc:spChg chg="add mod">
          <ac:chgData name="Christina Owusu (2329700)" userId="d8943907-235b-40a4-97a8-9fc149cd40df" providerId="ADAL" clId="{187E3F0C-2A57-4642-8C4E-4B6B699D259E}" dt="2026-02-13T18:10:32.311" v="1419" actId="1076"/>
          <ac:spMkLst>
            <pc:docMk/>
            <pc:sldMk cId="965668379" sldId="278"/>
            <ac:spMk id="6" creationId="{D450FE80-CF09-C77A-3019-BBC2C1757F10}"/>
          </ac:spMkLst>
        </pc:spChg>
        <pc:spChg chg="add mod">
          <ac:chgData name="Christina Owusu (2329700)" userId="d8943907-235b-40a4-97a8-9fc149cd40df" providerId="ADAL" clId="{187E3F0C-2A57-4642-8C4E-4B6B699D259E}" dt="2026-02-20T12:37:44.818" v="3583" actId="113"/>
          <ac:spMkLst>
            <pc:docMk/>
            <pc:sldMk cId="965668379" sldId="278"/>
            <ac:spMk id="8" creationId="{C2E253F9-62FA-13E7-381D-8F6BCECFC947}"/>
          </ac:spMkLst>
        </pc:spChg>
        <pc:picChg chg="add mod">
          <ac:chgData name="Christina Owusu (2329700)" userId="d8943907-235b-40a4-97a8-9fc149cd40df" providerId="ADAL" clId="{187E3F0C-2A57-4642-8C4E-4B6B699D259E}" dt="2026-02-13T18:09:05.060" v="1389" actId="1076"/>
          <ac:picMkLst>
            <pc:docMk/>
            <pc:sldMk cId="965668379" sldId="278"/>
            <ac:picMk id="4" creationId="{16329FF2-880C-37DC-FD28-7C01A7F7FFFF}"/>
          </ac:picMkLst>
        </pc:picChg>
      </pc:sldChg>
      <pc:sldChg chg="addSp modSp new mod ord">
        <pc:chgData name="Christina Owusu (2329700)" userId="d8943907-235b-40a4-97a8-9fc149cd40df" providerId="ADAL" clId="{187E3F0C-2A57-4642-8C4E-4B6B699D259E}" dt="2026-02-20T12:37:53.002" v="3587" actId="113"/>
        <pc:sldMkLst>
          <pc:docMk/>
          <pc:sldMk cId="3623029277" sldId="279"/>
        </pc:sldMkLst>
        <pc:spChg chg="add mod">
          <ac:chgData name="Christina Owusu (2329700)" userId="d8943907-235b-40a4-97a8-9fc149cd40df" providerId="ADAL" clId="{187E3F0C-2A57-4642-8C4E-4B6B699D259E}" dt="2026-02-19T11:48:18.242" v="1597" actId="20577"/>
          <ac:spMkLst>
            <pc:docMk/>
            <pc:sldMk cId="3623029277" sldId="279"/>
            <ac:spMk id="3" creationId="{B88B961D-98CC-3BFC-9421-1A1A39144B96}"/>
          </ac:spMkLst>
        </pc:spChg>
        <pc:spChg chg="add mod">
          <ac:chgData name="Christina Owusu (2329700)" userId="d8943907-235b-40a4-97a8-9fc149cd40df" providerId="ADAL" clId="{187E3F0C-2A57-4642-8C4E-4B6B699D259E}" dt="2026-02-20T12:37:53.002" v="3587" actId="113"/>
          <ac:spMkLst>
            <pc:docMk/>
            <pc:sldMk cId="3623029277" sldId="279"/>
            <ac:spMk id="4" creationId="{B74F58C5-1660-2E05-8042-A35AE76D3F39}"/>
          </ac:spMkLst>
        </pc:spChg>
      </pc:sldChg>
      <pc:sldChg chg="addSp delSp modSp new mod">
        <pc:chgData name="Christina Owusu (2329700)" userId="d8943907-235b-40a4-97a8-9fc149cd40df" providerId="ADAL" clId="{187E3F0C-2A57-4642-8C4E-4B6B699D259E}" dt="2026-02-20T12:37:57.558" v="3588" actId="113"/>
        <pc:sldMkLst>
          <pc:docMk/>
          <pc:sldMk cId="3183641360" sldId="280"/>
        </pc:sldMkLst>
        <pc:spChg chg="add del mod">
          <ac:chgData name="Christina Owusu (2329700)" userId="d8943907-235b-40a4-97a8-9fc149cd40df" providerId="ADAL" clId="{187E3F0C-2A57-4642-8C4E-4B6B699D259E}" dt="2026-02-19T14:59:59.400" v="2014"/>
          <ac:spMkLst>
            <pc:docMk/>
            <pc:sldMk cId="3183641360" sldId="280"/>
            <ac:spMk id="3" creationId="{0DF4800C-F66B-299D-DED2-CB575D530874}"/>
          </ac:spMkLst>
        </pc:spChg>
        <pc:spChg chg="add mod">
          <ac:chgData name="Christina Owusu (2329700)" userId="d8943907-235b-40a4-97a8-9fc149cd40df" providerId="ADAL" clId="{187E3F0C-2A57-4642-8C4E-4B6B699D259E}" dt="2026-02-20T12:37:57.558" v="3588" actId="113"/>
          <ac:spMkLst>
            <pc:docMk/>
            <pc:sldMk cId="3183641360" sldId="280"/>
            <ac:spMk id="4" creationId="{AC0A099E-485E-03B7-398E-AA8E425D5D43}"/>
          </ac:spMkLst>
        </pc:spChg>
        <pc:spChg chg="add del mod">
          <ac:chgData name="Christina Owusu (2329700)" userId="d8943907-235b-40a4-97a8-9fc149cd40df" providerId="ADAL" clId="{187E3F0C-2A57-4642-8C4E-4B6B699D259E}" dt="2026-02-20T12:11:24.313" v="3546" actId="20577"/>
          <ac:spMkLst>
            <pc:docMk/>
            <pc:sldMk cId="3183641360" sldId="280"/>
            <ac:spMk id="5" creationId="{F4796170-4A0B-C96B-3A5D-CCD7C99B9338}"/>
          </ac:spMkLst>
        </pc:spChg>
      </pc:sldChg>
      <pc:sldChg chg="addSp modSp new mod">
        <pc:chgData name="Christina Owusu (2329700)" userId="d8943907-235b-40a4-97a8-9fc149cd40df" providerId="ADAL" clId="{187E3F0C-2A57-4642-8C4E-4B6B699D259E}" dt="2026-02-20T12:34:39.132" v="3579" actId="207"/>
        <pc:sldMkLst>
          <pc:docMk/>
          <pc:sldMk cId="274201345" sldId="281"/>
        </pc:sldMkLst>
        <pc:spChg chg="add mod">
          <ac:chgData name="Christina Owusu (2329700)" userId="d8943907-235b-40a4-97a8-9fc149cd40df" providerId="ADAL" clId="{187E3F0C-2A57-4642-8C4E-4B6B699D259E}" dt="2026-02-20T12:34:39.132" v="3579" actId="207"/>
          <ac:spMkLst>
            <pc:docMk/>
            <pc:sldMk cId="274201345" sldId="281"/>
            <ac:spMk id="3" creationId="{221A0781-74F2-8A98-94A1-7F529286B241}"/>
          </ac:spMkLst>
        </pc:spChg>
        <pc:spChg chg="add mod">
          <ac:chgData name="Christina Owusu (2329700)" userId="d8943907-235b-40a4-97a8-9fc149cd40df" providerId="ADAL" clId="{187E3F0C-2A57-4642-8C4E-4B6B699D259E}" dt="2026-02-20T12:34:20.156" v="3576" actId="1076"/>
          <ac:spMkLst>
            <pc:docMk/>
            <pc:sldMk cId="274201345" sldId="281"/>
            <ac:spMk id="5" creationId="{C6C616A5-4997-3203-F058-B81E69C65631}"/>
          </ac:spMkLst>
        </pc:spChg>
      </pc:sldChg>
      <pc:sldChg chg="addSp delSp modSp new mod">
        <pc:chgData name="Christina Owusu (2329700)" userId="d8943907-235b-40a4-97a8-9fc149cd40df" providerId="ADAL" clId="{187E3F0C-2A57-4642-8C4E-4B6B699D259E}" dt="2026-02-20T12:34:28.489" v="3577" actId="207"/>
        <pc:sldMkLst>
          <pc:docMk/>
          <pc:sldMk cId="3097269834" sldId="282"/>
        </pc:sldMkLst>
        <pc:spChg chg="add mod">
          <ac:chgData name="Christina Owusu (2329700)" userId="d8943907-235b-40a4-97a8-9fc149cd40df" providerId="ADAL" clId="{187E3F0C-2A57-4642-8C4E-4B6B699D259E}" dt="2026-02-19T14:11:34.090" v="1983" actId="14100"/>
          <ac:spMkLst>
            <pc:docMk/>
            <pc:sldMk cId="3097269834" sldId="282"/>
            <ac:spMk id="3" creationId="{14041145-AB92-33F6-7118-0DE9BAFF7AA3}"/>
          </ac:spMkLst>
        </pc:spChg>
        <pc:spChg chg="add del mod">
          <ac:chgData name="Christina Owusu (2329700)" userId="d8943907-235b-40a4-97a8-9fc149cd40df" providerId="ADAL" clId="{187E3F0C-2A57-4642-8C4E-4B6B699D259E}" dt="2026-02-19T14:11:08.491" v="1969" actId="22"/>
          <ac:spMkLst>
            <pc:docMk/>
            <pc:sldMk cId="3097269834" sldId="282"/>
            <ac:spMk id="5" creationId="{853FB792-E861-FECB-D2ED-D3E93989EBE1}"/>
          </ac:spMkLst>
        </pc:spChg>
        <pc:spChg chg="add del mod">
          <ac:chgData name="Christina Owusu (2329700)" userId="d8943907-235b-40a4-97a8-9fc149cd40df" providerId="ADAL" clId="{187E3F0C-2A57-4642-8C4E-4B6B699D259E}" dt="2026-02-19T11:41:02.791" v="1572"/>
          <ac:spMkLst>
            <pc:docMk/>
            <pc:sldMk cId="3097269834" sldId="282"/>
            <ac:spMk id="6" creationId="{E68202A0-0FD6-07E2-6FBB-97CE59A19BE5}"/>
          </ac:spMkLst>
        </pc:spChg>
        <pc:spChg chg="add mod">
          <ac:chgData name="Christina Owusu (2329700)" userId="d8943907-235b-40a4-97a8-9fc149cd40df" providerId="ADAL" clId="{187E3F0C-2A57-4642-8C4E-4B6B699D259E}" dt="2026-02-20T12:15:34.562" v="3554" actId="20577"/>
          <ac:spMkLst>
            <pc:docMk/>
            <pc:sldMk cId="3097269834" sldId="282"/>
            <ac:spMk id="8" creationId="{7128D100-7B34-DE6C-ABB3-6E5C3282F4D2}"/>
          </ac:spMkLst>
        </pc:spChg>
        <pc:spChg chg="add mod">
          <ac:chgData name="Christina Owusu (2329700)" userId="d8943907-235b-40a4-97a8-9fc149cd40df" providerId="ADAL" clId="{187E3F0C-2A57-4642-8C4E-4B6B699D259E}" dt="2026-02-20T12:34:28.489" v="3577" actId="207"/>
          <ac:spMkLst>
            <pc:docMk/>
            <pc:sldMk cId="3097269834" sldId="282"/>
            <ac:spMk id="9" creationId="{29F25C39-22A2-A744-8D6F-74AD08CA9983}"/>
          </ac:spMkLst>
        </pc:spChg>
        <pc:picChg chg="add mod">
          <ac:chgData name="Christina Owusu (2329700)" userId="d8943907-235b-40a4-97a8-9fc149cd40df" providerId="ADAL" clId="{187E3F0C-2A57-4642-8C4E-4B6B699D259E}" dt="2026-02-19T11:41:10.999" v="1573" actId="1076"/>
          <ac:picMkLst>
            <pc:docMk/>
            <pc:sldMk cId="3097269834" sldId="282"/>
            <ac:picMk id="4" creationId="{C0AEFC10-5749-951D-FA8B-E46A09F77B0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B48E64-91A8-4859-8078-54E5FB3CEF31}" type="datetimeFigureOut">
              <a:rPr lang="en-GB" smtClean="0"/>
              <a:t>20/02/2026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EDBBCCD-65F5-45EF-85C1-AAB309816671}" type="slidenum">
              <a:rPr lang="en-GB" smtClean="0"/>
              <a:t>‹#›</a:t>
            </a:fld>
            <a:endParaRPr lang="en-GB"/>
          </a:p>
        </p:txBody>
      </p:sp>
    </p:spTree>
    <p:extLst>
      <p:ext uri="{BB962C8B-B14F-4D97-AF65-F5344CB8AC3E}">
        <p14:creationId xmlns:p14="http://schemas.microsoft.com/office/powerpoint/2010/main" val="39416572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EDBBCCD-65F5-45EF-85C1-AAB309816671}" type="slidenum">
              <a:rPr lang="en-GB" smtClean="0"/>
              <a:t>9</a:t>
            </a:fld>
            <a:endParaRPr lang="en-GB"/>
          </a:p>
        </p:txBody>
      </p:sp>
    </p:spTree>
    <p:extLst>
      <p:ext uri="{BB962C8B-B14F-4D97-AF65-F5344CB8AC3E}">
        <p14:creationId xmlns:p14="http://schemas.microsoft.com/office/powerpoint/2010/main" val="62430486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2/20/2026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68264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2/20/2026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7152492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2/20/2026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79049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2/20/2026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1533020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2/20/2026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788014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2/20/2026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9206766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2/20/2026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5668997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2/20/2026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212301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2/20/2026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72490233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2/20/2026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4180837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2/20/2026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61339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2/20/2026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78449127"/>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 id="2147483707" r:id="rId4"/>
    <p:sldLayoutId id="2147483708" r:id="rId5"/>
    <p:sldLayoutId id="2147483702" r:id="rId6"/>
    <p:sldLayoutId id="2147483698" r:id="rId7"/>
    <p:sldLayoutId id="2147483699" r:id="rId8"/>
    <p:sldLayoutId id="2147483700" r:id="rId9"/>
    <p:sldLayoutId id="2147483701" r:id="rId10"/>
    <p:sldLayoutId id="2147483703"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8658C3E-AD26-58E3-749F-774A54F73597}"/>
              </a:ext>
            </a:extLst>
          </p:cNvPr>
          <p:cNvSpPr>
            <a:spLocks noGrp="1"/>
          </p:cNvSpPr>
          <p:nvPr>
            <p:ph idx="1"/>
          </p:nvPr>
        </p:nvSpPr>
        <p:spPr>
          <a:xfrm>
            <a:off x="451974" y="2627910"/>
            <a:ext cx="10890928" cy="3566160"/>
          </a:xfrm>
        </p:spPr>
        <p:txBody>
          <a:bodyPr/>
          <a:lstStyle/>
          <a:p>
            <a:pPr marL="0" indent="0">
              <a:buNone/>
            </a:pPr>
            <a:r>
              <a:rPr lang="en-GB" b="1" dirty="0">
                <a:latin typeface="Arial" panose="020B0604020202020204" pitchFamily="34" charset="0"/>
                <a:cs typeface="Arial" panose="020B0604020202020204" pitchFamily="34" charset="0"/>
              </a:rPr>
              <a:t>Name: Christina Owusu</a:t>
            </a:r>
          </a:p>
          <a:p>
            <a:pPr marL="0" indent="0">
              <a:buNone/>
            </a:pPr>
            <a:r>
              <a:rPr lang="en-GB" b="1" dirty="0">
                <a:latin typeface="Arial" panose="020B0604020202020204" pitchFamily="34" charset="0"/>
                <a:cs typeface="Arial" panose="020B0604020202020204" pitchFamily="34" charset="0"/>
              </a:rPr>
              <a:t>Student ID:2329700 </a:t>
            </a:r>
          </a:p>
          <a:p>
            <a:pPr marL="0" indent="0">
              <a:buNone/>
            </a:pPr>
            <a:r>
              <a:rPr lang="en-GB" b="1" dirty="0">
                <a:latin typeface="Arial" panose="020B0604020202020204" pitchFamily="34" charset="0"/>
                <a:cs typeface="Arial" panose="020B0604020202020204" pitchFamily="34" charset="0"/>
              </a:rPr>
              <a:t>Module Code: (LCHS4009)</a:t>
            </a:r>
          </a:p>
          <a:p>
            <a:pPr marL="0" indent="0">
              <a:buNone/>
            </a:pPr>
            <a:r>
              <a:rPr lang="en-GB" b="1" dirty="0">
                <a:latin typeface="Arial" panose="020B0604020202020204" pitchFamily="34" charset="0"/>
                <a:cs typeface="Arial" panose="020B0604020202020204" pitchFamily="34" charset="0"/>
              </a:rPr>
              <a:t>Module: Professional development within Health and Social Care</a:t>
            </a:r>
          </a:p>
          <a:p>
            <a:pPr marL="0" indent="0">
              <a:buNone/>
            </a:pPr>
            <a:r>
              <a:rPr lang="en-GB" b="1" dirty="0">
                <a:latin typeface="Arial" panose="020B0604020202020204" pitchFamily="34" charset="0"/>
                <a:cs typeface="Arial" panose="020B0604020202020204" pitchFamily="34" charset="0"/>
              </a:rPr>
              <a:t>Lecturer: Dr Aishat Bakre</a:t>
            </a:r>
          </a:p>
          <a:p>
            <a:pPr marL="0" indent="0">
              <a:buNone/>
            </a:pPr>
            <a:r>
              <a:rPr lang="en-GB" b="1" dirty="0">
                <a:latin typeface="Arial" panose="020B0604020202020204" pitchFamily="34" charset="0"/>
                <a:cs typeface="Arial" panose="020B0604020202020204" pitchFamily="34" charset="0"/>
              </a:rPr>
              <a:t>Self : Team Working</a:t>
            </a:r>
          </a:p>
          <a:p>
            <a:endParaRPr lang="en-GB" dirty="0"/>
          </a:p>
          <a:p>
            <a:endParaRPr lang="en-GB" dirty="0"/>
          </a:p>
          <a:p>
            <a:endParaRPr lang="en-GB" dirty="0"/>
          </a:p>
        </p:txBody>
      </p:sp>
      <p:pic>
        <p:nvPicPr>
          <p:cNvPr id="4" name="Picture 3">
            <a:extLst>
              <a:ext uri="{FF2B5EF4-FFF2-40B4-BE49-F238E27FC236}">
                <a16:creationId xmlns:a16="http://schemas.microsoft.com/office/drawing/2014/main" id="{1E1D64DB-B0AD-9778-FA7A-3A604B0D24B6}"/>
              </a:ext>
            </a:extLst>
          </p:cNvPr>
          <p:cNvPicPr>
            <a:picLocks noChangeAspect="1"/>
          </p:cNvPicPr>
          <p:nvPr/>
        </p:nvPicPr>
        <p:blipFill>
          <a:blip r:embed="rId2"/>
          <a:stretch>
            <a:fillRect/>
          </a:stretch>
        </p:blipFill>
        <p:spPr>
          <a:xfrm>
            <a:off x="98295" y="0"/>
            <a:ext cx="2572735" cy="1146147"/>
          </a:xfrm>
          <a:prstGeom prst="rect">
            <a:avLst/>
          </a:prstGeom>
        </p:spPr>
      </p:pic>
    </p:spTree>
    <p:extLst>
      <p:ext uri="{BB962C8B-B14F-4D97-AF65-F5344CB8AC3E}">
        <p14:creationId xmlns:p14="http://schemas.microsoft.com/office/powerpoint/2010/main" val="7691788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CAF065EA-3484-FD60-9C9C-1C2A77686420}"/>
              </a:ext>
            </a:extLst>
          </p:cNvPr>
          <p:cNvSpPr txBox="1"/>
          <p:nvPr/>
        </p:nvSpPr>
        <p:spPr>
          <a:xfrm>
            <a:off x="381000" y="1179570"/>
            <a:ext cx="6096000" cy="4093428"/>
          </a:xfrm>
          <a:prstGeom prst="rect">
            <a:avLst/>
          </a:prstGeom>
          <a:noFill/>
        </p:spPr>
        <p:txBody>
          <a:bodyPr wrap="square">
            <a:spAutoFit/>
          </a:bodyPr>
          <a:lstStyle/>
          <a:p>
            <a:pPr marL="285750" indent="-285750">
              <a:buFont typeface="Wingdings" panose="05000000000000000000" pitchFamily="2" charset="2"/>
              <a:buChar char="§"/>
            </a:pPr>
            <a:r>
              <a:rPr lang="en-GB" sz="2000" dirty="0">
                <a:latin typeface="Arial" panose="020B0604020202020204" pitchFamily="34" charset="0"/>
                <a:cs typeface="Arial" panose="020B0604020202020204" pitchFamily="34" charset="0"/>
              </a:rPr>
              <a:t>Teamwork in health and social care is essential because no single professional can meet all the needs of a patient or service user on their own. </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2000" dirty="0">
                <a:latin typeface="Arial" panose="020B0604020202020204" pitchFamily="34" charset="0"/>
                <a:cs typeface="Arial" panose="020B0604020202020204" pitchFamily="34" charset="0"/>
              </a:rPr>
              <a:t>When health and social care professionals such as doctors, nurses, social workers and support staff work together, they can provide safer, more effective and person-centred care. </a:t>
            </a:r>
          </a:p>
          <a:p>
            <a:endParaRPr lang="en-GB" sz="20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
            </a:pPr>
            <a:r>
              <a:rPr lang="en-GB" sz="2000" dirty="0">
                <a:latin typeface="Arial" panose="020B0604020202020204" pitchFamily="34" charset="0"/>
                <a:cs typeface="Arial" panose="020B0604020202020204" pitchFamily="34" charset="0"/>
              </a:rPr>
              <a:t>Each professional brings different skills and knowledge, which helps ensure that individuals receive the right care and support.</a:t>
            </a:r>
          </a:p>
          <a:p>
            <a:r>
              <a:rPr lang="en-GB" sz="2000" dirty="0">
                <a:latin typeface="Arial" panose="020B0604020202020204" pitchFamily="34" charset="0"/>
                <a:cs typeface="Arial" panose="020B0604020202020204" pitchFamily="34" charset="0"/>
              </a:rPr>
              <a:t>                             (World Health Organization, 2010)</a:t>
            </a:r>
          </a:p>
        </p:txBody>
      </p:sp>
      <p:sp>
        <p:nvSpPr>
          <p:cNvPr id="5" name="TextBox 4">
            <a:extLst>
              <a:ext uri="{FF2B5EF4-FFF2-40B4-BE49-F238E27FC236}">
                <a16:creationId xmlns:a16="http://schemas.microsoft.com/office/drawing/2014/main" id="{4457FA39-7C4B-F4CF-0BFE-2233A6DE21DE}"/>
              </a:ext>
            </a:extLst>
          </p:cNvPr>
          <p:cNvSpPr txBox="1"/>
          <p:nvPr/>
        </p:nvSpPr>
        <p:spPr>
          <a:xfrm>
            <a:off x="381000" y="479363"/>
            <a:ext cx="6096000" cy="461665"/>
          </a:xfrm>
          <a:prstGeom prst="rect">
            <a:avLst/>
          </a:prstGeom>
          <a:noFill/>
        </p:spPr>
        <p:txBody>
          <a:bodyPr wrap="square">
            <a:spAutoFit/>
          </a:bodyPr>
          <a:lstStyle/>
          <a:p>
            <a:r>
              <a:rPr lang="en-GB" sz="2400" b="1">
                <a:solidFill>
                  <a:schemeClr val="bg2">
                    <a:lumMod val="25000"/>
                  </a:schemeClr>
                </a:solidFill>
                <a:latin typeface="Arial" panose="020B0604020202020204" pitchFamily="34" charset="0"/>
                <a:cs typeface="Arial" panose="020B0604020202020204" pitchFamily="34" charset="0"/>
              </a:rPr>
              <a:t>DEFINITION OF </a:t>
            </a:r>
            <a:r>
              <a:rPr lang="en-GB" sz="2400" b="1" dirty="0">
                <a:solidFill>
                  <a:schemeClr val="bg2">
                    <a:lumMod val="25000"/>
                  </a:schemeClr>
                </a:solidFill>
                <a:latin typeface="Arial" panose="020B0604020202020204" pitchFamily="34" charset="0"/>
                <a:cs typeface="Arial" panose="020B0604020202020204" pitchFamily="34" charset="0"/>
              </a:rPr>
              <a:t>TEAMWORK</a:t>
            </a:r>
          </a:p>
        </p:txBody>
      </p:sp>
      <p:pic>
        <p:nvPicPr>
          <p:cNvPr id="6" name="Picture 5">
            <a:extLst>
              <a:ext uri="{FF2B5EF4-FFF2-40B4-BE49-F238E27FC236}">
                <a16:creationId xmlns:a16="http://schemas.microsoft.com/office/drawing/2014/main" id="{A2C0CF95-5E76-F7DF-B129-BAD82D41BF52}"/>
              </a:ext>
            </a:extLst>
          </p:cNvPr>
          <p:cNvPicPr>
            <a:picLocks noChangeAspect="1"/>
          </p:cNvPicPr>
          <p:nvPr/>
        </p:nvPicPr>
        <p:blipFill>
          <a:blip r:embed="rId2"/>
          <a:stretch>
            <a:fillRect/>
          </a:stretch>
        </p:blipFill>
        <p:spPr>
          <a:xfrm>
            <a:off x="10607737" y="165724"/>
            <a:ext cx="1584263" cy="1550607"/>
          </a:xfrm>
          <a:prstGeom prst="rect">
            <a:avLst/>
          </a:prstGeom>
        </p:spPr>
      </p:pic>
      <p:sp>
        <p:nvSpPr>
          <p:cNvPr id="8" name="TextBox 7">
            <a:extLst>
              <a:ext uri="{FF2B5EF4-FFF2-40B4-BE49-F238E27FC236}">
                <a16:creationId xmlns:a16="http://schemas.microsoft.com/office/drawing/2014/main" id="{896700D7-F1D7-1EA9-C8AA-2729D679E764}"/>
              </a:ext>
            </a:extLst>
          </p:cNvPr>
          <p:cNvSpPr txBox="1"/>
          <p:nvPr/>
        </p:nvSpPr>
        <p:spPr>
          <a:xfrm rot="10800000" flipV="1">
            <a:off x="8221239" y="1986837"/>
            <a:ext cx="3816432" cy="374398"/>
          </a:xfrm>
          <a:prstGeom prst="rect">
            <a:avLst/>
          </a:prstGeom>
          <a:noFill/>
        </p:spPr>
        <p:txBody>
          <a:bodyPr wrap="square">
            <a:spAutoFit/>
          </a:bodyPr>
          <a:lstStyle/>
          <a:p>
            <a:r>
              <a:rPr lang="en-GB" dirty="0"/>
              <a:t>Texas-group-health-insurance 2021</a:t>
            </a:r>
          </a:p>
        </p:txBody>
      </p:sp>
    </p:spTree>
    <p:extLst>
      <p:ext uri="{BB962C8B-B14F-4D97-AF65-F5344CB8AC3E}">
        <p14:creationId xmlns:p14="http://schemas.microsoft.com/office/powerpoint/2010/main" val="42779835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7D3D03D-B88E-858F-A6A8-3C0264C58637}"/>
              </a:ext>
            </a:extLst>
          </p:cNvPr>
          <p:cNvSpPr txBox="1"/>
          <p:nvPr/>
        </p:nvSpPr>
        <p:spPr>
          <a:xfrm>
            <a:off x="635726" y="398808"/>
            <a:ext cx="6096000" cy="461665"/>
          </a:xfrm>
          <a:prstGeom prst="rect">
            <a:avLst/>
          </a:prstGeom>
          <a:noFill/>
        </p:spPr>
        <p:txBody>
          <a:bodyPr wrap="square">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SIGNIFICANT OF TEAMWORK</a:t>
            </a:r>
          </a:p>
        </p:txBody>
      </p:sp>
      <p:sp>
        <p:nvSpPr>
          <p:cNvPr id="5" name="TextBox 4">
            <a:extLst>
              <a:ext uri="{FF2B5EF4-FFF2-40B4-BE49-F238E27FC236}">
                <a16:creationId xmlns:a16="http://schemas.microsoft.com/office/drawing/2014/main" id="{EF450DB0-598C-DA48-61DA-15D0997DBF13}"/>
              </a:ext>
            </a:extLst>
          </p:cNvPr>
          <p:cNvSpPr txBox="1"/>
          <p:nvPr/>
        </p:nvSpPr>
        <p:spPr>
          <a:xfrm>
            <a:off x="566056" y="1223278"/>
            <a:ext cx="8029303" cy="3785652"/>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Tuckman’s model shows how teams grow and work better together over time. It includes the stages Forming, Storming, Norming, Performing, and sometimes Adjourning (added later).</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In health and social care, multidisciplinary teams like doctors, nurses, social workers, and therapists go through these stages as they learn to provide coordinated, safe, and effective care (Tuckman, 1965; Tuckman &amp; Jensen, 1977).</a:t>
            </a:r>
          </a:p>
        </p:txBody>
      </p:sp>
    </p:spTree>
    <p:extLst>
      <p:ext uri="{BB962C8B-B14F-4D97-AF65-F5344CB8AC3E}">
        <p14:creationId xmlns:p14="http://schemas.microsoft.com/office/powerpoint/2010/main" val="34734072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619F497-4B35-EDA7-E350-0627881ED384}"/>
              </a:ext>
            </a:extLst>
          </p:cNvPr>
          <p:cNvSpPr txBox="1"/>
          <p:nvPr/>
        </p:nvSpPr>
        <p:spPr>
          <a:xfrm>
            <a:off x="391886" y="1126673"/>
            <a:ext cx="8560252" cy="3416320"/>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Team members are polite but unsure about their roles. People rely on the leader for direction.</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Health and social care teams need to understand each member’s skills so they can care for patients effective</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Create a team charter, schedule regular meetings, and encourage a safe space for questions and ideas (Tuckman, 1965; Tuckman &amp; Jensen, 1977).</a:t>
            </a:r>
          </a:p>
        </p:txBody>
      </p:sp>
      <p:sp>
        <p:nvSpPr>
          <p:cNvPr id="5" name="TextBox 4">
            <a:extLst>
              <a:ext uri="{FF2B5EF4-FFF2-40B4-BE49-F238E27FC236}">
                <a16:creationId xmlns:a16="http://schemas.microsoft.com/office/drawing/2014/main" id="{B39BA7A5-E56E-1316-88C3-FC9BFE18D741}"/>
              </a:ext>
            </a:extLst>
          </p:cNvPr>
          <p:cNvSpPr txBox="1"/>
          <p:nvPr/>
        </p:nvSpPr>
        <p:spPr>
          <a:xfrm>
            <a:off x="555172" y="555172"/>
            <a:ext cx="5540828"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IMPORTANCE OF TEAMWORK </a:t>
            </a:r>
          </a:p>
        </p:txBody>
      </p:sp>
    </p:spTree>
    <p:extLst>
      <p:ext uri="{BB962C8B-B14F-4D97-AF65-F5344CB8AC3E}">
        <p14:creationId xmlns:p14="http://schemas.microsoft.com/office/powerpoint/2010/main" val="38679445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612AA8D-6BFF-0DCA-CC79-B4042368815E}"/>
              </a:ext>
            </a:extLst>
          </p:cNvPr>
          <p:cNvSpPr txBox="1"/>
          <p:nvPr/>
        </p:nvSpPr>
        <p:spPr>
          <a:xfrm>
            <a:off x="391886" y="1208313"/>
            <a:ext cx="8903152" cy="5262979"/>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Members may disagree about priorities or ways of working. Conflicts can arise due to different professional backgrounds.</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Health and care professionals often have different goals medical, social, or psychological so it is important to align them.</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Hold structured discussions to resolve disagreements, use tools like RACI to clarify who does what, and set clear rules for handling conflicts (Reeves et al., 2017; Kalinowski &amp; Brown, 2012).</a:t>
            </a:r>
          </a:p>
        </p:txBody>
      </p:sp>
      <p:pic>
        <p:nvPicPr>
          <p:cNvPr id="4" name="Picture 3">
            <a:extLst>
              <a:ext uri="{FF2B5EF4-FFF2-40B4-BE49-F238E27FC236}">
                <a16:creationId xmlns:a16="http://schemas.microsoft.com/office/drawing/2014/main" id="{21C82AC4-AEF0-7F68-816D-F3667B396EBE}"/>
              </a:ext>
            </a:extLst>
          </p:cNvPr>
          <p:cNvPicPr>
            <a:picLocks noChangeAspect="1"/>
          </p:cNvPicPr>
          <p:nvPr/>
        </p:nvPicPr>
        <p:blipFill>
          <a:blip r:embed="rId2"/>
          <a:stretch>
            <a:fillRect/>
          </a:stretch>
        </p:blipFill>
        <p:spPr>
          <a:xfrm>
            <a:off x="9025219" y="202620"/>
            <a:ext cx="2926334" cy="1652159"/>
          </a:xfrm>
          <a:prstGeom prst="rect">
            <a:avLst/>
          </a:prstGeom>
        </p:spPr>
      </p:pic>
      <p:sp>
        <p:nvSpPr>
          <p:cNvPr id="6" name="TextBox 5">
            <a:extLst>
              <a:ext uri="{FF2B5EF4-FFF2-40B4-BE49-F238E27FC236}">
                <a16:creationId xmlns:a16="http://schemas.microsoft.com/office/drawing/2014/main" id="{AE28E35A-407C-FB9C-C3F5-26639A96028D}"/>
              </a:ext>
            </a:extLst>
          </p:cNvPr>
          <p:cNvSpPr txBox="1"/>
          <p:nvPr/>
        </p:nvSpPr>
        <p:spPr>
          <a:xfrm>
            <a:off x="8597394" y="2079563"/>
            <a:ext cx="6098720" cy="369332"/>
          </a:xfrm>
          <a:prstGeom prst="rect">
            <a:avLst/>
          </a:prstGeom>
          <a:noFill/>
        </p:spPr>
        <p:txBody>
          <a:bodyPr wrap="square">
            <a:spAutoFit/>
          </a:bodyPr>
          <a:lstStyle/>
          <a:p>
            <a:r>
              <a:rPr lang="en-GB" dirty="0"/>
              <a:t>collidu.com/media/catalog2026</a:t>
            </a:r>
          </a:p>
        </p:txBody>
      </p:sp>
      <p:sp>
        <p:nvSpPr>
          <p:cNvPr id="7" name="TextBox 6">
            <a:extLst>
              <a:ext uri="{FF2B5EF4-FFF2-40B4-BE49-F238E27FC236}">
                <a16:creationId xmlns:a16="http://schemas.microsoft.com/office/drawing/2014/main" id="{A71AD429-C657-D722-0D47-AD4675720DF2}"/>
              </a:ext>
            </a:extLst>
          </p:cNvPr>
          <p:cNvSpPr txBox="1"/>
          <p:nvPr/>
        </p:nvSpPr>
        <p:spPr>
          <a:xfrm>
            <a:off x="1164771" y="522514"/>
            <a:ext cx="5519058"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ROLE CLARITY</a:t>
            </a:r>
          </a:p>
        </p:txBody>
      </p:sp>
      <p:sp>
        <p:nvSpPr>
          <p:cNvPr id="10" name="TextBox 9">
            <a:extLst>
              <a:ext uri="{FF2B5EF4-FFF2-40B4-BE49-F238E27FC236}">
                <a16:creationId xmlns:a16="http://schemas.microsoft.com/office/drawing/2014/main" id="{A8BE41C5-647A-8676-C7E8-D1D6D3E64D5C}"/>
              </a:ext>
            </a:extLst>
          </p:cNvPr>
          <p:cNvSpPr txBox="1"/>
          <p:nvPr/>
        </p:nvSpPr>
        <p:spPr>
          <a:xfrm>
            <a:off x="391886" y="3596102"/>
            <a:ext cx="8344861" cy="1200329"/>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Clear routines and shared understanding reduce mistakes and make care safer (Kalinowski &amp; Brown, 2012).</a:t>
            </a:r>
          </a:p>
        </p:txBody>
      </p:sp>
    </p:spTree>
    <p:extLst>
      <p:ext uri="{BB962C8B-B14F-4D97-AF65-F5344CB8AC3E}">
        <p14:creationId xmlns:p14="http://schemas.microsoft.com/office/powerpoint/2010/main" val="392990046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E27188-80E7-0BBF-A3CC-35247121C1B8}"/>
              </a:ext>
            </a:extLst>
          </p:cNvPr>
          <p:cNvSpPr txBox="1"/>
          <p:nvPr/>
        </p:nvSpPr>
        <p:spPr>
          <a:xfrm>
            <a:off x="1110343" y="938911"/>
            <a:ext cx="6096000" cy="4524315"/>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Trust helps create a positive and supportive team environment. When people trust each other, they are more comfortable speaking up, sharing ideas, and helping one another.</a:t>
            </a:r>
          </a:p>
          <a:p>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 This makes the team stronger and more unit. Showing respect for each person’s skills and experience encourages teamwork and makes everyone feel valued. (Rick Reddington, MS, PCC 2023)</a:t>
            </a:r>
          </a:p>
        </p:txBody>
      </p:sp>
      <p:pic>
        <p:nvPicPr>
          <p:cNvPr id="4" name="Picture 3">
            <a:extLst>
              <a:ext uri="{FF2B5EF4-FFF2-40B4-BE49-F238E27FC236}">
                <a16:creationId xmlns:a16="http://schemas.microsoft.com/office/drawing/2014/main" id="{C1108BB8-AE08-EC9F-D1F8-13F239AB7686}"/>
              </a:ext>
            </a:extLst>
          </p:cNvPr>
          <p:cNvPicPr>
            <a:picLocks noChangeAspect="1"/>
          </p:cNvPicPr>
          <p:nvPr/>
        </p:nvPicPr>
        <p:blipFill>
          <a:blip r:embed="rId2"/>
          <a:stretch>
            <a:fillRect/>
          </a:stretch>
        </p:blipFill>
        <p:spPr>
          <a:xfrm>
            <a:off x="9928959" y="23047"/>
            <a:ext cx="2263041" cy="1124027"/>
          </a:xfrm>
          <a:prstGeom prst="rect">
            <a:avLst/>
          </a:prstGeom>
        </p:spPr>
      </p:pic>
      <p:sp>
        <p:nvSpPr>
          <p:cNvPr id="6" name="TextBox 5">
            <a:extLst>
              <a:ext uri="{FF2B5EF4-FFF2-40B4-BE49-F238E27FC236}">
                <a16:creationId xmlns:a16="http://schemas.microsoft.com/office/drawing/2014/main" id="{C25AC397-435D-E11C-80FE-8FCFCC8EF475}"/>
              </a:ext>
            </a:extLst>
          </p:cNvPr>
          <p:cNvSpPr txBox="1"/>
          <p:nvPr/>
        </p:nvSpPr>
        <p:spPr>
          <a:xfrm>
            <a:off x="9144000" y="1147074"/>
            <a:ext cx="6096000" cy="369332"/>
          </a:xfrm>
          <a:prstGeom prst="rect">
            <a:avLst/>
          </a:prstGeom>
          <a:noFill/>
        </p:spPr>
        <p:txBody>
          <a:bodyPr wrap="square">
            <a:spAutoFit/>
          </a:bodyPr>
          <a:lstStyle/>
          <a:p>
            <a:r>
              <a:rPr lang="en-GB" dirty="0"/>
              <a:t>CaseStudy_TeamHealth2021</a:t>
            </a:r>
          </a:p>
        </p:txBody>
      </p:sp>
      <p:sp>
        <p:nvSpPr>
          <p:cNvPr id="7" name="TextBox 6">
            <a:extLst>
              <a:ext uri="{FF2B5EF4-FFF2-40B4-BE49-F238E27FC236}">
                <a16:creationId xmlns:a16="http://schemas.microsoft.com/office/drawing/2014/main" id="{834B0404-8296-B355-1CA4-896E77ADD434}"/>
              </a:ext>
            </a:extLst>
          </p:cNvPr>
          <p:cNvSpPr txBox="1"/>
          <p:nvPr/>
        </p:nvSpPr>
        <p:spPr>
          <a:xfrm>
            <a:off x="1034142" y="215728"/>
            <a:ext cx="5584372"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TRUST BUILDING </a:t>
            </a:r>
          </a:p>
        </p:txBody>
      </p:sp>
    </p:spTree>
    <p:extLst>
      <p:ext uri="{BB962C8B-B14F-4D97-AF65-F5344CB8AC3E}">
        <p14:creationId xmlns:p14="http://schemas.microsoft.com/office/powerpoint/2010/main" val="37495993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732F6F8-D763-602D-32AD-FE7F4542EC6C}"/>
              </a:ext>
            </a:extLst>
          </p:cNvPr>
          <p:cNvSpPr txBox="1"/>
          <p:nvPr/>
        </p:nvSpPr>
        <p:spPr>
          <a:xfrm>
            <a:off x="762000" y="1153495"/>
            <a:ext cx="7108371" cy="4093428"/>
          </a:xfrm>
          <a:prstGeom prst="rect">
            <a:avLst/>
          </a:prstGeom>
          <a:noFill/>
        </p:spPr>
        <p:txBody>
          <a:bodyPr wrap="square">
            <a:spAutoFit/>
          </a:bodyPr>
          <a:lstStyle/>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Develop shared care plans and communication tools such as SBAR (Situation, Background, Assessment, Recommendation) or daily huddles, and track progress through shared dashboards (Wheelan, 2005).</a:t>
            </a:r>
          </a:p>
          <a:p>
            <a:pPr marL="342900" indent="-342900">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The team is highly effective and self-directed. Members trust each other and focus on providing excellent patient care.</a:t>
            </a:r>
          </a:p>
          <a:p>
            <a:pPr marL="342900" indent="-342900">
              <a:buFont typeface="Wingdings" panose="05000000000000000000" pitchFamily="2" charset="2"/>
              <a:buChar char="§"/>
            </a:pPr>
            <a:endParaRPr lang="en-GB" sz="20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000" dirty="0">
                <a:latin typeface="Arial" panose="020B0604020202020204" pitchFamily="34" charset="0"/>
                <a:cs typeface="Arial" panose="020B0604020202020204" pitchFamily="34" charset="0"/>
              </a:rPr>
              <a:t>At this stage, the team can manage complex cases and improve systems for better outcomes (Braun, Risher &amp; Brat, 2020).</a:t>
            </a:r>
          </a:p>
          <a:p>
            <a:endParaRPr lang="en-GB"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16329FF2-880C-37DC-FD28-7C01A7F7FFFF}"/>
              </a:ext>
            </a:extLst>
          </p:cNvPr>
          <p:cNvPicPr>
            <a:picLocks noChangeAspect="1"/>
          </p:cNvPicPr>
          <p:nvPr/>
        </p:nvPicPr>
        <p:blipFill>
          <a:blip r:embed="rId2"/>
          <a:stretch>
            <a:fillRect/>
          </a:stretch>
        </p:blipFill>
        <p:spPr>
          <a:xfrm>
            <a:off x="9769616" y="241867"/>
            <a:ext cx="2188654" cy="1219306"/>
          </a:xfrm>
          <a:prstGeom prst="rect">
            <a:avLst/>
          </a:prstGeom>
        </p:spPr>
      </p:pic>
      <p:sp>
        <p:nvSpPr>
          <p:cNvPr id="6" name="TextBox 5">
            <a:extLst>
              <a:ext uri="{FF2B5EF4-FFF2-40B4-BE49-F238E27FC236}">
                <a16:creationId xmlns:a16="http://schemas.microsoft.com/office/drawing/2014/main" id="{D450FE80-CF09-C77A-3019-BBC2C1757F10}"/>
              </a:ext>
            </a:extLst>
          </p:cNvPr>
          <p:cNvSpPr txBox="1"/>
          <p:nvPr/>
        </p:nvSpPr>
        <p:spPr>
          <a:xfrm>
            <a:off x="8105776" y="1545346"/>
            <a:ext cx="6098720" cy="369332"/>
          </a:xfrm>
          <a:prstGeom prst="rect">
            <a:avLst/>
          </a:prstGeom>
          <a:noFill/>
        </p:spPr>
        <p:txBody>
          <a:bodyPr wrap="square">
            <a:spAutoFit/>
          </a:bodyPr>
          <a:lstStyle/>
          <a:p>
            <a:r>
              <a:rPr lang="en-GB" dirty="0"/>
              <a:t>Communication-Skills-Benefits2016</a:t>
            </a:r>
          </a:p>
        </p:txBody>
      </p:sp>
      <p:sp>
        <p:nvSpPr>
          <p:cNvPr id="8" name="TextBox 7">
            <a:extLst>
              <a:ext uri="{FF2B5EF4-FFF2-40B4-BE49-F238E27FC236}">
                <a16:creationId xmlns:a16="http://schemas.microsoft.com/office/drawing/2014/main" id="{C2E253F9-62FA-13E7-381D-8F6BCECFC947}"/>
              </a:ext>
            </a:extLst>
          </p:cNvPr>
          <p:cNvSpPr txBox="1"/>
          <p:nvPr/>
        </p:nvSpPr>
        <p:spPr>
          <a:xfrm>
            <a:off x="762000" y="389855"/>
            <a:ext cx="7108371" cy="461665"/>
          </a:xfrm>
          <a:prstGeom prst="rect">
            <a:avLst/>
          </a:prstGeom>
          <a:noFill/>
        </p:spPr>
        <p:txBody>
          <a:bodyPr wrap="square" rtlCol="0">
            <a:spAutoFit/>
          </a:bodyPr>
          <a:lstStyle/>
          <a:p>
            <a:r>
              <a:rPr lang="en-GB" sz="2400" dirty="0">
                <a:solidFill>
                  <a:schemeClr val="bg2">
                    <a:lumMod val="25000"/>
                  </a:schemeClr>
                </a:solidFill>
                <a:latin typeface="Arial" panose="020B0604020202020204" pitchFamily="34" charset="0"/>
                <a:cs typeface="Arial" panose="020B0604020202020204" pitchFamily="34" charset="0"/>
              </a:rPr>
              <a:t> </a:t>
            </a:r>
            <a:r>
              <a:rPr lang="en-GB" sz="2400" b="1" dirty="0">
                <a:solidFill>
                  <a:schemeClr val="bg2">
                    <a:lumMod val="25000"/>
                  </a:schemeClr>
                </a:solidFill>
                <a:latin typeface="Arial" panose="020B0604020202020204" pitchFamily="34" charset="0"/>
                <a:cs typeface="Arial" panose="020B0604020202020204" pitchFamily="34" charset="0"/>
              </a:rPr>
              <a:t>COMMUNICATION IN TEAMWORK</a:t>
            </a:r>
          </a:p>
        </p:txBody>
      </p:sp>
    </p:spTree>
    <p:extLst>
      <p:ext uri="{BB962C8B-B14F-4D97-AF65-F5344CB8AC3E}">
        <p14:creationId xmlns:p14="http://schemas.microsoft.com/office/powerpoint/2010/main" val="96566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88B961D-98CC-3BFC-9421-1A1A39144B96}"/>
              </a:ext>
            </a:extLst>
          </p:cNvPr>
          <p:cNvSpPr txBox="1"/>
          <p:nvPr/>
        </p:nvSpPr>
        <p:spPr>
          <a:xfrm>
            <a:off x="839561" y="1293950"/>
            <a:ext cx="6098720" cy="2677656"/>
          </a:xfrm>
          <a:prstGeom prst="rect">
            <a:avLst/>
          </a:prstGeom>
          <a:noFill/>
        </p:spPr>
        <p:txBody>
          <a:bodyPr wrap="square">
            <a:spAutoFit/>
          </a:bodyPr>
          <a:lstStyle/>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The team finishes it project or phase of work. Members reflect on what went well and what could improve.</a:t>
            </a:r>
          </a:p>
          <a:p>
            <a:pPr marL="342900" indent="-342900">
              <a:buFont typeface="Wingdings" panose="05000000000000000000" pitchFamily="2" charset="2"/>
              <a:buChar char="§"/>
            </a:pPr>
            <a:endParaRPr lang="en-GB" sz="2400" dirty="0">
              <a:latin typeface="Arial" panose="020B0604020202020204" pitchFamily="34" charset="0"/>
              <a:cs typeface="Arial" panose="020B0604020202020204" pitchFamily="34" charset="0"/>
            </a:endParaRPr>
          </a:p>
          <a:p>
            <a:pPr marL="342900" indent="-342900">
              <a:buFont typeface="Wingdings" panose="05000000000000000000" pitchFamily="2" charset="2"/>
              <a:buChar char="§"/>
            </a:pPr>
            <a:r>
              <a:rPr lang="en-GB" sz="2400" dirty="0">
                <a:latin typeface="Arial" panose="020B0604020202020204" pitchFamily="34" charset="0"/>
                <a:cs typeface="Arial" panose="020B0604020202020204" pitchFamily="34" charset="0"/>
              </a:rPr>
              <a:t>Reflection helps capture lessons learned for future teams and ensures continuity of care (Tuckman &amp; Jensen, 1977</a:t>
            </a:r>
          </a:p>
        </p:txBody>
      </p:sp>
      <p:sp>
        <p:nvSpPr>
          <p:cNvPr id="4" name="TextBox 3">
            <a:extLst>
              <a:ext uri="{FF2B5EF4-FFF2-40B4-BE49-F238E27FC236}">
                <a16:creationId xmlns:a16="http://schemas.microsoft.com/office/drawing/2014/main" id="{B74F58C5-1660-2E05-8042-A35AE76D3F39}"/>
              </a:ext>
            </a:extLst>
          </p:cNvPr>
          <p:cNvSpPr txBox="1"/>
          <p:nvPr/>
        </p:nvSpPr>
        <p:spPr>
          <a:xfrm>
            <a:off x="839561" y="293913"/>
            <a:ext cx="6434818"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GOOD TEAM</a:t>
            </a:r>
          </a:p>
        </p:txBody>
      </p:sp>
    </p:spTree>
    <p:extLst>
      <p:ext uri="{BB962C8B-B14F-4D97-AF65-F5344CB8AC3E}">
        <p14:creationId xmlns:p14="http://schemas.microsoft.com/office/powerpoint/2010/main" val="36230292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C0A099E-485E-03B7-398E-AA8E425D5D43}"/>
              </a:ext>
            </a:extLst>
          </p:cNvPr>
          <p:cNvSpPr txBox="1"/>
          <p:nvPr/>
        </p:nvSpPr>
        <p:spPr>
          <a:xfrm>
            <a:off x="762000" y="0"/>
            <a:ext cx="6215742"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EXAMPLE</a:t>
            </a:r>
          </a:p>
        </p:txBody>
      </p:sp>
      <p:sp>
        <p:nvSpPr>
          <p:cNvPr id="5" name="TextBox 4">
            <a:extLst>
              <a:ext uri="{FF2B5EF4-FFF2-40B4-BE49-F238E27FC236}">
                <a16:creationId xmlns:a16="http://schemas.microsoft.com/office/drawing/2014/main" id="{F4796170-4A0B-C96B-3A5D-CCD7C99B9338}"/>
              </a:ext>
            </a:extLst>
          </p:cNvPr>
          <p:cNvSpPr txBox="1"/>
          <p:nvPr/>
        </p:nvSpPr>
        <p:spPr>
          <a:xfrm>
            <a:off x="76200" y="461665"/>
            <a:ext cx="11963400" cy="6247864"/>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A hospital palliative care team (doctor, nurse practitioner, social worker, chaplain, pharmacist, and care coordinator) works with patients with serious illness. Goal align care with patient wishes, avoid unwanted treatments, and plan smooth moves to home or hospice within</a:t>
            </a:r>
          </a:p>
          <a:p>
            <a:r>
              <a:rPr lang="en-GB" sz="2000" dirty="0">
                <a:latin typeface="Arial" panose="020B0604020202020204" pitchFamily="34" charset="0"/>
                <a:cs typeface="Arial" panose="020B0604020202020204" pitchFamily="34" charset="0"/>
              </a:rPr>
              <a:t> 6 months. Stage-by-stage using Tuckman’s mode.</a:t>
            </a:r>
          </a:p>
          <a:p>
            <a:r>
              <a:rPr lang="en-GB" sz="2000" dirty="0">
                <a:latin typeface="Arial" panose="020B0604020202020204" pitchFamily="34" charset="0"/>
                <a:cs typeface="Arial" panose="020B0604020202020204" pitchFamily="34" charset="0"/>
              </a:rPr>
              <a:t>  </a:t>
            </a:r>
          </a:p>
          <a:p>
            <a:r>
              <a:rPr lang="en-GB" sz="2000" b="1" dirty="0">
                <a:latin typeface="Arial" panose="020B0604020202020204" pitchFamily="34" charset="0"/>
                <a:cs typeface="Arial" panose="020B0604020202020204" pitchFamily="34" charset="0"/>
              </a:rPr>
              <a:t>Tuckman’s stages </a:t>
            </a:r>
            <a:r>
              <a:rPr lang="en-GB" sz="2000" dirty="0">
                <a:latin typeface="Arial" panose="020B0604020202020204" pitchFamily="34" charset="0"/>
                <a:cs typeface="Arial" panose="020B0604020202020204" pitchFamily="34" charset="0"/>
              </a:rPr>
              <a:t>helps explain how a palliative care team grows and works together by</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At this stage, the palliative care team meet the patient and family.</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Forming, </a:t>
            </a:r>
            <a:r>
              <a:rPr lang="en-GB" sz="2000" dirty="0">
                <a:latin typeface="Arial" panose="020B0604020202020204" pitchFamily="34" charset="0"/>
                <a:cs typeface="Arial" panose="020B0604020202020204" pitchFamily="34" charset="0"/>
              </a:rPr>
              <a:t>Introduce team, clarify prognosis, begin goals discussion.</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Storming, </a:t>
            </a:r>
            <a:r>
              <a:rPr lang="en-GB" sz="2000" dirty="0">
                <a:latin typeface="Arial" panose="020B0604020202020204" pitchFamily="34" charset="0"/>
                <a:cs typeface="Arial" panose="020B0604020202020204" pitchFamily="34" charset="0"/>
              </a:rPr>
              <a:t>Address conflict, manage emotions, prevent unwanted care.</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Norming, </a:t>
            </a:r>
            <a:r>
              <a:rPr lang="en-GB" sz="2000" dirty="0">
                <a:latin typeface="Arial" panose="020B0604020202020204" pitchFamily="34" charset="0"/>
                <a:cs typeface="Arial" panose="020B0604020202020204" pitchFamily="34" charset="0"/>
              </a:rPr>
              <a:t>Establish agreed care plan aligned with patient wishes.</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Performing</a:t>
            </a:r>
            <a:r>
              <a:rPr lang="en-GB" sz="2000" dirty="0">
                <a:latin typeface="Arial" panose="020B0604020202020204" pitchFamily="34" charset="0"/>
                <a:cs typeface="Arial" panose="020B0604020202020204" pitchFamily="34" charset="0"/>
              </a:rPr>
              <a:t>, Deliver coordinated symptom focused care and smooth transition.</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Adjourning, </a:t>
            </a:r>
            <a:r>
              <a:rPr lang="en-GB" sz="2000" dirty="0">
                <a:latin typeface="Arial" panose="020B0604020202020204" pitchFamily="34" charset="0"/>
                <a:cs typeface="Arial" panose="020B0604020202020204" pitchFamily="34" charset="0"/>
              </a:rPr>
              <a:t>Transition to hospice, provide closure and support when done well, this approach</a:t>
            </a:r>
          </a:p>
          <a:p>
            <a:r>
              <a:rPr lang="en-GB" sz="2000" dirty="0">
                <a:latin typeface="Arial" panose="020B0604020202020204" pitchFamily="34" charset="0"/>
                <a:cs typeface="Arial" panose="020B0604020202020204" pitchFamily="34" charset="0"/>
              </a:rPr>
              <a:t>Honors the patient’s wishes, Reduces unwanted treatments, Supports families and improves quality of life in the final months.</a:t>
            </a:r>
          </a:p>
        </p:txBody>
      </p:sp>
    </p:spTree>
    <p:extLst>
      <p:ext uri="{BB962C8B-B14F-4D97-AF65-F5344CB8AC3E}">
        <p14:creationId xmlns:p14="http://schemas.microsoft.com/office/powerpoint/2010/main" val="3183641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4041145-AB92-33F6-7118-0DE9BAFF7AA3}"/>
              </a:ext>
            </a:extLst>
          </p:cNvPr>
          <p:cNvSpPr txBox="1"/>
          <p:nvPr/>
        </p:nvSpPr>
        <p:spPr>
          <a:xfrm>
            <a:off x="9622346" y="1967695"/>
            <a:ext cx="2299578" cy="461665"/>
          </a:xfrm>
          <a:prstGeom prst="rect">
            <a:avLst/>
          </a:prstGeom>
          <a:noFill/>
        </p:spPr>
        <p:txBody>
          <a:bodyPr wrap="square">
            <a:spAutoFit/>
          </a:bodyPr>
          <a:lstStyle/>
          <a:p>
            <a:r>
              <a:rPr lang="en-GB" sz="2400" dirty="0"/>
              <a:t>Bing.com2026</a:t>
            </a:r>
          </a:p>
        </p:txBody>
      </p:sp>
      <p:pic>
        <p:nvPicPr>
          <p:cNvPr id="4" name="Picture 3">
            <a:extLst>
              <a:ext uri="{FF2B5EF4-FFF2-40B4-BE49-F238E27FC236}">
                <a16:creationId xmlns:a16="http://schemas.microsoft.com/office/drawing/2014/main" id="{C0AEFC10-5749-951D-FA8B-E46A09F77B0D}"/>
              </a:ext>
            </a:extLst>
          </p:cNvPr>
          <p:cNvPicPr>
            <a:picLocks noChangeAspect="1"/>
          </p:cNvPicPr>
          <p:nvPr/>
        </p:nvPicPr>
        <p:blipFill>
          <a:blip r:embed="rId2"/>
          <a:stretch>
            <a:fillRect/>
          </a:stretch>
        </p:blipFill>
        <p:spPr>
          <a:xfrm>
            <a:off x="9622345" y="163286"/>
            <a:ext cx="2395483" cy="1714873"/>
          </a:xfrm>
          <a:prstGeom prst="rect">
            <a:avLst/>
          </a:prstGeom>
        </p:spPr>
      </p:pic>
      <p:sp>
        <p:nvSpPr>
          <p:cNvPr id="8" name="TextBox 7">
            <a:extLst>
              <a:ext uri="{FF2B5EF4-FFF2-40B4-BE49-F238E27FC236}">
                <a16:creationId xmlns:a16="http://schemas.microsoft.com/office/drawing/2014/main" id="{7128D100-7B34-DE6C-ABB3-6E5C3282F4D2}"/>
              </a:ext>
            </a:extLst>
          </p:cNvPr>
          <p:cNvSpPr txBox="1"/>
          <p:nvPr/>
        </p:nvSpPr>
        <p:spPr>
          <a:xfrm>
            <a:off x="488618" y="998199"/>
            <a:ext cx="6094070" cy="4401205"/>
          </a:xfrm>
          <a:prstGeom prst="rect">
            <a:avLst/>
          </a:prstGeom>
          <a:noFill/>
        </p:spPr>
        <p:txBody>
          <a:bodyPr wrap="square">
            <a:spAutoFit/>
          </a:bodyPr>
          <a:lstStyle/>
          <a:p>
            <a:r>
              <a:rPr lang="en-GB" sz="2000" dirty="0">
                <a:latin typeface="Arial" panose="020B0604020202020204" pitchFamily="34" charset="0"/>
                <a:cs typeface="Arial" panose="020B0604020202020204" pitchFamily="34" charset="0"/>
              </a:rPr>
              <a:t>Tuckman’s model helps health and social care teams work better together: Forming, Storming, Norming, Performing, and Adjourning.</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With clear goals, open talk, shared plans, and quick improvements, care becomes safer and more person-cantered helpers safe team culture, inclusive leaders, clear handoffs (SBAR), shared notes, and small tests (PDSA).</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Common challenges busy workloads, different professional habits, and burnout. Use simple tools (RACI, dashboards) and a calm facilitator to keep things moving.</a:t>
            </a:r>
          </a:p>
        </p:txBody>
      </p:sp>
      <p:sp>
        <p:nvSpPr>
          <p:cNvPr id="9" name="TextBox 8">
            <a:extLst>
              <a:ext uri="{FF2B5EF4-FFF2-40B4-BE49-F238E27FC236}">
                <a16:creationId xmlns:a16="http://schemas.microsoft.com/office/drawing/2014/main" id="{29F25C39-22A2-A744-8D6F-74AD08CA9983}"/>
              </a:ext>
            </a:extLst>
          </p:cNvPr>
          <p:cNvSpPr txBox="1"/>
          <p:nvPr/>
        </p:nvSpPr>
        <p:spPr>
          <a:xfrm>
            <a:off x="847846" y="163285"/>
            <a:ext cx="5900057" cy="461665"/>
          </a:xfrm>
          <a:prstGeom prst="rect">
            <a:avLst/>
          </a:prstGeom>
          <a:noFill/>
        </p:spPr>
        <p:txBody>
          <a:bodyPr wrap="square" rtlCol="0">
            <a:spAutoFit/>
          </a:bodyPr>
          <a:lstStyle/>
          <a:p>
            <a:r>
              <a:rPr lang="en-GB" sz="2400" b="1" dirty="0">
                <a:solidFill>
                  <a:schemeClr val="bg2">
                    <a:lumMod val="25000"/>
                  </a:schemeClr>
                </a:solidFill>
                <a:latin typeface="Arial" panose="020B0604020202020204" pitchFamily="34" charset="0"/>
                <a:cs typeface="Arial" panose="020B0604020202020204" pitchFamily="34" charset="0"/>
              </a:rPr>
              <a:t>CONCLUSION</a:t>
            </a:r>
          </a:p>
        </p:txBody>
      </p:sp>
    </p:spTree>
    <p:extLst>
      <p:ext uri="{BB962C8B-B14F-4D97-AF65-F5344CB8AC3E}">
        <p14:creationId xmlns:p14="http://schemas.microsoft.com/office/powerpoint/2010/main" val="309726983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221A0781-74F2-8A98-94A1-7F529286B241}"/>
              </a:ext>
            </a:extLst>
          </p:cNvPr>
          <p:cNvSpPr txBox="1"/>
          <p:nvPr/>
        </p:nvSpPr>
        <p:spPr>
          <a:xfrm>
            <a:off x="141514" y="213755"/>
            <a:ext cx="6096000" cy="7294305"/>
          </a:xfrm>
          <a:prstGeom prst="rect">
            <a:avLst/>
          </a:prstGeom>
          <a:noFill/>
        </p:spPr>
        <p:txBody>
          <a:bodyPr wrap="square">
            <a:spAutoFit/>
          </a:bodyPr>
          <a:lstStyle/>
          <a:p>
            <a:r>
              <a:rPr lang="en-GB" dirty="0"/>
              <a:t> </a:t>
            </a:r>
            <a:r>
              <a:rPr lang="en-GB" b="1" dirty="0">
                <a:solidFill>
                  <a:schemeClr val="bg2">
                    <a:lumMod val="25000"/>
                  </a:schemeClr>
                </a:solidFill>
                <a:latin typeface="Arial" panose="020B0604020202020204" pitchFamily="34" charset="0"/>
                <a:cs typeface="Arial" panose="020B0604020202020204" pitchFamily="34" charset="0"/>
              </a:rPr>
              <a:t>REFERENCES</a:t>
            </a:r>
            <a:br>
              <a:rPr lang="en-GB" b="1" dirty="0">
                <a:solidFill>
                  <a:schemeClr val="bg2">
                    <a:lumMod val="25000"/>
                  </a:schemeClr>
                </a:solidFill>
              </a:rPr>
            </a:br>
            <a:br>
              <a:rPr lang="en-GB" dirty="0"/>
            </a:br>
            <a:r>
              <a:rPr lang="en-GB" dirty="0">
                <a:latin typeface="Arial" panose="020B0604020202020204" pitchFamily="34" charset="0"/>
                <a:cs typeface="Arial" panose="020B0604020202020204" pitchFamily="34" charset="0"/>
              </a:rPr>
              <a:t>Department of Health and Social Care (2015) Working together to safeguard children. London: HM Government.</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NHS England (2023) Multidisciplinary team working. Available at: NHS England website (Accessed: 23 January 2026).</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World Health Organization (2010) Framework for action on interprofessional education and collaborative practice. Geneva: World Health Organization.</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Tuckman, B. (1965) Developmental sequence in small groups. Psychological Bulletin, 63(6), pp.384–399.</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Tuckman, B. and Jensen, M. (1977) Stages of small-group development revisited. Group and Organization Studies, 2(4), pp.419–427.</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National Coalition for Hospice and Palliative Care (2018) Clinical practice guidelines for quality palliative care. 4th </a:t>
            </a:r>
            <a:r>
              <a:rPr lang="en-GB" dirty="0" err="1">
                <a:latin typeface="Arial" panose="020B0604020202020204" pitchFamily="34" charset="0"/>
                <a:cs typeface="Arial" panose="020B0604020202020204" pitchFamily="34" charset="0"/>
              </a:rPr>
              <a:t>edn</a:t>
            </a:r>
            <a:r>
              <a:rPr lang="en-GB" dirty="0">
                <a:latin typeface="Arial" panose="020B0604020202020204" pitchFamily="34" charset="0"/>
                <a:cs typeface="Arial" panose="020B0604020202020204" pitchFamily="34" charset="0"/>
              </a:rPr>
              <a:t>. Richmond, VA: National Coalition for Hospice and Palliative Care.</a:t>
            </a:r>
            <a:br>
              <a:rPr lang="en-GB" dirty="0">
                <a:latin typeface="Arial" panose="020B0604020202020204" pitchFamily="34" charset="0"/>
                <a:cs typeface="Arial" panose="020B0604020202020204" pitchFamily="34" charset="0"/>
              </a:rPr>
            </a:b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C6C616A5-4997-3203-F058-B81E69C65631}"/>
              </a:ext>
            </a:extLst>
          </p:cNvPr>
          <p:cNvSpPr txBox="1"/>
          <p:nvPr/>
        </p:nvSpPr>
        <p:spPr>
          <a:xfrm>
            <a:off x="6096000" y="0"/>
            <a:ext cx="5736771" cy="6924973"/>
          </a:xfrm>
          <a:prstGeom prst="rect">
            <a:avLst/>
          </a:prstGeom>
          <a:noFill/>
        </p:spPr>
        <p:txBody>
          <a:bodyPr wrap="square">
            <a:spAutoFit/>
          </a:bodyPr>
          <a:lstStyle/>
          <a:p>
            <a:endParaRPr lang="en-GB" sz="1200"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Braun, N., Risher, J. and Brat, G. (2020) Interprofessional teamwork and patient outcomes: A systematic review. Journal of Nursing Scholarship, 52(6), pp.628–638.</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Kalinowski, D. and Brown, L. (2012) Interprofessional education and teamwork in health care: A literature review.</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Reeves, S., Pelone, F., Harrison, R. and Goldman, J. (2017) Interprofessional teamwork in health and social care: A synthesis of the literature. Journal of Interprofessional Care, 31(6), pp.679–685.</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Wheelan, S.A. (2005) Creating effective teams: A guide for members and leaders. Thousand Oaks, CA: Sage Publica training handout next?</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Kamal, A.H., Bull, J., Swetz, K.M., Wolf, S.P., Shanafelt, T.D. and Ast, K. (2016) ‘Future of the palliative care workforce: Preview to an impending crisis’, Journal of Pain and Symptom Management, 51(2), pp. 234–240.</a:t>
            </a:r>
          </a:p>
        </p:txBody>
      </p:sp>
    </p:spTree>
    <p:extLst>
      <p:ext uri="{BB962C8B-B14F-4D97-AF65-F5344CB8AC3E}">
        <p14:creationId xmlns:p14="http://schemas.microsoft.com/office/powerpoint/2010/main" val="274201345"/>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743</TotalTime>
  <Words>1201</Words>
  <Application>Microsoft Office PowerPoint</Application>
  <PresentationFormat>Widescreen</PresentationFormat>
  <Paragraphs>96</Paragraphs>
  <Slides>11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Aptos</vt:lpstr>
      <vt:lpstr>Arial</vt:lpstr>
      <vt:lpstr>Grandview Display</vt:lpstr>
      <vt:lpstr>Wingdings</vt:lpstr>
      <vt:lpstr>DashVTI</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Christina Owusu (2329700)</dc:creator>
  <cp:lastModifiedBy>Christina Owusu (2329700)</cp:lastModifiedBy>
  <cp:revision>1</cp:revision>
  <dcterms:created xsi:type="dcterms:W3CDTF">2026-01-24T17:48:43Z</dcterms:created>
  <dcterms:modified xsi:type="dcterms:W3CDTF">2026-02-20T13:36:15Z</dcterms:modified>
</cp:coreProperties>
</file>