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sldIdLst>
    <p:sldId id="256" r:id="rId5"/>
    <p:sldId id="257" r:id="rId6"/>
    <p:sldId id="258" r:id="rId7"/>
    <p:sldId id="259" r:id="rId8"/>
    <p:sldId id="262" r:id="rId9"/>
    <p:sldId id="260" r:id="rId10"/>
    <p:sldId id="261" r:id="rId11"/>
  </p:sldIdLst>
  <p:sldSz cx="9144000" cy="6858000" type="screen4x3"/>
  <p:notesSz cx="7315200" cy="9601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269974-214F-4350-8FE5-19EEEC398CB5}" v="8" dt="2025-10-12T19:00:51.5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snapToObjects="1">
      <p:cViewPr varScale="1">
        <p:scale>
          <a:sx n="111" d="100"/>
          <a:sy n="111" d="100"/>
        </p:scale>
        <p:origin x="73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E70BDD6-8363-4EC8-BC99-566752C4C27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F9C36CA-E889-4798-A219-D1AB24FAD3AF}">
      <dgm:prSet phldrT="[Text]" phldr="0" custT="1"/>
      <dgm:spPr/>
      <dgm:t>
        <a:bodyPr/>
        <a:lstStyle/>
        <a:p>
          <a:r>
            <a:rPr lang="en-GB" sz="2000" dirty="0"/>
            <a:t>Green Haven Florist: a small </a:t>
          </a:r>
          <a:r>
            <a:rPr lang="en-GB" sz="2000" b="0" i="0" dirty="0"/>
            <a:t>unconstrained</a:t>
          </a:r>
        </a:p>
        <a:p>
          <a:r>
            <a:rPr lang="en-GB" sz="2000" dirty="0"/>
            <a:t>Business located in Norwich UK</a:t>
          </a:r>
        </a:p>
      </dgm:t>
    </dgm:pt>
    <dgm:pt modelId="{073D5643-09CE-430C-A723-1BB784C72AC6}" type="parTrans" cxnId="{607079DC-1AFF-41C3-A1FE-E6F4C504537B}">
      <dgm:prSet/>
      <dgm:spPr/>
      <dgm:t>
        <a:bodyPr/>
        <a:lstStyle/>
        <a:p>
          <a:endParaRPr lang="en-GB"/>
        </a:p>
      </dgm:t>
    </dgm:pt>
    <dgm:pt modelId="{80B2E948-63AD-4E09-968C-3CA271C23515}" type="sibTrans" cxnId="{607079DC-1AFF-41C3-A1FE-E6F4C504537B}">
      <dgm:prSet/>
      <dgm:spPr/>
      <dgm:t>
        <a:bodyPr/>
        <a:lstStyle/>
        <a:p>
          <a:endParaRPr lang="en-GB"/>
        </a:p>
      </dgm:t>
    </dgm:pt>
    <dgm:pt modelId="{4AA4A3EC-A2B8-4F87-879B-81053A892D7C}">
      <dgm:prSet phldrT="[Text]" phldr="0" custT="1"/>
      <dgm:spPr/>
      <dgm:t>
        <a:bodyPr/>
        <a:lstStyle/>
        <a:p>
          <a:r>
            <a:rPr lang="en-GB" sz="2000" dirty="0"/>
            <a:t>The business was founded in 2016 by Priya and Liam</a:t>
          </a:r>
        </a:p>
      </dgm:t>
    </dgm:pt>
    <dgm:pt modelId="{09903393-1AAB-433D-822B-A998FB901B96}" type="parTrans" cxnId="{1CAACAA4-CB62-444E-9D5C-C564274D811F}">
      <dgm:prSet/>
      <dgm:spPr/>
      <dgm:t>
        <a:bodyPr/>
        <a:lstStyle/>
        <a:p>
          <a:endParaRPr lang="en-GB"/>
        </a:p>
      </dgm:t>
    </dgm:pt>
    <dgm:pt modelId="{ACBDCF93-C048-4C41-8696-73AABF2A4CEF}" type="sibTrans" cxnId="{1CAACAA4-CB62-444E-9D5C-C564274D811F}">
      <dgm:prSet/>
      <dgm:spPr/>
      <dgm:t>
        <a:bodyPr/>
        <a:lstStyle/>
        <a:p>
          <a:endParaRPr lang="en-GB"/>
        </a:p>
      </dgm:t>
    </dgm:pt>
    <dgm:pt modelId="{7D0C21CB-8831-40F7-B4C1-7A9E26583E90}">
      <dgm:prSet phldrT="[Text]" custT="1"/>
      <dgm:spPr/>
      <dgm:t>
        <a:bodyPr/>
        <a:lstStyle/>
        <a:p>
          <a:r>
            <a:rPr lang="en-GB" sz="2000" dirty="0"/>
            <a:t>Known for eco-friendly packaging &amp; bespoke</a:t>
          </a:r>
        </a:p>
        <a:p>
          <a:r>
            <a:rPr lang="en-GB" sz="2000" dirty="0"/>
            <a:t>floral designs</a:t>
          </a:r>
        </a:p>
      </dgm:t>
    </dgm:pt>
    <dgm:pt modelId="{B7772C66-FE7D-41F4-AAFD-8B94E08B7046}" type="parTrans" cxnId="{7DD9B417-2730-4D85-BBAD-B9E96EBE73CD}">
      <dgm:prSet/>
      <dgm:spPr/>
      <dgm:t>
        <a:bodyPr/>
        <a:lstStyle/>
        <a:p>
          <a:endParaRPr lang="en-GB"/>
        </a:p>
      </dgm:t>
    </dgm:pt>
    <dgm:pt modelId="{FFED4581-14E2-4469-B189-89C17558CF1E}" type="sibTrans" cxnId="{7DD9B417-2730-4D85-BBAD-B9E96EBE73CD}">
      <dgm:prSet/>
      <dgm:spPr/>
      <dgm:t>
        <a:bodyPr/>
        <a:lstStyle/>
        <a:p>
          <a:endParaRPr lang="en-GB"/>
        </a:p>
      </dgm:t>
    </dgm:pt>
    <dgm:pt modelId="{C0119EAD-1B3C-4B12-B9F1-15EC670FD677}">
      <dgm:prSet phldrT="[Text]" custT="1"/>
      <dgm:spPr/>
      <dgm:t>
        <a:bodyPr/>
        <a:lstStyle/>
        <a:p>
          <a:r>
            <a:rPr lang="en-GB" sz="2000" dirty="0"/>
            <a:t>Over 30% decline in in-store sales over past 12</a:t>
          </a:r>
        </a:p>
        <a:p>
          <a:r>
            <a:rPr lang="en-GB" sz="2000" dirty="0"/>
            <a:t>months</a:t>
          </a:r>
        </a:p>
      </dgm:t>
    </dgm:pt>
    <dgm:pt modelId="{846CEB04-82E2-4D54-8BCE-FDBF8366AFF1}" type="parTrans" cxnId="{7B2D3D3B-8D82-4629-98AB-5D603EC32791}">
      <dgm:prSet/>
      <dgm:spPr/>
      <dgm:t>
        <a:bodyPr/>
        <a:lstStyle/>
        <a:p>
          <a:endParaRPr lang="en-GB"/>
        </a:p>
      </dgm:t>
    </dgm:pt>
    <dgm:pt modelId="{07B8F37C-35E5-4F5C-9938-83C16D644707}" type="sibTrans" cxnId="{7B2D3D3B-8D82-4629-98AB-5D603EC32791}">
      <dgm:prSet/>
      <dgm:spPr/>
      <dgm:t>
        <a:bodyPr/>
        <a:lstStyle/>
        <a:p>
          <a:endParaRPr lang="en-GB"/>
        </a:p>
      </dgm:t>
    </dgm:pt>
    <dgm:pt modelId="{CB9B3177-CFCD-4805-9715-787B4228DD16}">
      <dgm:prSet phldrT="[Text]" phldr="0" custT="1"/>
      <dgm:spPr/>
      <dgm:t>
        <a:bodyPr/>
        <a:lstStyle/>
        <a:p>
          <a:r>
            <a:rPr lang="en-GB" sz="2000" dirty="0"/>
            <a:t>They are trying to improvise their business and give it a new look </a:t>
          </a:r>
        </a:p>
      </dgm:t>
    </dgm:pt>
    <dgm:pt modelId="{056A9EEF-16F3-408B-8DC7-E9021DC53F74}" type="parTrans" cxnId="{A4DEE31A-30D0-4E7F-89F1-06B8A785EBD4}">
      <dgm:prSet/>
      <dgm:spPr/>
      <dgm:t>
        <a:bodyPr/>
        <a:lstStyle/>
        <a:p>
          <a:endParaRPr lang="en-GB"/>
        </a:p>
      </dgm:t>
    </dgm:pt>
    <dgm:pt modelId="{F57D1A45-F82D-4AA7-8C94-DE9AE68276C5}" type="sibTrans" cxnId="{A4DEE31A-30D0-4E7F-89F1-06B8A785EBD4}">
      <dgm:prSet/>
      <dgm:spPr/>
      <dgm:t>
        <a:bodyPr/>
        <a:lstStyle/>
        <a:p>
          <a:endParaRPr lang="en-GB"/>
        </a:p>
      </dgm:t>
    </dgm:pt>
    <dgm:pt modelId="{10A31A40-B6D2-49AD-B548-1B08D7A2DBB2}" type="pres">
      <dgm:prSet presAssocID="{2E70BDD6-8363-4EC8-BC99-566752C4C270}" presName="diagram" presStyleCnt="0">
        <dgm:presLayoutVars>
          <dgm:dir/>
          <dgm:resizeHandles val="exact"/>
        </dgm:presLayoutVars>
      </dgm:prSet>
      <dgm:spPr/>
    </dgm:pt>
    <dgm:pt modelId="{E62D0985-027E-4C75-9A59-F187A86D2BF5}" type="pres">
      <dgm:prSet presAssocID="{2F9C36CA-E889-4798-A219-D1AB24FAD3AF}" presName="node" presStyleLbl="node1" presStyleIdx="0" presStyleCnt="5">
        <dgm:presLayoutVars>
          <dgm:bulletEnabled val="1"/>
        </dgm:presLayoutVars>
      </dgm:prSet>
      <dgm:spPr/>
    </dgm:pt>
    <dgm:pt modelId="{5AE8C0CB-EBDA-4D81-999B-223B5CD4AB58}" type="pres">
      <dgm:prSet presAssocID="{80B2E948-63AD-4E09-968C-3CA271C23515}" presName="sibTrans" presStyleCnt="0"/>
      <dgm:spPr/>
    </dgm:pt>
    <dgm:pt modelId="{44A6BA3C-7160-4306-8F91-86591148343F}" type="pres">
      <dgm:prSet presAssocID="{4AA4A3EC-A2B8-4F87-879B-81053A892D7C}" presName="node" presStyleLbl="node1" presStyleIdx="1" presStyleCnt="5">
        <dgm:presLayoutVars>
          <dgm:bulletEnabled val="1"/>
        </dgm:presLayoutVars>
      </dgm:prSet>
      <dgm:spPr/>
    </dgm:pt>
    <dgm:pt modelId="{9EE693E3-761C-4FCA-AA89-7C8586F49783}" type="pres">
      <dgm:prSet presAssocID="{ACBDCF93-C048-4C41-8696-73AABF2A4CEF}" presName="sibTrans" presStyleCnt="0"/>
      <dgm:spPr/>
    </dgm:pt>
    <dgm:pt modelId="{0BEDB28B-4327-4B78-832D-0A354B456764}" type="pres">
      <dgm:prSet presAssocID="{7D0C21CB-8831-40F7-B4C1-7A9E26583E90}" presName="node" presStyleLbl="node1" presStyleIdx="2" presStyleCnt="5">
        <dgm:presLayoutVars>
          <dgm:bulletEnabled val="1"/>
        </dgm:presLayoutVars>
      </dgm:prSet>
      <dgm:spPr/>
    </dgm:pt>
    <dgm:pt modelId="{7BDB4000-0152-4A2E-88DC-88CF57F9E1FE}" type="pres">
      <dgm:prSet presAssocID="{FFED4581-14E2-4469-B189-89C17558CF1E}" presName="sibTrans" presStyleCnt="0"/>
      <dgm:spPr/>
    </dgm:pt>
    <dgm:pt modelId="{C664F4CD-6FC6-48A2-80EF-4858794D9DCC}" type="pres">
      <dgm:prSet presAssocID="{C0119EAD-1B3C-4B12-B9F1-15EC670FD677}" presName="node" presStyleLbl="node1" presStyleIdx="3" presStyleCnt="5">
        <dgm:presLayoutVars>
          <dgm:bulletEnabled val="1"/>
        </dgm:presLayoutVars>
      </dgm:prSet>
      <dgm:spPr/>
    </dgm:pt>
    <dgm:pt modelId="{3EE00B94-44F9-4984-BFFC-2426CCF78142}" type="pres">
      <dgm:prSet presAssocID="{07B8F37C-35E5-4F5C-9938-83C16D644707}" presName="sibTrans" presStyleCnt="0"/>
      <dgm:spPr/>
    </dgm:pt>
    <dgm:pt modelId="{585B4938-EBF6-411C-ACA1-57E5FA051E75}" type="pres">
      <dgm:prSet presAssocID="{CB9B3177-CFCD-4805-9715-787B4228DD16}" presName="node" presStyleLbl="node1" presStyleIdx="4" presStyleCnt="5" custLinFactNeighborX="-5000">
        <dgm:presLayoutVars>
          <dgm:bulletEnabled val="1"/>
        </dgm:presLayoutVars>
      </dgm:prSet>
      <dgm:spPr/>
    </dgm:pt>
  </dgm:ptLst>
  <dgm:cxnLst>
    <dgm:cxn modelId="{7DD9B417-2730-4D85-BBAD-B9E96EBE73CD}" srcId="{2E70BDD6-8363-4EC8-BC99-566752C4C270}" destId="{7D0C21CB-8831-40F7-B4C1-7A9E26583E90}" srcOrd="2" destOrd="0" parTransId="{B7772C66-FE7D-41F4-AAFD-8B94E08B7046}" sibTransId="{FFED4581-14E2-4469-B189-89C17558CF1E}"/>
    <dgm:cxn modelId="{A4DEE31A-30D0-4E7F-89F1-06B8A785EBD4}" srcId="{2E70BDD6-8363-4EC8-BC99-566752C4C270}" destId="{CB9B3177-CFCD-4805-9715-787B4228DD16}" srcOrd="4" destOrd="0" parTransId="{056A9EEF-16F3-408B-8DC7-E9021DC53F74}" sibTransId="{F57D1A45-F82D-4AA7-8C94-DE9AE68276C5}"/>
    <dgm:cxn modelId="{50E38B2D-10E2-4DDB-BF3F-D6ED3C709F72}" type="presOf" srcId="{C0119EAD-1B3C-4B12-B9F1-15EC670FD677}" destId="{C664F4CD-6FC6-48A2-80EF-4858794D9DCC}" srcOrd="0" destOrd="0" presId="urn:microsoft.com/office/officeart/2005/8/layout/default"/>
    <dgm:cxn modelId="{7B2D3D3B-8D82-4629-98AB-5D603EC32791}" srcId="{2E70BDD6-8363-4EC8-BC99-566752C4C270}" destId="{C0119EAD-1B3C-4B12-B9F1-15EC670FD677}" srcOrd="3" destOrd="0" parTransId="{846CEB04-82E2-4D54-8BCE-FDBF8366AFF1}" sibTransId="{07B8F37C-35E5-4F5C-9938-83C16D644707}"/>
    <dgm:cxn modelId="{66B6645B-1538-4902-AD2C-278C49B7D407}" type="presOf" srcId="{7D0C21CB-8831-40F7-B4C1-7A9E26583E90}" destId="{0BEDB28B-4327-4B78-832D-0A354B456764}" srcOrd="0" destOrd="0" presId="urn:microsoft.com/office/officeart/2005/8/layout/default"/>
    <dgm:cxn modelId="{FB27A15A-A94E-49E3-BE57-9D86A9F4674D}" type="presOf" srcId="{4AA4A3EC-A2B8-4F87-879B-81053A892D7C}" destId="{44A6BA3C-7160-4306-8F91-86591148343F}" srcOrd="0" destOrd="0" presId="urn:microsoft.com/office/officeart/2005/8/layout/default"/>
    <dgm:cxn modelId="{D9CEFC85-D2C6-4D30-9D5E-4F960671EDF5}" type="presOf" srcId="{2F9C36CA-E889-4798-A219-D1AB24FAD3AF}" destId="{E62D0985-027E-4C75-9A59-F187A86D2BF5}" srcOrd="0" destOrd="0" presId="urn:microsoft.com/office/officeart/2005/8/layout/default"/>
    <dgm:cxn modelId="{AD1D5586-73E8-497D-BD9A-B0BF50DD4B18}" type="presOf" srcId="{CB9B3177-CFCD-4805-9715-787B4228DD16}" destId="{585B4938-EBF6-411C-ACA1-57E5FA051E75}" srcOrd="0" destOrd="0" presId="urn:microsoft.com/office/officeart/2005/8/layout/default"/>
    <dgm:cxn modelId="{1CAACAA4-CB62-444E-9D5C-C564274D811F}" srcId="{2E70BDD6-8363-4EC8-BC99-566752C4C270}" destId="{4AA4A3EC-A2B8-4F87-879B-81053A892D7C}" srcOrd="1" destOrd="0" parTransId="{09903393-1AAB-433D-822B-A998FB901B96}" sibTransId="{ACBDCF93-C048-4C41-8696-73AABF2A4CEF}"/>
    <dgm:cxn modelId="{428796C9-A0FD-484E-9E5C-8FE5F79EB73B}" type="presOf" srcId="{2E70BDD6-8363-4EC8-BC99-566752C4C270}" destId="{10A31A40-B6D2-49AD-B548-1B08D7A2DBB2}" srcOrd="0" destOrd="0" presId="urn:microsoft.com/office/officeart/2005/8/layout/default"/>
    <dgm:cxn modelId="{607079DC-1AFF-41C3-A1FE-E6F4C504537B}" srcId="{2E70BDD6-8363-4EC8-BC99-566752C4C270}" destId="{2F9C36CA-E889-4798-A219-D1AB24FAD3AF}" srcOrd="0" destOrd="0" parTransId="{073D5643-09CE-430C-A723-1BB784C72AC6}" sibTransId="{80B2E948-63AD-4E09-968C-3CA271C23515}"/>
    <dgm:cxn modelId="{7CABFB2E-8456-4E6A-BE48-0658015D8C48}" type="presParOf" srcId="{10A31A40-B6D2-49AD-B548-1B08D7A2DBB2}" destId="{E62D0985-027E-4C75-9A59-F187A86D2BF5}" srcOrd="0" destOrd="0" presId="urn:microsoft.com/office/officeart/2005/8/layout/default"/>
    <dgm:cxn modelId="{5815EE72-3413-43C4-B056-FD009DC3BCBA}" type="presParOf" srcId="{10A31A40-B6D2-49AD-B548-1B08D7A2DBB2}" destId="{5AE8C0CB-EBDA-4D81-999B-223B5CD4AB58}" srcOrd="1" destOrd="0" presId="urn:microsoft.com/office/officeart/2005/8/layout/default"/>
    <dgm:cxn modelId="{9740647F-8C54-4DC8-8762-F9863ED38FD4}" type="presParOf" srcId="{10A31A40-B6D2-49AD-B548-1B08D7A2DBB2}" destId="{44A6BA3C-7160-4306-8F91-86591148343F}" srcOrd="2" destOrd="0" presId="urn:microsoft.com/office/officeart/2005/8/layout/default"/>
    <dgm:cxn modelId="{62E7B32A-FF27-4820-8CB1-AF09250B95CD}" type="presParOf" srcId="{10A31A40-B6D2-49AD-B548-1B08D7A2DBB2}" destId="{9EE693E3-761C-4FCA-AA89-7C8586F49783}" srcOrd="3" destOrd="0" presId="urn:microsoft.com/office/officeart/2005/8/layout/default"/>
    <dgm:cxn modelId="{59F1FC98-B4D4-41C0-9C7D-EF3F3EC6B54F}" type="presParOf" srcId="{10A31A40-B6D2-49AD-B548-1B08D7A2DBB2}" destId="{0BEDB28B-4327-4B78-832D-0A354B456764}" srcOrd="4" destOrd="0" presId="urn:microsoft.com/office/officeart/2005/8/layout/default"/>
    <dgm:cxn modelId="{CC1DE86E-1FF2-43E9-A3BD-D0A27DFE5CD9}" type="presParOf" srcId="{10A31A40-B6D2-49AD-B548-1B08D7A2DBB2}" destId="{7BDB4000-0152-4A2E-88DC-88CF57F9E1FE}" srcOrd="5" destOrd="0" presId="urn:microsoft.com/office/officeart/2005/8/layout/default"/>
    <dgm:cxn modelId="{E6ECB315-4A62-46D4-A78F-E69F17B4366B}" type="presParOf" srcId="{10A31A40-B6D2-49AD-B548-1B08D7A2DBB2}" destId="{C664F4CD-6FC6-48A2-80EF-4858794D9DCC}" srcOrd="6" destOrd="0" presId="urn:microsoft.com/office/officeart/2005/8/layout/default"/>
    <dgm:cxn modelId="{D92A578D-C7CE-4A23-8DE0-F10FCFD41C2C}" type="presParOf" srcId="{10A31A40-B6D2-49AD-B548-1B08D7A2DBB2}" destId="{3EE00B94-44F9-4984-BFFC-2426CCF78142}" srcOrd="7" destOrd="0" presId="urn:microsoft.com/office/officeart/2005/8/layout/default"/>
    <dgm:cxn modelId="{293C45C3-F1FE-45D2-814B-027CCE6B174B}" type="presParOf" srcId="{10A31A40-B6D2-49AD-B548-1B08D7A2DBB2}" destId="{585B4938-EBF6-411C-ACA1-57E5FA051E7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E3DADC-497F-4591-99C6-BD75323AA4F7}"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B65F3DCE-8593-4806-9BD2-359FEBBE2244}">
      <dgm:prSet/>
      <dgm:spPr/>
      <dgm:t>
        <a:bodyPr/>
        <a:lstStyle/>
        <a:p>
          <a:r>
            <a:rPr lang="en-GB"/>
            <a:t>Although that Green Haven florist have a very positive feedback on their quality of work that they do as a business due to the fact they are using very high-grade materials and high-quality plants that they have imported the problems are that as inflation gone up and the cost of running also gone up people do not seem the need and the requirement with the high cost of living today.</a:t>
          </a:r>
          <a:endParaRPr lang="en-US"/>
        </a:p>
      </dgm:t>
    </dgm:pt>
    <dgm:pt modelId="{19366F74-9C5B-4B50-9C80-114758093D8E}" type="parTrans" cxnId="{083A0E3B-DE2D-47B9-8193-2A74C59D9B12}">
      <dgm:prSet/>
      <dgm:spPr/>
      <dgm:t>
        <a:bodyPr/>
        <a:lstStyle/>
        <a:p>
          <a:endParaRPr lang="en-US"/>
        </a:p>
      </dgm:t>
    </dgm:pt>
    <dgm:pt modelId="{D913B00C-9E04-4AAA-A5D6-EFF6655AB9D4}" type="sibTrans" cxnId="{083A0E3B-DE2D-47B9-8193-2A74C59D9B12}">
      <dgm:prSet/>
      <dgm:spPr/>
      <dgm:t>
        <a:bodyPr/>
        <a:lstStyle/>
        <a:p>
          <a:endParaRPr lang="en-US"/>
        </a:p>
      </dgm:t>
    </dgm:pt>
    <dgm:pt modelId="{2F001244-59DE-400A-8964-654A3D599FEB}">
      <dgm:prSet/>
      <dgm:spPr/>
      <dgm:t>
        <a:bodyPr/>
        <a:lstStyle/>
        <a:p>
          <a:r>
            <a:rPr lang="en-GB"/>
            <a:t>Also, a huge disadvantage that they are facing is the lack usage of technology usage as this is a very critical part of their business due to customers wanting to their shopping online as it saves them time and more simplistic and efficient to do so and that other companies who are a threat to Green haven Florist offer promotional sales, next day delivery and one click pay to all their customers.</a:t>
          </a:r>
          <a:endParaRPr lang="en-US"/>
        </a:p>
      </dgm:t>
    </dgm:pt>
    <dgm:pt modelId="{1FD69385-7460-4850-9E8F-81D8C2F5ED8B}" type="parTrans" cxnId="{660165E3-C085-4121-8216-608C85BE95D9}">
      <dgm:prSet/>
      <dgm:spPr/>
      <dgm:t>
        <a:bodyPr/>
        <a:lstStyle/>
        <a:p>
          <a:endParaRPr lang="en-US"/>
        </a:p>
      </dgm:t>
    </dgm:pt>
    <dgm:pt modelId="{D1EB2DD7-40F3-4E2D-B3B1-E8F3F99CA73F}" type="sibTrans" cxnId="{660165E3-C085-4121-8216-608C85BE95D9}">
      <dgm:prSet/>
      <dgm:spPr/>
      <dgm:t>
        <a:bodyPr/>
        <a:lstStyle/>
        <a:p>
          <a:endParaRPr lang="en-US"/>
        </a:p>
      </dgm:t>
    </dgm:pt>
    <dgm:pt modelId="{D2612D6F-6185-41D2-ABB6-E39222E0B532}" type="pres">
      <dgm:prSet presAssocID="{F9E3DADC-497F-4591-99C6-BD75323AA4F7}" presName="hierChild1" presStyleCnt="0">
        <dgm:presLayoutVars>
          <dgm:chPref val="1"/>
          <dgm:dir/>
          <dgm:animOne val="branch"/>
          <dgm:animLvl val="lvl"/>
          <dgm:resizeHandles/>
        </dgm:presLayoutVars>
      </dgm:prSet>
      <dgm:spPr/>
    </dgm:pt>
    <dgm:pt modelId="{E7962025-8D34-4E84-97E2-6D6FFECCB013}" type="pres">
      <dgm:prSet presAssocID="{B65F3DCE-8593-4806-9BD2-359FEBBE2244}" presName="hierRoot1" presStyleCnt="0"/>
      <dgm:spPr/>
    </dgm:pt>
    <dgm:pt modelId="{FA7FF13D-6441-41C7-B20D-EC327DCE4534}" type="pres">
      <dgm:prSet presAssocID="{B65F3DCE-8593-4806-9BD2-359FEBBE2244}" presName="composite" presStyleCnt="0"/>
      <dgm:spPr/>
    </dgm:pt>
    <dgm:pt modelId="{EE2E693D-770A-4D90-9907-DFA29CDE5717}" type="pres">
      <dgm:prSet presAssocID="{B65F3DCE-8593-4806-9BD2-359FEBBE2244}" presName="background" presStyleLbl="node0" presStyleIdx="0" presStyleCnt="2"/>
      <dgm:spPr/>
    </dgm:pt>
    <dgm:pt modelId="{13EFCF92-5E6A-4597-8DF4-701850F950FF}" type="pres">
      <dgm:prSet presAssocID="{B65F3DCE-8593-4806-9BD2-359FEBBE2244}" presName="text" presStyleLbl="fgAcc0" presStyleIdx="0" presStyleCnt="2">
        <dgm:presLayoutVars>
          <dgm:chPref val="3"/>
        </dgm:presLayoutVars>
      </dgm:prSet>
      <dgm:spPr/>
    </dgm:pt>
    <dgm:pt modelId="{224B2EDE-F600-46A1-B629-DAC5CB9A9E29}" type="pres">
      <dgm:prSet presAssocID="{B65F3DCE-8593-4806-9BD2-359FEBBE2244}" presName="hierChild2" presStyleCnt="0"/>
      <dgm:spPr/>
    </dgm:pt>
    <dgm:pt modelId="{FFA26C64-88CD-49FC-8449-A9DB88952FC8}" type="pres">
      <dgm:prSet presAssocID="{2F001244-59DE-400A-8964-654A3D599FEB}" presName="hierRoot1" presStyleCnt="0"/>
      <dgm:spPr/>
    </dgm:pt>
    <dgm:pt modelId="{E1753501-35C2-4F28-9B9D-9129BE9ABFD7}" type="pres">
      <dgm:prSet presAssocID="{2F001244-59DE-400A-8964-654A3D599FEB}" presName="composite" presStyleCnt="0"/>
      <dgm:spPr/>
    </dgm:pt>
    <dgm:pt modelId="{39C8FC0D-38A6-4C9D-B098-E20B6043C2E3}" type="pres">
      <dgm:prSet presAssocID="{2F001244-59DE-400A-8964-654A3D599FEB}" presName="background" presStyleLbl="node0" presStyleIdx="1" presStyleCnt="2"/>
      <dgm:spPr/>
    </dgm:pt>
    <dgm:pt modelId="{7C9327FF-7748-41D4-A0AC-ACC6DF7F08E8}" type="pres">
      <dgm:prSet presAssocID="{2F001244-59DE-400A-8964-654A3D599FEB}" presName="text" presStyleLbl="fgAcc0" presStyleIdx="1" presStyleCnt="2">
        <dgm:presLayoutVars>
          <dgm:chPref val="3"/>
        </dgm:presLayoutVars>
      </dgm:prSet>
      <dgm:spPr/>
    </dgm:pt>
    <dgm:pt modelId="{EB583102-52B5-4DC7-B9B5-744D67C5730B}" type="pres">
      <dgm:prSet presAssocID="{2F001244-59DE-400A-8964-654A3D599FEB}" presName="hierChild2" presStyleCnt="0"/>
      <dgm:spPr/>
    </dgm:pt>
  </dgm:ptLst>
  <dgm:cxnLst>
    <dgm:cxn modelId="{083A0E3B-DE2D-47B9-8193-2A74C59D9B12}" srcId="{F9E3DADC-497F-4591-99C6-BD75323AA4F7}" destId="{B65F3DCE-8593-4806-9BD2-359FEBBE2244}" srcOrd="0" destOrd="0" parTransId="{19366F74-9C5B-4B50-9C80-114758093D8E}" sibTransId="{D913B00C-9E04-4AAA-A5D6-EFF6655AB9D4}"/>
    <dgm:cxn modelId="{9ECAFE6C-0849-469F-9960-4C138CA06DDE}" type="presOf" srcId="{F9E3DADC-497F-4591-99C6-BD75323AA4F7}" destId="{D2612D6F-6185-41D2-ABB6-E39222E0B532}" srcOrd="0" destOrd="0" presId="urn:microsoft.com/office/officeart/2005/8/layout/hierarchy1"/>
    <dgm:cxn modelId="{75A677D8-F550-4F01-9F3D-8E97B21677DA}" type="presOf" srcId="{B65F3DCE-8593-4806-9BD2-359FEBBE2244}" destId="{13EFCF92-5E6A-4597-8DF4-701850F950FF}" srcOrd="0" destOrd="0" presId="urn:microsoft.com/office/officeart/2005/8/layout/hierarchy1"/>
    <dgm:cxn modelId="{F16C33D9-25D0-4DAF-83D9-E33AF43FCE6E}" type="presOf" srcId="{2F001244-59DE-400A-8964-654A3D599FEB}" destId="{7C9327FF-7748-41D4-A0AC-ACC6DF7F08E8}" srcOrd="0" destOrd="0" presId="urn:microsoft.com/office/officeart/2005/8/layout/hierarchy1"/>
    <dgm:cxn modelId="{660165E3-C085-4121-8216-608C85BE95D9}" srcId="{F9E3DADC-497F-4591-99C6-BD75323AA4F7}" destId="{2F001244-59DE-400A-8964-654A3D599FEB}" srcOrd="1" destOrd="0" parTransId="{1FD69385-7460-4850-9E8F-81D8C2F5ED8B}" sibTransId="{D1EB2DD7-40F3-4E2D-B3B1-E8F3F99CA73F}"/>
    <dgm:cxn modelId="{58AC4EE1-F505-4241-B0FE-3E29F1E7E350}" type="presParOf" srcId="{D2612D6F-6185-41D2-ABB6-E39222E0B532}" destId="{E7962025-8D34-4E84-97E2-6D6FFECCB013}" srcOrd="0" destOrd="0" presId="urn:microsoft.com/office/officeart/2005/8/layout/hierarchy1"/>
    <dgm:cxn modelId="{4D6F4111-74B9-4341-8C73-124EA33EB4AF}" type="presParOf" srcId="{E7962025-8D34-4E84-97E2-6D6FFECCB013}" destId="{FA7FF13D-6441-41C7-B20D-EC327DCE4534}" srcOrd="0" destOrd="0" presId="urn:microsoft.com/office/officeart/2005/8/layout/hierarchy1"/>
    <dgm:cxn modelId="{2F4FBF25-FDA9-4108-BE5A-03AFAA716B95}" type="presParOf" srcId="{FA7FF13D-6441-41C7-B20D-EC327DCE4534}" destId="{EE2E693D-770A-4D90-9907-DFA29CDE5717}" srcOrd="0" destOrd="0" presId="urn:microsoft.com/office/officeart/2005/8/layout/hierarchy1"/>
    <dgm:cxn modelId="{34E674DF-9D3A-46BA-B094-1B7FE325EE3D}" type="presParOf" srcId="{FA7FF13D-6441-41C7-B20D-EC327DCE4534}" destId="{13EFCF92-5E6A-4597-8DF4-701850F950FF}" srcOrd="1" destOrd="0" presId="urn:microsoft.com/office/officeart/2005/8/layout/hierarchy1"/>
    <dgm:cxn modelId="{87937060-D7E9-4A80-9C04-49867882BCB2}" type="presParOf" srcId="{E7962025-8D34-4E84-97E2-6D6FFECCB013}" destId="{224B2EDE-F600-46A1-B629-DAC5CB9A9E29}" srcOrd="1" destOrd="0" presId="urn:microsoft.com/office/officeart/2005/8/layout/hierarchy1"/>
    <dgm:cxn modelId="{E599031C-5C15-4976-BD9A-0F4886EAADD0}" type="presParOf" srcId="{D2612D6F-6185-41D2-ABB6-E39222E0B532}" destId="{FFA26C64-88CD-49FC-8449-A9DB88952FC8}" srcOrd="1" destOrd="0" presId="urn:microsoft.com/office/officeart/2005/8/layout/hierarchy1"/>
    <dgm:cxn modelId="{68FBEEB2-1AE5-423F-9410-62498F86334E}" type="presParOf" srcId="{FFA26C64-88CD-49FC-8449-A9DB88952FC8}" destId="{E1753501-35C2-4F28-9B9D-9129BE9ABFD7}" srcOrd="0" destOrd="0" presId="urn:microsoft.com/office/officeart/2005/8/layout/hierarchy1"/>
    <dgm:cxn modelId="{F4D1B46C-281A-4EBC-A4ED-BBA18241C028}" type="presParOf" srcId="{E1753501-35C2-4F28-9B9D-9129BE9ABFD7}" destId="{39C8FC0D-38A6-4C9D-B098-E20B6043C2E3}" srcOrd="0" destOrd="0" presId="urn:microsoft.com/office/officeart/2005/8/layout/hierarchy1"/>
    <dgm:cxn modelId="{8C5195B3-22BF-441F-B05A-483BC2ECD00D}" type="presParOf" srcId="{E1753501-35C2-4F28-9B9D-9129BE9ABFD7}" destId="{7C9327FF-7748-41D4-A0AC-ACC6DF7F08E8}" srcOrd="1" destOrd="0" presId="urn:microsoft.com/office/officeart/2005/8/layout/hierarchy1"/>
    <dgm:cxn modelId="{39E0067F-2366-4D76-995A-C97C3E128493}" type="presParOf" srcId="{FFA26C64-88CD-49FC-8449-A9DB88952FC8}" destId="{EB583102-52B5-4DC7-B9B5-744D67C573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0B6605-3712-4E0B-AA37-4EEE1B1CA82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7D620CF-BE76-41C0-8101-340407FAD886}">
      <dgm:prSet/>
      <dgm:spPr/>
      <dgm:t>
        <a:bodyPr/>
        <a:lstStyle/>
        <a:p>
          <a:r>
            <a:rPr lang="en-GB"/>
            <a:t>Main Causes:</a:t>
          </a:r>
          <a:endParaRPr lang="en-US"/>
        </a:p>
      </dgm:t>
    </dgm:pt>
    <dgm:pt modelId="{FBC9EEB1-20BD-4A39-8944-73ECC29ADD27}" type="parTrans" cxnId="{3E985B8A-2DA5-4A38-A579-01484CB4BF99}">
      <dgm:prSet/>
      <dgm:spPr/>
      <dgm:t>
        <a:bodyPr/>
        <a:lstStyle/>
        <a:p>
          <a:endParaRPr lang="en-US"/>
        </a:p>
      </dgm:t>
    </dgm:pt>
    <dgm:pt modelId="{565D171F-8732-44EF-B3E6-6FF03E982B1B}" type="sibTrans" cxnId="{3E985B8A-2DA5-4A38-A579-01484CB4BF99}">
      <dgm:prSet/>
      <dgm:spPr/>
      <dgm:t>
        <a:bodyPr/>
        <a:lstStyle/>
        <a:p>
          <a:endParaRPr lang="en-US"/>
        </a:p>
      </dgm:t>
    </dgm:pt>
    <dgm:pt modelId="{3A2748BD-0E74-49EF-8A48-335B4A1FC19D}">
      <dgm:prSet/>
      <dgm:spPr/>
      <dgm:t>
        <a:bodyPr/>
        <a:lstStyle/>
        <a:p>
          <a:r>
            <a:rPr lang="en-GB"/>
            <a:t>In the Green Haven Florist case the limitation for the digital advertising Is a crucial part of their business hence why they are facing problems with upholding their business due to the limitation of publicity they do upon their business which gives them a disadvantage on why they are not getting so many customers and why their competition is so high.</a:t>
          </a:r>
          <a:endParaRPr lang="en-US"/>
        </a:p>
      </dgm:t>
    </dgm:pt>
    <dgm:pt modelId="{0EBF9E3C-D29E-4E5C-9B25-2027A2C23406}" type="parTrans" cxnId="{4F522083-F4D8-45C3-B61B-C965D26534F7}">
      <dgm:prSet/>
      <dgm:spPr/>
      <dgm:t>
        <a:bodyPr/>
        <a:lstStyle/>
        <a:p>
          <a:endParaRPr lang="en-US"/>
        </a:p>
      </dgm:t>
    </dgm:pt>
    <dgm:pt modelId="{A842C1E4-582B-4A72-B367-84395A589B2D}" type="sibTrans" cxnId="{4F522083-F4D8-45C3-B61B-C965D26534F7}">
      <dgm:prSet/>
      <dgm:spPr/>
      <dgm:t>
        <a:bodyPr/>
        <a:lstStyle/>
        <a:p>
          <a:endParaRPr lang="en-US"/>
        </a:p>
      </dgm:t>
    </dgm:pt>
    <dgm:pt modelId="{10B3D3E4-EB9D-4BEB-80DE-A1719BD697BA}">
      <dgm:prSet/>
      <dgm:spPr/>
      <dgm:t>
        <a:bodyPr/>
        <a:lstStyle/>
        <a:p>
          <a:r>
            <a:rPr lang="en-GB"/>
            <a:t>Another problem I see that they are facing is their outdated website and their lack of transport as in their line of business a variety of companies offer next day delivery to the persons home, special request and sometimes on big orders they offer promotional discounts and free items which they increase their value and reputation </a:t>
          </a:r>
          <a:endParaRPr lang="en-US"/>
        </a:p>
      </dgm:t>
    </dgm:pt>
    <dgm:pt modelId="{6E0C3578-1D73-4DF8-8E4D-D00A0BD2FCE5}" type="parTrans" cxnId="{041968EB-B07C-481F-8850-64E53FA7A79A}">
      <dgm:prSet/>
      <dgm:spPr/>
      <dgm:t>
        <a:bodyPr/>
        <a:lstStyle/>
        <a:p>
          <a:endParaRPr lang="en-US"/>
        </a:p>
      </dgm:t>
    </dgm:pt>
    <dgm:pt modelId="{59794414-9077-489F-BDBB-79C9E536E08E}" type="sibTrans" cxnId="{041968EB-B07C-481F-8850-64E53FA7A79A}">
      <dgm:prSet/>
      <dgm:spPr/>
      <dgm:t>
        <a:bodyPr/>
        <a:lstStyle/>
        <a:p>
          <a:endParaRPr lang="en-US"/>
        </a:p>
      </dgm:t>
    </dgm:pt>
    <dgm:pt modelId="{DF232B5B-64C4-4CDD-AA53-EE3A8982EDEB}">
      <dgm:prSet/>
      <dgm:spPr/>
      <dgm:t>
        <a:bodyPr/>
        <a:lstStyle/>
        <a:p>
          <a:r>
            <a:rPr lang="en-GB"/>
            <a:t>Another issue that is a world known problem is the cost, manual labour and taxes and fees that are a requirement into a business, as they rise companies must find solutions and tactics to find sources and distributors to uphold the business.</a:t>
          </a:r>
          <a:endParaRPr lang="en-US"/>
        </a:p>
      </dgm:t>
    </dgm:pt>
    <dgm:pt modelId="{533AEE01-31EF-4AE1-939F-BD61F18FE85E}" type="parTrans" cxnId="{23911F4A-765C-44CE-9371-03A41615524C}">
      <dgm:prSet/>
      <dgm:spPr/>
      <dgm:t>
        <a:bodyPr/>
        <a:lstStyle/>
        <a:p>
          <a:endParaRPr lang="en-US"/>
        </a:p>
      </dgm:t>
    </dgm:pt>
    <dgm:pt modelId="{0BE562FA-2EE0-499D-BCA6-21E11544FB23}" type="sibTrans" cxnId="{23911F4A-765C-44CE-9371-03A41615524C}">
      <dgm:prSet/>
      <dgm:spPr/>
      <dgm:t>
        <a:bodyPr/>
        <a:lstStyle/>
        <a:p>
          <a:endParaRPr lang="en-US"/>
        </a:p>
      </dgm:t>
    </dgm:pt>
    <dgm:pt modelId="{E696D7D7-84AB-4E5C-9951-13DA392DAB6E}" type="pres">
      <dgm:prSet presAssocID="{CB0B6605-3712-4E0B-AA37-4EEE1B1CA821}" presName="root" presStyleCnt="0">
        <dgm:presLayoutVars>
          <dgm:dir/>
          <dgm:resizeHandles val="exact"/>
        </dgm:presLayoutVars>
      </dgm:prSet>
      <dgm:spPr/>
    </dgm:pt>
    <dgm:pt modelId="{F2378347-7579-4737-905C-E09E850E1BA8}" type="pres">
      <dgm:prSet presAssocID="{07D620CF-BE76-41C0-8101-340407FAD886}" presName="compNode" presStyleCnt="0"/>
      <dgm:spPr/>
    </dgm:pt>
    <dgm:pt modelId="{8C16444A-0202-4745-8FC9-B91775A7DD0A}" type="pres">
      <dgm:prSet presAssocID="{07D620CF-BE76-41C0-8101-340407FAD886}" presName="bgRect" presStyleLbl="bgShp" presStyleIdx="0" presStyleCnt="4"/>
      <dgm:spPr/>
    </dgm:pt>
    <dgm:pt modelId="{A752862E-92FB-4305-BE71-409D0CCF77C6}" type="pres">
      <dgm:prSet presAssocID="{07D620CF-BE76-41C0-8101-340407FAD88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B28BBBFC-615A-43E8-B933-EC390112D3B2}" type="pres">
      <dgm:prSet presAssocID="{07D620CF-BE76-41C0-8101-340407FAD886}" presName="spaceRect" presStyleCnt="0"/>
      <dgm:spPr/>
    </dgm:pt>
    <dgm:pt modelId="{E6B388AB-01C1-4DCE-991A-9B546765AAA2}" type="pres">
      <dgm:prSet presAssocID="{07D620CF-BE76-41C0-8101-340407FAD886}" presName="parTx" presStyleLbl="revTx" presStyleIdx="0" presStyleCnt="4">
        <dgm:presLayoutVars>
          <dgm:chMax val="0"/>
          <dgm:chPref val="0"/>
        </dgm:presLayoutVars>
      </dgm:prSet>
      <dgm:spPr/>
    </dgm:pt>
    <dgm:pt modelId="{49C5F9B2-8BB0-4DA4-BABD-4BB45C13352C}" type="pres">
      <dgm:prSet presAssocID="{565D171F-8732-44EF-B3E6-6FF03E982B1B}" presName="sibTrans" presStyleCnt="0"/>
      <dgm:spPr/>
    </dgm:pt>
    <dgm:pt modelId="{4402C6D6-5344-4E00-9891-0E74C74A5C66}" type="pres">
      <dgm:prSet presAssocID="{3A2748BD-0E74-49EF-8A48-335B4A1FC19D}" presName="compNode" presStyleCnt="0"/>
      <dgm:spPr/>
    </dgm:pt>
    <dgm:pt modelId="{1F2D3757-0B4E-41DF-B354-8BC55668C967}" type="pres">
      <dgm:prSet presAssocID="{3A2748BD-0E74-49EF-8A48-335B4A1FC19D}" presName="bgRect" presStyleLbl="bgShp" presStyleIdx="1" presStyleCnt="4"/>
      <dgm:spPr/>
    </dgm:pt>
    <dgm:pt modelId="{E78F05D9-A499-49B5-93DD-F9B975E4D062}" type="pres">
      <dgm:prSet presAssocID="{3A2748BD-0E74-49EF-8A48-335B4A1FC1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561E52B-FA53-4559-BF21-428EB6AC77FE}" type="pres">
      <dgm:prSet presAssocID="{3A2748BD-0E74-49EF-8A48-335B4A1FC19D}" presName="spaceRect" presStyleCnt="0"/>
      <dgm:spPr/>
    </dgm:pt>
    <dgm:pt modelId="{421C5024-22EA-4480-9956-64B0AE419864}" type="pres">
      <dgm:prSet presAssocID="{3A2748BD-0E74-49EF-8A48-335B4A1FC19D}" presName="parTx" presStyleLbl="revTx" presStyleIdx="1" presStyleCnt="4">
        <dgm:presLayoutVars>
          <dgm:chMax val="0"/>
          <dgm:chPref val="0"/>
        </dgm:presLayoutVars>
      </dgm:prSet>
      <dgm:spPr/>
    </dgm:pt>
    <dgm:pt modelId="{6ECEA25E-07FD-4FAA-B43D-18A2BB231D9C}" type="pres">
      <dgm:prSet presAssocID="{A842C1E4-582B-4A72-B367-84395A589B2D}" presName="sibTrans" presStyleCnt="0"/>
      <dgm:spPr/>
    </dgm:pt>
    <dgm:pt modelId="{E7D66AF9-AB93-4388-BCCA-CE5B27255F59}" type="pres">
      <dgm:prSet presAssocID="{10B3D3E4-EB9D-4BEB-80DE-A1719BD697BA}" presName="compNode" presStyleCnt="0"/>
      <dgm:spPr/>
    </dgm:pt>
    <dgm:pt modelId="{45C8FAB4-873A-465A-870E-90F4DCFB281B}" type="pres">
      <dgm:prSet presAssocID="{10B3D3E4-EB9D-4BEB-80DE-A1719BD697BA}" presName="bgRect" presStyleLbl="bgShp" presStyleIdx="2" presStyleCnt="4"/>
      <dgm:spPr/>
    </dgm:pt>
    <dgm:pt modelId="{5DFA3AE6-FBFD-4ED5-BD35-C548BAFA5DEF}" type="pres">
      <dgm:prSet presAssocID="{10B3D3E4-EB9D-4BEB-80DE-A1719BD697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nfluencer"/>
        </a:ext>
      </dgm:extLst>
    </dgm:pt>
    <dgm:pt modelId="{8A2F4A8B-E761-4FBD-BA03-2E13C554BD8B}" type="pres">
      <dgm:prSet presAssocID="{10B3D3E4-EB9D-4BEB-80DE-A1719BD697BA}" presName="spaceRect" presStyleCnt="0"/>
      <dgm:spPr/>
    </dgm:pt>
    <dgm:pt modelId="{89D5ADA0-7FAA-4089-A28D-6A5AA15FE164}" type="pres">
      <dgm:prSet presAssocID="{10B3D3E4-EB9D-4BEB-80DE-A1719BD697BA}" presName="parTx" presStyleLbl="revTx" presStyleIdx="2" presStyleCnt="4">
        <dgm:presLayoutVars>
          <dgm:chMax val="0"/>
          <dgm:chPref val="0"/>
        </dgm:presLayoutVars>
      </dgm:prSet>
      <dgm:spPr/>
    </dgm:pt>
    <dgm:pt modelId="{D49917FA-8F50-4846-B2E7-671EAF7E3E02}" type="pres">
      <dgm:prSet presAssocID="{59794414-9077-489F-BDBB-79C9E536E08E}" presName="sibTrans" presStyleCnt="0"/>
      <dgm:spPr/>
    </dgm:pt>
    <dgm:pt modelId="{FC80931A-B82C-4F42-9CFA-F48861845927}" type="pres">
      <dgm:prSet presAssocID="{DF232B5B-64C4-4CDD-AA53-EE3A8982EDEB}" presName="compNode" presStyleCnt="0"/>
      <dgm:spPr/>
    </dgm:pt>
    <dgm:pt modelId="{BCD65003-5726-41BF-B73B-2F8E81544AEF}" type="pres">
      <dgm:prSet presAssocID="{DF232B5B-64C4-4CDD-AA53-EE3A8982EDEB}" presName="bgRect" presStyleLbl="bgShp" presStyleIdx="3" presStyleCnt="4"/>
      <dgm:spPr/>
    </dgm:pt>
    <dgm:pt modelId="{1E26F683-5C63-49D6-86AE-02812EE427BD}" type="pres">
      <dgm:prSet presAssocID="{DF232B5B-64C4-4CDD-AA53-EE3A8982ED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50DB579B-4252-45F8-A0B0-E200BEA51DA2}" type="pres">
      <dgm:prSet presAssocID="{DF232B5B-64C4-4CDD-AA53-EE3A8982EDEB}" presName="spaceRect" presStyleCnt="0"/>
      <dgm:spPr/>
    </dgm:pt>
    <dgm:pt modelId="{FA5376C6-3CC4-46B9-9298-D68826C35CF8}" type="pres">
      <dgm:prSet presAssocID="{DF232B5B-64C4-4CDD-AA53-EE3A8982EDEB}" presName="parTx" presStyleLbl="revTx" presStyleIdx="3" presStyleCnt="4">
        <dgm:presLayoutVars>
          <dgm:chMax val="0"/>
          <dgm:chPref val="0"/>
        </dgm:presLayoutVars>
      </dgm:prSet>
      <dgm:spPr/>
    </dgm:pt>
  </dgm:ptLst>
  <dgm:cxnLst>
    <dgm:cxn modelId="{04FB6F17-4EC9-4F1F-AF29-B175E2C40304}" type="presOf" srcId="{3A2748BD-0E74-49EF-8A48-335B4A1FC19D}" destId="{421C5024-22EA-4480-9956-64B0AE419864}" srcOrd="0" destOrd="0" presId="urn:microsoft.com/office/officeart/2018/2/layout/IconVerticalSolidList"/>
    <dgm:cxn modelId="{E10D3B5B-CACF-4902-AD74-02EA55A8E19C}" type="presOf" srcId="{07D620CF-BE76-41C0-8101-340407FAD886}" destId="{E6B388AB-01C1-4DCE-991A-9B546765AAA2}" srcOrd="0" destOrd="0" presId="urn:microsoft.com/office/officeart/2018/2/layout/IconVerticalSolidList"/>
    <dgm:cxn modelId="{23911F4A-765C-44CE-9371-03A41615524C}" srcId="{CB0B6605-3712-4E0B-AA37-4EEE1B1CA821}" destId="{DF232B5B-64C4-4CDD-AA53-EE3A8982EDEB}" srcOrd="3" destOrd="0" parTransId="{533AEE01-31EF-4AE1-939F-BD61F18FE85E}" sibTransId="{0BE562FA-2EE0-499D-BCA6-21E11544FB23}"/>
    <dgm:cxn modelId="{3FDCA073-7663-421D-A819-3192AB9F1633}" type="presOf" srcId="{CB0B6605-3712-4E0B-AA37-4EEE1B1CA821}" destId="{E696D7D7-84AB-4E5C-9951-13DA392DAB6E}" srcOrd="0" destOrd="0" presId="urn:microsoft.com/office/officeart/2018/2/layout/IconVerticalSolidList"/>
    <dgm:cxn modelId="{4F522083-F4D8-45C3-B61B-C965D26534F7}" srcId="{CB0B6605-3712-4E0B-AA37-4EEE1B1CA821}" destId="{3A2748BD-0E74-49EF-8A48-335B4A1FC19D}" srcOrd="1" destOrd="0" parTransId="{0EBF9E3C-D29E-4E5C-9B25-2027A2C23406}" sibTransId="{A842C1E4-582B-4A72-B367-84395A589B2D}"/>
    <dgm:cxn modelId="{3E985B8A-2DA5-4A38-A579-01484CB4BF99}" srcId="{CB0B6605-3712-4E0B-AA37-4EEE1B1CA821}" destId="{07D620CF-BE76-41C0-8101-340407FAD886}" srcOrd="0" destOrd="0" parTransId="{FBC9EEB1-20BD-4A39-8944-73ECC29ADD27}" sibTransId="{565D171F-8732-44EF-B3E6-6FF03E982B1B}"/>
    <dgm:cxn modelId="{88E28E90-F80E-4FD4-8502-8E10966081B3}" type="presOf" srcId="{DF232B5B-64C4-4CDD-AA53-EE3A8982EDEB}" destId="{FA5376C6-3CC4-46B9-9298-D68826C35CF8}" srcOrd="0" destOrd="0" presId="urn:microsoft.com/office/officeart/2018/2/layout/IconVerticalSolidList"/>
    <dgm:cxn modelId="{F7F67AB4-DA34-46A8-AAC7-CB16653F46BD}" type="presOf" srcId="{10B3D3E4-EB9D-4BEB-80DE-A1719BD697BA}" destId="{89D5ADA0-7FAA-4089-A28D-6A5AA15FE164}" srcOrd="0" destOrd="0" presId="urn:microsoft.com/office/officeart/2018/2/layout/IconVerticalSolidList"/>
    <dgm:cxn modelId="{041968EB-B07C-481F-8850-64E53FA7A79A}" srcId="{CB0B6605-3712-4E0B-AA37-4EEE1B1CA821}" destId="{10B3D3E4-EB9D-4BEB-80DE-A1719BD697BA}" srcOrd="2" destOrd="0" parTransId="{6E0C3578-1D73-4DF8-8E4D-D00A0BD2FCE5}" sibTransId="{59794414-9077-489F-BDBB-79C9E536E08E}"/>
    <dgm:cxn modelId="{53069CEB-897E-47AB-8AEA-A46F530D766E}" type="presParOf" srcId="{E696D7D7-84AB-4E5C-9951-13DA392DAB6E}" destId="{F2378347-7579-4737-905C-E09E850E1BA8}" srcOrd="0" destOrd="0" presId="urn:microsoft.com/office/officeart/2018/2/layout/IconVerticalSolidList"/>
    <dgm:cxn modelId="{DB368CCB-C3CB-4146-9D0A-E8672E05E097}" type="presParOf" srcId="{F2378347-7579-4737-905C-E09E850E1BA8}" destId="{8C16444A-0202-4745-8FC9-B91775A7DD0A}" srcOrd="0" destOrd="0" presId="urn:microsoft.com/office/officeart/2018/2/layout/IconVerticalSolidList"/>
    <dgm:cxn modelId="{156A001A-5B73-40B6-A465-16EA9E1FE6EA}" type="presParOf" srcId="{F2378347-7579-4737-905C-E09E850E1BA8}" destId="{A752862E-92FB-4305-BE71-409D0CCF77C6}" srcOrd="1" destOrd="0" presId="urn:microsoft.com/office/officeart/2018/2/layout/IconVerticalSolidList"/>
    <dgm:cxn modelId="{4A3FBC23-F932-4DDA-B225-ECD00460D0F4}" type="presParOf" srcId="{F2378347-7579-4737-905C-E09E850E1BA8}" destId="{B28BBBFC-615A-43E8-B933-EC390112D3B2}" srcOrd="2" destOrd="0" presId="urn:microsoft.com/office/officeart/2018/2/layout/IconVerticalSolidList"/>
    <dgm:cxn modelId="{ACBC3133-A1AA-46CD-83EB-0D3AD03C1FBE}" type="presParOf" srcId="{F2378347-7579-4737-905C-E09E850E1BA8}" destId="{E6B388AB-01C1-4DCE-991A-9B546765AAA2}" srcOrd="3" destOrd="0" presId="urn:microsoft.com/office/officeart/2018/2/layout/IconVerticalSolidList"/>
    <dgm:cxn modelId="{99159CF2-3AD4-4D85-A87C-5702F3C5BD67}" type="presParOf" srcId="{E696D7D7-84AB-4E5C-9951-13DA392DAB6E}" destId="{49C5F9B2-8BB0-4DA4-BABD-4BB45C13352C}" srcOrd="1" destOrd="0" presId="urn:microsoft.com/office/officeart/2018/2/layout/IconVerticalSolidList"/>
    <dgm:cxn modelId="{44F2AD89-362D-4754-B9BE-E5759FF54107}" type="presParOf" srcId="{E696D7D7-84AB-4E5C-9951-13DA392DAB6E}" destId="{4402C6D6-5344-4E00-9891-0E74C74A5C66}" srcOrd="2" destOrd="0" presId="urn:microsoft.com/office/officeart/2018/2/layout/IconVerticalSolidList"/>
    <dgm:cxn modelId="{23710F08-8861-4F91-AB1C-C3032D52B2CD}" type="presParOf" srcId="{4402C6D6-5344-4E00-9891-0E74C74A5C66}" destId="{1F2D3757-0B4E-41DF-B354-8BC55668C967}" srcOrd="0" destOrd="0" presId="urn:microsoft.com/office/officeart/2018/2/layout/IconVerticalSolidList"/>
    <dgm:cxn modelId="{B079F14C-2798-4A29-9956-847F86052967}" type="presParOf" srcId="{4402C6D6-5344-4E00-9891-0E74C74A5C66}" destId="{E78F05D9-A499-49B5-93DD-F9B975E4D062}" srcOrd="1" destOrd="0" presId="urn:microsoft.com/office/officeart/2018/2/layout/IconVerticalSolidList"/>
    <dgm:cxn modelId="{EA8A4EE7-334C-4739-9BC5-57D2B1F7AA58}" type="presParOf" srcId="{4402C6D6-5344-4E00-9891-0E74C74A5C66}" destId="{E561E52B-FA53-4559-BF21-428EB6AC77FE}" srcOrd="2" destOrd="0" presId="urn:microsoft.com/office/officeart/2018/2/layout/IconVerticalSolidList"/>
    <dgm:cxn modelId="{3B2367F8-A9FD-48AC-9DE0-5CF3D31C9065}" type="presParOf" srcId="{4402C6D6-5344-4E00-9891-0E74C74A5C66}" destId="{421C5024-22EA-4480-9956-64B0AE419864}" srcOrd="3" destOrd="0" presId="urn:microsoft.com/office/officeart/2018/2/layout/IconVerticalSolidList"/>
    <dgm:cxn modelId="{38B92A85-AF42-43C5-85E3-7ED84DF83851}" type="presParOf" srcId="{E696D7D7-84AB-4E5C-9951-13DA392DAB6E}" destId="{6ECEA25E-07FD-4FAA-B43D-18A2BB231D9C}" srcOrd="3" destOrd="0" presId="urn:microsoft.com/office/officeart/2018/2/layout/IconVerticalSolidList"/>
    <dgm:cxn modelId="{E3DAD5EE-140D-4D8F-A9B6-B4699BB11F67}" type="presParOf" srcId="{E696D7D7-84AB-4E5C-9951-13DA392DAB6E}" destId="{E7D66AF9-AB93-4388-BCCA-CE5B27255F59}" srcOrd="4" destOrd="0" presId="urn:microsoft.com/office/officeart/2018/2/layout/IconVerticalSolidList"/>
    <dgm:cxn modelId="{C9451FD5-A73E-4EBF-BB9F-1B564130EDCF}" type="presParOf" srcId="{E7D66AF9-AB93-4388-BCCA-CE5B27255F59}" destId="{45C8FAB4-873A-465A-870E-90F4DCFB281B}" srcOrd="0" destOrd="0" presId="urn:microsoft.com/office/officeart/2018/2/layout/IconVerticalSolidList"/>
    <dgm:cxn modelId="{EC1A5802-558D-46A2-B1A2-A963575D366C}" type="presParOf" srcId="{E7D66AF9-AB93-4388-BCCA-CE5B27255F59}" destId="{5DFA3AE6-FBFD-4ED5-BD35-C548BAFA5DEF}" srcOrd="1" destOrd="0" presId="urn:microsoft.com/office/officeart/2018/2/layout/IconVerticalSolidList"/>
    <dgm:cxn modelId="{A5DEF6E3-48D6-4D53-A461-8A1DA6CB2FCD}" type="presParOf" srcId="{E7D66AF9-AB93-4388-BCCA-CE5B27255F59}" destId="{8A2F4A8B-E761-4FBD-BA03-2E13C554BD8B}" srcOrd="2" destOrd="0" presId="urn:microsoft.com/office/officeart/2018/2/layout/IconVerticalSolidList"/>
    <dgm:cxn modelId="{D03A4EF0-9240-4C50-872A-8B76DA44397A}" type="presParOf" srcId="{E7D66AF9-AB93-4388-BCCA-CE5B27255F59}" destId="{89D5ADA0-7FAA-4089-A28D-6A5AA15FE164}" srcOrd="3" destOrd="0" presId="urn:microsoft.com/office/officeart/2018/2/layout/IconVerticalSolidList"/>
    <dgm:cxn modelId="{35F76AF1-17C5-4743-B39C-1B1A13EB9AEE}" type="presParOf" srcId="{E696D7D7-84AB-4E5C-9951-13DA392DAB6E}" destId="{D49917FA-8F50-4846-B2E7-671EAF7E3E02}" srcOrd="5" destOrd="0" presId="urn:microsoft.com/office/officeart/2018/2/layout/IconVerticalSolidList"/>
    <dgm:cxn modelId="{CFBA5FC4-9A58-4138-B346-B8EB7510E0C1}" type="presParOf" srcId="{E696D7D7-84AB-4E5C-9951-13DA392DAB6E}" destId="{FC80931A-B82C-4F42-9CFA-F48861845927}" srcOrd="6" destOrd="0" presId="urn:microsoft.com/office/officeart/2018/2/layout/IconVerticalSolidList"/>
    <dgm:cxn modelId="{629BD7B1-39F1-413D-91B6-BE0CE56A4AA9}" type="presParOf" srcId="{FC80931A-B82C-4F42-9CFA-F48861845927}" destId="{BCD65003-5726-41BF-B73B-2F8E81544AEF}" srcOrd="0" destOrd="0" presId="urn:microsoft.com/office/officeart/2018/2/layout/IconVerticalSolidList"/>
    <dgm:cxn modelId="{767373A0-3DF2-4C7C-B62A-851CB4329F72}" type="presParOf" srcId="{FC80931A-B82C-4F42-9CFA-F48861845927}" destId="{1E26F683-5C63-49D6-86AE-02812EE427BD}" srcOrd="1" destOrd="0" presId="urn:microsoft.com/office/officeart/2018/2/layout/IconVerticalSolidList"/>
    <dgm:cxn modelId="{FF73F3AF-0B76-4750-8023-19CFA4FFEC05}" type="presParOf" srcId="{FC80931A-B82C-4F42-9CFA-F48861845927}" destId="{50DB579B-4252-45F8-A0B0-E200BEA51DA2}" srcOrd="2" destOrd="0" presId="urn:microsoft.com/office/officeart/2018/2/layout/IconVerticalSolidList"/>
    <dgm:cxn modelId="{2F9355EE-A4E1-4172-9DA6-652840552611}" type="presParOf" srcId="{FC80931A-B82C-4F42-9CFA-F48861845927}" destId="{FA5376C6-3CC4-46B9-9298-D68826C35C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D0985-027E-4C75-9A59-F187A86D2BF5}">
      <dsp:nvSpPr>
        <dsp:cNvPr id="0" name=""/>
        <dsp:cNvSpPr/>
      </dsp:nvSpPr>
      <dsp:spPr>
        <a:xfrm>
          <a:off x="0"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Green Haven Florist: a small </a:t>
          </a:r>
          <a:r>
            <a:rPr lang="en-GB" sz="2000" b="0" i="0" kern="1200" dirty="0"/>
            <a:t>unconstrained</a:t>
          </a:r>
        </a:p>
        <a:p>
          <a:pPr marL="0" lvl="0" indent="0" algn="ctr" defTabSz="889000">
            <a:lnSpc>
              <a:spcPct val="90000"/>
            </a:lnSpc>
            <a:spcBef>
              <a:spcPct val="0"/>
            </a:spcBef>
            <a:spcAft>
              <a:spcPct val="35000"/>
            </a:spcAft>
            <a:buNone/>
          </a:pPr>
          <a:r>
            <a:rPr lang="en-GB" sz="2000" kern="1200" dirty="0"/>
            <a:t>Business located in Norwich UK</a:t>
          </a:r>
        </a:p>
      </dsp:txBody>
      <dsp:txXfrm>
        <a:off x="0" y="591343"/>
        <a:ext cx="2571749" cy="1543050"/>
      </dsp:txXfrm>
    </dsp:sp>
    <dsp:sp modelId="{44A6BA3C-7160-4306-8F91-86591148343F}">
      <dsp:nvSpPr>
        <dsp:cNvPr id="0" name=""/>
        <dsp:cNvSpPr/>
      </dsp:nvSpPr>
      <dsp:spPr>
        <a:xfrm>
          <a:off x="2828925"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business was founded in 2016 by Priya and Liam</a:t>
          </a:r>
        </a:p>
      </dsp:txBody>
      <dsp:txXfrm>
        <a:off x="2828925" y="591343"/>
        <a:ext cx="2571749" cy="1543050"/>
      </dsp:txXfrm>
    </dsp:sp>
    <dsp:sp modelId="{0BEDB28B-4327-4B78-832D-0A354B456764}">
      <dsp:nvSpPr>
        <dsp:cNvPr id="0" name=""/>
        <dsp:cNvSpPr/>
      </dsp:nvSpPr>
      <dsp:spPr>
        <a:xfrm>
          <a:off x="5657849"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Known for eco-friendly packaging &amp; bespoke</a:t>
          </a:r>
        </a:p>
        <a:p>
          <a:pPr marL="0" lvl="0" indent="0" algn="ctr" defTabSz="889000">
            <a:lnSpc>
              <a:spcPct val="90000"/>
            </a:lnSpc>
            <a:spcBef>
              <a:spcPct val="0"/>
            </a:spcBef>
            <a:spcAft>
              <a:spcPct val="35000"/>
            </a:spcAft>
            <a:buNone/>
          </a:pPr>
          <a:r>
            <a:rPr lang="en-GB" sz="2000" kern="1200" dirty="0"/>
            <a:t>floral designs</a:t>
          </a:r>
        </a:p>
      </dsp:txBody>
      <dsp:txXfrm>
        <a:off x="5657849" y="591343"/>
        <a:ext cx="2571749" cy="1543050"/>
      </dsp:txXfrm>
    </dsp:sp>
    <dsp:sp modelId="{C664F4CD-6FC6-48A2-80EF-4858794D9DCC}">
      <dsp:nvSpPr>
        <dsp:cNvPr id="0" name=""/>
        <dsp:cNvSpPr/>
      </dsp:nvSpPr>
      <dsp:spPr>
        <a:xfrm>
          <a:off x="1414462" y="2391569"/>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Over 30% decline in in-store sales over past 12</a:t>
          </a:r>
        </a:p>
        <a:p>
          <a:pPr marL="0" lvl="0" indent="0" algn="ctr" defTabSz="889000">
            <a:lnSpc>
              <a:spcPct val="90000"/>
            </a:lnSpc>
            <a:spcBef>
              <a:spcPct val="0"/>
            </a:spcBef>
            <a:spcAft>
              <a:spcPct val="35000"/>
            </a:spcAft>
            <a:buNone/>
          </a:pPr>
          <a:r>
            <a:rPr lang="en-GB" sz="2000" kern="1200" dirty="0"/>
            <a:t>months</a:t>
          </a:r>
        </a:p>
      </dsp:txBody>
      <dsp:txXfrm>
        <a:off x="1414462" y="2391569"/>
        <a:ext cx="2571749" cy="1543050"/>
      </dsp:txXfrm>
    </dsp:sp>
    <dsp:sp modelId="{585B4938-EBF6-411C-ACA1-57E5FA051E75}">
      <dsp:nvSpPr>
        <dsp:cNvPr id="0" name=""/>
        <dsp:cNvSpPr/>
      </dsp:nvSpPr>
      <dsp:spPr>
        <a:xfrm>
          <a:off x="4114800" y="2391569"/>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They are trying to improvise their business and give it a new look </a:t>
          </a:r>
        </a:p>
      </dsp:txBody>
      <dsp:txXfrm>
        <a:off x="4114800" y="2391569"/>
        <a:ext cx="2571749" cy="1543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E693D-770A-4D90-9907-DFA29CDE5717}">
      <dsp:nvSpPr>
        <dsp:cNvPr id="0" name=""/>
        <dsp:cNvSpPr/>
      </dsp:nvSpPr>
      <dsp:spPr>
        <a:xfrm>
          <a:off x="950" y="370032"/>
          <a:ext cx="3335112" cy="211779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EFCF92-5E6A-4597-8DF4-701850F950FF}">
      <dsp:nvSpPr>
        <dsp:cNvPr id="0" name=""/>
        <dsp:cNvSpPr/>
      </dsp:nvSpPr>
      <dsp:spPr>
        <a:xfrm>
          <a:off x="371518" y="722072"/>
          <a:ext cx="3335112" cy="211779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Although that Green Haven florist have a very positive feedback on their quality of work that they do as a business due to the fact they are using very high-grade materials and high-quality plants that they have imported the problems are that as inflation gone up and the cost of running also gone up people do not seem the need and the requirement with the high cost of living today.</a:t>
          </a:r>
          <a:endParaRPr lang="en-US" sz="1300" kern="1200"/>
        </a:p>
      </dsp:txBody>
      <dsp:txXfrm>
        <a:off x="433546" y="784100"/>
        <a:ext cx="3211056" cy="1993740"/>
      </dsp:txXfrm>
    </dsp:sp>
    <dsp:sp modelId="{39C8FC0D-38A6-4C9D-B098-E20B6043C2E3}">
      <dsp:nvSpPr>
        <dsp:cNvPr id="0" name=""/>
        <dsp:cNvSpPr/>
      </dsp:nvSpPr>
      <dsp:spPr>
        <a:xfrm>
          <a:off x="4077199" y="370032"/>
          <a:ext cx="3335112" cy="211779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9327FF-7748-41D4-A0AC-ACC6DF7F08E8}">
      <dsp:nvSpPr>
        <dsp:cNvPr id="0" name=""/>
        <dsp:cNvSpPr/>
      </dsp:nvSpPr>
      <dsp:spPr>
        <a:xfrm>
          <a:off x="4447767" y="722072"/>
          <a:ext cx="3335112" cy="211779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Also, a huge disadvantage that they are facing is the lack usage of technology usage as this is a very critical part of their business due to customers wanting to their shopping online as it saves them time and more simplistic and efficient to do so and that other companies who are a threat to Green haven Florist offer promotional sales, next day delivery and one click pay to all their customers.</a:t>
          </a:r>
          <a:endParaRPr lang="en-US" sz="1300" kern="1200"/>
        </a:p>
      </dsp:txBody>
      <dsp:txXfrm>
        <a:off x="4509795" y="784100"/>
        <a:ext cx="3211056" cy="19937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6444A-0202-4745-8FC9-B91775A7DD0A}">
      <dsp:nvSpPr>
        <dsp:cNvPr id="0" name=""/>
        <dsp:cNvSpPr/>
      </dsp:nvSpPr>
      <dsp:spPr>
        <a:xfrm>
          <a:off x="0" y="3928"/>
          <a:ext cx="7886700" cy="83603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2862E-92FB-4305-BE71-409D0CCF77C6}">
      <dsp:nvSpPr>
        <dsp:cNvPr id="0" name=""/>
        <dsp:cNvSpPr/>
      </dsp:nvSpPr>
      <dsp:spPr>
        <a:xfrm>
          <a:off x="252901" y="192037"/>
          <a:ext cx="460270" cy="459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B388AB-01C1-4DCE-991A-9B546765AAA2}">
      <dsp:nvSpPr>
        <dsp:cNvPr id="0" name=""/>
        <dsp:cNvSpPr/>
      </dsp:nvSpPr>
      <dsp:spPr>
        <a:xfrm>
          <a:off x="966073" y="3928"/>
          <a:ext cx="6876981"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Main Causes:</a:t>
          </a:r>
          <a:endParaRPr lang="en-US" sz="1400" kern="1200"/>
        </a:p>
      </dsp:txBody>
      <dsp:txXfrm>
        <a:off x="966073" y="3928"/>
        <a:ext cx="6876981" cy="914416"/>
      </dsp:txXfrm>
    </dsp:sp>
    <dsp:sp modelId="{1F2D3757-0B4E-41DF-B354-8BC55668C967}">
      <dsp:nvSpPr>
        <dsp:cNvPr id="0" name=""/>
        <dsp:cNvSpPr/>
      </dsp:nvSpPr>
      <dsp:spPr>
        <a:xfrm>
          <a:off x="0" y="1146949"/>
          <a:ext cx="7886700" cy="83603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F05D9-A499-49B5-93DD-F9B975E4D062}">
      <dsp:nvSpPr>
        <dsp:cNvPr id="0" name=""/>
        <dsp:cNvSpPr/>
      </dsp:nvSpPr>
      <dsp:spPr>
        <a:xfrm>
          <a:off x="252901" y="1335058"/>
          <a:ext cx="460270" cy="459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1C5024-22EA-4480-9956-64B0AE419864}">
      <dsp:nvSpPr>
        <dsp:cNvPr id="0" name=""/>
        <dsp:cNvSpPr/>
      </dsp:nvSpPr>
      <dsp:spPr>
        <a:xfrm>
          <a:off x="966073" y="1146949"/>
          <a:ext cx="6876981"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In the Green Haven Florist case the limitation for the digital advertising Is a crucial part of their business hence why they are facing problems with upholding their business due to the limitation of publicity they do upon their business which gives them a disadvantage on why they are not getting so many customers and why their competition is so high.</a:t>
          </a:r>
          <a:endParaRPr lang="en-US" sz="1400" kern="1200"/>
        </a:p>
      </dsp:txBody>
      <dsp:txXfrm>
        <a:off x="966073" y="1146949"/>
        <a:ext cx="6876981" cy="914416"/>
      </dsp:txXfrm>
    </dsp:sp>
    <dsp:sp modelId="{45C8FAB4-873A-465A-870E-90F4DCFB281B}">
      <dsp:nvSpPr>
        <dsp:cNvPr id="0" name=""/>
        <dsp:cNvSpPr/>
      </dsp:nvSpPr>
      <dsp:spPr>
        <a:xfrm>
          <a:off x="0" y="2289971"/>
          <a:ext cx="7886700" cy="83603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FA3AE6-FBFD-4ED5-BD35-C548BAFA5DEF}">
      <dsp:nvSpPr>
        <dsp:cNvPr id="0" name=""/>
        <dsp:cNvSpPr/>
      </dsp:nvSpPr>
      <dsp:spPr>
        <a:xfrm>
          <a:off x="252901" y="2478079"/>
          <a:ext cx="460270" cy="459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D5ADA0-7FAA-4089-A28D-6A5AA15FE164}">
      <dsp:nvSpPr>
        <dsp:cNvPr id="0" name=""/>
        <dsp:cNvSpPr/>
      </dsp:nvSpPr>
      <dsp:spPr>
        <a:xfrm>
          <a:off x="966073" y="2289971"/>
          <a:ext cx="6876981"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Another problem I see that they are facing is their outdated website and their lack of transport as in their line of business a variety of companies offer next day delivery to the persons home, special request and sometimes on big orders they offer promotional discounts and free items which they increase their value and reputation </a:t>
          </a:r>
          <a:endParaRPr lang="en-US" sz="1400" kern="1200"/>
        </a:p>
      </dsp:txBody>
      <dsp:txXfrm>
        <a:off x="966073" y="2289971"/>
        <a:ext cx="6876981" cy="914416"/>
      </dsp:txXfrm>
    </dsp:sp>
    <dsp:sp modelId="{BCD65003-5726-41BF-B73B-2F8E81544AEF}">
      <dsp:nvSpPr>
        <dsp:cNvPr id="0" name=""/>
        <dsp:cNvSpPr/>
      </dsp:nvSpPr>
      <dsp:spPr>
        <a:xfrm>
          <a:off x="0" y="3432992"/>
          <a:ext cx="7886700" cy="83603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6F683-5C63-49D6-86AE-02812EE427BD}">
      <dsp:nvSpPr>
        <dsp:cNvPr id="0" name=""/>
        <dsp:cNvSpPr/>
      </dsp:nvSpPr>
      <dsp:spPr>
        <a:xfrm>
          <a:off x="252901" y="3621100"/>
          <a:ext cx="460270" cy="4598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5376C6-3CC4-46B9-9298-D68826C35CF8}">
      <dsp:nvSpPr>
        <dsp:cNvPr id="0" name=""/>
        <dsp:cNvSpPr/>
      </dsp:nvSpPr>
      <dsp:spPr>
        <a:xfrm>
          <a:off x="966073" y="3432992"/>
          <a:ext cx="6876981"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Another issue that is a world known problem is the cost, manual labour and taxes and fees that are a requirement into a business, as they rise companies must find solutions and tactics to find sources and distributors to uphold the business.</a:t>
          </a:r>
          <a:endParaRPr lang="en-US" sz="1400" kern="1200"/>
        </a:p>
      </dsp:txBody>
      <dsp:txXfrm>
        <a:off x="966073" y="3432992"/>
        <a:ext cx="6876981" cy="9144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GB"/>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C522A1EB-3841-4CD5-8E45-A3844ED75404}" type="datetimeFigureOut">
              <a:rPr lang="en-GB" smtClean="0"/>
              <a:t>12/10/2025</a:t>
            </a:fld>
            <a:endParaRPr lang="en-GB"/>
          </a:p>
        </p:txBody>
      </p:sp>
      <p:sp>
        <p:nvSpPr>
          <p:cNvPr id="4" name="Slide Image Placeholder 3"/>
          <p:cNvSpPr>
            <a:spLocks noGrp="1" noRot="1" noChangeAspect="1"/>
          </p:cNvSpPr>
          <p:nvPr>
            <p:ph type="sldImg" idx="2"/>
          </p:nvPr>
        </p:nvSpPr>
        <p:spPr>
          <a:xfrm>
            <a:off x="1497013" y="1200150"/>
            <a:ext cx="4321175" cy="3240088"/>
          </a:xfrm>
          <a:prstGeom prst="rect">
            <a:avLst/>
          </a:prstGeom>
          <a:noFill/>
          <a:ln w="12700">
            <a:solidFill>
              <a:prstClr val="black"/>
            </a:solidFill>
          </a:ln>
        </p:spPr>
        <p:txBody>
          <a:bodyPr vert="horz" lIns="96661" tIns="48331" rIns="96661" bIns="48331" rtlCol="0" anchor="ctr"/>
          <a:lstStyle/>
          <a:p>
            <a:endParaRPr lang="en-GB"/>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GB"/>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F693B50E-72CD-4B88-BBFB-AB51719A4D67}" type="slidenum">
              <a:rPr lang="en-GB" smtClean="0"/>
              <a:t>‹#›</a:t>
            </a:fld>
            <a:endParaRPr lang="en-GB"/>
          </a:p>
        </p:txBody>
      </p:sp>
    </p:spTree>
    <p:extLst>
      <p:ext uri="{BB962C8B-B14F-4D97-AF65-F5344CB8AC3E}">
        <p14:creationId xmlns:p14="http://schemas.microsoft.com/office/powerpoint/2010/main" val="112141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7" name="Group 16">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ctrTitle"/>
          </p:nvPr>
        </p:nvSpPr>
        <p:spPr>
          <a:xfrm>
            <a:off x="857250" y="1676400"/>
            <a:ext cx="2857500" cy="3505200"/>
          </a:xfrm>
        </p:spPr>
        <p:txBody>
          <a:bodyPr vert="horz" lIns="91440" tIns="45720" rIns="91440" bIns="45720" rtlCol="0" anchor="t">
            <a:normAutofit/>
          </a:bodyPr>
          <a:lstStyle/>
          <a:p>
            <a:pPr algn="l" defTabSz="914400">
              <a:lnSpc>
                <a:spcPct val="90000"/>
              </a:lnSpc>
            </a:pPr>
            <a:r>
              <a:rPr lang="en-US" sz="3500" kern="1200">
                <a:solidFill>
                  <a:schemeClr val="tx1"/>
                </a:solidFill>
                <a:latin typeface="+mj-lt"/>
                <a:ea typeface="+mj-ea"/>
                <a:cs typeface="+mj-cs"/>
              </a:rPr>
              <a:t>Green Haven Florists – Problem Solving and Decision Making</a:t>
            </a:r>
          </a:p>
        </p:txBody>
      </p:sp>
      <p:sp>
        <p:nvSpPr>
          <p:cNvPr id="3" name="Subtitle 2"/>
          <p:cNvSpPr>
            <a:spLocks noGrp="1"/>
          </p:cNvSpPr>
          <p:nvPr>
            <p:ph type="subTitle" idx="1"/>
          </p:nvPr>
        </p:nvSpPr>
        <p:spPr>
          <a:xfrm>
            <a:off x="3755626" y="1676400"/>
            <a:ext cx="4229097" cy="3505200"/>
          </a:xfrm>
        </p:spPr>
        <p:txBody>
          <a:bodyPr vert="horz" lIns="91440" tIns="45720" rIns="91440" bIns="45720" rtlCol="0">
            <a:normAutofit/>
          </a:bodyPr>
          <a:lstStyle/>
          <a:p>
            <a:pPr indent="-228600" algn="l" defTabSz="914400">
              <a:lnSpc>
                <a:spcPct val="90000"/>
              </a:lnSpc>
              <a:buFont typeface="Arial" panose="020B0604020202020204" pitchFamily="34" charset="0"/>
              <a:buChar char="•"/>
            </a:pPr>
            <a:r>
              <a:rPr lang="en-US" sz="2100" dirty="0">
                <a:solidFill>
                  <a:schemeClr val="tx1">
                    <a:alpha val="55000"/>
                  </a:schemeClr>
                </a:solidFill>
              </a:rPr>
              <a:t>Module: LCLM4004</a:t>
            </a:r>
          </a:p>
          <a:p>
            <a:pPr indent="-228600" algn="l" defTabSz="914400">
              <a:lnSpc>
                <a:spcPct val="90000"/>
              </a:lnSpc>
              <a:buFont typeface="Arial" panose="020B0604020202020204" pitchFamily="34" charset="0"/>
              <a:buChar char="•"/>
            </a:pPr>
            <a:r>
              <a:rPr lang="en-US" sz="2100" dirty="0">
                <a:solidFill>
                  <a:schemeClr val="tx1">
                    <a:alpha val="55000"/>
                  </a:schemeClr>
                </a:solidFill>
              </a:rPr>
              <a:t>Student: Ana Carolina Pontes       Domingues – 242651</a:t>
            </a:r>
          </a:p>
          <a:p>
            <a:pPr indent="-228600" algn="l" defTabSz="914400">
              <a:lnSpc>
                <a:spcPct val="90000"/>
              </a:lnSpc>
              <a:buFont typeface="Arial" panose="020B0604020202020204" pitchFamily="34" charset="0"/>
              <a:buChar char="•"/>
            </a:pPr>
            <a:r>
              <a:rPr lang="en-US" sz="2100" dirty="0">
                <a:solidFill>
                  <a:schemeClr val="tx1">
                    <a:alpha val="55000"/>
                  </a:schemeClr>
                </a:solidFill>
              </a:rPr>
              <a:t>Lecturer: Koushik Das Sarma</a:t>
            </a:r>
          </a:p>
          <a:p>
            <a:pPr indent="-228600" algn="l" defTabSz="914400">
              <a:lnSpc>
                <a:spcPct val="90000"/>
              </a:lnSpc>
              <a:buFont typeface="Arial" panose="020B0604020202020204" pitchFamily="34" charset="0"/>
              <a:buChar char="•"/>
            </a:pPr>
            <a:r>
              <a:rPr lang="en-US" sz="2100" dirty="0">
                <a:solidFill>
                  <a:schemeClr val="tx1">
                    <a:alpha val="55000"/>
                  </a:schemeClr>
                </a:solidFill>
              </a:rPr>
              <a:t>Date: October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9D713-7982-60B5-4E57-D7247E32C85D}"/>
              </a:ext>
            </a:extLst>
          </p:cNvPr>
          <p:cNvSpPr>
            <a:spLocks noGrp="1"/>
          </p:cNvSpPr>
          <p:nvPr>
            <p:ph type="title"/>
          </p:nvPr>
        </p:nvSpPr>
        <p:spPr/>
        <p:txBody>
          <a:bodyPr/>
          <a:lstStyle/>
          <a:p>
            <a:r>
              <a:rPr lang="en-GB" dirty="0"/>
              <a:t>Introduction:</a:t>
            </a:r>
          </a:p>
        </p:txBody>
      </p:sp>
      <p:graphicFrame>
        <p:nvGraphicFramePr>
          <p:cNvPr id="4" name="Content Placeholder 3">
            <a:extLst>
              <a:ext uri="{FF2B5EF4-FFF2-40B4-BE49-F238E27FC236}">
                <a16:creationId xmlns:a16="http://schemas.microsoft.com/office/drawing/2014/main" id="{0D8A6C84-3BB9-DDDA-8FA3-F7B2CBD9AEE2}"/>
              </a:ext>
            </a:extLst>
          </p:cNvPr>
          <p:cNvGraphicFramePr>
            <a:graphicFrameLocks noGrp="1"/>
          </p:cNvGraphicFramePr>
          <p:nvPr>
            <p:ph idx="1"/>
            <p:extLst>
              <p:ext uri="{D42A27DB-BD31-4B8C-83A1-F6EECF244321}">
                <p14:modId xmlns:p14="http://schemas.microsoft.com/office/powerpoint/2010/main" val="276541997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715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D0E5949-6171-857D-C7D1-0771BCC5717E}"/>
              </a:ext>
            </a:extLst>
          </p:cNvPr>
          <p:cNvSpPr>
            <a:spLocks noGrp="1"/>
          </p:cNvSpPr>
          <p:nvPr>
            <p:ph type="title"/>
          </p:nvPr>
        </p:nvSpPr>
        <p:spPr>
          <a:xfrm>
            <a:off x="628650" y="401221"/>
            <a:ext cx="7886700" cy="1348065"/>
          </a:xfrm>
        </p:spPr>
        <p:txBody>
          <a:bodyPr>
            <a:normAutofit/>
          </a:bodyPr>
          <a:lstStyle/>
          <a:p>
            <a:r>
              <a:rPr lang="en-GB" sz="4700">
                <a:solidFill>
                  <a:srgbClr val="FFFFFF"/>
                </a:solidFill>
              </a:rPr>
              <a:t>Problem Identification (5W2H)</a:t>
            </a:r>
          </a:p>
        </p:txBody>
      </p:sp>
      <p:sp>
        <p:nvSpPr>
          <p:cNvPr id="3" name="Content Placeholder 2">
            <a:extLst>
              <a:ext uri="{FF2B5EF4-FFF2-40B4-BE49-F238E27FC236}">
                <a16:creationId xmlns:a16="http://schemas.microsoft.com/office/drawing/2014/main" id="{4A723276-8694-A91E-3E64-525515F290BA}"/>
              </a:ext>
            </a:extLst>
          </p:cNvPr>
          <p:cNvSpPr>
            <a:spLocks noGrp="1"/>
          </p:cNvSpPr>
          <p:nvPr>
            <p:ph idx="1"/>
          </p:nvPr>
        </p:nvSpPr>
        <p:spPr>
          <a:xfrm>
            <a:off x="628650" y="2586789"/>
            <a:ext cx="7886700" cy="3590174"/>
          </a:xfrm>
        </p:spPr>
        <p:txBody>
          <a:bodyPr>
            <a:normAutofit/>
          </a:bodyPr>
          <a:lstStyle/>
          <a:p>
            <a:pPr>
              <a:lnSpc>
                <a:spcPct val="90000"/>
              </a:lnSpc>
            </a:pPr>
            <a:r>
              <a:rPr lang="en-GB" sz="1300" b="1"/>
              <a:t>What:</a:t>
            </a:r>
            <a:r>
              <a:rPr lang="en-GB" sz="1300"/>
              <a:t>The company over the last 12 months had a very sudden drop in sales and their overall business profit margins which could’ve been avoided with teamwork, build up on ideas and strategic tactics such marketing and sales. </a:t>
            </a:r>
          </a:p>
          <a:p>
            <a:pPr>
              <a:lnSpc>
                <a:spcPct val="90000"/>
              </a:lnSpc>
            </a:pPr>
            <a:r>
              <a:rPr lang="en-GB" sz="1300" b="1"/>
              <a:t>WHY: </a:t>
            </a:r>
            <a:r>
              <a:rPr lang="en-GB" sz="1300"/>
              <a:t>Their lack of ambition of making changes in the business is what brought the sales down a very tactic of a business is to maintain up with technology and their time that’s why they have competitors and decrease in sales as they don’t contribute to sales, marketing plans, decrease the cost of expensive materials as high prices scare customers away in today's inflation and being able to over compete with your competitors to get a good customer return and feedback.</a:t>
            </a:r>
          </a:p>
          <a:p>
            <a:pPr>
              <a:lnSpc>
                <a:spcPct val="90000"/>
              </a:lnSpc>
            </a:pPr>
            <a:r>
              <a:rPr lang="en-GB" sz="1300" b="1"/>
              <a:t>Where:  </a:t>
            </a:r>
            <a:r>
              <a:rPr lang="en-GB" sz="1300"/>
              <a:t>The business is co-founded in Norwich United Kingdom.</a:t>
            </a:r>
          </a:p>
          <a:p>
            <a:pPr>
              <a:lnSpc>
                <a:spcPct val="90000"/>
              </a:lnSpc>
            </a:pPr>
            <a:r>
              <a:rPr lang="en-GB" sz="1300" b="1"/>
              <a:t>When:  </a:t>
            </a:r>
            <a:r>
              <a:rPr lang="en-GB" sz="1300"/>
              <a:t>The notice of decrease of the business took over a 12-month period which is a very long time to see your business decrease in profits and not be financially stable even Tho 30% is a very high number for a community business.</a:t>
            </a:r>
          </a:p>
          <a:p>
            <a:pPr>
              <a:lnSpc>
                <a:spcPct val="90000"/>
              </a:lnSpc>
            </a:pPr>
            <a:r>
              <a:rPr lang="en-GB" sz="1300" b="1"/>
              <a:t>Who: </a:t>
            </a:r>
            <a:r>
              <a:rPr lang="en-GB" sz="1300"/>
              <a:t>The business owners for the company are Liam and Priya Patel.</a:t>
            </a:r>
          </a:p>
          <a:p>
            <a:pPr>
              <a:lnSpc>
                <a:spcPct val="90000"/>
              </a:lnSpc>
            </a:pPr>
            <a:r>
              <a:rPr lang="en-GB" sz="1300" b="1"/>
              <a:t>How:</a:t>
            </a:r>
            <a:r>
              <a:rPr lang="en-GB" sz="1300"/>
              <a:t> The company has fallen due to a very lack of knowledge in the business, weak marketing and high prices which lured customers to find another floral shop with cheaper prices and higher marketing and better customer reviews.</a:t>
            </a:r>
          </a:p>
          <a:p>
            <a:pPr>
              <a:lnSpc>
                <a:spcPct val="90000"/>
              </a:lnSpc>
            </a:pPr>
            <a:r>
              <a:rPr lang="en-GB" sz="1300" b="1"/>
              <a:t>How Much:</a:t>
            </a:r>
            <a:r>
              <a:rPr lang="en-GB" sz="1300"/>
              <a:t> Over the last 12 months their downfall has costed them 30% of their company profits.</a:t>
            </a:r>
            <a:endParaRPr lang="en-GB" sz="1300" b="1"/>
          </a:p>
          <a:p>
            <a:pPr>
              <a:lnSpc>
                <a:spcPct val="90000"/>
              </a:lnSpc>
            </a:pPr>
            <a:endParaRPr lang="en-GB" sz="1300" b="1"/>
          </a:p>
        </p:txBody>
      </p:sp>
    </p:spTree>
    <p:extLst>
      <p:ext uri="{BB962C8B-B14F-4D97-AF65-F5344CB8AC3E}">
        <p14:creationId xmlns:p14="http://schemas.microsoft.com/office/powerpoint/2010/main" val="2643468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386AC-7E50-581B-C489-B06F3707C016}"/>
              </a:ext>
            </a:extLst>
          </p:cNvPr>
          <p:cNvSpPr>
            <a:spLocks noGrp="1"/>
          </p:cNvSpPr>
          <p:nvPr>
            <p:ph type="title"/>
          </p:nvPr>
        </p:nvSpPr>
        <p:spPr>
          <a:xfrm>
            <a:off x="571352" y="350196"/>
            <a:ext cx="3485178" cy="1306076"/>
          </a:xfrm>
        </p:spPr>
        <p:txBody>
          <a:bodyPr anchor="ctr">
            <a:normAutofit fontScale="90000"/>
          </a:bodyPr>
          <a:lstStyle/>
          <a:p>
            <a:pPr>
              <a:lnSpc>
                <a:spcPct val="90000"/>
              </a:lnSpc>
            </a:pPr>
            <a:r>
              <a:rPr lang="en-GB" sz="3500" dirty="0"/>
              <a:t>External Factors (PESTEL Overview)</a:t>
            </a:r>
          </a:p>
        </p:txBody>
      </p:sp>
      <p:sp>
        <p:nvSpPr>
          <p:cNvPr id="3" name="Content Placeholder 2">
            <a:extLst>
              <a:ext uri="{FF2B5EF4-FFF2-40B4-BE49-F238E27FC236}">
                <a16:creationId xmlns:a16="http://schemas.microsoft.com/office/drawing/2014/main" id="{43983E1A-D3B6-8A8E-3C9C-E85D24D0057B}"/>
              </a:ext>
            </a:extLst>
          </p:cNvPr>
          <p:cNvSpPr>
            <a:spLocks noGrp="1"/>
          </p:cNvSpPr>
          <p:nvPr>
            <p:ph idx="1"/>
          </p:nvPr>
        </p:nvSpPr>
        <p:spPr>
          <a:xfrm>
            <a:off x="-5120" y="2285999"/>
            <a:ext cx="4577119" cy="4572002"/>
          </a:xfrm>
        </p:spPr>
        <p:txBody>
          <a:bodyPr anchor="ctr">
            <a:normAutofit lnSpcReduction="10000"/>
          </a:bodyPr>
          <a:lstStyle/>
          <a:p>
            <a:pPr>
              <a:lnSpc>
                <a:spcPct val="90000"/>
              </a:lnSpc>
            </a:pPr>
            <a:r>
              <a:rPr lang="en-GB" sz="1200" b="1" dirty="0"/>
              <a:t>Political:</a:t>
            </a:r>
            <a:r>
              <a:rPr lang="en-GB" sz="1200" dirty="0"/>
              <a:t> In the UK, the government have a beneficial way to help business grow even in the worst scenarios and they are helping business manage that with grants that they offer and tax reliefs to help them recover from supply chain issues and inflation. I personally see Green Haven Florist benefit from a government grant or even a recovery program to be able to be able to relieve them from the 30% business losses over the 12-month period and improve their overall business hardships and struggle for the upcoming years  </a:t>
            </a:r>
          </a:p>
          <a:p>
            <a:pPr>
              <a:lnSpc>
                <a:spcPct val="90000"/>
              </a:lnSpc>
            </a:pPr>
            <a:r>
              <a:rPr lang="en-GB" sz="1200" b="1" dirty="0"/>
              <a:t>Economic:</a:t>
            </a:r>
            <a:r>
              <a:rPr lang="en-GB" sz="1200" dirty="0"/>
              <a:t> A very serious problem that the UK is facing is the inflation and the rise of the cost of living which everyone would look at cheaper resources and less cost-effective solutions as In their case is flowers and. Also, consumers have stopped wasting money on unnecessary items such as flowers in Green havens place</a:t>
            </a:r>
          </a:p>
          <a:p>
            <a:pPr>
              <a:lnSpc>
                <a:spcPct val="90000"/>
              </a:lnSpc>
            </a:pPr>
            <a:r>
              <a:rPr lang="en-GB" sz="1200" b="1" dirty="0"/>
              <a:t>Social:</a:t>
            </a:r>
            <a:r>
              <a:rPr lang="en-GB" sz="1200" dirty="0"/>
              <a:t> With the technology being so advanced a lot of customers like to benefit of online shopping and next day delivery which Green Haven Florists do not have and that’s why they are over being over competed as they do not use the technology to over beat the problems at hand.</a:t>
            </a:r>
          </a:p>
          <a:p>
            <a:pPr>
              <a:lnSpc>
                <a:spcPct val="90000"/>
              </a:lnSpc>
            </a:pPr>
            <a:r>
              <a:rPr lang="en-GB" sz="1200" b="1" dirty="0"/>
              <a:t>Technological:</a:t>
            </a:r>
            <a:r>
              <a:rPr lang="en-GB" sz="1200" dirty="0"/>
              <a:t> A lot of companies profit this days through big well-known company such as Amazon to help them eCommerce their products on their platform which they not just promote their business through it but as amazon is such a high valued company and got such a big reputation behind its name it would help companies such as Green Haven florist to expand into a very high reputable company </a:t>
            </a:r>
          </a:p>
          <a:p>
            <a:pPr>
              <a:lnSpc>
                <a:spcPct val="90000"/>
              </a:lnSpc>
            </a:pPr>
            <a:endParaRPr lang="en-GB" sz="900" b="1" dirty="0"/>
          </a:p>
        </p:txBody>
      </p:sp>
      <p:pic>
        <p:nvPicPr>
          <p:cNvPr id="5" name="Picture 4" descr="Metal urn at a funeral">
            <a:extLst>
              <a:ext uri="{FF2B5EF4-FFF2-40B4-BE49-F238E27FC236}">
                <a16:creationId xmlns:a16="http://schemas.microsoft.com/office/drawing/2014/main" id="{70EC5E35-6227-091E-8311-7275043B2F08}"/>
              </a:ext>
            </a:extLst>
          </p:cNvPr>
          <p:cNvPicPr>
            <a:picLocks noChangeAspect="1"/>
          </p:cNvPicPr>
          <p:nvPr/>
        </p:nvPicPr>
        <p:blipFill>
          <a:blip r:embed="rId2"/>
          <a:srcRect l="19054" r="36396" b="-2"/>
          <a:stretch>
            <a:fillRect/>
          </a:stretch>
        </p:blipFill>
        <p:spPr>
          <a:xfrm>
            <a:off x="4572000" y="1"/>
            <a:ext cx="4577118" cy="6858000"/>
          </a:xfrm>
          <a:prstGeom prst="rect">
            <a:avLst/>
          </a:prstGeom>
        </p:spPr>
      </p:pic>
    </p:spTree>
    <p:extLst>
      <p:ext uri="{BB962C8B-B14F-4D97-AF65-F5344CB8AC3E}">
        <p14:creationId xmlns:p14="http://schemas.microsoft.com/office/powerpoint/2010/main" val="1443230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8116EA-D6A4-8664-A7D2-1A3661345A2B}"/>
              </a:ext>
            </a:extLst>
          </p:cNvPr>
          <p:cNvSpPr>
            <a:spLocks noGrp="1"/>
          </p:cNvSpPr>
          <p:nvPr>
            <p:ph type="title"/>
          </p:nvPr>
        </p:nvSpPr>
        <p:spPr>
          <a:xfrm>
            <a:off x="782723" y="809898"/>
            <a:ext cx="7629757" cy="1554480"/>
          </a:xfrm>
        </p:spPr>
        <p:txBody>
          <a:bodyPr anchor="ctr">
            <a:normAutofit/>
          </a:bodyPr>
          <a:lstStyle/>
          <a:p>
            <a:r>
              <a:rPr lang="en-GB" sz="4200"/>
              <a:t>Customer Insights &amp; Internal</a:t>
            </a:r>
            <a:br>
              <a:rPr lang="en-GB" sz="4200"/>
            </a:br>
            <a:r>
              <a:rPr lang="en-GB" sz="4200"/>
              <a:t>Challenges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FCD0DB-A662-7912-306B-30F132FE752A}"/>
              </a:ext>
            </a:extLst>
          </p:cNvPr>
          <p:cNvGraphicFramePr>
            <a:graphicFrameLocks noGrp="1"/>
          </p:cNvGraphicFramePr>
          <p:nvPr>
            <p:ph idx="1"/>
            <p:extLst>
              <p:ext uri="{D42A27DB-BD31-4B8C-83A1-F6EECF244321}">
                <p14:modId xmlns:p14="http://schemas.microsoft.com/office/powerpoint/2010/main" val="3572390015"/>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0248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0C53A69-FFE4-041B-5B58-3D13C0C66BE2}"/>
              </a:ext>
            </a:extLst>
          </p:cNvPr>
          <p:cNvSpPr>
            <a:spLocks noGrp="1"/>
          </p:cNvSpPr>
          <p:nvPr>
            <p:ph type="title"/>
          </p:nvPr>
        </p:nvSpPr>
        <p:spPr>
          <a:xfrm>
            <a:off x="628650" y="365125"/>
            <a:ext cx="7381677" cy="1325563"/>
          </a:xfrm>
        </p:spPr>
        <p:txBody>
          <a:bodyPr>
            <a:normAutofit/>
          </a:bodyPr>
          <a:lstStyle/>
          <a:p>
            <a:pPr>
              <a:lnSpc>
                <a:spcPct val="90000"/>
              </a:lnSpc>
            </a:pPr>
            <a:r>
              <a:rPr lang="en-GB" sz="4200"/>
              <a:t>Cause-and-Effect (Fishbone Diagram)</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7"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7911" y="591829"/>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6996" y="821124"/>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256" y="1336268"/>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55D9CE8-2D30-7ABC-DEF7-5F8602297517}"/>
              </a:ext>
            </a:extLst>
          </p:cNvPr>
          <p:cNvGraphicFramePr>
            <a:graphicFrameLocks noGrp="1"/>
          </p:cNvGraphicFramePr>
          <p:nvPr>
            <p:ph idx="1"/>
            <p:extLst>
              <p:ext uri="{D42A27DB-BD31-4B8C-83A1-F6EECF244321}">
                <p14:modId xmlns:p14="http://schemas.microsoft.com/office/powerpoint/2010/main" val="293162385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8255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0CC1-ABBA-0420-9BFC-45F7A5C229C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2EDA544-6D65-01AF-0445-81838781E3AC}"/>
              </a:ext>
            </a:extLst>
          </p:cNvPr>
          <p:cNvSpPr>
            <a:spLocks noGrp="1"/>
          </p:cNvSpPr>
          <p:nvPr>
            <p:ph idx="1"/>
          </p:nvPr>
        </p:nvSpPr>
        <p:spPr/>
        <p:txBody>
          <a:bodyPr/>
          <a:lstStyle/>
          <a:p>
            <a:r>
              <a:rPr lang="da-DK" dirty="0"/>
              <a:t>Kotler &amp; Keller (2016), Johnson et al. (2017),</a:t>
            </a:r>
          </a:p>
          <a:p>
            <a:r>
              <a:rPr lang="da-DK" dirty="0"/>
              <a:t>BBC (2024), Mintel (2023), Statista (2024)</a:t>
            </a:r>
          </a:p>
          <a:p>
            <a:r>
              <a:rPr lang="en-GB" dirty="0"/>
              <a:t>Indeed Editorial Team (2023). </a:t>
            </a:r>
            <a:r>
              <a:rPr lang="en-GB" i="1" dirty="0"/>
              <a:t>What is pestle analysis? Plus its factors and their uses</a:t>
            </a:r>
            <a:r>
              <a:rPr lang="en-GB" dirty="0"/>
              <a:t>. [online] Indeed Career Guide. Available at: https://uk.indeed.com/career-advice/career-development/pestle-analysis.</a:t>
            </a:r>
          </a:p>
          <a:p>
            <a:endParaRPr lang="en-GB" dirty="0"/>
          </a:p>
          <a:p>
            <a:endParaRPr lang="en-GB" dirty="0"/>
          </a:p>
        </p:txBody>
      </p:sp>
    </p:spTree>
    <p:extLst>
      <p:ext uri="{BB962C8B-B14F-4D97-AF65-F5344CB8AC3E}">
        <p14:creationId xmlns:p14="http://schemas.microsoft.com/office/powerpoint/2010/main" val="35442632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1594b798acebe7ea74b5171b8c4d5eec">
  <xsd:schema xmlns:xsd="http://www.w3.org/2001/XMLSchema" xmlns:xs="http://www.w3.org/2001/XMLSchema" xmlns:p="http://schemas.microsoft.com/office/2006/metadata/properties" xmlns:ns3="f799553d-1ac0-48da-9ae3-fe400ced9c3b" targetNamespace="http://schemas.microsoft.com/office/2006/metadata/properties" ma:root="true" ma:fieldsID="e8361a9f7dfd0cf3a6bb97845eca8adc" ns3:_="">
    <xsd:import namespace="f799553d-1ac0-48da-9ae3-fe400ced9c3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6238DC86-7945-4EE6-B58C-B5FC8DCF2A29}">
  <ds:schemaRefs>
    <ds:schemaRef ds:uri="http://schemas.microsoft.com/sharepoint/v3/contenttype/forms"/>
  </ds:schemaRefs>
</ds:datastoreItem>
</file>

<file path=customXml/itemProps2.xml><?xml version="1.0" encoding="utf-8"?>
<ds:datastoreItem xmlns:ds="http://schemas.openxmlformats.org/officeDocument/2006/customXml" ds:itemID="{B06D0B67-B94A-4F01-A323-E7C4554846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B2F77E-50A6-44C3-BC1F-6A30BC1CAC32}">
  <ds:schemaRefs>
    <ds:schemaRef ds:uri="http://schemas.microsoft.com/office/2006/metadata/properties"/>
    <ds:schemaRef ds:uri="http://schemas.microsoft.com/office/2006/documentManagement/types"/>
    <ds:schemaRef ds:uri="http://purl.org/dc/elements/1.1/"/>
    <ds:schemaRef ds:uri="http://purl.org/dc/terms/"/>
    <ds:schemaRef ds:uri="http://schemas.openxmlformats.org/package/2006/metadata/core-properties"/>
    <ds:schemaRef ds:uri="http://schemas.microsoft.com/office/infopath/2007/PartnerControls"/>
    <ds:schemaRef ds:uri="f799553d-1ac0-48da-9ae3-fe400ced9c3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1800</TotalTime>
  <Words>1020</Words>
  <Application>Microsoft Office PowerPoint</Application>
  <PresentationFormat>On-screen Show (4:3)</PresentationFormat>
  <Paragraphs>39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Calibri</vt:lpstr>
      <vt:lpstr>Office Theme</vt:lpstr>
      <vt:lpstr>Green Haven Florists – Problem Solving and Decision Making</vt:lpstr>
      <vt:lpstr>Introduction:</vt:lpstr>
      <vt:lpstr>Problem Identification (5W2H)</vt:lpstr>
      <vt:lpstr>External Factors (PESTEL Overview)</vt:lpstr>
      <vt:lpstr>Customer Insights &amp; Internal Challenges</vt:lpstr>
      <vt:lpstr>Cause-and-Effect (Fishbone Diagram)</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Alex dragomir</dc:creator>
  <cp:keywords/>
  <dc:description>generated using python-pptx</dc:description>
  <cp:lastModifiedBy>Marius-Alex Dragomir (2436518)</cp:lastModifiedBy>
  <cp:revision>4</cp:revision>
  <dcterms:created xsi:type="dcterms:W3CDTF">2013-01-27T09:14:16Z</dcterms:created>
  <dcterms:modified xsi:type="dcterms:W3CDTF">2025-10-12T19:00:51Z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