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0" r:id="rId3"/>
    <p:sldId id="257" r:id="rId4"/>
    <p:sldId id="264" r:id="rId5"/>
    <p:sldId id="258" r:id="rId6"/>
    <p:sldId id="259" r:id="rId7"/>
    <p:sldId id="261" r:id="rId8"/>
    <p:sldId id="262" r:id="rId9"/>
    <p:sldId id="263" r:id="rId10"/>
    <p:sldId id="265"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9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3D7F68E-C57B-4A79-B32F-3D3DC372858F}"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3691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2353206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4324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590CED-8969-4681-92D1-6C66FB86EBBA}"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281217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590CED-8969-4681-92D1-6C66FB86EBBA}" type="datetimeFigureOut">
              <a:rPr lang="en-GB" smtClean="0"/>
              <a:t>09/03/2023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D7F68E-C57B-4A79-B32F-3D3DC372858F}"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5856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590CED-8969-4681-92D1-6C66FB86EBBA}" type="datetimeFigureOut">
              <a:rPr lang="en-GB" smtClean="0"/>
              <a:t>09/03/2023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D7F68E-C57B-4A79-B32F-3D3DC372858F}"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52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590CED-8969-4681-92D1-6C66FB86EBBA}" type="datetimeFigureOut">
              <a:rPr lang="en-GB" smtClean="0"/>
              <a:t>09/03/2023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372553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590CED-8969-4681-92D1-6C66FB86EBBA}"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D7F68E-C57B-4A79-B32F-3D3DC372858F}"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263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590CED-8969-4681-92D1-6C66FB86EBBA}"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2299751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590CED-8969-4681-92D1-6C66FB86EBBA}"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3753408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2689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4820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spTree>
    <p:extLst>
      <p:ext uri="{BB962C8B-B14F-4D97-AF65-F5344CB8AC3E}">
        <p14:creationId xmlns:p14="http://schemas.microsoft.com/office/powerpoint/2010/main" val="2494717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8106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615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9326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590CED-8969-4681-92D1-6C66FB86EBBA}"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D7F68E-C57B-4A79-B32F-3D3DC372858F}"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5480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2590CED-8969-4681-92D1-6C66FB86EBBA}" type="datetimeFigureOut">
              <a:rPr lang="en-GB" smtClean="0"/>
              <a:t>09/03/2023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D7F68E-C57B-4A79-B32F-3D3DC372858F}" type="slidenum">
              <a:rPr lang="en-GB" smtClean="0"/>
              <a:t>‹#›</a:t>
            </a:fld>
            <a:endParaRPr lang="en-GB"/>
          </a:p>
        </p:txBody>
      </p:sp>
    </p:spTree>
    <p:extLst>
      <p:ext uri="{BB962C8B-B14F-4D97-AF65-F5344CB8AC3E}">
        <p14:creationId xmlns:p14="http://schemas.microsoft.com/office/powerpoint/2010/main" val="266751336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9379-B286-F7F8-6B36-D87CB68F5441}"/>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BMHP6009 </a:t>
            </a:r>
          </a:p>
        </p:txBody>
      </p:sp>
      <p:sp>
        <p:nvSpPr>
          <p:cNvPr id="3" name="Subtitle 2">
            <a:extLst>
              <a:ext uri="{FF2B5EF4-FFF2-40B4-BE49-F238E27FC236}">
                <a16:creationId xmlns:a16="http://schemas.microsoft.com/office/drawing/2014/main" id="{65A0D93B-BD00-F24E-A2DB-16D934973D94}"/>
              </a:ext>
            </a:extLst>
          </p:cNvPr>
          <p:cNvSpPr>
            <a:spLocks noGrp="1"/>
          </p:cNvSpPr>
          <p:nvPr>
            <p:ph type="subTitle" idx="1"/>
          </p:nvPr>
        </p:nvSpPr>
        <p:spPr/>
        <p:txBody>
          <a:bodyPr>
            <a:normAutofit/>
          </a:bodyPr>
          <a:lstStyle/>
          <a:p>
            <a:r>
              <a:rPr lang="en-GB" sz="2800" b="1" dirty="0">
                <a:latin typeface="Arial" panose="020B0604020202020204" pitchFamily="34" charset="0"/>
                <a:cs typeface="Arial" panose="020B0604020202020204" pitchFamily="34" charset="0"/>
              </a:rPr>
              <a:t>Assignment</a:t>
            </a:r>
            <a:r>
              <a:rPr lang="en-GB" sz="2800" dirty="0">
                <a:latin typeface="Arial" panose="020B0604020202020204" pitchFamily="34" charset="0"/>
                <a:cs typeface="Arial" panose="020B0604020202020204" pitchFamily="34" charset="0"/>
              </a:rPr>
              <a:t> 2</a:t>
            </a:r>
          </a:p>
          <a:p>
            <a:r>
              <a:rPr lang="en-GB" sz="2800" b="1" dirty="0">
                <a:latin typeface="Arial" panose="020B0604020202020204" pitchFamily="34" charset="0"/>
                <a:cs typeface="Arial" panose="020B0604020202020204" pitchFamily="34" charset="0"/>
              </a:rPr>
              <a:t>January 2023 Term</a:t>
            </a:r>
          </a:p>
        </p:txBody>
      </p:sp>
    </p:spTree>
    <p:extLst>
      <p:ext uri="{BB962C8B-B14F-4D97-AF65-F5344CB8AC3E}">
        <p14:creationId xmlns:p14="http://schemas.microsoft.com/office/powerpoint/2010/main" val="1185052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lstStyle/>
          <a:p>
            <a:r>
              <a:rPr lang="en-GB" dirty="0">
                <a:effectLst/>
                <a:latin typeface="Arial" panose="020B0604020202020204" pitchFamily="34" charset="0"/>
                <a:ea typeface="Times New Roman" panose="02020603050405020304" pitchFamily="18" charset="0"/>
              </a:rPr>
              <a:t>Submission to Turnitin – Week 10 </a:t>
            </a:r>
            <a:r>
              <a:rPr lang="en-GB" b="1" dirty="0">
                <a:effectLst/>
                <a:latin typeface="Arial" panose="020B0604020202020204" pitchFamily="34" charset="0"/>
                <a:ea typeface="Times New Roman" panose="02020603050405020304" pitchFamily="18" charset="0"/>
              </a:rPr>
              <a:t>Friday 24</a:t>
            </a:r>
            <a:r>
              <a:rPr lang="en-GB" b="1" baseline="30000" dirty="0">
                <a:effectLst/>
                <a:latin typeface="Arial" panose="020B0604020202020204" pitchFamily="34" charset="0"/>
                <a:ea typeface="Times New Roman" panose="02020603050405020304" pitchFamily="18" charset="0"/>
              </a:rPr>
              <a:t>th</a:t>
            </a:r>
            <a:r>
              <a:rPr lang="en-GB" b="1" dirty="0">
                <a:effectLst/>
                <a:latin typeface="Arial" panose="020B0604020202020204" pitchFamily="34" charset="0"/>
                <a:ea typeface="Times New Roman" panose="02020603050405020304" pitchFamily="18" charset="0"/>
              </a:rPr>
              <a:t> March </a:t>
            </a:r>
            <a:r>
              <a:rPr lang="en-GB" dirty="0">
                <a:effectLst/>
                <a:latin typeface="Arial" panose="020B0604020202020204" pitchFamily="34" charset="0"/>
                <a:ea typeface="Times New Roman" panose="02020603050405020304" pitchFamily="18" charset="0"/>
              </a:rPr>
              <a:t>2023 at 15:00 GMT. </a:t>
            </a:r>
          </a:p>
          <a:p>
            <a:r>
              <a:rPr lang="en-GB" dirty="0">
                <a:latin typeface="Arial" panose="020B0604020202020204" pitchFamily="34" charset="0"/>
              </a:rPr>
              <a:t>Report- 2000 words +or- 10% (1800 – 2200 words)</a:t>
            </a:r>
          </a:p>
          <a:p>
            <a:r>
              <a:rPr lang="en-GB" dirty="0">
                <a:effectLst/>
                <a:latin typeface="Arial" panose="020B0604020202020204" pitchFamily="34" charset="0"/>
                <a:ea typeface="Times New Roman" panose="02020603050405020304" pitchFamily="18" charset="0"/>
              </a:rPr>
              <a:t>Return date- 20 working days after the date of submission – 24</a:t>
            </a:r>
            <a:r>
              <a:rPr lang="en-GB" baseline="30000" dirty="0">
                <a:effectLst/>
                <a:latin typeface="Arial" panose="020B0604020202020204" pitchFamily="34" charset="0"/>
                <a:ea typeface="Times New Roman" panose="02020603050405020304" pitchFamily="18" charset="0"/>
              </a:rPr>
              <a:t>th</a:t>
            </a:r>
            <a:r>
              <a:rPr lang="en-GB" dirty="0">
                <a:effectLst/>
                <a:latin typeface="Arial" panose="020B0604020202020204" pitchFamily="34" charset="0"/>
                <a:ea typeface="Times New Roman" panose="02020603050405020304" pitchFamily="18" charset="0"/>
              </a:rPr>
              <a:t> April 2023.</a:t>
            </a:r>
          </a:p>
          <a:p>
            <a:r>
              <a:rPr lang="en-GB" dirty="0">
                <a:effectLst/>
                <a:latin typeface="Arial" panose="020B0604020202020204" pitchFamily="34" charset="0"/>
                <a:ea typeface="Times New Roman" panose="02020603050405020304" pitchFamily="18" charset="0"/>
              </a:rPr>
              <a:t>Contribution to Overall Module Assessment (%): 50% (part 2 of 2)</a:t>
            </a:r>
          </a:p>
          <a:p>
            <a:endParaRPr lang="en-GB" dirty="0"/>
          </a:p>
        </p:txBody>
      </p:sp>
    </p:spTree>
    <p:extLst>
      <p:ext uri="{BB962C8B-B14F-4D97-AF65-F5344CB8AC3E}">
        <p14:creationId xmlns:p14="http://schemas.microsoft.com/office/powerpoint/2010/main" val="425228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FF5E6-00DF-5DD1-77DA-E0CEF27BE18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Brief</a:t>
            </a:r>
          </a:p>
        </p:txBody>
      </p:sp>
      <p:sp>
        <p:nvSpPr>
          <p:cNvPr id="3" name="Content Placeholder 2">
            <a:extLst>
              <a:ext uri="{FF2B5EF4-FFF2-40B4-BE49-F238E27FC236}">
                <a16:creationId xmlns:a16="http://schemas.microsoft.com/office/drawing/2014/main" id="{8640F822-885F-79C1-7629-854AA27F6F66}"/>
              </a:ext>
            </a:extLst>
          </p:cNvPr>
          <p:cNvSpPr>
            <a:spLocks noGrp="1"/>
          </p:cNvSpPr>
          <p:nvPr>
            <p:ph idx="1"/>
          </p:nvPr>
        </p:nvSpPr>
        <p:spPr/>
        <p:txBody>
          <a:bodyPr/>
          <a:lstStyle/>
          <a:p>
            <a:pPr marL="0" indent="0">
              <a:buNone/>
            </a:pPr>
            <a:r>
              <a:rPr lang="en-GB" sz="1800" b="1" u="sng" dirty="0">
                <a:effectLst/>
                <a:latin typeface="Arial" panose="020B0604020202020204" pitchFamily="34" charset="0"/>
                <a:ea typeface="Times New Roman" panose="02020603050405020304" pitchFamily="18" charset="0"/>
              </a:rPr>
              <a:t>Task: </a:t>
            </a:r>
            <a:r>
              <a:rPr lang="en-GB" sz="1800" b="1" dirty="0">
                <a:effectLst/>
                <a:latin typeface="Arial" panose="020B0604020202020204" pitchFamily="34" charset="0"/>
                <a:ea typeface="Times New Roman" panose="02020603050405020304" pitchFamily="18" charset="0"/>
              </a:rPr>
              <a:t>Report</a:t>
            </a:r>
            <a:r>
              <a:rPr lang="en-GB" sz="1800" b="1" dirty="0">
                <a:latin typeface="Arial" panose="020B0604020202020204" pitchFamily="34" charset="0"/>
                <a:ea typeface="Times New Roman" panose="02020603050405020304" pitchFamily="18" charset="0"/>
              </a:rPr>
              <a:t>: 2000 words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You are an H+SC professional who has been given the task of identifying, assessing, and outlining the H+SC needs of an elderly individual.</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Present your findings in a report which must briefly introduce your context (your individual and their environment), identify any issues they are experiencing (health, social, emotional) and propose possible support and interventions which will enable them to age successfully. (You may use an existing case study of an older person or write your own)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534207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5F003-D360-DE56-A4C0-808AD8A11C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Case Study</a:t>
            </a:r>
          </a:p>
        </p:txBody>
      </p:sp>
      <p:sp>
        <p:nvSpPr>
          <p:cNvPr id="3" name="Content Placeholder 2">
            <a:extLst>
              <a:ext uri="{FF2B5EF4-FFF2-40B4-BE49-F238E27FC236}">
                <a16:creationId xmlns:a16="http://schemas.microsoft.com/office/drawing/2014/main" id="{71939EB2-348C-B11B-0E96-59EFDB503EF1}"/>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It is </a:t>
            </a:r>
            <a:r>
              <a:rPr lang="en-GB" b="1" dirty="0">
                <a:solidFill>
                  <a:srgbClr val="FF0000"/>
                </a:solidFill>
                <a:latin typeface="Arial" panose="020B0604020202020204" pitchFamily="34" charset="0"/>
                <a:cs typeface="Arial" panose="020B0604020202020204" pitchFamily="34" charset="0"/>
              </a:rPr>
              <a:t>very important </a:t>
            </a:r>
            <a:r>
              <a:rPr lang="en-GB" dirty="0">
                <a:latin typeface="Arial" panose="020B0604020202020204" pitchFamily="34" charset="0"/>
                <a:cs typeface="Arial" panose="020B0604020202020204" pitchFamily="34" charset="0"/>
              </a:rPr>
              <a:t>that before you start working on this assignment you decide on a case study</a:t>
            </a:r>
          </a:p>
          <a:p>
            <a:r>
              <a:rPr lang="en-GB" dirty="0">
                <a:latin typeface="Arial" panose="020B0604020202020204" pitchFamily="34" charset="0"/>
                <a:cs typeface="Arial" panose="020B0604020202020204" pitchFamily="34" charset="0"/>
              </a:rPr>
              <a:t>As discussed you can find one online (from Age UK or a similar organisation for example).</a:t>
            </a:r>
          </a:p>
          <a:p>
            <a:r>
              <a:rPr lang="en-GB" dirty="0">
                <a:latin typeface="Arial" panose="020B0604020202020204" pitchFamily="34" charset="0"/>
                <a:cs typeface="Arial" panose="020B0604020202020204" pitchFamily="34" charset="0"/>
              </a:rPr>
              <a:t>You can use the one in The </a:t>
            </a:r>
            <a:r>
              <a:rPr lang="en-GB" b="1" dirty="0">
                <a:latin typeface="Arial" panose="020B0604020202020204" pitchFamily="34" charset="0"/>
                <a:cs typeface="Arial" panose="020B0604020202020204" pitchFamily="34" charset="0"/>
              </a:rPr>
              <a:t>Care and Caring </a:t>
            </a:r>
            <a:r>
              <a:rPr lang="en-GB" dirty="0">
                <a:latin typeface="Arial" panose="020B0604020202020204" pitchFamily="34" charset="0"/>
                <a:cs typeface="Arial" panose="020B0604020202020204" pitchFamily="34" charset="0"/>
              </a:rPr>
              <a:t>section on theBMHP6009 Moodle page (Sadie Evans)</a:t>
            </a:r>
          </a:p>
          <a:p>
            <a:r>
              <a:rPr lang="en-GB" dirty="0">
                <a:latin typeface="Arial" panose="020B0604020202020204" pitchFamily="34" charset="0"/>
                <a:cs typeface="Arial" panose="020B0604020202020204" pitchFamily="34" charset="0"/>
              </a:rPr>
              <a:t>You can write your own</a:t>
            </a:r>
          </a:p>
          <a:p>
            <a:r>
              <a:rPr lang="en-GB" dirty="0">
                <a:latin typeface="Arial" panose="020B0604020202020204" pitchFamily="34" charset="0"/>
                <a:cs typeface="Arial" panose="020B0604020202020204" pitchFamily="34" charset="0"/>
              </a:rPr>
              <a:t>You also need to decide on the H+SC professional role you are in and the context of this (domiciliary, care home, etc,)</a:t>
            </a:r>
          </a:p>
        </p:txBody>
      </p:sp>
    </p:spTree>
    <p:extLst>
      <p:ext uri="{BB962C8B-B14F-4D97-AF65-F5344CB8AC3E}">
        <p14:creationId xmlns:p14="http://schemas.microsoft.com/office/powerpoint/2010/main" val="1177168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Things you should consider when planning and writing the report</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What is ‘Old Age’? (there are a number of definitions and you could compare these)</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Briefly discuss the ageing population and how, and why, the number of older people has changed.  (medical, societal etc)</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Look at the issues experienced by older people, (</a:t>
            </a:r>
            <a:r>
              <a:rPr lang="en-GB" sz="1800" dirty="0" err="1">
                <a:effectLst/>
                <a:latin typeface="Arial" panose="020B0604020202020204" pitchFamily="34" charset="0"/>
                <a:ea typeface="Times New Roman" panose="02020603050405020304" pitchFamily="18" charset="0"/>
              </a:rPr>
              <a:t>eg.</a:t>
            </a:r>
            <a:r>
              <a:rPr lang="en-GB" sz="1800" dirty="0">
                <a:effectLst/>
                <a:latin typeface="Arial" panose="020B0604020202020204" pitchFamily="34" charset="0"/>
                <a:ea typeface="Times New Roman" panose="02020603050405020304" pitchFamily="18" charset="0"/>
              </a:rPr>
              <a:t> financial, ageism, abuse etc) as well as mental and physical health, including consideration of the effects of the pandemic on the elderly population of the UK (medical, emotional, social, etc.).</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Critically examine current Health and Social Care provision – is it sufficient now and what effects will the increase in the number of older people have on this?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Analyse government and health service response to this (policy/practice/interventions)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Refer throughout to relevant theory including specific theories of ageing</a:t>
            </a:r>
            <a:endParaRPr lang="en-GB" sz="1800" dirty="0">
              <a:effectLst/>
              <a:latin typeface="Times New Roman" panose="02020603050405020304" pitchFamily="18" charset="0"/>
              <a:ea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06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What is Old Age?</a:t>
            </a:r>
          </a:p>
          <a:p>
            <a:r>
              <a:rPr lang="en-GB" dirty="0">
                <a:latin typeface="Arial" panose="020B0604020202020204" pitchFamily="34" charset="0"/>
                <a:cs typeface="Arial" panose="020B0604020202020204" pitchFamily="34" charset="0"/>
              </a:rPr>
              <a:t>There are a number of definitions of this and you could identify one of these to use in your report</a:t>
            </a:r>
          </a:p>
          <a:p>
            <a:pPr marL="0" indent="0">
              <a:buNone/>
            </a:pPr>
            <a:r>
              <a:rPr lang="en-GB" b="1" dirty="0">
                <a:effectLst/>
                <a:latin typeface="Arial" panose="020B0604020202020204" pitchFamily="34" charset="0"/>
                <a:ea typeface="Times New Roman" panose="02020603050405020304" pitchFamily="18" charset="0"/>
              </a:rPr>
              <a:t>Briefly discuss the ageing population and how, and why, the number of older people has changed</a:t>
            </a:r>
          </a:p>
          <a:p>
            <a:r>
              <a:rPr lang="en-GB" dirty="0">
                <a:latin typeface="Arial" panose="020B0604020202020204" pitchFamily="34" charset="0"/>
                <a:ea typeface="Times New Roman" panose="02020603050405020304" pitchFamily="18" charset="0"/>
              </a:rPr>
              <a:t>There are different reasons for this including advances in medicine, improved living conditions and less children are being born?</a:t>
            </a:r>
            <a:endParaRPr lang="en-GB" dirty="0">
              <a:effectLst/>
              <a:latin typeface="Arial" panose="020B0604020202020204" pitchFamily="34" charset="0"/>
              <a:ea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5153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lstStyle/>
          <a:p>
            <a:pPr marL="0" indent="0">
              <a:buNone/>
            </a:pPr>
            <a:r>
              <a:rPr lang="en-GB" sz="1800" b="1" dirty="0">
                <a:effectLst/>
                <a:latin typeface="Arial" panose="020B0604020202020204" pitchFamily="34" charset="0"/>
                <a:ea typeface="Times New Roman" panose="02020603050405020304" pitchFamily="18" charset="0"/>
              </a:rPr>
              <a:t>Look at the issues experienced by older people, (</a:t>
            </a:r>
            <a:r>
              <a:rPr lang="en-GB" sz="1800" b="1" dirty="0" err="1">
                <a:effectLst/>
                <a:latin typeface="Arial" panose="020B0604020202020204" pitchFamily="34" charset="0"/>
                <a:ea typeface="Times New Roman" panose="02020603050405020304" pitchFamily="18" charset="0"/>
              </a:rPr>
              <a:t>eg.</a:t>
            </a:r>
            <a:r>
              <a:rPr lang="en-GB" sz="1800" b="1" dirty="0">
                <a:effectLst/>
                <a:latin typeface="Arial" panose="020B0604020202020204" pitchFamily="34" charset="0"/>
                <a:ea typeface="Times New Roman" panose="02020603050405020304" pitchFamily="18" charset="0"/>
              </a:rPr>
              <a:t> financial, ageism, abuse etc) as well as mental and physical health, including consideration of the effects of the pandemic on the elderly population of the UK </a:t>
            </a:r>
          </a:p>
          <a:p>
            <a:pPr marL="0" indent="0">
              <a:buNone/>
            </a:pPr>
            <a:endParaRPr lang="en-GB" sz="1800" b="1" dirty="0">
              <a:effectLst/>
              <a:latin typeface="Arial" panose="020B0604020202020204" pitchFamily="34" charset="0"/>
              <a:ea typeface="Times New Roman" panose="02020603050405020304" pitchFamily="18" charset="0"/>
            </a:endParaRPr>
          </a:p>
          <a:p>
            <a:r>
              <a:rPr lang="en-GB" sz="1800" dirty="0">
                <a:latin typeface="Arial" panose="020B0604020202020204" pitchFamily="34" charset="0"/>
              </a:rPr>
              <a:t>What issues might your older person be experiencing? </a:t>
            </a:r>
          </a:p>
          <a:p>
            <a:r>
              <a:rPr lang="en-GB" sz="1800" dirty="0">
                <a:latin typeface="Arial" panose="020B0604020202020204" pitchFamily="34" charset="0"/>
              </a:rPr>
              <a:t>Perhaps they have medical or health issues, poor mobility, financial issues etc.</a:t>
            </a:r>
          </a:p>
          <a:p>
            <a:r>
              <a:rPr lang="en-GB" sz="1800" dirty="0">
                <a:latin typeface="Arial" panose="020B0604020202020204" pitchFamily="34" charset="0"/>
              </a:rPr>
              <a:t>They could have social issues or be experiencing loneliness and/or social isolation.</a:t>
            </a:r>
          </a:p>
          <a:p>
            <a:r>
              <a:rPr lang="en-GB" sz="1800" dirty="0">
                <a:latin typeface="Arial" panose="020B0604020202020204" pitchFamily="34" charset="0"/>
              </a:rPr>
              <a:t>They could be experiencing discrimination, ageism or elder abuse (or be at a high risk).</a:t>
            </a:r>
          </a:p>
          <a:p>
            <a:endParaRPr lang="en-GB" dirty="0"/>
          </a:p>
        </p:txBody>
      </p:sp>
    </p:spTree>
    <p:extLst>
      <p:ext uri="{BB962C8B-B14F-4D97-AF65-F5344CB8AC3E}">
        <p14:creationId xmlns:p14="http://schemas.microsoft.com/office/powerpoint/2010/main" val="69883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lstStyle/>
          <a:p>
            <a:pPr marL="0" indent="0">
              <a:buNone/>
            </a:pPr>
            <a:r>
              <a:rPr lang="en-GB" sz="1800" b="1" dirty="0">
                <a:effectLst/>
                <a:latin typeface="Arial" panose="020B0604020202020204" pitchFamily="34" charset="0"/>
                <a:ea typeface="Times New Roman" panose="02020603050405020304" pitchFamily="18" charset="0"/>
              </a:rPr>
              <a:t>Critically examine current Health and Social Care provision – is it sufficient now and what effects will the increase in the number of older people have on this?</a:t>
            </a:r>
          </a:p>
          <a:p>
            <a:r>
              <a:rPr lang="en-GB" sz="1800" dirty="0">
                <a:latin typeface="Arial" panose="020B0604020202020204" pitchFamily="34" charset="0"/>
                <a:ea typeface="Times New Roman" panose="02020603050405020304" pitchFamily="18" charset="0"/>
              </a:rPr>
              <a:t>As you already know and you have looked at in your presentation, there is a gap between need and availability of H+SC services.</a:t>
            </a:r>
          </a:p>
          <a:p>
            <a:r>
              <a:rPr lang="en-GB" sz="1800" dirty="0">
                <a:effectLst/>
                <a:latin typeface="Arial" panose="020B0604020202020204" pitchFamily="34" charset="0"/>
                <a:ea typeface="Times New Roman" panose="02020603050405020304" pitchFamily="18" charset="0"/>
              </a:rPr>
              <a:t>This </a:t>
            </a:r>
            <a:r>
              <a:rPr lang="en-GB" sz="1800" dirty="0">
                <a:latin typeface="Arial" panose="020B0604020202020204" pitchFamily="34" charset="0"/>
                <a:ea typeface="Times New Roman" panose="02020603050405020304" pitchFamily="18" charset="0"/>
              </a:rPr>
              <a:t>means that there is not enough good quality care and support available for everyone who needs it.</a:t>
            </a:r>
          </a:p>
          <a:p>
            <a:r>
              <a:rPr lang="en-GB" sz="1800" dirty="0">
                <a:effectLst/>
                <a:latin typeface="Arial" panose="020B0604020202020204" pitchFamily="34" charset="0"/>
                <a:ea typeface="Times New Roman" panose="02020603050405020304" pitchFamily="18" charset="0"/>
              </a:rPr>
              <a:t>This is getting worse as the number of older people who need care is increasing.</a:t>
            </a:r>
          </a:p>
          <a:p>
            <a:r>
              <a:rPr lang="en-GB" sz="1800" dirty="0">
                <a:latin typeface="Arial" panose="020B0604020202020204" pitchFamily="34" charset="0"/>
                <a:ea typeface="Times New Roman" panose="02020603050405020304" pitchFamily="18" charset="0"/>
              </a:rPr>
              <a:t>How could this impact on the individual in your case study.</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9689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a:xfrm>
            <a:off x="1295401" y="2556932"/>
            <a:ext cx="9987792" cy="3318936"/>
          </a:xfrm>
        </p:spPr>
        <p:txBody>
          <a:bodyPr/>
          <a:lstStyle/>
          <a:p>
            <a:pPr marL="0" indent="0">
              <a:buNone/>
            </a:pPr>
            <a:r>
              <a:rPr lang="en-GB" sz="1800" b="1" dirty="0">
                <a:effectLst/>
                <a:latin typeface="Arial" panose="020B0604020202020204" pitchFamily="34" charset="0"/>
                <a:ea typeface="Times New Roman" panose="02020603050405020304" pitchFamily="18" charset="0"/>
              </a:rPr>
              <a:t>Analyse government and health service response to this (policy/practice/interventions)</a:t>
            </a:r>
          </a:p>
          <a:p>
            <a:r>
              <a:rPr lang="en-GB" sz="1800" dirty="0">
                <a:latin typeface="Arial" panose="020B0604020202020204" pitchFamily="34" charset="0"/>
                <a:ea typeface="Times New Roman" panose="02020603050405020304" pitchFamily="18" charset="0"/>
              </a:rPr>
              <a:t>What is the government NHS etc doing to reduce the gap between need and availability</a:t>
            </a:r>
          </a:p>
          <a:p>
            <a:r>
              <a:rPr lang="en-GB" sz="1800" dirty="0">
                <a:effectLst/>
                <a:latin typeface="Arial" panose="020B0604020202020204" pitchFamily="34" charset="0"/>
                <a:ea typeface="Times New Roman" panose="02020603050405020304" pitchFamily="18" charset="0"/>
              </a:rPr>
              <a:t>This could mean initiatives to recruit more staff in the H+SC sector.</a:t>
            </a:r>
          </a:p>
          <a:p>
            <a:r>
              <a:rPr lang="en-GB" sz="1800" dirty="0">
                <a:latin typeface="Arial" panose="020B0604020202020204" pitchFamily="34" charset="0"/>
                <a:ea typeface="Times New Roman" panose="02020603050405020304" pitchFamily="18" charset="0"/>
              </a:rPr>
              <a:t>It could also mean the use of Assistive Technology and other digital aids to support (but not replace) human contact.</a:t>
            </a:r>
          </a:p>
          <a:p>
            <a:r>
              <a:rPr lang="en-GB" sz="1800" dirty="0">
                <a:effectLst/>
                <a:latin typeface="Arial" panose="020B0604020202020204" pitchFamily="34" charset="0"/>
                <a:ea typeface="Times New Roman" panose="02020603050405020304" pitchFamily="18" charset="0"/>
              </a:rPr>
              <a:t>You will have to conduct some independent research here!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54884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a:xfrm>
            <a:off x="1203123" y="2498209"/>
            <a:ext cx="9601196" cy="3318936"/>
          </a:xfrm>
        </p:spPr>
        <p:txBody>
          <a:bodyPr/>
          <a:lstStyle/>
          <a:p>
            <a:pPr marL="0" indent="0">
              <a:buNone/>
            </a:pPr>
            <a:r>
              <a:rPr lang="en-GB" sz="1800" b="1" dirty="0">
                <a:effectLst/>
                <a:latin typeface="Arial" panose="020B0604020202020204" pitchFamily="34" charset="0"/>
                <a:ea typeface="Times New Roman" panose="02020603050405020304" pitchFamily="18" charset="0"/>
              </a:rPr>
              <a:t>Refer throughout to relevant theory including specific theories of ageing</a:t>
            </a:r>
          </a:p>
          <a:p>
            <a:pPr marL="0" indent="0">
              <a:buNone/>
            </a:pPr>
            <a:endParaRPr lang="en-GB" sz="1800" b="1" dirty="0">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As with assignment 1 you will have to look at theory relevant to older people and more specifically older people who are in need of H+SC.</a:t>
            </a:r>
          </a:p>
          <a:p>
            <a:r>
              <a:rPr lang="en-GB" sz="1800" dirty="0">
                <a:latin typeface="Arial" panose="020B0604020202020204" pitchFamily="34" charset="0"/>
                <a:ea typeface="Times New Roman" panose="02020603050405020304" pitchFamily="18" charset="0"/>
              </a:rPr>
              <a:t>You can look at theory such as Maslow and also specific </a:t>
            </a:r>
            <a:r>
              <a:rPr lang="en-GB" sz="1800" b="1" dirty="0">
                <a:latin typeface="Arial" panose="020B0604020202020204" pitchFamily="34" charset="0"/>
                <a:ea typeface="Times New Roman" panose="02020603050405020304" pitchFamily="18" charset="0"/>
              </a:rPr>
              <a:t>social </a:t>
            </a:r>
            <a:r>
              <a:rPr lang="en-GB" sz="1800" dirty="0">
                <a:latin typeface="Arial" panose="020B0604020202020204" pitchFamily="34" charset="0"/>
                <a:ea typeface="Times New Roman" panose="02020603050405020304" pitchFamily="18" charset="0"/>
              </a:rPr>
              <a:t>theories of ageing like disengagement, activity etc.</a:t>
            </a:r>
          </a:p>
          <a:p>
            <a:r>
              <a:rPr lang="en-GB" sz="1800" dirty="0">
                <a:effectLst/>
                <a:latin typeface="Arial" panose="020B0604020202020204" pitchFamily="34" charset="0"/>
                <a:ea typeface="Times New Roman" panose="02020603050405020304" pitchFamily="18" charset="0"/>
              </a:rPr>
              <a:t>You can put this in a specific section or include it throughout the report.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605168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lstStyle/>
          <a:p>
            <a:pPr marL="0" indent="0">
              <a:buNone/>
            </a:pPr>
            <a:r>
              <a:rPr lang="en-GB" sz="1800" b="1" dirty="0">
                <a:effectLst/>
                <a:latin typeface="Arial" panose="020B0604020202020204" pitchFamily="34" charset="0"/>
                <a:ea typeface="Times New Roman" panose="02020603050405020304" pitchFamily="18" charset="0"/>
              </a:rPr>
              <a:t>Include THEORY- </a:t>
            </a:r>
            <a:r>
              <a:rPr lang="en-GB" sz="1800" b="1" dirty="0">
                <a:solidFill>
                  <a:srgbClr val="7030A0"/>
                </a:solidFill>
                <a:effectLst/>
                <a:latin typeface="Arial" panose="020B0604020202020204" pitchFamily="34" charset="0"/>
                <a:ea typeface="Times New Roman" panose="02020603050405020304" pitchFamily="18" charset="0"/>
              </a:rPr>
              <a:t>POLICY</a:t>
            </a:r>
            <a:r>
              <a:rPr lang="en-GB" sz="1800" b="1" dirty="0">
                <a:effectLst/>
                <a:latin typeface="Arial" panose="020B0604020202020204" pitchFamily="34" charset="0"/>
                <a:ea typeface="Times New Roman" panose="02020603050405020304" pitchFamily="18" charset="0"/>
              </a:rPr>
              <a:t>- </a:t>
            </a:r>
            <a:r>
              <a:rPr lang="en-GB" sz="1800" b="1" dirty="0">
                <a:solidFill>
                  <a:srgbClr val="0070C0"/>
                </a:solidFill>
                <a:effectLst/>
                <a:latin typeface="Arial" panose="020B0604020202020204" pitchFamily="34" charset="0"/>
                <a:ea typeface="Times New Roman" panose="02020603050405020304" pitchFamily="18" charset="0"/>
              </a:rPr>
              <a:t>PRACTICE</a:t>
            </a:r>
            <a:r>
              <a:rPr lang="en-GB" sz="1800" b="1" dirty="0">
                <a:effectLst/>
                <a:latin typeface="Arial" panose="020B0604020202020204" pitchFamily="34" charset="0"/>
                <a:ea typeface="Times New Roman" panose="02020603050405020304" pitchFamily="18" charset="0"/>
              </a:rPr>
              <a:t> throughout</a:t>
            </a:r>
          </a:p>
          <a:p>
            <a:pPr marL="0" indent="0">
              <a:buNone/>
            </a:pPr>
            <a:endParaRPr lang="en-GB" sz="1800" b="1" dirty="0">
              <a:effectLst/>
              <a:latin typeface="Arial" panose="020B0604020202020204" pitchFamily="34" charset="0"/>
              <a:ea typeface="Times New Roman" panose="02020603050405020304" pitchFamily="18" charset="0"/>
            </a:endParaRPr>
          </a:p>
          <a:p>
            <a:r>
              <a:rPr lang="en-GB" sz="1800" dirty="0">
                <a:latin typeface="Arial" panose="020B0604020202020204" pitchFamily="34" charset="0"/>
              </a:rPr>
              <a:t>You will probably be referring to practice throughout the report  and you could highlight person centred care and advocacy as best practice.</a:t>
            </a:r>
          </a:p>
          <a:p>
            <a:r>
              <a:rPr lang="en-GB" sz="1800" dirty="0">
                <a:latin typeface="Arial" panose="020B0604020202020204" pitchFamily="34" charset="0"/>
              </a:rPr>
              <a:t>Policy and Legislation relevant to Older People (particularly those who are in need of or receiving H+SC) should be discussed.</a:t>
            </a:r>
          </a:p>
          <a:p>
            <a:r>
              <a:rPr lang="en-GB" sz="1800" dirty="0">
                <a:latin typeface="Arial" panose="020B0604020202020204" pitchFamily="34" charset="0"/>
              </a:rPr>
              <a:t>You can do this through the report or in a separate section.</a:t>
            </a:r>
            <a:endParaRPr lang="en-GB" dirty="0"/>
          </a:p>
        </p:txBody>
      </p:sp>
    </p:spTree>
    <p:extLst>
      <p:ext uri="{BB962C8B-B14F-4D97-AF65-F5344CB8AC3E}">
        <p14:creationId xmlns:p14="http://schemas.microsoft.com/office/powerpoint/2010/main" val="2608603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F800-F41E-3D7A-C401-A0FEAF7E758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6EBC88FA-1F6C-EC79-5595-AAAA94B24219}"/>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The report should be written in an academic style appropriate for level six and should contain an introduction, main body , conclusion and recommendations.</a:t>
            </a:r>
          </a:p>
          <a:p>
            <a:r>
              <a:rPr lang="en-GB" sz="2000" dirty="0">
                <a:latin typeface="Arial" panose="020B0604020202020204" pitchFamily="34" charset="0"/>
                <a:cs typeface="Arial" panose="020B0604020202020204" pitchFamily="34" charset="0"/>
              </a:rPr>
              <a:t>You can follow the suggested guidance given but you do not have to do this exactly as long as all of the requirements are satisfied.</a:t>
            </a:r>
          </a:p>
          <a:p>
            <a:r>
              <a:rPr lang="en-GB" sz="2000" dirty="0">
                <a:latin typeface="Arial" panose="020B0604020202020204" pitchFamily="34" charset="0"/>
                <a:cs typeface="Arial" panose="020B0604020202020204" pitchFamily="34" charset="0"/>
              </a:rPr>
              <a:t>You must cite all of the sources used (</a:t>
            </a:r>
            <a:r>
              <a:rPr lang="en-GB" sz="2000" b="1" dirty="0">
                <a:latin typeface="Arial" panose="020B0604020202020204" pitchFamily="34" charset="0"/>
                <a:cs typeface="Arial" panose="020B0604020202020204" pitchFamily="34" charset="0"/>
              </a:rPr>
              <a:t>minimum</a:t>
            </a:r>
            <a:r>
              <a:rPr lang="en-GB" sz="2000" dirty="0">
                <a:latin typeface="Arial" panose="020B0604020202020204" pitchFamily="34" charset="0"/>
                <a:cs typeface="Arial" panose="020B0604020202020204" pitchFamily="34" charset="0"/>
              </a:rPr>
              <a:t> of 20) throughout the report and include a reference list using Harvard.</a:t>
            </a:r>
          </a:p>
        </p:txBody>
      </p:sp>
    </p:spTree>
    <p:extLst>
      <p:ext uri="{BB962C8B-B14F-4D97-AF65-F5344CB8AC3E}">
        <p14:creationId xmlns:p14="http://schemas.microsoft.com/office/powerpoint/2010/main" val="5762118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1484</TotalTime>
  <Words>991</Words>
  <Application>Microsoft Office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Garamond</vt:lpstr>
      <vt:lpstr>Symbol</vt:lpstr>
      <vt:lpstr>Times New Roman</vt:lpstr>
      <vt:lpstr>Organic</vt:lpstr>
      <vt:lpstr>BMHP6009 </vt:lpstr>
      <vt:lpstr>Assignment 2</vt:lpstr>
      <vt:lpstr>Assignment Brief</vt:lpstr>
      <vt:lpstr>Case Study</vt:lpstr>
      <vt:lpstr>Assignment 2</vt:lpstr>
      <vt:lpstr>Assignment 2</vt:lpstr>
      <vt:lpstr>Assignment 2</vt:lpstr>
      <vt:lpstr>Assignment 2</vt:lpstr>
      <vt:lpstr>Assignment 2</vt:lpstr>
      <vt:lpstr>Assignment 2</vt:lpstr>
      <vt:lpstr>Assignment 2</vt:lpstr>
      <vt:lpstr>Assignment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BMHP6009 </dc:title>
  <dc:creator>Joanne Davies (Yr Athrofa)</dc:creator>
  <cp:lastModifiedBy>Joanne Davies (Yr Athrofa)</cp:lastModifiedBy>
  <cp:revision>2</cp:revision>
  <dcterms:created xsi:type="dcterms:W3CDTF">2023-03-06T15:18:35Z</dcterms:created>
  <dcterms:modified xsi:type="dcterms:W3CDTF">2023-03-10T09:18:24Z</dcterms:modified>
</cp:coreProperties>
</file>