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/>
    <p:restoredTop sz="95884"/>
  </p:normalViewPr>
  <p:slideViewPr>
    <p:cSldViewPr snapToGrid="0" snapToObjects="1">
      <p:cViewPr varScale="1">
        <p:scale>
          <a:sx n="93" d="100"/>
          <a:sy n="93" d="100"/>
        </p:scale>
        <p:origin x="21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BC4DBB-BDDE-4C98-9188-CD1C6A34085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836DC24-C11D-4CAE-AD04-B076116BEC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M5XO1921</a:t>
          </a:r>
        </a:p>
      </dgm:t>
    </dgm:pt>
    <dgm:pt modelId="{10611F7E-9596-4BD9-8455-E49842B3AE9C}" type="parTrans" cxnId="{B287ACDE-4F3C-46B2-955A-8BD81A27AC5F}">
      <dgm:prSet/>
      <dgm:spPr/>
      <dgm:t>
        <a:bodyPr/>
        <a:lstStyle/>
        <a:p>
          <a:endParaRPr lang="en-US"/>
        </a:p>
      </dgm:t>
    </dgm:pt>
    <dgm:pt modelId="{5F1349C1-2951-42D0-8831-DB2D5DA5D908}" type="sibTrans" cxnId="{B287ACDE-4F3C-46B2-955A-8BD81A27AC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DFAB776-C413-42BF-829D-CCB9F7AA2B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 Tutor: Dr Jahanzeeb Qurashi</a:t>
          </a:r>
        </a:p>
      </dgm:t>
    </dgm:pt>
    <dgm:pt modelId="{AE83D0E0-78B3-4B51-9C83-D21965839BF4}" type="parTrans" cxnId="{21113BF2-2CAE-4E27-9979-510319F038CC}">
      <dgm:prSet/>
      <dgm:spPr/>
      <dgm:t>
        <a:bodyPr/>
        <a:lstStyle/>
        <a:p>
          <a:endParaRPr lang="en-US"/>
        </a:p>
      </dgm:t>
    </dgm:pt>
    <dgm:pt modelId="{45CA8ED3-8F40-4312-AF1B-B7DCD5E36C70}" type="sibTrans" cxnId="{21113BF2-2CAE-4E27-9979-510319F038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33EC61-341D-450E-AB2A-C691F8F3F3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Student: Rohan Dubrey</a:t>
          </a:r>
        </a:p>
      </dgm:t>
    </dgm:pt>
    <dgm:pt modelId="{02051B30-E3EC-44B0-AD2F-86A545B7DF49}" type="parTrans" cxnId="{58DFB336-03DB-4158-868B-A449D1831A4E}">
      <dgm:prSet/>
      <dgm:spPr/>
      <dgm:t>
        <a:bodyPr/>
        <a:lstStyle/>
        <a:p>
          <a:endParaRPr lang="en-US"/>
        </a:p>
      </dgm:t>
    </dgm:pt>
    <dgm:pt modelId="{51A7A968-ACAC-426F-B198-DBC59C5D60D7}" type="sibTrans" cxnId="{58DFB336-03DB-4158-868B-A449D1831A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16284B-61BE-4103-920A-B5D34B3136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 Number: 1905715</a:t>
          </a:r>
        </a:p>
      </dgm:t>
    </dgm:pt>
    <dgm:pt modelId="{38C8A851-64C9-4614-9B00-1BCF48C4028D}" type="parTrans" cxnId="{056662C7-E955-4318-B21B-5BE44213E9A7}">
      <dgm:prSet/>
      <dgm:spPr/>
      <dgm:t>
        <a:bodyPr/>
        <a:lstStyle/>
        <a:p>
          <a:endParaRPr lang="en-US"/>
        </a:p>
      </dgm:t>
    </dgm:pt>
    <dgm:pt modelId="{66938006-7835-4587-B4E5-30AA0DB59745}" type="sibTrans" cxnId="{056662C7-E955-4318-B21B-5BE44213E9A7}">
      <dgm:prSet/>
      <dgm:spPr/>
      <dgm:t>
        <a:bodyPr/>
        <a:lstStyle/>
        <a:p>
          <a:endParaRPr lang="en-US"/>
        </a:p>
      </dgm:t>
    </dgm:pt>
    <dgm:pt modelId="{A1DDD245-1E73-4769-B060-379DF8CCEC6B}" type="pres">
      <dgm:prSet presAssocID="{89BC4DBB-BDDE-4C98-9188-CD1C6A340859}" presName="root" presStyleCnt="0">
        <dgm:presLayoutVars>
          <dgm:dir/>
          <dgm:resizeHandles val="exact"/>
        </dgm:presLayoutVars>
      </dgm:prSet>
      <dgm:spPr/>
    </dgm:pt>
    <dgm:pt modelId="{89320419-B836-4522-BEEC-E1AD9CF0A60D}" type="pres">
      <dgm:prSet presAssocID="{89BC4DBB-BDDE-4C98-9188-CD1C6A340859}" presName="container" presStyleCnt="0">
        <dgm:presLayoutVars>
          <dgm:dir/>
          <dgm:resizeHandles val="exact"/>
        </dgm:presLayoutVars>
      </dgm:prSet>
      <dgm:spPr/>
    </dgm:pt>
    <dgm:pt modelId="{99B0E9DA-DBD4-4DD1-B681-E2B6840091FE}" type="pres">
      <dgm:prSet presAssocID="{5836DC24-C11D-4CAE-AD04-B076116BEC59}" presName="compNode" presStyleCnt="0"/>
      <dgm:spPr/>
    </dgm:pt>
    <dgm:pt modelId="{39F52EF2-7707-4834-9BE9-9C5BC2AB2AE1}" type="pres">
      <dgm:prSet presAssocID="{5836DC24-C11D-4CAE-AD04-B076116BEC59}" presName="iconBgRect" presStyleLbl="bgShp" presStyleIdx="0" presStyleCnt="4"/>
      <dgm:spPr/>
    </dgm:pt>
    <dgm:pt modelId="{0F33E4F9-65C7-49D6-B546-3FD5991297B1}" type="pres">
      <dgm:prSet presAssocID="{5836DC24-C11D-4CAE-AD04-B076116BEC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AD4F121-3536-4D5D-959D-4C7DC4DF150B}" type="pres">
      <dgm:prSet presAssocID="{5836DC24-C11D-4CAE-AD04-B076116BEC59}" presName="spaceRect" presStyleCnt="0"/>
      <dgm:spPr/>
    </dgm:pt>
    <dgm:pt modelId="{C8F7727B-96C6-47A9-8A95-D99D186ECC59}" type="pres">
      <dgm:prSet presAssocID="{5836DC24-C11D-4CAE-AD04-B076116BEC59}" presName="textRect" presStyleLbl="revTx" presStyleIdx="0" presStyleCnt="4">
        <dgm:presLayoutVars>
          <dgm:chMax val="1"/>
          <dgm:chPref val="1"/>
        </dgm:presLayoutVars>
      </dgm:prSet>
      <dgm:spPr/>
    </dgm:pt>
    <dgm:pt modelId="{931E3548-BC10-4EAE-9181-94291E32C99E}" type="pres">
      <dgm:prSet presAssocID="{5F1349C1-2951-42D0-8831-DB2D5DA5D908}" presName="sibTrans" presStyleLbl="sibTrans2D1" presStyleIdx="0" presStyleCnt="0"/>
      <dgm:spPr/>
    </dgm:pt>
    <dgm:pt modelId="{75AADF88-08CD-4FD7-87F9-1E15CF03F416}" type="pres">
      <dgm:prSet presAssocID="{ADFAB776-C413-42BF-829D-CCB9F7AA2B08}" presName="compNode" presStyleCnt="0"/>
      <dgm:spPr/>
    </dgm:pt>
    <dgm:pt modelId="{58022868-207D-455E-B462-52B519470F5D}" type="pres">
      <dgm:prSet presAssocID="{ADFAB776-C413-42BF-829D-CCB9F7AA2B08}" presName="iconBgRect" presStyleLbl="bgShp" presStyleIdx="1" presStyleCnt="4"/>
      <dgm:spPr/>
    </dgm:pt>
    <dgm:pt modelId="{A4AAC66F-4376-47F3-969C-01609ABF5A62}" type="pres">
      <dgm:prSet presAssocID="{ADFAB776-C413-42BF-829D-CCB9F7AA2B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D7B6915-831C-4CDF-806A-B69EE9140BC1}" type="pres">
      <dgm:prSet presAssocID="{ADFAB776-C413-42BF-829D-CCB9F7AA2B08}" presName="spaceRect" presStyleCnt="0"/>
      <dgm:spPr/>
    </dgm:pt>
    <dgm:pt modelId="{C4ABDD4F-F822-4602-9FB6-D5C7DB92BF03}" type="pres">
      <dgm:prSet presAssocID="{ADFAB776-C413-42BF-829D-CCB9F7AA2B08}" presName="textRect" presStyleLbl="revTx" presStyleIdx="1" presStyleCnt="4">
        <dgm:presLayoutVars>
          <dgm:chMax val="1"/>
          <dgm:chPref val="1"/>
        </dgm:presLayoutVars>
      </dgm:prSet>
      <dgm:spPr/>
    </dgm:pt>
    <dgm:pt modelId="{4CCD9C9F-9A87-4A80-B577-023797A9B541}" type="pres">
      <dgm:prSet presAssocID="{45CA8ED3-8F40-4312-AF1B-B7DCD5E36C70}" presName="sibTrans" presStyleLbl="sibTrans2D1" presStyleIdx="0" presStyleCnt="0"/>
      <dgm:spPr/>
    </dgm:pt>
    <dgm:pt modelId="{F5ED2098-2B44-4DA2-8292-3353A2003D76}" type="pres">
      <dgm:prSet presAssocID="{0833EC61-341D-450E-AB2A-C691F8F3F312}" presName="compNode" presStyleCnt="0"/>
      <dgm:spPr/>
    </dgm:pt>
    <dgm:pt modelId="{DDFCA1EE-639A-4688-BC1E-02886BCC830F}" type="pres">
      <dgm:prSet presAssocID="{0833EC61-341D-450E-AB2A-C691F8F3F312}" presName="iconBgRect" presStyleLbl="bgShp" presStyleIdx="2" presStyleCnt="4"/>
      <dgm:spPr/>
    </dgm:pt>
    <dgm:pt modelId="{4E66F77B-2D09-44AE-9550-024B05E26F2A}" type="pres">
      <dgm:prSet presAssocID="{0833EC61-341D-450E-AB2A-C691F8F3F3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825BAAC-B302-44DF-B190-0D98F9DF0F68}" type="pres">
      <dgm:prSet presAssocID="{0833EC61-341D-450E-AB2A-C691F8F3F312}" presName="spaceRect" presStyleCnt="0"/>
      <dgm:spPr/>
    </dgm:pt>
    <dgm:pt modelId="{0ACB8DE2-1B13-4545-8911-3F204FC59C61}" type="pres">
      <dgm:prSet presAssocID="{0833EC61-341D-450E-AB2A-C691F8F3F312}" presName="textRect" presStyleLbl="revTx" presStyleIdx="2" presStyleCnt="4">
        <dgm:presLayoutVars>
          <dgm:chMax val="1"/>
          <dgm:chPref val="1"/>
        </dgm:presLayoutVars>
      </dgm:prSet>
      <dgm:spPr/>
    </dgm:pt>
    <dgm:pt modelId="{34D02CEF-465B-49DA-AA3D-220480AD5018}" type="pres">
      <dgm:prSet presAssocID="{51A7A968-ACAC-426F-B198-DBC59C5D60D7}" presName="sibTrans" presStyleLbl="sibTrans2D1" presStyleIdx="0" presStyleCnt="0"/>
      <dgm:spPr/>
    </dgm:pt>
    <dgm:pt modelId="{610AC370-6619-4D5E-8E45-31F06538C3A3}" type="pres">
      <dgm:prSet presAssocID="{8116284B-61BE-4103-920A-B5D34B3136EE}" presName="compNode" presStyleCnt="0"/>
      <dgm:spPr/>
    </dgm:pt>
    <dgm:pt modelId="{2F81A98E-768B-48D3-B3D8-FB021D0A8E0C}" type="pres">
      <dgm:prSet presAssocID="{8116284B-61BE-4103-920A-B5D34B3136EE}" presName="iconBgRect" presStyleLbl="bgShp" presStyleIdx="3" presStyleCnt="4"/>
      <dgm:spPr/>
    </dgm:pt>
    <dgm:pt modelId="{7590AAD9-864E-4850-880A-9A1BBCEE192D}" type="pres">
      <dgm:prSet presAssocID="{8116284B-61BE-4103-920A-B5D34B3136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F22F291-B2EF-4FD5-96DA-B3912BC8FD34}" type="pres">
      <dgm:prSet presAssocID="{8116284B-61BE-4103-920A-B5D34B3136EE}" presName="spaceRect" presStyleCnt="0"/>
      <dgm:spPr/>
    </dgm:pt>
    <dgm:pt modelId="{B086C502-E2E8-45FF-9C03-594DD295EEDC}" type="pres">
      <dgm:prSet presAssocID="{8116284B-61BE-4103-920A-B5D34B3136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EF49F0F-3511-1148-9696-BB81492A0924}" type="presOf" srcId="{5836DC24-C11D-4CAE-AD04-B076116BEC59}" destId="{C8F7727B-96C6-47A9-8A95-D99D186ECC59}" srcOrd="0" destOrd="0" presId="urn:microsoft.com/office/officeart/2018/2/layout/IconCircleList"/>
    <dgm:cxn modelId="{951E3D19-25A5-C448-8062-8205CC0B5EA9}" type="presOf" srcId="{5F1349C1-2951-42D0-8831-DB2D5DA5D908}" destId="{931E3548-BC10-4EAE-9181-94291E32C99E}" srcOrd="0" destOrd="0" presId="urn:microsoft.com/office/officeart/2018/2/layout/IconCircleList"/>
    <dgm:cxn modelId="{58DFB336-03DB-4158-868B-A449D1831A4E}" srcId="{89BC4DBB-BDDE-4C98-9188-CD1C6A340859}" destId="{0833EC61-341D-450E-AB2A-C691F8F3F312}" srcOrd="2" destOrd="0" parTransId="{02051B30-E3EC-44B0-AD2F-86A545B7DF49}" sibTransId="{51A7A968-ACAC-426F-B198-DBC59C5D60D7}"/>
    <dgm:cxn modelId="{8A9B933D-6C47-384B-BD6B-D039BDDAF5C9}" type="presOf" srcId="{8116284B-61BE-4103-920A-B5D34B3136EE}" destId="{B086C502-E2E8-45FF-9C03-594DD295EEDC}" srcOrd="0" destOrd="0" presId="urn:microsoft.com/office/officeart/2018/2/layout/IconCircleList"/>
    <dgm:cxn modelId="{BEFE649F-11C3-754C-9244-A5522CE47EB0}" type="presOf" srcId="{51A7A968-ACAC-426F-B198-DBC59C5D60D7}" destId="{34D02CEF-465B-49DA-AA3D-220480AD5018}" srcOrd="0" destOrd="0" presId="urn:microsoft.com/office/officeart/2018/2/layout/IconCircleList"/>
    <dgm:cxn modelId="{89A3D4BF-5974-084B-A050-6F3F533FACC8}" type="presOf" srcId="{89BC4DBB-BDDE-4C98-9188-CD1C6A340859}" destId="{A1DDD245-1E73-4769-B060-379DF8CCEC6B}" srcOrd="0" destOrd="0" presId="urn:microsoft.com/office/officeart/2018/2/layout/IconCircleList"/>
    <dgm:cxn modelId="{73671EC7-8624-1C4F-8BCD-D76A77CEF827}" type="presOf" srcId="{ADFAB776-C413-42BF-829D-CCB9F7AA2B08}" destId="{C4ABDD4F-F822-4602-9FB6-D5C7DB92BF03}" srcOrd="0" destOrd="0" presId="urn:microsoft.com/office/officeart/2018/2/layout/IconCircleList"/>
    <dgm:cxn modelId="{056662C7-E955-4318-B21B-5BE44213E9A7}" srcId="{89BC4DBB-BDDE-4C98-9188-CD1C6A340859}" destId="{8116284B-61BE-4103-920A-B5D34B3136EE}" srcOrd="3" destOrd="0" parTransId="{38C8A851-64C9-4614-9B00-1BCF48C4028D}" sibTransId="{66938006-7835-4587-B4E5-30AA0DB59745}"/>
    <dgm:cxn modelId="{59F3B6D3-4A98-EF46-9738-C3C8A517607A}" type="presOf" srcId="{45CA8ED3-8F40-4312-AF1B-B7DCD5E36C70}" destId="{4CCD9C9F-9A87-4A80-B577-023797A9B541}" srcOrd="0" destOrd="0" presId="urn:microsoft.com/office/officeart/2018/2/layout/IconCircleList"/>
    <dgm:cxn modelId="{B287ACDE-4F3C-46B2-955A-8BD81A27AC5F}" srcId="{89BC4DBB-BDDE-4C98-9188-CD1C6A340859}" destId="{5836DC24-C11D-4CAE-AD04-B076116BEC59}" srcOrd="0" destOrd="0" parTransId="{10611F7E-9596-4BD9-8455-E49842B3AE9C}" sibTransId="{5F1349C1-2951-42D0-8831-DB2D5DA5D908}"/>
    <dgm:cxn modelId="{21113BF2-2CAE-4E27-9979-510319F038CC}" srcId="{89BC4DBB-BDDE-4C98-9188-CD1C6A340859}" destId="{ADFAB776-C413-42BF-829D-CCB9F7AA2B08}" srcOrd="1" destOrd="0" parTransId="{AE83D0E0-78B3-4B51-9C83-D21965839BF4}" sibTransId="{45CA8ED3-8F40-4312-AF1B-B7DCD5E36C70}"/>
    <dgm:cxn modelId="{3351A0F8-8447-E84B-959A-2C57CA63C111}" type="presOf" srcId="{0833EC61-341D-450E-AB2A-C691F8F3F312}" destId="{0ACB8DE2-1B13-4545-8911-3F204FC59C61}" srcOrd="0" destOrd="0" presId="urn:microsoft.com/office/officeart/2018/2/layout/IconCircleList"/>
    <dgm:cxn modelId="{71F90EB0-89FF-FB4F-9C16-1BD4A54B25A7}" type="presParOf" srcId="{A1DDD245-1E73-4769-B060-379DF8CCEC6B}" destId="{89320419-B836-4522-BEEC-E1AD9CF0A60D}" srcOrd="0" destOrd="0" presId="urn:microsoft.com/office/officeart/2018/2/layout/IconCircleList"/>
    <dgm:cxn modelId="{3A8CA2EC-A291-1D45-B412-63650C294198}" type="presParOf" srcId="{89320419-B836-4522-BEEC-E1AD9CF0A60D}" destId="{99B0E9DA-DBD4-4DD1-B681-E2B6840091FE}" srcOrd="0" destOrd="0" presId="urn:microsoft.com/office/officeart/2018/2/layout/IconCircleList"/>
    <dgm:cxn modelId="{DEF7D1FD-1B2E-CE45-90A6-954BAF5ADFCC}" type="presParOf" srcId="{99B0E9DA-DBD4-4DD1-B681-E2B6840091FE}" destId="{39F52EF2-7707-4834-9BE9-9C5BC2AB2AE1}" srcOrd="0" destOrd="0" presId="urn:microsoft.com/office/officeart/2018/2/layout/IconCircleList"/>
    <dgm:cxn modelId="{6BF8E479-AE56-CD47-99A9-A1CA24B25B9B}" type="presParOf" srcId="{99B0E9DA-DBD4-4DD1-B681-E2B6840091FE}" destId="{0F33E4F9-65C7-49D6-B546-3FD5991297B1}" srcOrd="1" destOrd="0" presId="urn:microsoft.com/office/officeart/2018/2/layout/IconCircleList"/>
    <dgm:cxn modelId="{51FBE125-130F-124A-89F2-6BDA73F3212C}" type="presParOf" srcId="{99B0E9DA-DBD4-4DD1-B681-E2B6840091FE}" destId="{8AD4F121-3536-4D5D-959D-4C7DC4DF150B}" srcOrd="2" destOrd="0" presId="urn:microsoft.com/office/officeart/2018/2/layout/IconCircleList"/>
    <dgm:cxn modelId="{37E041B9-6BD4-E843-A4CC-1A5DF9CF18C9}" type="presParOf" srcId="{99B0E9DA-DBD4-4DD1-B681-E2B6840091FE}" destId="{C8F7727B-96C6-47A9-8A95-D99D186ECC59}" srcOrd="3" destOrd="0" presId="urn:microsoft.com/office/officeart/2018/2/layout/IconCircleList"/>
    <dgm:cxn modelId="{E439BA38-C941-1D49-B225-577DED466907}" type="presParOf" srcId="{89320419-B836-4522-BEEC-E1AD9CF0A60D}" destId="{931E3548-BC10-4EAE-9181-94291E32C99E}" srcOrd="1" destOrd="0" presId="urn:microsoft.com/office/officeart/2018/2/layout/IconCircleList"/>
    <dgm:cxn modelId="{86A410D4-4B05-8B4C-9514-2AF2084CD2FD}" type="presParOf" srcId="{89320419-B836-4522-BEEC-E1AD9CF0A60D}" destId="{75AADF88-08CD-4FD7-87F9-1E15CF03F416}" srcOrd="2" destOrd="0" presId="urn:microsoft.com/office/officeart/2018/2/layout/IconCircleList"/>
    <dgm:cxn modelId="{E1F418C3-A7BF-4E49-96A0-1E9312985F88}" type="presParOf" srcId="{75AADF88-08CD-4FD7-87F9-1E15CF03F416}" destId="{58022868-207D-455E-B462-52B519470F5D}" srcOrd="0" destOrd="0" presId="urn:microsoft.com/office/officeart/2018/2/layout/IconCircleList"/>
    <dgm:cxn modelId="{0E3D48F2-670B-7C4B-ABFF-BB7DE5BF6F95}" type="presParOf" srcId="{75AADF88-08CD-4FD7-87F9-1E15CF03F416}" destId="{A4AAC66F-4376-47F3-969C-01609ABF5A62}" srcOrd="1" destOrd="0" presId="urn:microsoft.com/office/officeart/2018/2/layout/IconCircleList"/>
    <dgm:cxn modelId="{3714EE15-2E03-804A-A9BD-AC0ED646FADD}" type="presParOf" srcId="{75AADF88-08CD-4FD7-87F9-1E15CF03F416}" destId="{AD7B6915-831C-4CDF-806A-B69EE9140BC1}" srcOrd="2" destOrd="0" presId="urn:microsoft.com/office/officeart/2018/2/layout/IconCircleList"/>
    <dgm:cxn modelId="{66CED05C-6BFA-814D-948E-A990E4CADEEC}" type="presParOf" srcId="{75AADF88-08CD-4FD7-87F9-1E15CF03F416}" destId="{C4ABDD4F-F822-4602-9FB6-D5C7DB92BF03}" srcOrd="3" destOrd="0" presId="urn:microsoft.com/office/officeart/2018/2/layout/IconCircleList"/>
    <dgm:cxn modelId="{2B541560-2EB7-7940-8426-1B7D21A7B187}" type="presParOf" srcId="{89320419-B836-4522-BEEC-E1AD9CF0A60D}" destId="{4CCD9C9F-9A87-4A80-B577-023797A9B541}" srcOrd="3" destOrd="0" presId="urn:microsoft.com/office/officeart/2018/2/layout/IconCircleList"/>
    <dgm:cxn modelId="{83DC9C5E-8C3E-0141-A2D4-4EC72C3125D5}" type="presParOf" srcId="{89320419-B836-4522-BEEC-E1AD9CF0A60D}" destId="{F5ED2098-2B44-4DA2-8292-3353A2003D76}" srcOrd="4" destOrd="0" presId="urn:microsoft.com/office/officeart/2018/2/layout/IconCircleList"/>
    <dgm:cxn modelId="{C50E8ADD-9DFB-054D-A643-F1B37C89E00C}" type="presParOf" srcId="{F5ED2098-2B44-4DA2-8292-3353A2003D76}" destId="{DDFCA1EE-639A-4688-BC1E-02886BCC830F}" srcOrd="0" destOrd="0" presId="urn:microsoft.com/office/officeart/2018/2/layout/IconCircleList"/>
    <dgm:cxn modelId="{ED32AFC3-82FE-4842-B1B4-05315F0734A3}" type="presParOf" srcId="{F5ED2098-2B44-4DA2-8292-3353A2003D76}" destId="{4E66F77B-2D09-44AE-9550-024B05E26F2A}" srcOrd="1" destOrd="0" presId="urn:microsoft.com/office/officeart/2018/2/layout/IconCircleList"/>
    <dgm:cxn modelId="{799FE401-1B84-C345-9151-8A229CA611F6}" type="presParOf" srcId="{F5ED2098-2B44-4DA2-8292-3353A2003D76}" destId="{4825BAAC-B302-44DF-B190-0D98F9DF0F68}" srcOrd="2" destOrd="0" presId="urn:microsoft.com/office/officeart/2018/2/layout/IconCircleList"/>
    <dgm:cxn modelId="{711BE834-E2FB-A046-B741-969B47105DA1}" type="presParOf" srcId="{F5ED2098-2B44-4DA2-8292-3353A2003D76}" destId="{0ACB8DE2-1B13-4545-8911-3F204FC59C61}" srcOrd="3" destOrd="0" presId="urn:microsoft.com/office/officeart/2018/2/layout/IconCircleList"/>
    <dgm:cxn modelId="{388B9A42-DA13-5141-88C6-A40FAABFF936}" type="presParOf" srcId="{89320419-B836-4522-BEEC-E1AD9CF0A60D}" destId="{34D02CEF-465B-49DA-AA3D-220480AD5018}" srcOrd="5" destOrd="0" presId="urn:microsoft.com/office/officeart/2018/2/layout/IconCircleList"/>
    <dgm:cxn modelId="{C6F1D8BB-4A92-B349-9532-ED9C08B877A7}" type="presParOf" srcId="{89320419-B836-4522-BEEC-E1AD9CF0A60D}" destId="{610AC370-6619-4D5E-8E45-31F06538C3A3}" srcOrd="6" destOrd="0" presId="urn:microsoft.com/office/officeart/2018/2/layout/IconCircleList"/>
    <dgm:cxn modelId="{5189BEC8-69C3-704A-AD5A-99E5C26ECFC7}" type="presParOf" srcId="{610AC370-6619-4D5E-8E45-31F06538C3A3}" destId="{2F81A98E-768B-48D3-B3D8-FB021D0A8E0C}" srcOrd="0" destOrd="0" presId="urn:microsoft.com/office/officeart/2018/2/layout/IconCircleList"/>
    <dgm:cxn modelId="{2E5B4B91-5A9D-5D4B-B4EE-5219BBDD17C1}" type="presParOf" srcId="{610AC370-6619-4D5E-8E45-31F06538C3A3}" destId="{7590AAD9-864E-4850-880A-9A1BBCEE192D}" srcOrd="1" destOrd="0" presId="urn:microsoft.com/office/officeart/2018/2/layout/IconCircleList"/>
    <dgm:cxn modelId="{9FFE2128-7475-594F-B89A-D7D20B18A622}" type="presParOf" srcId="{610AC370-6619-4D5E-8E45-31F06538C3A3}" destId="{6F22F291-B2EF-4FD5-96DA-B3912BC8FD34}" srcOrd="2" destOrd="0" presId="urn:microsoft.com/office/officeart/2018/2/layout/IconCircleList"/>
    <dgm:cxn modelId="{7E235F00-7183-5747-A651-07DE1AFC5F80}" type="presParOf" srcId="{610AC370-6619-4D5E-8E45-31F06538C3A3}" destId="{B086C502-E2E8-45FF-9C03-594DD295EED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52EF2-7707-4834-9BE9-9C5BC2AB2AE1}">
      <dsp:nvSpPr>
        <dsp:cNvPr id="0" name=""/>
        <dsp:cNvSpPr/>
      </dsp:nvSpPr>
      <dsp:spPr>
        <a:xfrm>
          <a:off x="303223" y="2282"/>
          <a:ext cx="1190794" cy="11907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3E4F9-65C7-49D6-B546-3FD5991297B1}">
      <dsp:nvSpPr>
        <dsp:cNvPr id="0" name=""/>
        <dsp:cNvSpPr/>
      </dsp:nvSpPr>
      <dsp:spPr>
        <a:xfrm>
          <a:off x="553290" y="252348"/>
          <a:ext cx="690660" cy="690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727B-96C6-47A9-8A95-D99D186ECC59}">
      <dsp:nvSpPr>
        <dsp:cNvPr id="0" name=""/>
        <dsp:cNvSpPr/>
      </dsp:nvSpPr>
      <dsp:spPr>
        <a:xfrm>
          <a:off x="1749188" y="2282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M5XO1921</a:t>
          </a:r>
        </a:p>
      </dsp:txBody>
      <dsp:txXfrm>
        <a:off x="1749188" y="2282"/>
        <a:ext cx="2806872" cy="1190794"/>
      </dsp:txXfrm>
    </dsp:sp>
    <dsp:sp modelId="{58022868-207D-455E-B462-52B519470F5D}">
      <dsp:nvSpPr>
        <dsp:cNvPr id="0" name=""/>
        <dsp:cNvSpPr/>
      </dsp:nvSpPr>
      <dsp:spPr>
        <a:xfrm>
          <a:off x="5045136" y="2282"/>
          <a:ext cx="1190794" cy="11907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AC66F-4376-47F3-969C-01609ABF5A62}">
      <dsp:nvSpPr>
        <dsp:cNvPr id="0" name=""/>
        <dsp:cNvSpPr/>
      </dsp:nvSpPr>
      <dsp:spPr>
        <a:xfrm>
          <a:off x="5295203" y="252348"/>
          <a:ext cx="690660" cy="690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BDD4F-F822-4602-9FB6-D5C7DB92BF03}">
      <dsp:nvSpPr>
        <dsp:cNvPr id="0" name=""/>
        <dsp:cNvSpPr/>
      </dsp:nvSpPr>
      <dsp:spPr>
        <a:xfrm>
          <a:off x="6491101" y="2282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Module Tutor: Dr Jahanzeeb Qurashi</a:t>
          </a:r>
        </a:p>
      </dsp:txBody>
      <dsp:txXfrm>
        <a:off x="6491101" y="2282"/>
        <a:ext cx="2806872" cy="1190794"/>
      </dsp:txXfrm>
    </dsp:sp>
    <dsp:sp modelId="{DDFCA1EE-639A-4688-BC1E-02886BCC830F}">
      <dsp:nvSpPr>
        <dsp:cNvPr id="0" name=""/>
        <dsp:cNvSpPr/>
      </dsp:nvSpPr>
      <dsp:spPr>
        <a:xfrm>
          <a:off x="303223" y="1681806"/>
          <a:ext cx="1190794" cy="11907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6F77B-2D09-44AE-9550-024B05E26F2A}">
      <dsp:nvSpPr>
        <dsp:cNvPr id="0" name=""/>
        <dsp:cNvSpPr/>
      </dsp:nvSpPr>
      <dsp:spPr>
        <a:xfrm>
          <a:off x="553290" y="1931873"/>
          <a:ext cx="690660" cy="690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B8DE2-1B13-4545-8911-3F204FC59C61}">
      <dsp:nvSpPr>
        <dsp:cNvPr id="0" name=""/>
        <dsp:cNvSpPr/>
      </dsp:nvSpPr>
      <dsp:spPr>
        <a:xfrm>
          <a:off x="1749188" y="1681806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Student: Rohan Dubrey</a:t>
          </a:r>
        </a:p>
      </dsp:txBody>
      <dsp:txXfrm>
        <a:off x="1749188" y="1681806"/>
        <a:ext cx="2806872" cy="1190794"/>
      </dsp:txXfrm>
    </dsp:sp>
    <dsp:sp modelId="{2F81A98E-768B-48D3-B3D8-FB021D0A8E0C}">
      <dsp:nvSpPr>
        <dsp:cNvPr id="0" name=""/>
        <dsp:cNvSpPr/>
      </dsp:nvSpPr>
      <dsp:spPr>
        <a:xfrm>
          <a:off x="5045136" y="1681806"/>
          <a:ext cx="1190794" cy="11907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0AAD9-864E-4850-880A-9A1BBCEE192D}">
      <dsp:nvSpPr>
        <dsp:cNvPr id="0" name=""/>
        <dsp:cNvSpPr/>
      </dsp:nvSpPr>
      <dsp:spPr>
        <a:xfrm>
          <a:off x="5295203" y="1931873"/>
          <a:ext cx="690660" cy="690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6C502-E2E8-45FF-9C03-594DD295EEDC}">
      <dsp:nvSpPr>
        <dsp:cNvPr id="0" name=""/>
        <dsp:cNvSpPr/>
      </dsp:nvSpPr>
      <dsp:spPr>
        <a:xfrm>
          <a:off x="6491101" y="1681806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 Number: 1905715</a:t>
          </a:r>
        </a:p>
      </dsp:txBody>
      <dsp:txXfrm>
        <a:off x="6491101" y="1681806"/>
        <a:ext cx="2806872" cy="11907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/>
              <a:t>6/22/20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6/22/20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tif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tif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tiff"/><Relationship Id="rId5" Type="http://schemas.openxmlformats.org/officeDocument/2006/relationships/image" Target="../media/image19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file:////var/folders/tc/wh0gl0_150j12mx8dhqmfwz00000gp/T/com.microsoft.Word/WebArchiveCopyPasteTempFiles/slide_5.jpg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file:////var/folders/tc/wh0gl0_150j12mx8dhqmfwz00000gp/T/com.microsoft.Word/WebArchiveCopyPasteTempFiles/image30.png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4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file:////var/folders/tc/wh0gl0_150j12mx8dhqmfwz00000gp/T/com.microsoft.Word/WebArchiveCopyPasteTempFiles/maxresdefault.jpg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7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B1EF3-6D9A-F34A-9701-D8B5C9553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Personnel Resourcing and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4636B4-9370-44FF-BD00-E113F1B382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754177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736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5670FA-84E9-4D3D-BFE1-5DD6C1EED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57804E-7000-4D6F-BCB9-EB292DC3D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920" y="1399880"/>
            <a:ext cx="7808159" cy="410396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B615E3-6869-4FBE-9989-6D9A8FB8B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E14D3C4-C240-43BC-99C8-DB470FE46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15" name="Rounded Rectangle 17">
              <a:extLst>
                <a:ext uri="{FF2B5EF4-FFF2-40B4-BE49-F238E27FC236}">
                  <a16:creationId xmlns:a16="http://schemas.microsoft.com/office/drawing/2014/main" id="{798C04BF-875F-4229-959B-395CE72D1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7C53CB1-46D3-40C9-A194-A5D98949B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17" name="Rounded Rectangle 20">
              <a:extLst>
                <a:ext uri="{FF2B5EF4-FFF2-40B4-BE49-F238E27FC236}">
                  <a16:creationId xmlns:a16="http://schemas.microsoft.com/office/drawing/2014/main" id="{942CD0D8-87A8-430D-8763-99EC0256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7ED77AF-7AD7-43AD-92CF-8FE44EE56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AA2E87-1C35-6F4D-84AB-6B6C2CAF6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dirty="0">
                <a:solidFill>
                  <a:schemeClr val="bg1"/>
                </a:solidFill>
              </a:rPr>
              <a:t>Sustaining Competitive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9ECBB-4AC6-224C-92C1-8175366FC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Performance Management of Sandals Hotels Jamaica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0FF33BF-06A3-4D84-B5A1-313891C8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919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6D2EEF-3126-644B-8CC1-22A1729AFD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854942"/>
            <a:ext cx="5278777" cy="2969312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706AF54-EA69-C24E-B648-A971BDF80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999754"/>
            <a:ext cx="3360771" cy="487611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Government adept with tourism. Fiscal policy. Tax cut.</a:t>
            </a:r>
          </a:p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Economic growth.</a:t>
            </a:r>
          </a:p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Career attitudes.</a:t>
            </a:r>
          </a:p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Communicating with target market. Increase tech training.</a:t>
            </a:r>
          </a:p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Labour laws. Equal opportunities.</a:t>
            </a:r>
          </a:p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Environmental legislation. Green tourism.</a:t>
            </a:r>
          </a:p>
          <a:p>
            <a:pPr marL="0" indent="0">
              <a:buNone/>
            </a:pPr>
            <a:endParaRPr lang="en-US" dirty="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262626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A5F415-07AA-5740-B90B-CF2F162FD01B}"/>
              </a:ext>
            </a:extLst>
          </p:cNvPr>
          <p:cNvSpPr txBox="1"/>
          <p:nvPr/>
        </p:nvSpPr>
        <p:spPr>
          <a:xfrm>
            <a:off x="1102356" y="4824254"/>
            <a:ext cx="3360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(4p Business Development,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21184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27F6A4-441A-E54D-9997-916389B5F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Recruitment and Selection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7E9FBF-4869-EF47-BED5-0FCCC239FA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9551" y="1410208"/>
            <a:ext cx="5145040" cy="385878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82BD11-BDEE-4B5D-947E-7A36F7CC7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Planning and forecasting.</a:t>
            </a:r>
          </a:p>
          <a:p>
            <a:r>
              <a:rPr lang="en-US" dirty="0">
                <a:solidFill>
                  <a:srgbClr val="262626"/>
                </a:solidFill>
              </a:rPr>
              <a:t>Strategy, right people for the right job.</a:t>
            </a:r>
          </a:p>
          <a:p>
            <a:r>
              <a:rPr lang="en-US" dirty="0">
                <a:solidFill>
                  <a:srgbClr val="262626"/>
                </a:solidFill>
              </a:rPr>
              <a:t>Locating, attracting and shortlisting.</a:t>
            </a:r>
          </a:p>
          <a:p>
            <a:r>
              <a:rPr lang="en-US" dirty="0">
                <a:solidFill>
                  <a:srgbClr val="262626"/>
                </a:solidFill>
              </a:rPr>
              <a:t>Legal requirements.</a:t>
            </a:r>
          </a:p>
          <a:p>
            <a:r>
              <a:rPr lang="en-US" dirty="0">
                <a:solidFill>
                  <a:srgbClr val="262626"/>
                </a:solidFill>
              </a:rPr>
              <a:t>Selected on job criteria.</a:t>
            </a:r>
          </a:p>
          <a:p>
            <a:r>
              <a:rPr lang="en-US" dirty="0">
                <a:solidFill>
                  <a:srgbClr val="262626"/>
                </a:solidFill>
              </a:rPr>
              <a:t>Over-qualified candidates.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49155-FC29-0D42-9E69-6F995894132E}"/>
              </a:ext>
            </a:extLst>
          </p:cNvPr>
          <p:cNvSpPr txBox="1"/>
          <p:nvPr/>
        </p:nvSpPr>
        <p:spPr>
          <a:xfrm>
            <a:off x="1092516" y="5251880"/>
            <a:ext cx="2584704" cy="372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(Slide Share,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06031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23EAE7-4C63-5C42-A4DA-F771B38F5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Culture, Equality and Diversity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3F743B4-5BD4-B644-86B3-1D366A744CA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552" b="620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4574F2-EC87-4793-93A0-BD9DB8C44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Principal Factors are:</a:t>
            </a:r>
          </a:p>
          <a:p>
            <a:r>
              <a:rPr lang="en-US" dirty="0"/>
              <a:t>Gender.</a:t>
            </a:r>
          </a:p>
          <a:p>
            <a:r>
              <a:rPr lang="en-US" dirty="0"/>
              <a:t>Recruitment methods.</a:t>
            </a:r>
          </a:p>
          <a:p>
            <a:r>
              <a:rPr lang="en-US" dirty="0"/>
              <a:t>Cross-cultural issues.</a:t>
            </a:r>
          </a:p>
          <a:p>
            <a:r>
              <a:rPr lang="en-US" dirty="0"/>
              <a:t>Sexual orientation.</a:t>
            </a:r>
          </a:p>
          <a:p>
            <a:r>
              <a:rPr lang="en-US" dirty="0"/>
              <a:t>Religion.</a:t>
            </a:r>
          </a:p>
          <a:p>
            <a:r>
              <a:rPr lang="en-US" dirty="0"/>
              <a:t>Disability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34F508-194E-B240-ABB0-533C917512AF}"/>
              </a:ext>
            </a:extLst>
          </p:cNvPr>
          <p:cNvSpPr txBox="1"/>
          <p:nvPr/>
        </p:nvSpPr>
        <p:spPr>
          <a:xfrm>
            <a:off x="796491" y="5670235"/>
            <a:ext cx="4840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(American Society For Public Administration,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9788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66D5CB-D228-B24A-A968-1D9BB5936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>
                <a:solidFill>
                  <a:srgbClr val="262626"/>
                </a:solidFill>
              </a:rPr>
              <a:t>Performance Management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3FDA43-D727-B94A-9B5F-A35B25B266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3306" y="1410208"/>
            <a:ext cx="3937530" cy="385878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2B90B6F-AA8A-194C-AFBE-9E743C71AA70}"/>
              </a:ext>
            </a:extLst>
          </p:cNvPr>
          <p:cNvSpPr txBox="1"/>
          <p:nvPr/>
        </p:nvSpPr>
        <p:spPr>
          <a:xfrm>
            <a:off x="801133" y="5622896"/>
            <a:ext cx="3360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(ResearchGate, 2018)</a:t>
            </a:r>
            <a:endParaRPr lang="en-US" dirty="0"/>
          </a:p>
        </p:txBody>
      </p:sp>
      <p:pic>
        <p:nvPicPr>
          <p:cNvPr id="33" name="Content Placeholder 32" descr="A picture containing device&#10;&#10;Description automatically generated">
            <a:extLst>
              <a:ext uri="{FF2B5EF4-FFF2-40B4-BE49-F238E27FC236}">
                <a16:creationId xmlns:a16="http://schemas.microsoft.com/office/drawing/2014/main" id="{FD071E01-584F-E34D-8D1E-3FFD0AF2A20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535863" y="2761888"/>
            <a:ext cx="3360737" cy="29090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7897551-4418-914B-AD5C-A077E1991078}"/>
              </a:ext>
            </a:extLst>
          </p:cNvPr>
          <p:cNvSpPr/>
          <p:nvPr/>
        </p:nvSpPr>
        <p:spPr>
          <a:xfrm>
            <a:off x="8168776" y="5590324"/>
            <a:ext cx="2094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(ResearchGate,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005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7ACB29-E254-EC42-8EA0-89D79B9F9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3"/>
            <a:ext cx="3563532" cy="69426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Issues Identified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49" name="Picture 15" descr="OECD iLibrary | Home">
            <a:extLst>
              <a:ext uri="{FF2B5EF4-FFF2-40B4-BE49-F238E27FC236}">
                <a16:creationId xmlns:a16="http://schemas.microsoft.com/office/drawing/2014/main" id="{4E8BF432-923A-274E-9FD6-B920182E9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3400" y="1410208"/>
            <a:ext cx="5077343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2">
            <a:extLst>
              <a:ext uri="{FF2B5EF4-FFF2-40B4-BE49-F238E27FC236}">
                <a16:creationId xmlns:a16="http://schemas.microsoft.com/office/drawing/2014/main" id="{2C7D6FF1-3B2B-0448-956C-0650956D30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D585B9-7061-0541-9EE6-CA7F682250D4}"/>
              </a:ext>
            </a:extLst>
          </p:cNvPr>
          <p:cNvSpPr txBox="1"/>
          <p:nvPr/>
        </p:nvSpPr>
        <p:spPr>
          <a:xfrm>
            <a:off x="7895063" y="293277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85EEAA5-F5FB-824C-8BB4-741088A3F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9422" y="2048934"/>
            <a:ext cx="3697842" cy="56794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Recruitment and Selection</a:t>
            </a: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62D5E0DE-CB06-164F-87EC-6F16D56D5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18859" y="1659297"/>
            <a:ext cx="9726252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pic>
        <p:nvPicPr>
          <p:cNvPr id="2055" name="Picture 16" descr="The Strategic Contribution of HRM Nicola Broadbent - National ...">
            <a:extLst>
              <a:ext uri="{FF2B5EF4-FFF2-40B4-BE49-F238E27FC236}">
                <a16:creationId xmlns:a16="http://schemas.microsoft.com/office/drawing/2014/main" id="{220A505D-3B7E-F144-9320-CBB3421A8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066" y="2616878"/>
            <a:ext cx="4529746" cy="299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FA92F88-9819-9F44-BEA6-9BE7FA92FBFE}"/>
              </a:ext>
            </a:extLst>
          </p:cNvPr>
          <p:cNvSpPr txBox="1"/>
          <p:nvPr/>
        </p:nvSpPr>
        <p:spPr>
          <a:xfrm>
            <a:off x="944880" y="5586996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OECD iLibrary, 2017)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322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5" name="Picture 7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767AFF-4D88-CD48-80F1-6EB56587A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3"/>
            <a:ext cx="3563532" cy="87281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Issues Identified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5" name="Picture 13" descr="Hofstede's 6D Model of National Culture - Simplest Explanation ...">
            <a:extLst>
              <a:ext uri="{FF2B5EF4-FFF2-40B4-BE49-F238E27FC236}">
                <a16:creationId xmlns:a16="http://schemas.microsoft.com/office/drawing/2014/main" id="{D6575DA2-E452-234E-BAC5-C5E1060C0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2683" y="1854942"/>
            <a:ext cx="5278777" cy="296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38F83-C7E7-0B47-9B91-0FBAC1655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5370" y="2011680"/>
            <a:ext cx="4025986" cy="3864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62626"/>
                </a:solidFill>
              </a:rPr>
              <a:t>Culture, Equality and Diversity.</a:t>
            </a:r>
          </a:p>
          <a:p>
            <a:pPr marL="0" indent="0">
              <a:buNone/>
            </a:pPr>
            <a:endParaRPr lang="en-US" dirty="0">
              <a:solidFill>
                <a:srgbClr val="262626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DA226C5-65A2-4341-AC14-1C52C17FEA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FB31E5-ED81-6F48-BB71-AA8CDB5B58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1066" y="2557377"/>
            <a:ext cx="4385920" cy="30499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775068-728C-3144-83E1-F49B66B7D083}"/>
              </a:ext>
            </a:extLst>
          </p:cNvPr>
          <p:cNvSpPr txBox="1"/>
          <p:nvPr/>
        </p:nvSpPr>
        <p:spPr>
          <a:xfrm>
            <a:off x="7603661" y="5663273"/>
            <a:ext cx="342785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(Corporate Finance Institute, 2020)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CBD5BE-8BAF-DF4D-AC7B-E01E420D2E7F}"/>
              </a:ext>
            </a:extLst>
          </p:cNvPr>
          <p:cNvSpPr txBox="1"/>
          <p:nvPr/>
        </p:nvSpPr>
        <p:spPr>
          <a:xfrm>
            <a:off x="1092643" y="5691202"/>
            <a:ext cx="2498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Mister Simplified, 2020)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045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4D71C1-DE28-F64D-9857-F153C6A1F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>
                <a:solidFill>
                  <a:srgbClr val="262626"/>
                </a:solidFill>
              </a:rPr>
              <a:t>Questions and Answers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D247C31B-73E8-4D9E-8C63-8BC4508B1F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22681" y="1410208"/>
            <a:ext cx="3858780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2920F5-ABA0-2742-9758-8A76D215E7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7643342" y="2658531"/>
            <a:ext cx="3456016" cy="272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148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751C6-8862-8549-BF91-900CD4BD8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9CFB8-DB80-7C4B-9D43-A5593630D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4p Business Development, 2017. How To Apply PESTLE Analysis To Your Strategic Planning. [image] Available at: &lt;http://www.4pbusinessdevelopment.co.uk/apply-pestle-analysis-strategic-planning/&gt; [Accessed 19 June 2020].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Aggerholm, H. and Andersen, S., 2018. Social Media Recruitment 3.0. Journal of Communication Management, 22(2), pp.122-137.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Altin, M., Koseoglu, M., Yu, X. and Riasi, A., 2018. Performance measurement and management research in the hospitality and tourism industry. International Journal of Contemporary Hospitality Management, 30(2), pp.1172-1189.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Society For Public Administration, 2018. Cultural Diversity In The Community And The Workplace [image] Available at: &lt;https://patimes.org/cultural-diversity-in-the-community-and-the-workplace%EF%BB%BF/&gt; [Accessed 19 June 2020].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CHARLES HAMPDEN-TURNER, F., 2020. RIDING THE WAVES OF CULTURE. 4th ed. [S.l.]: NICHOLAS BREALEY PUB.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Finance Institute, 2020. Hofstedeâ€™S Cultural Dimensions Theory. [image] Available at: &lt;https://corporatefinanceinstitute.com/resources/knowledge/other/hofstedes-cultural-dimensions-theory/&gt; [Accessed 19 June 2020].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Mister Simplified, 2020. Https://Www.Youtube.Com/Watch?V=Tf47nnxacdg. [video].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OECD iLibrary, 2017. OECD Public Governance Reviews. [image] Available at: &lt;https://www.oecd-ilibrary.org/sites/9789264301856-8-en/index.html?itemId=/content/component/9789264301856-8-en&gt; [Accessed 19 June 2020].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ResearchGate, 2018. The Challenges Of Organizational Management. [image] Available at: &lt;https://www.researchgate.net/publication/330876542_The_Challenges_of_Organizational_Management&gt; [Accessed 19 June 2020].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Robbins, S., Coulter, M., DeCenzo, D. and Woods, M., 2018. Management. Melbourne: P. Ed Australia.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Schmid, J. and Malcolm, X., 2016. Debt, Fiscal Adjustment And Economic Growth In Jamaica. Washington: Inter-American Development Bank.</a:t>
            </a:r>
          </a:p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C., 2009. Fundamentals Of Human Resource Management: Managing People At W. 1st ed. London: Prentice Hall.</a:t>
            </a:r>
          </a:p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3079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633</Words>
  <Application>Microsoft Macintosh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Personnel Resourcing and Development</vt:lpstr>
      <vt:lpstr>Sustaining Competitive Advantage</vt:lpstr>
      <vt:lpstr>PowerPoint Presentation</vt:lpstr>
      <vt:lpstr>Recruitment and Selection</vt:lpstr>
      <vt:lpstr>Culture, Equality and Diversity</vt:lpstr>
      <vt:lpstr>Performance Management</vt:lpstr>
      <vt:lpstr>Issues Identified</vt:lpstr>
      <vt:lpstr>Issues Identified</vt:lpstr>
      <vt:lpstr>Questions and Answers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Personnel Resourcing and Development</dc:title>
  <dc:creator>Rohan Dubrey (1905715)</dc:creator>
  <cp:lastModifiedBy>Rohan Dubrey (1905715)</cp:lastModifiedBy>
  <cp:revision>4</cp:revision>
  <dcterms:created xsi:type="dcterms:W3CDTF">2020-06-19T15:23:58Z</dcterms:created>
  <dcterms:modified xsi:type="dcterms:W3CDTF">2020-06-22T11:39:16Z</dcterms:modified>
</cp:coreProperties>
</file>