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0553" autoAdjust="0"/>
  </p:normalViewPr>
  <p:slideViewPr>
    <p:cSldViewPr snapToGrid="0">
      <p:cViewPr varScale="1">
        <p:scale>
          <a:sx n="60" d="100"/>
          <a:sy n="60" d="100"/>
        </p:scale>
        <p:origin x="90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AD8AC5-2E9F-48F1-9F9E-4845D7188D4B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52EDE3-7105-4EA1-BB3B-741E9B06D9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714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555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7571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022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741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848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094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3079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61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428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4581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7051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672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0414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4322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2EDE3-7105-4EA1-BB3B-741E9B06D95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753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079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057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5743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186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198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366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928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671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447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841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090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B5EE126-78A0-478F-B455-EF0CC8F90F00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63057C6C-B628-4C60-BE41-1D67B08408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278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4FDAF-ED38-4904-8C02-723166B01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2354030"/>
            <a:ext cx="9966960" cy="1388166"/>
          </a:xfrm>
        </p:spPr>
        <p:txBody>
          <a:bodyPr>
            <a:normAutofit/>
          </a:bodyPr>
          <a:lstStyle/>
          <a:p>
            <a:r>
              <a:rPr lang="en-CA" sz="4400" cap="none" dirty="0"/>
              <a:t>Customer Relationship Management And Ethical Practices</a:t>
            </a:r>
            <a:endParaRPr lang="en-US" sz="4400" cap="non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8D614B-576A-4AFB-A10A-B27542A448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962399"/>
            <a:ext cx="8767860" cy="596349"/>
          </a:xfrm>
        </p:spPr>
        <p:txBody>
          <a:bodyPr>
            <a:normAutofit/>
          </a:bodyPr>
          <a:lstStyle/>
          <a:p>
            <a:r>
              <a:rPr lang="en-CA" sz="2800" dirty="0"/>
              <a:t>A Customer Relationship Project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691660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256380-9C96-42E3-8628-06D9764457C3}"/>
              </a:ext>
            </a:extLst>
          </p:cNvPr>
          <p:cNvSpPr txBox="1"/>
          <p:nvPr/>
        </p:nvSpPr>
        <p:spPr>
          <a:xfrm>
            <a:off x="4181061" y="543339"/>
            <a:ext cx="382987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Introduction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E5C761-A16B-4389-A04A-BBBBFE9EFE60}"/>
              </a:ext>
            </a:extLst>
          </p:cNvPr>
          <p:cNvSpPr txBox="1"/>
          <p:nvPr/>
        </p:nvSpPr>
        <p:spPr>
          <a:xfrm>
            <a:off x="874644" y="1472362"/>
            <a:ext cx="10853530" cy="5021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The company chosen is Morrisons.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Ethics and sustainability are found to be two underlying principles.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Eight ethical footings: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Respect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Honor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Integrity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Customer Centricity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Risk Taking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Persistence</a:t>
            </a:r>
            <a:endParaRPr lang="en" sz="2000" dirty="0"/>
          </a:p>
        </p:txBody>
      </p:sp>
    </p:spTree>
    <p:extLst>
      <p:ext uri="{BB962C8B-B14F-4D97-AF65-F5344CB8AC3E}">
        <p14:creationId xmlns:p14="http://schemas.microsoft.com/office/powerpoint/2010/main" val="42664428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C1BF1E-2924-4D3A-8080-57C354CC31C0}"/>
              </a:ext>
            </a:extLst>
          </p:cNvPr>
          <p:cNvSpPr txBox="1"/>
          <p:nvPr/>
        </p:nvSpPr>
        <p:spPr>
          <a:xfrm>
            <a:off x="4181061" y="543339"/>
            <a:ext cx="382987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Findings: Ethics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D0348-075E-4AF0-ADF7-2D6FB600652C}"/>
              </a:ext>
            </a:extLst>
          </p:cNvPr>
          <p:cNvSpPr txBox="1"/>
          <p:nvPr/>
        </p:nvSpPr>
        <p:spPr>
          <a:xfrm>
            <a:off x="702366" y="1560027"/>
            <a:ext cx="5632174" cy="4467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Ethical policies are significant.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Morale conduct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Guidelines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Employees’ actions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Morrisons company is very ethical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Respects British culture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Cleanliness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Good morale conduct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0C4E5E-89CB-4013-B374-745D586F854B}"/>
              </a:ext>
            </a:extLst>
          </p:cNvPr>
          <p:cNvSpPr txBox="1"/>
          <p:nvPr/>
        </p:nvSpPr>
        <p:spPr>
          <a:xfrm>
            <a:off x="6334540" y="1560027"/>
            <a:ext cx="5486399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Allegations were still found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No transparency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No flexibility in workplace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Management is not competent</a:t>
            </a:r>
          </a:p>
        </p:txBody>
      </p:sp>
    </p:spTree>
    <p:extLst>
      <p:ext uri="{BB962C8B-B14F-4D97-AF65-F5344CB8AC3E}">
        <p14:creationId xmlns:p14="http://schemas.microsoft.com/office/powerpoint/2010/main" val="4221729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3FA1EC5-2A3A-4750-8785-6E6F5C26FD20}"/>
              </a:ext>
            </a:extLst>
          </p:cNvPr>
          <p:cNvSpPr txBox="1"/>
          <p:nvPr/>
        </p:nvSpPr>
        <p:spPr>
          <a:xfrm>
            <a:off x="3285667" y="693834"/>
            <a:ext cx="5620665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Findings: Sustainability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903812-D0ED-4FAD-8D09-3479E1CC16DA}"/>
              </a:ext>
            </a:extLst>
          </p:cNvPr>
          <p:cNvSpPr txBox="1"/>
          <p:nvPr/>
        </p:nvSpPr>
        <p:spPr>
          <a:xfrm>
            <a:off x="1052850" y="1697109"/>
            <a:ext cx="9508435" cy="4467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Sustainability is handling utility and human health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Satisfies customer needs.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a typeface="Calibri" panose="020F0502020204030204" pitchFamily="34" charset="0"/>
                <a:cs typeface="Segoe Print" panose="02000600000000000000" pitchFamily="2" charset="0"/>
              </a:rPr>
              <a:t>P</a:t>
            </a: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rovides intergenerational equity.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a typeface="Calibri" panose="020F0502020204030204" pitchFamily="34" charset="0"/>
                <a:cs typeface="Segoe Print" panose="02000600000000000000" pitchFamily="2" charset="0"/>
              </a:rPr>
              <a:t>S</a:t>
            </a: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ustainability components: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Human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Social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Economic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indent="-3429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Environmental</a:t>
            </a:r>
            <a:endParaRPr lang="en-US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0939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63A3A1-823F-46BB-86AF-96407D43BB68}"/>
              </a:ext>
            </a:extLst>
          </p:cNvPr>
          <p:cNvSpPr txBox="1"/>
          <p:nvPr/>
        </p:nvSpPr>
        <p:spPr>
          <a:xfrm>
            <a:off x="3205457" y="564265"/>
            <a:ext cx="578108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Findings: Sustainability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D43DFC-5103-4277-A339-8C59DEA6065C}"/>
              </a:ext>
            </a:extLst>
          </p:cNvPr>
          <p:cNvSpPr txBox="1"/>
          <p:nvPr/>
        </p:nvSpPr>
        <p:spPr>
          <a:xfrm>
            <a:off x="1066801" y="1795901"/>
            <a:ext cx="9998764" cy="39130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Sustainability policies are </a:t>
            </a:r>
            <a:r>
              <a:rPr lang="en-US" sz="2400" dirty="0">
                <a:ea typeface="Calibri" panose="020F0502020204030204" pitchFamily="34" charset="0"/>
                <a:cs typeface="Segoe Print" panose="02000600000000000000" pitchFamily="2" charset="0"/>
              </a:rPr>
              <a:t>important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Retail companies</a:t>
            </a:r>
            <a:r>
              <a:rPr lang="en-US" sz="2400" dirty="0">
                <a:ea typeface="Calibri" panose="020F0502020204030204" pitchFamily="34" charset="0"/>
                <a:cs typeface="Segoe Print" panose="02000600000000000000" pitchFamily="2" charset="0"/>
              </a:rPr>
              <a:t> </a:t>
            </a: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apply sustainability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a typeface="Calibri" panose="020F0502020204030204" pitchFamily="34" charset="0"/>
                <a:cs typeface="Segoe Print" panose="02000600000000000000" pitchFamily="2" charset="0"/>
              </a:rPr>
              <a:t>S</a:t>
            </a: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oft and hard policies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Soft policies motivate employees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Hard policies determine sustainability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Customer experience is impacted by sustainability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28600" algn="l"/>
                <a:tab pos="457200" algn="l"/>
                <a:tab pos="685800" algn="l"/>
                <a:tab pos="914400" algn="l"/>
                <a:tab pos="1143000" algn="l"/>
                <a:tab pos="1371600" algn="l"/>
                <a:tab pos="1600200" algn="l"/>
                <a:tab pos="1828800" algn="l"/>
                <a:tab pos="2057400" algn="l"/>
                <a:tab pos="2286000" algn="l"/>
                <a:tab pos="2514600" algn="l"/>
                <a:tab pos="2743200" algn="l"/>
                <a:tab pos="2971800" algn="l"/>
                <a:tab pos="3200400" algn="l"/>
                <a:tab pos="3429000" algn="l"/>
                <a:tab pos="3657600" algn="l"/>
                <a:tab pos="3886200" algn="l"/>
                <a:tab pos="4114800" algn="l"/>
                <a:tab pos="4343400" algn="l"/>
                <a:tab pos="4572000" algn="l"/>
                <a:tab pos="4800600" algn="l"/>
                <a:tab pos="5029200" algn="l"/>
                <a:tab pos="5257800" algn="l"/>
                <a:tab pos="5486400" algn="l"/>
                <a:tab pos="5715000" algn="l"/>
                <a:tab pos="5943600" algn="l"/>
                <a:tab pos="6172200" algn="l"/>
                <a:tab pos="6400800" algn="l"/>
                <a:tab pos="6629400" algn="l"/>
                <a:tab pos="6858000" algn="l"/>
                <a:tab pos="7086600" algn="l"/>
                <a:tab pos="7315200" algn="l"/>
              </a:tabLst>
            </a:pPr>
            <a:r>
              <a:rPr lang="en-US" sz="2400" dirty="0">
                <a:effectLst/>
                <a:ea typeface="Calibri" panose="020F0502020204030204" pitchFamily="34" charset="0"/>
                <a:cs typeface="Segoe Print" panose="02000600000000000000" pitchFamily="2" charset="0"/>
              </a:rPr>
              <a:t>Customers are becoming more knowledgeable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311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98A809-F5CF-4638-9772-C433B2D36B20}"/>
              </a:ext>
            </a:extLst>
          </p:cNvPr>
          <p:cNvSpPr txBox="1"/>
          <p:nvPr/>
        </p:nvSpPr>
        <p:spPr>
          <a:xfrm>
            <a:off x="4181061" y="543339"/>
            <a:ext cx="382987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Findings: Quality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B958D1-6BC2-42A6-940B-307B126B338D}"/>
              </a:ext>
            </a:extLst>
          </p:cNvPr>
          <p:cNvSpPr txBox="1"/>
          <p:nvPr/>
        </p:nvSpPr>
        <p:spPr>
          <a:xfrm>
            <a:off x="1113182" y="1768591"/>
            <a:ext cx="9409043" cy="39130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Quality is also significant for customer experience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Performance is key here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Transparency is required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Service quality brings forth brand loyalty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Brand loyalty brings forth more customers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Customer relation management needs to be strategic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Morrisons knows the importance of this aspect</a:t>
            </a:r>
            <a:r>
              <a:rPr lang="en-CA" sz="1800" dirty="0">
                <a:latin typeface="Segoe Print" panose="02000600000000000000" pitchFamily="2" charset="0"/>
              </a:rPr>
              <a:t>.</a:t>
            </a:r>
            <a:endParaRPr lang="en" sz="1800" dirty="0">
              <a:latin typeface="Segoe Print" panose="020006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730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4AF990-B4DE-4901-BB52-1286E9768E60}"/>
              </a:ext>
            </a:extLst>
          </p:cNvPr>
          <p:cNvSpPr txBox="1"/>
          <p:nvPr/>
        </p:nvSpPr>
        <p:spPr>
          <a:xfrm>
            <a:off x="4181061" y="543339"/>
            <a:ext cx="382987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Critical Analysis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FD0C0D-38CC-4F3D-B847-18B6D6A0A7AC}"/>
              </a:ext>
            </a:extLst>
          </p:cNvPr>
          <p:cNvSpPr txBox="1"/>
          <p:nvPr/>
        </p:nvSpPr>
        <p:spPr>
          <a:xfrm>
            <a:off x="927652" y="1418057"/>
            <a:ext cx="7083287" cy="5344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000" dirty="0"/>
              <a:t>Two quality models chosen are the </a:t>
            </a:r>
            <a:r>
              <a:rPr lang="en-CA" sz="2000" dirty="0" err="1"/>
              <a:t>Juran</a:t>
            </a:r>
            <a:r>
              <a:rPr lang="en-CA" sz="2000" dirty="0"/>
              <a:t> Trilogy model and the Total Quality Management Model.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000" dirty="0" err="1"/>
              <a:t>Juran's</a:t>
            </a:r>
            <a:r>
              <a:rPr lang="en-CA" sz="2000" dirty="0"/>
              <a:t> Trilogy claims that quality planning, or quality by design, is innovative and creative.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000" dirty="0"/>
              <a:t>Morrisons makes use of this model in its processes, making it solve many defects.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000" dirty="0"/>
              <a:t>The Total Quality management model focuses solely on quality and states that there are principles that can help improve quality.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000" dirty="0"/>
              <a:t>Morrisons can use this model to manage quality.</a:t>
            </a:r>
            <a:endParaRPr lang="en" sz="2000" dirty="0"/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CA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C82EBA-E237-4782-B141-4367A29B8D7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0174" y="959540"/>
            <a:ext cx="2883838" cy="24694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Total Quality Management Model Source: Oakland, 1994. | Download Scientific  Diagram">
            <a:extLst>
              <a:ext uri="{FF2B5EF4-FFF2-40B4-BE49-F238E27FC236}">
                <a16:creationId xmlns:a16="http://schemas.microsoft.com/office/drawing/2014/main" id="{403E9E9D-6D8B-4A93-90B0-18D926605A17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0174" y="3870591"/>
            <a:ext cx="2883838" cy="241572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40402F-3E7F-453D-A998-E00D32ADF767}"/>
              </a:ext>
            </a:extLst>
          </p:cNvPr>
          <p:cNvSpPr txBox="1"/>
          <p:nvPr/>
        </p:nvSpPr>
        <p:spPr>
          <a:xfrm>
            <a:off x="9433154" y="3430823"/>
            <a:ext cx="13778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600" dirty="0" err="1"/>
              <a:t>Juran’s</a:t>
            </a:r>
            <a:r>
              <a:rPr lang="en-CA" sz="1600" dirty="0"/>
              <a:t> Trilogy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00DC7E-936D-464A-B1B7-AE730CB86292}"/>
              </a:ext>
            </a:extLst>
          </p:cNvPr>
          <p:cNvSpPr txBox="1"/>
          <p:nvPr/>
        </p:nvSpPr>
        <p:spPr>
          <a:xfrm>
            <a:off x="9524109" y="6286318"/>
            <a:ext cx="11959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600" dirty="0"/>
              <a:t>TQM model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89846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D124EA-CA73-4962-8DA1-2DECAF8436EE}"/>
              </a:ext>
            </a:extLst>
          </p:cNvPr>
          <p:cNvSpPr txBox="1"/>
          <p:nvPr/>
        </p:nvSpPr>
        <p:spPr>
          <a:xfrm>
            <a:off x="4181061" y="543339"/>
            <a:ext cx="382987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Learning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7C4744-FBDF-4DB8-981C-440FD68EF39B}"/>
              </a:ext>
            </a:extLst>
          </p:cNvPr>
          <p:cNvSpPr txBox="1"/>
          <p:nvPr/>
        </p:nvSpPr>
        <p:spPr>
          <a:xfrm>
            <a:off x="1100976" y="2016496"/>
            <a:ext cx="10449340" cy="325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/>
              <a:t>Ethics, sustainability, and quality are all important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/>
              <a:t>Globalization has only stressed their importance.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/>
              <a:t>Morrisons is the fourth largest supermarket chain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 err="1"/>
              <a:t>Juran’s</a:t>
            </a:r>
            <a:r>
              <a:rPr lang="en-CA" sz="2800" dirty="0"/>
              <a:t> Trilogy and Total Quality Management models are good models</a:t>
            </a:r>
            <a:endParaRPr lang="en" sz="2800" dirty="0"/>
          </a:p>
        </p:txBody>
      </p:sp>
    </p:spTree>
    <p:extLst>
      <p:ext uri="{BB962C8B-B14F-4D97-AF65-F5344CB8AC3E}">
        <p14:creationId xmlns:p14="http://schemas.microsoft.com/office/powerpoint/2010/main" val="30550325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F0ABB0-A24A-48D0-8671-DEFE19A769D7}"/>
              </a:ext>
            </a:extLst>
          </p:cNvPr>
          <p:cNvSpPr txBox="1"/>
          <p:nvPr/>
        </p:nvSpPr>
        <p:spPr>
          <a:xfrm>
            <a:off x="4181061" y="543339"/>
            <a:ext cx="382987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Learning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B737E0-2633-420F-84D3-B0BCBD0B0F7F}"/>
              </a:ext>
            </a:extLst>
          </p:cNvPr>
          <p:cNvSpPr txBox="1"/>
          <p:nvPr/>
        </p:nvSpPr>
        <p:spPr>
          <a:xfrm>
            <a:off x="1133060" y="1847604"/>
            <a:ext cx="9959009" cy="29435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Could give recommendations of my own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These recommendations were directed towards Morrisons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However, there are some challenges towards these recommendations, too.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But those challenges can be solved effectively.</a:t>
            </a:r>
            <a:endParaRPr lang="en" sz="1800" dirty="0"/>
          </a:p>
        </p:txBody>
      </p:sp>
    </p:spTree>
    <p:extLst>
      <p:ext uri="{BB962C8B-B14F-4D97-AF65-F5344CB8AC3E}">
        <p14:creationId xmlns:p14="http://schemas.microsoft.com/office/powerpoint/2010/main" val="2262855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712969-911B-4C34-8A63-F39028BCE621}"/>
              </a:ext>
            </a:extLst>
          </p:cNvPr>
          <p:cNvSpPr txBox="1"/>
          <p:nvPr/>
        </p:nvSpPr>
        <p:spPr>
          <a:xfrm>
            <a:off x="4181061" y="543339"/>
            <a:ext cx="382987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Recommendations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DBCBC-7DC8-4CC3-BABE-F4FE96101EC0}"/>
              </a:ext>
            </a:extLst>
          </p:cNvPr>
          <p:cNvSpPr txBox="1"/>
          <p:nvPr/>
        </p:nvSpPr>
        <p:spPr>
          <a:xfrm>
            <a:off x="848139" y="1770393"/>
            <a:ext cx="10495722" cy="32571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/>
              <a:t>In the realm of ethical and sustainable practices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/>
              <a:t>Can help the company improve their customer experience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/>
              <a:t>An ethical compliance program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/>
              <a:t>This program would educate the workers appropriately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800" dirty="0"/>
              <a:t>Communication can help put this recommendation into effect</a:t>
            </a:r>
          </a:p>
        </p:txBody>
      </p:sp>
    </p:spTree>
    <p:extLst>
      <p:ext uri="{BB962C8B-B14F-4D97-AF65-F5344CB8AC3E}">
        <p14:creationId xmlns:p14="http://schemas.microsoft.com/office/powerpoint/2010/main" val="13913918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39B20C-31C5-45CD-ABA3-441826C3C40F}"/>
              </a:ext>
            </a:extLst>
          </p:cNvPr>
          <p:cNvSpPr txBox="1"/>
          <p:nvPr/>
        </p:nvSpPr>
        <p:spPr>
          <a:xfrm>
            <a:off x="4181061" y="543339"/>
            <a:ext cx="3829878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Recommendations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06D74A-70D7-4B8C-8B12-498DEA67DFFF}"/>
              </a:ext>
            </a:extLst>
          </p:cNvPr>
          <p:cNvSpPr txBox="1"/>
          <p:nvPr/>
        </p:nvSpPr>
        <p:spPr>
          <a:xfrm>
            <a:off x="1119809" y="1696352"/>
            <a:ext cx="10250556" cy="39130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Set of guidelines regarding ethics needs to be pursued.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These guidelines would help workers know how the customers should be treated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Sustainability needs to be applied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Packaging, supply chains, and helping customers should all be highly sustainable.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CA" sz="2400" dirty="0"/>
              <a:t>The company's brand story also needs to appreciate sustainability.</a:t>
            </a:r>
            <a:endParaRPr lang="en" sz="2400" dirty="0"/>
          </a:p>
        </p:txBody>
      </p:sp>
    </p:spTree>
    <p:extLst>
      <p:ext uri="{BB962C8B-B14F-4D97-AF65-F5344CB8AC3E}">
        <p14:creationId xmlns:p14="http://schemas.microsoft.com/office/powerpoint/2010/main" val="2756049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CCA8B58-0B41-41B2-A174-B69869C8D2AD}"/>
              </a:ext>
            </a:extLst>
          </p:cNvPr>
          <p:cNvSpPr txBox="1"/>
          <p:nvPr/>
        </p:nvSpPr>
        <p:spPr>
          <a:xfrm>
            <a:off x="2991678" y="503582"/>
            <a:ext cx="6208643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Challenges to Recommendations</a:t>
            </a:r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6AA9C1-8802-4E71-A4A4-98D307086ED0}"/>
              </a:ext>
            </a:extLst>
          </p:cNvPr>
          <p:cNvSpPr txBox="1"/>
          <p:nvPr/>
        </p:nvSpPr>
        <p:spPr>
          <a:xfrm>
            <a:off x="808381" y="1723768"/>
            <a:ext cx="11383619" cy="3891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Ch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allenges still occur in those recommendations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Ethical principles 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Applying an ethical compliance program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neffectiveness of the said program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can be conveyed ineffectively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ny mishap in </a:t>
            </a: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employees’ performance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can cause disruption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So, communication is the main challenge here.</a:t>
            </a:r>
          </a:p>
        </p:txBody>
      </p:sp>
    </p:spTree>
    <p:extLst>
      <p:ext uri="{BB962C8B-B14F-4D97-AF65-F5344CB8AC3E}">
        <p14:creationId xmlns:p14="http://schemas.microsoft.com/office/powerpoint/2010/main" val="2234497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6BCDE7-ACD5-4F59-89FD-B65D001911F6}"/>
              </a:ext>
            </a:extLst>
          </p:cNvPr>
          <p:cNvSpPr txBox="1"/>
          <p:nvPr/>
        </p:nvSpPr>
        <p:spPr>
          <a:xfrm>
            <a:off x="2991678" y="466318"/>
            <a:ext cx="6208643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Challenges to Recommendations</a:t>
            </a:r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2C9574-C9B8-4D67-9F31-5F9AC322C288}"/>
              </a:ext>
            </a:extLst>
          </p:cNvPr>
          <p:cNvSpPr txBox="1"/>
          <p:nvPr/>
        </p:nvSpPr>
        <p:spPr>
          <a:xfrm>
            <a:off x="742120" y="1944254"/>
            <a:ext cx="10707758" cy="33275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Secondly, the set of ethical guidelines 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Some c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ompanies don’t know the proper guidelines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main challenge is their implementation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sustainability recommendations have some challenges of their own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Applying sustainability  is not easy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ustainability needs planning</a:t>
            </a:r>
          </a:p>
        </p:txBody>
      </p:sp>
    </p:spTree>
    <p:extLst>
      <p:ext uri="{BB962C8B-B14F-4D97-AF65-F5344CB8AC3E}">
        <p14:creationId xmlns:p14="http://schemas.microsoft.com/office/powerpoint/2010/main" val="4021006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9A2E69-589B-4F2F-BD45-4C6A99BE19DF}"/>
              </a:ext>
            </a:extLst>
          </p:cNvPr>
          <p:cNvSpPr txBox="1"/>
          <p:nvPr/>
        </p:nvSpPr>
        <p:spPr>
          <a:xfrm>
            <a:off x="2991678" y="530086"/>
            <a:ext cx="6208643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Challenges to Recommendations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65B458-40B0-45DE-9A4C-FEE9B9C31CE0}"/>
              </a:ext>
            </a:extLst>
          </p:cNvPr>
          <p:cNvSpPr txBox="1"/>
          <p:nvPr/>
        </p:nvSpPr>
        <p:spPr>
          <a:xfrm>
            <a:off x="832095" y="2147288"/>
            <a:ext cx="10760765" cy="21696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 brand story of the company needs to be sustainable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 company would need to invest a lot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Sustainability would need a lot of planning and its execution.</a:t>
            </a:r>
          </a:p>
        </p:txBody>
      </p:sp>
    </p:spTree>
    <p:extLst>
      <p:ext uri="{BB962C8B-B14F-4D97-AF65-F5344CB8AC3E}">
        <p14:creationId xmlns:p14="http://schemas.microsoft.com/office/powerpoint/2010/main" val="31759052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1EFE24-47FE-4A65-9B24-209714A6C24D}"/>
              </a:ext>
            </a:extLst>
          </p:cNvPr>
          <p:cNvSpPr txBox="1"/>
          <p:nvPr/>
        </p:nvSpPr>
        <p:spPr>
          <a:xfrm>
            <a:off x="3402495" y="516834"/>
            <a:ext cx="5387009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Solutions to Challenges</a:t>
            </a:r>
            <a:endParaRPr lang="en-US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19AD95-7338-4D83-8375-0754FC88D9A0}"/>
              </a:ext>
            </a:extLst>
          </p:cNvPr>
          <p:cNvSpPr txBox="1"/>
          <p:nvPr/>
        </p:nvSpPr>
        <p:spPr>
          <a:xfrm>
            <a:off x="715616" y="2000567"/>
            <a:ext cx="10760765" cy="24562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a typeface="Calibri" panose="020F0502020204030204" pitchFamily="34" charset="0"/>
                <a:cs typeface="Times New Roman" panose="02020603050405020304" pitchFamily="18" charset="0"/>
              </a:rPr>
              <a:t>Challenges </a:t>
            </a:r>
            <a:r>
              <a:rPr lang="en-US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 be solved 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the ethical compliance program, communication needs to be slowly spread through employees. 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the purpose of planning out guidelines, research needs to be done first</a:t>
            </a:r>
            <a:r>
              <a:rPr lang="en-US" sz="2400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5330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378C806-2D3A-4135-80AF-F4C1A318D7BC}"/>
              </a:ext>
            </a:extLst>
          </p:cNvPr>
          <p:cNvSpPr txBox="1"/>
          <p:nvPr/>
        </p:nvSpPr>
        <p:spPr>
          <a:xfrm>
            <a:off x="3197087" y="543339"/>
            <a:ext cx="579782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3200" dirty="0"/>
              <a:t>Solutions to Challenges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127CA7-1F50-46AD-8D4D-682EE7A26C81}"/>
              </a:ext>
            </a:extLst>
          </p:cNvPr>
          <p:cNvSpPr txBox="1"/>
          <p:nvPr/>
        </p:nvSpPr>
        <p:spPr>
          <a:xfrm>
            <a:off x="781878" y="1762526"/>
            <a:ext cx="11092070" cy="2816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the sustainability approaches, solutions can be thought out.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the brand story problem, the company should take baby steps into sustainability </a:t>
            </a:r>
          </a:p>
          <a:p>
            <a:pPr marL="285750" marR="0" indent="-28575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Every step does not necessarily has to be sustainable</a:t>
            </a:r>
          </a:p>
        </p:txBody>
      </p:sp>
    </p:spTree>
    <p:extLst>
      <p:ext uri="{BB962C8B-B14F-4D97-AF65-F5344CB8AC3E}">
        <p14:creationId xmlns:p14="http://schemas.microsoft.com/office/powerpoint/2010/main" val="15020443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B786D4B-58DB-4714-BE49-0DA56155E682}"/>
              </a:ext>
            </a:extLst>
          </p:cNvPr>
          <p:cNvSpPr/>
          <p:nvPr/>
        </p:nvSpPr>
        <p:spPr>
          <a:xfrm>
            <a:off x="3774916" y="2828835"/>
            <a:ext cx="464216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CA" sz="7200" b="1" cap="none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Thank You!</a:t>
            </a:r>
            <a:endParaRPr lang="en-US" sz="7200" b="1" cap="none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182989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306</TotalTime>
  <Words>631</Words>
  <Application>Microsoft Office PowerPoint</Application>
  <PresentationFormat>Widescreen</PresentationFormat>
  <Paragraphs>123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Corbel</vt:lpstr>
      <vt:lpstr>Segoe Print</vt:lpstr>
      <vt:lpstr>Basis</vt:lpstr>
      <vt:lpstr>Customer Relationship Management And Ethical Practices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MAK</dc:creator>
  <cp:lastModifiedBy>Sayma-Aya Chowdhury</cp:lastModifiedBy>
  <cp:revision>43</cp:revision>
  <dcterms:created xsi:type="dcterms:W3CDTF">2021-06-19T07:58:38Z</dcterms:created>
  <dcterms:modified xsi:type="dcterms:W3CDTF">2021-07-23T11:01:04Z</dcterms:modified>
</cp:coreProperties>
</file>