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6" r:id="rId6"/>
    <p:sldId id="262" r:id="rId7"/>
    <p:sldId id="264" r:id="rId8"/>
    <p:sldId id="265" r:id="rId9"/>
    <p:sldId id="267"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251501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13722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2183099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41373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45999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31602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53612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28070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26603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88064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35133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24/10/2016</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4650423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sz="3200" b="1" dirty="0" smtClean="0">
                <a:solidFill>
                  <a:schemeClr val="bg1"/>
                </a:solidFill>
              </a:rPr>
              <a:t>CLCS4007</a:t>
            </a:r>
          </a:p>
        </p:txBody>
      </p:sp>
      <p:sp>
        <p:nvSpPr>
          <p:cNvPr id="4" name="Subtitle 2"/>
          <p:cNvSpPr txBox="1">
            <a:spLocks/>
          </p:cNvSpPr>
          <p:nvPr/>
        </p:nvSpPr>
        <p:spPr>
          <a:xfrm>
            <a:off x="395536" y="3429000"/>
            <a:ext cx="8424936" cy="1392560"/>
          </a:xfrm>
          <a:prstGeom prst="rect">
            <a:avLst/>
          </a:prstGeom>
        </p:spPr>
        <p:txBody>
          <a:bodyPr vert="horz">
            <a:normAutofit fontScale="700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a:solidFill>
                  <a:prstClr val="black"/>
                </a:solidFill>
              </a:rPr>
              <a:t>Workshop – </a:t>
            </a:r>
            <a:r>
              <a:rPr lang="en-GB" sz="3600" dirty="0" err="1" smtClean="0">
                <a:solidFill>
                  <a:prstClr val="black"/>
                </a:solidFill>
              </a:rPr>
              <a:t>Lysias</a:t>
            </a:r>
            <a:r>
              <a:rPr lang="en-GB" sz="3600" dirty="0">
                <a:solidFill>
                  <a:prstClr val="black"/>
                </a:solidFill>
              </a:rPr>
              <a:t> 1 </a:t>
            </a:r>
            <a:r>
              <a:rPr lang="en-GB" sz="3600" i="1" dirty="0">
                <a:solidFill>
                  <a:prstClr val="black"/>
                </a:solidFill>
              </a:rPr>
              <a:t>On the Murder of Eratosthenes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19970843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988840"/>
          </a:xfrm>
        </p:spPr>
        <p:txBody>
          <a:bodyPr>
            <a:noAutofit/>
          </a:bodyPr>
          <a:lstStyle/>
          <a:p>
            <a:r>
              <a:rPr lang="en-GB" sz="2400" dirty="0">
                <a:solidFill>
                  <a:schemeClr val="bg1"/>
                </a:solidFill>
              </a:rPr>
              <a:t>How does this speech reflect on the nature of relationship between a husband and wife in Classical Athens, master and slave, and also about </a:t>
            </a:r>
            <a:r>
              <a:rPr lang="en-GB" sz="2400" dirty="0" smtClean="0">
                <a:solidFill>
                  <a:schemeClr val="bg1"/>
                </a:solidFill>
              </a:rPr>
              <a:t>social </a:t>
            </a:r>
            <a:r>
              <a:rPr lang="en-GB" sz="2400" dirty="0">
                <a:solidFill>
                  <a:schemeClr val="bg1"/>
                </a:solidFill>
              </a:rPr>
              <a:t>circle?</a:t>
            </a:r>
          </a:p>
        </p:txBody>
      </p:sp>
      <p:sp>
        <p:nvSpPr>
          <p:cNvPr id="3" name="Content Placeholder 2"/>
          <p:cNvSpPr>
            <a:spLocks noGrp="1"/>
          </p:cNvSpPr>
          <p:nvPr>
            <p:ph idx="1"/>
          </p:nvPr>
        </p:nvSpPr>
        <p:spPr>
          <a:xfrm>
            <a:off x="0" y="1988840"/>
            <a:ext cx="9144000" cy="4869160"/>
          </a:xfrm>
        </p:spPr>
        <p:txBody>
          <a:bodyPr>
            <a:normAutofit/>
          </a:bodyPr>
          <a:lstStyle/>
          <a:p>
            <a:pPr marL="137160" indent="0">
              <a:buNone/>
            </a:pPr>
            <a:r>
              <a:rPr lang="en-GB" dirty="0">
                <a:solidFill>
                  <a:schemeClr val="bg1"/>
                </a:solidFill>
              </a:rPr>
              <a:t>“I kept a watch on her as far as possible, with such observation of her as was reasonable. But when a child was born to me, thence-forward I began to trust </a:t>
            </a:r>
            <a:r>
              <a:rPr lang="en-GB" dirty="0" smtClean="0">
                <a:solidFill>
                  <a:schemeClr val="bg1"/>
                </a:solidFill>
              </a:rPr>
              <a:t>her…”</a:t>
            </a:r>
          </a:p>
          <a:p>
            <a:pPr marL="137160" indent="0">
              <a:buNone/>
            </a:pPr>
            <a:endParaRPr lang="en-GB" sz="500" dirty="0" smtClean="0">
              <a:solidFill>
                <a:schemeClr val="bg1"/>
              </a:solidFill>
            </a:endParaRPr>
          </a:p>
          <a:p>
            <a:pPr marL="137160" indent="0">
              <a:buNone/>
            </a:pPr>
            <a:r>
              <a:rPr lang="en-GB" dirty="0" smtClean="0">
                <a:solidFill>
                  <a:schemeClr val="bg1"/>
                </a:solidFill>
              </a:rPr>
              <a:t>“…</a:t>
            </a:r>
            <a:r>
              <a:rPr lang="en-GB" dirty="0">
                <a:solidFill>
                  <a:schemeClr val="bg1"/>
                </a:solidFill>
              </a:rPr>
              <a:t>she was a clever, frugal housekeeper, and kept everything in the nicest </a:t>
            </a:r>
            <a:r>
              <a:rPr lang="en-GB" dirty="0" smtClean="0">
                <a:solidFill>
                  <a:schemeClr val="bg1"/>
                </a:solidFill>
              </a:rPr>
              <a:t>order…”</a:t>
            </a:r>
          </a:p>
          <a:p>
            <a:pPr marL="137160" indent="0">
              <a:buNone/>
            </a:pPr>
            <a:endParaRPr lang="en-GB" sz="500" dirty="0">
              <a:solidFill>
                <a:schemeClr val="bg1"/>
              </a:solidFill>
            </a:endParaRPr>
          </a:p>
          <a:p>
            <a:pPr marL="137160" indent="0">
              <a:buNone/>
            </a:pPr>
            <a:r>
              <a:rPr lang="en-GB" dirty="0">
                <a:solidFill>
                  <a:schemeClr val="bg1"/>
                </a:solidFill>
              </a:rPr>
              <a:t>“For it was in attending her funeral that my wife was seen by this man, who in time corrupted her. He looked out for the servant-girl who went to market, and so paid addresses to her mistress by which he wrought her </a:t>
            </a:r>
            <a:r>
              <a:rPr lang="en-GB" dirty="0" smtClean="0">
                <a:solidFill>
                  <a:schemeClr val="bg1"/>
                </a:solidFill>
              </a:rPr>
              <a:t>ruin.”</a:t>
            </a:r>
            <a:endParaRPr lang="en-GB" dirty="0">
              <a:solidFill>
                <a:schemeClr val="bg1"/>
              </a:solidFill>
            </a:endParaRPr>
          </a:p>
        </p:txBody>
      </p:sp>
      <p:cxnSp>
        <p:nvCxnSpPr>
          <p:cNvPr id="5" name="Straight Connector 4"/>
          <p:cNvCxnSpPr/>
          <p:nvPr/>
        </p:nvCxnSpPr>
        <p:spPr>
          <a:xfrm>
            <a:off x="6876256" y="2852936"/>
            <a:ext cx="187220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V="1">
            <a:off x="251520" y="3284984"/>
            <a:ext cx="8640960" cy="7200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V="1">
            <a:off x="2051720" y="4905164"/>
            <a:ext cx="6408712" cy="3600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51520" y="5373216"/>
            <a:ext cx="252028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5817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fontScale="92500" lnSpcReduction="20000"/>
          </a:bodyPr>
          <a:lstStyle/>
          <a:p>
            <a:pPr marL="137160" indent="0">
              <a:buNone/>
            </a:pPr>
            <a:r>
              <a:rPr lang="en-GB" dirty="0" smtClean="0">
                <a:solidFill>
                  <a:schemeClr val="bg1"/>
                </a:solidFill>
              </a:rPr>
              <a:t>“…</a:t>
            </a:r>
            <a:r>
              <a:rPr lang="en-GB" dirty="0">
                <a:solidFill>
                  <a:schemeClr val="bg1"/>
                </a:solidFill>
              </a:rPr>
              <a:t> my dwelling is on two </a:t>
            </a:r>
            <a:r>
              <a:rPr lang="en-GB" dirty="0" smtClean="0">
                <a:solidFill>
                  <a:schemeClr val="bg1"/>
                </a:solidFill>
              </a:rPr>
              <a:t>floors… </a:t>
            </a:r>
            <a:r>
              <a:rPr lang="en-GB" dirty="0">
                <a:solidFill>
                  <a:schemeClr val="bg1"/>
                </a:solidFill>
              </a:rPr>
              <a:t>the women's quarters above and the men's </a:t>
            </a:r>
            <a:r>
              <a:rPr lang="en-GB" dirty="0" smtClean="0">
                <a:solidFill>
                  <a:schemeClr val="bg1"/>
                </a:solidFill>
              </a:rPr>
              <a:t>below…”</a:t>
            </a:r>
          </a:p>
          <a:p>
            <a:pPr marL="137160" indent="0">
              <a:buNone/>
            </a:pPr>
            <a:endParaRPr lang="en-GB" sz="100" dirty="0">
              <a:solidFill>
                <a:schemeClr val="bg1"/>
              </a:solidFill>
            </a:endParaRPr>
          </a:p>
          <a:p>
            <a:pPr marL="137160" indent="0">
              <a:buNone/>
            </a:pPr>
            <a:r>
              <a:rPr lang="en-GB" dirty="0">
                <a:solidFill>
                  <a:schemeClr val="bg1"/>
                </a:solidFill>
              </a:rPr>
              <a:t>“So I bade my wife go and give the child her breast, to stop its howling. At first she refused, as though delighted to see me home again after so long; but when I began to be angry and bade her go, </a:t>
            </a:r>
            <a:r>
              <a:rPr lang="en-GB" dirty="0" smtClean="0">
                <a:solidFill>
                  <a:schemeClr val="bg1"/>
                </a:solidFill>
              </a:rPr>
              <a:t>—’Yes</a:t>
            </a:r>
            <a:r>
              <a:rPr lang="en-GB" dirty="0">
                <a:solidFill>
                  <a:schemeClr val="bg1"/>
                </a:solidFill>
              </a:rPr>
              <a:t>, so that </a:t>
            </a:r>
            <a:r>
              <a:rPr lang="en-GB" dirty="0" smtClean="0">
                <a:solidFill>
                  <a:schemeClr val="bg1"/>
                </a:solidFill>
              </a:rPr>
              <a:t>you,’ she </a:t>
            </a:r>
            <a:r>
              <a:rPr lang="en-GB" dirty="0">
                <a:solidFill>
                  <a:schemeClr val="bg1"/>
                </a:solidFill>
              </a:rPr>
              <a:t>said, </a:t>
            </a:r>
            <a:r>
              <a:rPr lang="en-GB" dirty="0" smtClean="0">
                <a:solidFill>
                  <a:schemeClr val="bg1"/>
                </a:solidFill>
              </a:rPr>
              <a:t>‘may </a:t>
            </a:r>
            <a:r>
              <a:rPr lang="en-GB" dirty="0">
                <a:solidFill>
                  <a:schemeClr val="bg1"/>
                </a:solidFill>
              </a:rPr>
              <a:t>have a try here at the little maid. Once before, too, when you were drunk, you pulled her about.’… </a:t>
            </a:r>
            <a:r>
              <a:rPr lang="en-GB" dirty="0" smtClean="0">
                <a:solidFill>
                  <a:schemeClr val="bg1"/>
                </a:solidFill>
              </a:rPr>
              <a:t>At </a:t>
            </a:r>
            <a:r>
              <a:rPr lang="en-GB" dirty="0">
                <a:solidFill>
                  <a:schemeClr val="bg1"/>
                </a:solidFill>
              </a:rPr>
              <a:t>that I laughed, while she got up, went out of the room, and closed the door, feigning to make </a:t>
            </a:r>
            <a:r>
              <a:rPr lang="en-GB" dirty="0" smtClean="0">
                <a:solidFill>
                  <a:schemeClr val="bg1"/>
                </a:solidFill>
              </a:rPr>
              <a:t>fun…”</a:t>
            </a:r>
          </a:p>
          <a:p>
            <a:pPr marL="137160" indent="0">
              <a:buNone/>
            </a:pPr>
            <a:endParaRPr lang="en-GB" sz="100" dirty="0">
              <a:solidFill>
                <a:schemeClr val="bg1"/>
              </a:solidFill>
            </a:endParaRPr>
          </a:p>
          <a:p>
            <a:pPr marL="137160" indent="0">
              <a:buNone/>
            </a:pPr>
            <a:r>
              <a:rPr lang="en-GB" dirty="0" smtClean="0">
                <a:solidFill>
                  <a:schemeClr val="bg1"/>
                </a:solidFill>
              </a:rPr>
              <a:t>“…she </a:t>
            </a:r>
            <a:r>
              <a:rPr lang="en-GB" dirty="0">
                <a:solidFill>
                  <a:schemeClr val="bg1"/>
                </a:solidFill>
              </a:rPr>
              <a:t>told me that the child's lamp had gone out, and she had lit it again at our </a:t>
            </a:r>
            <a:r>
              <a:rPr lang="en-GB" dirty="0" smtClean="0">
                <a:solidFill>
                  <a:schemeClr val="bg1"/>
                </a:solidFill>
              </a:rPr>
              <a:t>neighbour's…”</a:t>
            </a:r>
          </a:p>
          <a:p>
            <a:pPr marL="137160" indent="0">
              <a:buNone/>
            </a:pPr>
            <a:endParaRPr lang="en-GB" sz="100" dirty="0">
              <a:solidFill>
                <a:schemeClr val="bg1"/>
              </a:solidFill>
            </a:endParaRPr>
          </a:p>
          <a:p>
            <a:pPr marL="137160" indent="0">
              <a:buNone/>
            </a:pPr>
            <a:r>
              <a:rPr lang="en-GB" dirty="0">
                <a:solidFill>
                  <a:schemeClr val="bg1"/>
                </a:solidFill>
              </a:rPr>
              <a:t>“If, therefore, you take the servant-girl who goes to market and waits on you, and torture her, you will learn all</a:t>
            </a:r>
            <a:r>
              <a:rPr lang="en-GB" dirty="0" smtClean="0">
                <a:solidFill>
                  <a:schemeClr val="bg1"/>
                </a:solidFill>
              </a:rPr>
              <a:t>.”</a:t>
            </a:r>
          </a:p>
          <a:p>
            <a:pPr marL="137160" indent="0">
              <a:buNone/>
            </a:pPr>
            <a:endParaRPr lang="en-GB" sz="100" dirty="0">
              <a:solidFill>
                <a:schemeClr val="bg1"/>
              </a:solidFill>
            </a:endParaRPr>
          </a:p>
          <a:p>
            <a:pPr marL="137160" indent="0">
              <a:buNone/>
            </a:pPr>
            <a:r>
              <a:rPr lang="en-GB" dirty="0" smtClean="0">
                <a:solidFill>
                  <a:schemeClr val="bg1"/>
                </a:solidFill>
              </a:rPr>
              <a:t>“’So </a:t>
            </a:r>
            <a:r>
              <a:rPr lang="en-GB" dirty="0">
                <a:solidFill>
                  <a:schemeClr val="bg1"/>
                </a:solidFill>
              </a:rPr>
              <a:t>it is open to you</a:t>
            </a:r>
            <a:r>
              <a:rPr lang="en-GB" dirty="0" smtClean="0">
                <a:solidFill>
                  <a:schemeClr val="bg1"/>
                </a:solidFill>
              </a:rPr>
              <a:t>,’ </a:t>
            </a:r>
            <a:r>
              <a:rPr lang="en-GB" dirty="0">
                <a:solidFill>
                  <a:schemeClr val="bg1"/>
                </a:solidFill>
              </a:rPr>
              <a:t>I said, </a:t>
            </a:r>
            <a:r>
              <a:rPr lang="en-GB" dirty="0" smtClean="0">
                <a:solidFill>
                  <a:schemeClr val="bg1"/>
                </a:solidFill>
              </a:rPr>
              <a:t>‘to </a:t>
            </a:r>
            <a:r>
              <a:rPr lang="en-GB" dirty="0">
                <a:solidFill>
                  <a:schemeClr val="bg1"/>
                </a:solidFill>
              </a:rPr>
              <a:t>choose as you please between two things,—either to be whipped and thrown into a mill, and to be irrevocably immersed in that sort of misery, or else to speak out the whole truth and, instead of suffering any harm, obtain my pardon for your transgressions. Tell no lies, but speak the whole truth</a:t>
            </a:r>
            <a:r>
              <a:rPr lang="en-GB" dirty="0" smtClean="0">
                <a:solidFill>
                  <a:schemeClr val="bg1"/>
                </a:solidFill>
              </a:rPr>
              <a:t>.’”</a:t>
            </a:r>
            <a:endParaRPr lang="en-GB" dirty="0">
              <a:solidFill>
                <a:schemeClr val="bg1"/>
              </a:solidFill>
            </a:endParaRPr>
          </a:p>
          <a:p>
            <a:pPr marL="137160" indent="0">
              <a:buNone/>
            </a:pPr>
            <a:endParaRPr lang="en-GB" dirty="0">
              <a:solidFill>
                <a:schemeClr val="bg1"/>
              </a:solidFill>
            </a:endParaRPr>
          </a:p>
        </p:txBody>
      </p:sp>
      <p:cxnSp>
        <p:nvCxnSpPr>
          <p:cNvPr id="4" name="Straight Connector 3"/>
          <p:cNvCxnSpPr/>
          <p:nvPr/>
        </p:nvCxnSpPr>
        <p:spPr>
          <a:xfrm>
            <a:off x="3131840" y="1988840"/>
            <a:ext cx="568863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107504" y="2348880"/>
            <a:ext cx="871296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79512" y="2636912"/>
            <a:ext cx="72008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755576" y="3717032"/>
            <a:ext cx="806489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79512" y="4005064"/>
            <a:ext cx="4824536"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64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sz="2800" dirty="0">
                <a:solidFill>
                  <a:schemeClr val="bg1"/>
                </a:solidFill>
              </a:rPr>
              <a:t>What do we know of the accusations made by those brining the case against </a:t>
            </a:r>
            <a:r>
              <a:rPr lang="en-GB" sz="2800" dirty="0" err="1">
                <a:solidFill>
                  <a:schemeClr val="bg1"/>
                </a:solidFill>
              </a:rPr>
              <a:t>Euphiletos</a:t>
            </a:r>
            <a:r>
              <a:rPr lang="en-GB" sz="2800" dirty="0">
                <a:solidFill>
                  <a:schemeClr val="bg1"/>
                </a:solidFill>
              </a:rPr>
              <a:t>?</a:t>
            </a:r>
          </a:p>
        </p:txBody>
      </p:sp>
      <p:sp>
        <p:nvSpPr>
          <p:cNvPr id="3" name="Content Placeholder 2"/>
          <p:cNvSpPr>
            <a:spLocks noGrp="1"/>
          </p:cNvSpPr>
          <p:nvPr>
            <p:ph idx="1"/>
          </p:nvPr>
        </p:nvSpPr>
        <p:spPr>
          <a:xfrm>
            <a:off x="107504" y="1600200"/>
            <a:ext cx="8856984" cy="5213176"/>
          </a:xfrm>
        </p:spPr>
        <p:txBody>
          <a:bodyPr>
            <a:normAutofit fontScale="92500"/>
          </a:bodyPr>
          <a:lstStyle/>
          <a:p>
            <a:pPr marL="137160" indent="0">
              <a:buNone/>
            </a:pPr>
            <a:r>
              <a:rPr lang="en-GB" dirty="0">
                <a:solidFill>
                  <a:schemeClr val="bg1"/>
                </a:solidFill>
              </a:rPr>
              <a:t>“He admitted his guilt; then he </a:t>
            </a:r>
            <a:r>
              <a:rPr lang="en-GB" dirty="0" smtClean="0">
                <a:solidFill>
                  <a:schemeClr val="bg1"/>
                </a:solidFill>
              </a:rPr>
              <a:t>begged </a:t>
            </a:r>
            <a:r>
              <a:rPr lang="en-GB" dirty="0">
                <a:solidFill>
                  <a:schemeClr val="bg1"/>
                </a:solidFill>
              </a:rPr>
              <a:t>and implored me not to kill him, but to exact a sum of </a:t>
            </a:r>
            <a:r>
              <a:rPr lang="en-GB" dirty="0" smtClean="0">
                <a:solidFill>
                  <a:schemeClr val="bg1"/>
                </a:solidFill>
              </a:rPr>
              <a:t>money.”</a:t>
            </a:r>
          </a:p>
          <a:p>
            <a:pPr marL="137160" indent="0">
              <a:buNone/>
            </a:pPr>
            <a:endParaRPr lang="en-GB" sz="500" dirty="0">
              <a:solidFill>
                <a:schemeClr val="bg1"/>
              </a:solidFill>
            </a:endParaRPr>
          </a:p>
          <a:p>
            <a:pPr marL="137160" indent="0">
              <a:buNone/>
            </a:pPr>
            <a:r>
              <a:rPr lang="en-GB" dirty="0" smtClean="0">
                <a:solidFill>
                  <a:schemeClr val="bg1"/>
                </a:solidFill>
              </a:rPr>
              <a:t>“…he </a:t>
            </a:r>
            <a:r>
              <a:rPr lang="en-GB" dirty="0">
                <a:solidFill>
                  <a:schemeClr val="bg1"/>
                </a:solidFill>
              </a:rPr>
              <a:t>had not been dragged in there from the street, nor had he taken refuge at my </a:t>
            </a:r>
            <a:r>
              <a:rPr lang="en-GB" dirty="0" smtClean="0">
                <a:solidFill>
                  <a:schemeClr val="bg1"/>
                </a:solidFill>
              </a:rPr>
              <a:t>hearth, </a:t>
            </a:r>
            <a:r>
              <a:rPr lang="en-GB" dirty="0">
                <a:solidFill>
                  <a:schemeClr val="bg1"/>
                </a:solidFill>
              </a:rPr>
              <a:t>as these people say. For how could it be so, when it was in the bedroom that he was struck and fell down then and there, and I pinioned his arms, and so many persons were in the house that he could not make his escape, as he had neither steel nor wood nor anything else with which he might have beaten off those who had entered</a:t>
            </a:r>
            <a:r>
              <a:rPr lang="en-GB" dirty="0" smtClean="0">
                <a:solidFill>
                  <a:schemeClr val="bg1"/>
                </a:solidFill>
              </a:rPr>
              <a:t>?”</a:t>
            </a:r>
          </a:p>
          <a:p>
            <a:pPr marL="137160" indent="0">
              <a:buNone/>
            </a:pPr>
            <a:endParaRPr lang="en-GB" sz="500" dirty="0">
              <a:solidFill>
                <a:schemeClr val="bg1"/>
              </a:solidFill>
            </a:endParaRPr>
          </a:p>
          <a:p>
            <a:pPr marL="137160" indent="0">
              <a:buNone/>
            </a:pPr>
            <a:r>
              <a:rPr lang="en-GB" dirty="0" smtClean="0">
                <a:solidFill>
                  <a:schemeClr val="bg1"/>
                </a:solidFill>
              </a:rPr>
              <a:t>“…they </a:t>
            </a:r>
            <a:r>
              <a:rPr lang="en-GB" dirty="0">
                <a:solidFill>
                  <a:schemeClr val="bg1"/>
                </a:solidFill>
              </a:rPr>
              <a:t>accuse me of ordering the maid-servant on that day to go and fetch the young </a:t>
            </a:r>
            <a:r>
              <a:rPr lang="en-GB" dirty="0" smtClean="0">
                <a:solidFill>
                  <a:schemeClr val="bg1"/>
                </a:solidFill>
              </a:rPr>
              <a:t>man…”</a:t>
            </a:r>
          </a:p>
          <a:p>
            <a:pPr marL="137160" indent="0">
              <a:buNone/>
            </a:pPr>
            <a:endParaRPr lang="en-GB" dirty="0">
              <a:solidFill>
                <a:schemeClr val="bg1"/>
              </a:solidFill>
            </a:endParaRPr>
          </a:p>
          <a:p>
            <a:pPr marL="137160" indent="0">
              <a:buNone/>
            </a:pPr>
            <a:endParaRPr lang="en-GB" dirty="0">
              <a:solidFill>
                <a:schemeClr val="bg1"/>
              </a:solidFill>
            </a:endParaRPr>
          </a:p>
        </p:txBody>
      </p:sp>
      <p:cxnSp>
        <p:nvCxnSpPr>
          <p:cNvPr id="7" name="Straight Connector 6"/>
          <p:cNvCxnSpPr/>
          <p:nvPr/>
        </p:nvCxnSpPr>
        <p:spPr>
          <a:xfrm>
            <a:off x="899592" y="2996952"/>
            <a:ext cx="770485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251520" y="3356992"/>
            <a:ext cx="482453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827584" y="6381328"/>
            <a:ext cx="770485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251520" y="6741368"/>
            <a:ext cx="54006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0023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normAutofit fontScale="90000"/>
          </a:bodyPr>
          <a:lstStyle/>
          <a:p>
            <a:r>
              <a:rPr lang="en-GB" dirty="0">
                <a:solidFill>
                  <a:schemeClr val="bg1"/>
                </a:solidFill>
              </a:rPr>
              <a:t>T</a:t>
            </a:r>
            <a:r>
              <a:rPr lang="en-GB" dirty="0" smtClean="0">
                <a:solidFill>
                  <a:schemeClr val="bg1"/>
                </a:solidFill>
              </a:rPr>
              <a:t>he </a:t>
            </a:r>
            <a:r>
              <a:rPr lang="en-GB" dirty="0">
                <a:solidFill>
                  <a:schemeClr val="bg1"/>
                </a:solidFill>
              </a:rPr>
              <a:t>significance of </a:t>
            </a:r>
            <a:r>
              <a:rPr lang="en-GB" dirty="0" smtClean="0">
                <a:solidFill>
                  <a:schemeClr val="bg1"/>
                </a:solidFill>
              </a:rPr>
              <a:t>pre-meditation </a:t>
            </a:r>
            <a:endParaRPr lang="en-GB" dirty="0">
              <a:solidFill>
                <a:schemeClr val="bg1"/>
              </a:solidFill>
            </a:endParaRPr>
          </a:p>
        </p:txBody>
      </p:sp>
      <p:sp>
        <p:nvSpPr>
          <p:cNvPr id="3" name="Content Placeholder 2"/>
          <p:cNvSpPr>
            <a:spLocks noGrp="1"/>
          </p:cNvSpPr>
          <p:nvPr>
            <p:ph idx="1"/>
          </p:nvPr>
        </p:nvSpPr>
        <p:spPr>
          <a:xfrm>
            <a:off x="107504" y="1600200"/>
            <a:ext cx="8784976" cy="5141168"/>
          </a:xfrm>
        </p:spPr>
        <p:txBody>
          <a:bodyPr>
            <a:normAutofit fontScale="92500" lnSpcReduction="20000"/>
          </a:bodyPr>
          <a:lstStyle/>
          <a:p>
            <a:pPr marL="137160" indent="0">
              <a:buNone/>
            </a:pPr>
            <a:r>
              <a:rPr lang="en-GB" dirty="0">
                <a:solidFill>
                  <a:schemeClr val="bg1"/>
                </a:solidFill>
              </a:rPr>
              <a:t>“But as in fact I knew nothing of what was to </a:t>
            </a:r>
            <a:r>
              <a:rPr lang="en-GB" dirty="0" smtClean="0">
                <a:solidFill>
                  <a:schemeClr val="bg1"/>
                </a:solidFill>
              </a:rPr>
              <a:t>occur </a:t>
            </a:r>
            <a:r>
              <a:rPr lang="en-GB" dirty="0">
                <a:solidFill>
                  <a:schemeClr val="bg1"/>
                </a:solidFill>
              </a:rPr>
              <a:t>on that night, I took with me those whom I could. Now let my witnesses come forward in support of all this</a:t>
            </a:r>
            <a:r>
              <a:rPr lang="en-GB" dirty="0" smtClean="0">
                <a:solidFill>
                  <a:schemeClr val="bg1"/>
                </a:solidFill>
              </a:rPr>
              <a:t>.”</a:t>
            </a:r>
          </a:p>
          <a:p>
            <a:pPr marL="137160" indent="0">
              <a:buNone/>
            </a:pPr>
            <a:endParaRPr lang="en-GB" sz="500" dirty="0">
              <a:solidFill>
                <a:schemeClr val="bg1"/>
              </a:solidFill>
            </a:endParaRPr>
          </a:p>
          <a:p>
            <a:pPr marL="137160" indent="0">
              <a:buNone/>
            </a:pPr>
            <a:r>
              <a:rPr lang="en-GB" dirty="0" smtClean="0">
                <a:solidFill>
                  <a:schemeClr val="bg1"/>
                </a:solidFill>
              </a:rPr>
              <a:t>“So </a:t>
            </a:r>
            <a:r>
              <a:rPr lang="en-GB" dirty="0">
                <a:solidFill>
                  <a:schemeClr val="bg1"/>
                </a:solidFill>
              </a:rPr>
              <a:t>far, indeed, from either abuse or a drunken brawl or any other quarrel having occurred between us, I had never even seen the man before that night</a:t>
            </a:r>
            <a:r>
              <a:rPr lang="en-GB" dirty="0" smtClean="0">
                <a:solidFill>
                  <a:schemeClr val="bg1"/>
                </a:solidFill>
              </a:rPr>
              <a:t>.”</a:t>
            </a:r>
          </a:p>
          <a:p>
            <a:pPr marL="137160" indent="0">
              <a:buNone/>
            </a:pPr>
            <a:endParaRPr lang="en-GB" dirty="0">
              <a:solidFill>
                <a:schemeClr val="bg1"/>
              </a:solidFill>
            </a:endParaRPr>
          </a:p>
          <a:p>
            <a:pPr marL="137160" indent="0">
              <a:buNone/>
            </a:pPr>
            <a:r>
              <a:rPr lang="en-GB" dirty="0" smtClean="0">
                <a:solidFill>
                  <a:schemeClr val="bg1"/>
                </a:solidFill>
              </a:rPr>
              <a:t>“If </a:t>
            </a:r>
            <a:r>
              <a:rPr lang="en-GB" dirty="0">
                <a:solidFill>
                  <a:schemeClr val="bg1"/>
                </a:solidFill>
              </a:rPr>
              <a:t>a man kill another unintentionally in an athletic contest, or overcoming him in a fight on the highway, or unwittingly in battle, or in intercourse with his wife, or mother, or sister, or daughter, or concubine kept for procreation of legitimate children, he shall not go into exile as a manslayer on that </a:t>
            </a:r>
            <a:r>
              <a:rPr lang="en-GB" dirty="0" smtClean="0">
                <a:solidFill>
                  <a:schemeClr val="bg1"/>
                </a:solidFill>
              </a:rPr>
              <a:t>account.” – </a:t>
            </a:r>
            <a:r>
              <a:rPr lang="en-GB" b="1" dirty="0" smtClean="0">
                <a:solidFill>
                  <a:schemeClr val="bg1"/>
                </a:solidFill>
              </a:rPr>
              <a:t>Demosthenes </a:t>
            </a:r>
            <a:r>
              <a:rPr lang="en-GB" b="1" i="1" dirty="0" smtClean="0">
                <a:solidFill>
                  <a:schemeClr val="bg1"/>
                </a:solidFill>
              </a:rPr>
              <a:t>Against </a:t>
            </a:r>
            <a:r>
              <a:rPr lang="en-GB" b="1" i="1" dirty="0" err="1" smtClean="0">
                <a:solidFill>
                  <a:schemeClr val="bg1"/>
                </a:solidFill>
              </a:rPr>
              <a:t>Aristocrates</a:t>
            </a:r>
            <a:r>
              <a:rPr lang="en-GB" b="1" dirty="0" smtClean="0">
                <a:solidFill>
                  <a:schemeClr val="bg1"/>
                </a:solidFill>
              </a:rPr>
              <a:t> 23.53</a:t>
            </a:r>
            <a:r>
              <a:rPr lang="en-GB" dirty="0">
                <a:solidFill>
                  <a:schemeClr val="bg1"/>
                </a:solidFill>
              </a:rPr>
              <a:t>.</a:t>
            </a:r>
          </a:p>
        </p:txBody>
      </p:sp>
      <p:sp>
        <p:nvSpPr>
          <p:cNvPr id="6" name="Frame 5"/>
          <p:cNvSpPr/>
          <p:nvPr/>
        </p:nvSpPr>
        <p:spPr>
          <a:xfrm>
            <a:off x="107504" y="3933056"/>
            <a:ext cx="8928992" cy="2808312"/>
          </a:xfrm>
          <a:prstGeom prst="frame">
            <a:avLst>
              <a:gd name="adj1" fmla="val 517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4208670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fontScale="90000"/>
          </a:bodyPr>
          <a:lstStyle/>
          <a:p>
            <a:r>
              <a:rPr lang="en-GB" dirty="0">
                <a:solidFill>
                  <a:schemeClr val="bg1"/>
                </a:solidFill>
              </a:rPr>
              <a:t>What is the distinct made between rape and adultery?</a:t>
            </a:r>
          </a:p>
        </p:txBody>
      </p:sp>
      <p:sp>
        <p:nvSpPr>
          <p:cNvPr id="3" name="Content Placeholder 2"/>
          <p:cNvSpPr>
            <a:spLocks noGrp="1"/>
          </p:cNvSpPr>
          <p:nvPr>
            <p:ph idx="1"/>
          </p:nvPr>
        </p:nvSpPr>
        <p:spPr>
          <a:xfrm>
            <a:off x="0" y="1340768"/>
            <a:ext cx="9144000" cy="5517232"/>
          </a:xfrm>
        </p:spPr>
        <p:txBody>
          <a:bodyPr>
            <a:normAutofit fontScale="92500" lnSpcReduction="10000"/>
          </a:bodyPr>
          <a:lstStyle/>
          <a:p>
            <a:pPr marL="137160" indent="0">
              <a:buNone/>
            </a:pPr>
            <a:r>
              <a:rPr lang="en-GB" dirty="0">
                <a:solidFill>
                  <a:schemeClr val="bg1"/>
                </a:solidFill>
              </a:rPr>
              <a:t>“You hear, sirs, how it </a:t>
            </a:r>
            <a:r>
              <a:rPr lang="en-GB" dirty="0" smtClean="0">
                <a:solidFill>
                  <a:schemeClr val="bg1"/>
                </a:solidFill>
              </a:rPr>
              <a:t>directs </a:t>
            </a:r>
            <a:r>
              <a:rPr lang="en-GB" dirty="0">
                <a:solidFill>
                  <a:schemeClr val="bg1"/>
                </a:solidFill>
              </a:rPr>
              <a:t>that, if anyone forcibly </a:t>
            </a:r>
            <a:r>
              <a:rPr lang="en-GB" dirty="0" smtClean="0">
                <a:solidFill>
                  <a:schemeClr val="bg1"/>
                </a:solidFill>
              </a:rPr>
              <a:t>debauches </a:t>
            </a:r>
            <a:r>
              <a:rPr lang="en-GB" dirty="0">
                <a:solidFill>
                  <a:schemeClr val="bg1"/>
                </a:solidFill>
              </a:rPr>
              <a:t>a free adult or child, he shall be liable to </a:t>
            </a:r>
            <a:r>
              <a:rPr lang="en-GB" dirty="0" smtClean="0">
                <a:solidFill>
                  <a:schemeClr val="bg1"/>
                </a:solidFill>
              </a:rPr>
              <a:t>double </a:t>
            </a:r>
            <a:r>
              <a:rPr lang="en-GB" dirty="0">
                <a:solidFill>
                  <a:schemeClr val="bg1"/>
                </a:solidFill>
              </a:rPr>
              <a:t>damages; while if he so debauches a woman, </a:t>
            </a:r>
            <a:r>
              <a:rPr lang="en-GB" dirty="0" smtClean="0">
                <a:solidFill>
                  <a:schemeClr val="bg1"/>
                </a:solidFill>
              </a:rPr>
              <a:t>(in those categories where the death-sentence is applicable), </a:t>
            </a:r>
            <a:r>
              <a:rPr lang="en-GB" dirty="0">
                <a:solidFill>
                  <a:schemeClr val="bg1"/>
                </a:solidFill>
              </a:rPr>
              <a:t>he is subject to the same rule. Thus the lawgiver, sirs, considered that those who use force deserve a less penalty than those who use persuasion; for the latter he condemned to death, whereas for the former he doubled the damages, considering that those who achieve their ends by force are hated by the persons forced; while those who used persuasion corrupted thereby their victims' souls, thus making the wives of others more closely attached to themselves than to their husbands, and got the whole house into their hands, and caused uncertainty as to whose the children really were, the husbands' or the adulterers</a:t>
            </a:r>
            <a:r>
              <a:rPr lang="en-GB" dirty="0" smtClean="0">
                <a:solidFill>
                  <a:schemeClr val="bg1"/>
                </a:solidFill>
              </a:rPr>
              <a:t>'.” </a:t>
            </a:r>
            <a:endParaRPr lang="en-GB" dirty="0">
              <a:solidFill>
                <a:schemeClr val="bg1"/>
              </a:solidFill>
            </a:endParaRPr>
          </a:p>
        </p:txBody>
      </p:sp>
      <p:cxnSp>
        <p:nvCxnSpPr>
          <p:cNvPr id="5" name="Straight Connector 4"/>
          <p:cNvCxnSpPr/>
          <p:nvPr/>
        </p:nvCxnSpPr>
        <p:spPr>
          <a:xfrm>
            <a:off x="5436096" y="1700808"/>
            <a:ext cx="273630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251520" y="2060848"/>
            <a:ext cx="856895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251520" y="2420888"/>
            <a:ext cx="136815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3851920" y="3140968"/>
            <a:ext cx="496855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51520" y="3501008"/>
            <a:ext cx="828092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251520" y="3861048"/>
            <a:ext cx="2808312"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059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rmAutofit fontScale="90000"/>
          </a:bodyPr>
          <a:lstStyle/>
          <a:p>
            <a:r>
              <a:rPr lang="en-GB" dirty="0">
                <a:solidFill>
                  <a:schemeClr val="bg1"/>
                </a:solidFill>
              </a:rPr>
              <a:t>How does </a:t>
            </a:r>
            <a:r>
              <a:rPr lang="en-GB" dirty="0" err="1">
                <a:solidFill>
                  <a:schemeClr val="bg1"/>
                </a:solidFill>
              </a:rPr>
              <a:t>Euphiletos</a:t>
            </a:r>
            <a:r>
              <a:rPr lang="en-GB" dirty="0">
                <a:solidFill>
                  <a:schemeClr val="bg1"/>
                </a:solidFill>
              </a:rPr>
              <a:t> use the law?</a:t>
            </a:r>
          </a:p>
        </p:txBody>
      </p:sp>
      <p:sp>
        <p:nvSpPr>
          <p:cNvPr id="3" name="Content Placeholder 2"/>
          <p:cNvSpPr>
            <a:spLocks noGrp="1"/>
          </p:cNvSpPr>
          <p:nvPr>
            <p:ph idx="1"/>
          </p:nvPr>
        </p:nvSpPr>
        <p:spPr>
          <a:xfrm>
            <a:off x="0" y="1412776"/>
            <a:ext cx="9144000" cy="5445224"/>
          </a:xfrm>
        </p:spPr>
        <p:txBody>
          <a:bodyPr>
            <a:normAutofit fontScale="92500" lnSpcReduction="10000"/>
          </a:bodyPr>
          <a:lstStyle/>
          <a:p>
            <a:pPr marL="137160" indent="0">
              <a:buNone/>
            </a:pPr>
            <a:r>
              <a:rPr lang="en-GB" dirty="0" smtClean="0">
                <a:solidFill>
                  <a:schemeClr val="bg1"/>
                </a:solidFill>
              </a:rPr>
              <a:t>“To </a:t>
            </a:r>
            <a:r>
              <a:rPr lang="en-GB" dirty="0">
                <a:solidFill>
                  <a:schemeClr val="bg1"/>
                </a:solidFill>
              </a:rPr>
              <a:t>this I replied, </a:t>
            </a:r>
            <a:r>
              <a:rPr lang="en-GB" dirty="0" smtClean="0">
                <a:solidFill>
                  <a:schemeClr val="bg1"/>
                </a:solidFill>
              </a:rPr>
              <a:t>‘It </a:t>
            </a:r>
            <a:r>
              <a:rPr lang="en-GB" dirty="0">
                <a:solidFill>
                  <a:schemeClr val="bg1"/>
                </a:solidFill>
              </a:rPr>
              <a:t>is not I who am going to kill you, but our city's law, which you have transgressed and regarded as of less account than your pleasures, choosing rather to commit this foul offence against my wife and my children than to obey the laws like a decent person</a:t>
            </a:r>
            <a:r>
              <a:rPr lang="en-GB" dirty="0" smtClean="0">
                <a:solidFill>
                  <a:schemeClr val="bg1"/>
                </a:solidFill>
              </a:rPr>
              <a:t>.’”</a:t>
            </a:r>
          </a:p>
          <a:p>
            <a:pPr marL="137160" indent="0">
              <a:buNone/>
            </a:pPr>
            <a:endParaRPr lang="en-GB" sz="500" dirty="0">
              <a:solidFill>
                <a:schemeClr val="bg1"/>
              </a:solidFill>
            </a:endParaRPr>
          </a:p>
          <a:p>
            <a:pPr marL="137160" indent="0">
              <a:buNone/>
            </a:pPr>
            <a:r>
              <a:rPr lang="en-GB" dirty="0" smtClean="0">
                <a:solidFill>
                  <a:schemeClr val="bg1"/>
                </a:solidFill>
              </a:rPr>
              <a:t>“But </a:t>
            </a:r>
            <a:r>
              <a:rPr lang="en-GB" dirty="0">
                <a:solidFill>
                  <a:schemeClr val="bg1"/>
                </a:solidFill>
              </a:rPr>
              <a:t>I would not agree to his estimate, as I held that our city's law should have higher authority; and I obtained that satisfaction which you deemed most just when you imposed it on those who adopt such courses</a:t>
            </a:r>
            <a:r>
              <a:rPr lang="en-GB" dirty="0" smtClean="0">
                <a:solidFill>
                  <a:schemeClr val="bg1"/>
                </a:solidFill>
              </a:rPr>
              <a:t>.”</a:t>
            </a:r>
          </a:p>
          <a:p>
            <a:pPr marL="137160" indent="0">
              <a:buNone/>
            </a:pPr>
            <a:endParaRPr lang="en-GB" sz="500" dirty="0">
              <a:solidFill>
                <a:schemeClr val="bg1"/>
              </a:solidFill>
            </a:endParaRPr>
          </a:p>
          <a:p>
            <a:pPr marL="137160" indent="0">
              <a:buNone/>
            </a:pPr>
            <a:r>
              <a:rPr lang="en-GB" dirty="0">
                <a:solidFill>
                  <a:schemeClr val="bg1"/>
                </a:solidFill>
              </a:rPr>
              <a:t>“You hear, sirs, how the Court of the Areopagus itself, to which has been assigned, in our own as in our fathers' time, the trial of suits for murder, has expressly stated that whoever takes this vengeance on an adulterer caught in the act with his spouse shall not be convicted of murder</a:t>
            </a:r>
            <a:r>
              <a:rPr lang="en-GB" dirty="0" smtClean="0">
                <a:solidFill>
                  <a:schemeClr val="bg1"/>
                </a:solidFill>
              </a:rPr>
              <a:t>.”</a:t>
            </a:r>
            <a:endParaRPr lang="en-GB" dirty="0">
              <a:solidFill>
                <a:schemeClr val="bg1"/>
              </a:solidFill>
            </a:endParaRPr>
          </a:p>
        </p:txBody>
      </p:sp>
      <p:cxnSp>
        <p:nvCxnSpPr>
          <p:cNvPr id="5" name="Straight Connector 4"/>
          <p:cNvCxnSpPr/>
          <p:nvPr/>
        </p:nvCxnSpPr>
        <p:spPr>
          <a:xfrm>
            <a:off x="2987824" y="1772816"/>
            <a:ext cx="561662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79512" y="2132856"/>
            <a:ext cx="194421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331912" y="3717032"/>
            <a:ext cx="827253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79512" y="4077072"/>
            <a:ext cx="5832648"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95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fontScale="92500"/>
          </a:bodyPr>
          <a:lstStyle/>
          <a:p>
            <a:pPr marL="137160" indent="0">
              <a:buNone/>
            </a:pPr>
            <a:r>
              <a:rPr lang="en-GB" dirty="0">
                <a:solidFill>
                  <a:schemeClr val="bg1"/>
                </a:solidFill>
              </a:rPr>
              <a:t>“…it is for you to decide whether they are to be valid or of no </a:t>
            </a:r>
            <a:r>
              <a:rPr lang="en-GB" dirty="0" smtClean="0">
                <a:solidFill>
                  <a:schemeClr val="bg1"/>
                </a:solidFill>
              </a:rPr>
              <a:t>account…”</a:t>
            </a:r>
          </a:p>
          <a:p>
            <a:pPr marL="137160" indent="0">
              <a:buNone/>
            </a:pPr>
            <a:endParaRPr lang="en-GB" sz="100" dirty="0">
              <a:solidFill>
                <a:schemeClr val="bg1"/>
              </a:solidFill>
            </a:endParaRPr>
          </a:p>
          <a:p>
            <a:pPr marL="137160" indent="0">
              <a:buNone/>
            </a:pPr>
            <a:r>
              <a:rPr lang="en-GB" dirty="0" smtClean="0">
                <a:solidFill>
                  <a:schemeClr val="bg1"/>
                </a:solidFill>
              </a:rPr>
              <a:t>“For </a:t>
            </a:r>
            <a:r>
              <a:rPr lang="en-GB" dirty="0">
                <a:solidFill>
                  <a:schemeClr val="bg1"/>
                </a:solidFill>
              </a:rPr>
              <a:t>to my thinking every city makes its laws in order that on any matter which perplexes us we may resort to them and inquire what we have to do</a:t>
            </a:r>
            <a:r>
              <a:rPr lang="en-GB" dirty="0" smtClean="0">
                <a:solidFill>
                  <a:schemeClr val="bg1"/>
                </a:solidFill>
              </a:rPr>
              <a:t>.”</a:t>
            </a:r>
          </a:p>
          <a:p>
            <a:pPr marL="137160" indent="0">
              <a:buNone/>
            </a:pPr>
            <a:endParaRPr lang="en-GB" sz="100" dirty="0">
              <a:solidFill>
                <a:schemeClr val="bg1"/>
              </a:solidFill>
            </a:endParaRPr>
          </a:p>
          <a:p>
            <a:pPr marL="137160" indent="0">
              <a:buNone/>
            </a:pPr>
            <a:r>
              <a:rPr lang="en-GB" dirty="0" smtClean="0">
                <a:solidFill>
                  <a:schemeClr val="bg1"/>
                </a:solidFill>
              </a:rPr>
              <a:t>“…otherwise</a:t>
            </a:r>
            <a:r>
              <a:rPr lang="en-GB" dirty="0">
                <a:solidFill>
                  <a:schemeClr val="bg1"/>
                </a:solidFill>
              </a:rPr>
              <a:t>, you will be giving adulterers such licence that you will encourage thieves as well to call themselves adulterers; since they will feel assured that, if they plead this reason in their defence, and allege that they enter other men's houses for this purpose, nobody will touch them</a:t>
            </a:r>
            <a:r>
              <a:rPr lang="en-GB" dirty="0" smtClean="0">
                <a:solidFill>
                  <a:schemeClr val="bg1"/>
                </a:solidFill>
              </a:rPr>
              <a:t>.”</a:t>
            </a:r>
          </a:p>
          <a:p>
            <a:pPr marL="137160" indent="0">
              <a:buNone/>
            </a:pPr>
            <a:endParaRPr lang="en-GB" sz="100" dirty="0">
              <a:solidFill>
                <a:schemeClr val="bg1"/>
              </a:solidFill>
            </a:endParaRPr>
          </a:p>
          <a:p>
            <a:pPr marL="137160" indent="0">
              <a:buNone/>
            </a:pPr>
            <a:r>
              <a:rPr lang="en-GB" dirty="0" smtClean="0">
                <a:solidFill>
                  <a:schemeClr val="bg1"/>
                </a:solidFill>
              </a:rPr>
              <a:t>“I </a:t>
            </a:r>
            <a:r>
              <a:rPr lang="en-GB" dirty="0">
                <a:solidFill>
                  <a:schemeClr val="bg1"/>
                </a:solidFill>
              </a:rPr>
              <a:t>therefore, sirs, do not regard this requital as having been exacted in my own private interest, but in that of the whole city… Otherwise it were better far to erase our established </a:t>
            </a:r>
            <a:r>
              <a:rPr lang="en-GB" dirty="0" smtClean="0">
                <a:solidFill>
                  <a:schemeClr val="bg1"/>
                </a:solidFill>
              </a:rPr>
              <a:t>laws…”</a:t>
            </a:r>
          </a:p>
          <a:p>
            <a:pPr marL="137160" indent="0">
              <a:buNone/>
            </a:pPr>
            <a:endParaRPr lang="en-GB" sz="100" dirty="0">
              <a:solidFill>
                <a:schemeClr val="bg1"/>
              </a:solidFill>
            </a:endParaRPr>
          </a:p>
          <a:p>
            <a:pPr marL="137160" indent="0">
              <a:buNone/>
            </a:pPr>
            <a:r>
              <a:rPr lang="en-GB" dirty="0">
                <a:solidFill>
                  <a:schemeClr val="bg1"/>
                </a:solidFill>
              </a:rPr>
              <a:t>“For I am now risking the loss of life, property and all else that I have, because I obeyed the city's </a:t>
            </a:r>
            <a:r>
              <a:rPr lang="en-GB" dirty="0" smtClean="0">
                <a:solidFill>
                  <a:schemeClr val="bg1"/>
                </a:solidFill>
              </a:rPr>
              <a:t>laws.”</a:t>
            </a:r>
            <a:endParaRPr lang="en-GB" dirty="0">
              <a:solidFill>
                <a:schemeClr val="bg1"/>
              </a:solidFill>
            </a:endParaRPr>
          </a:p>
        </p:txBody>
      </p:sp>
      <p:cxnSp>
        <p:nvCxnSpPr>
          <p:cNvPr id="4" name="Straight Connector 3"/>
          <p:cNvCxnSpPr/>
          <p:nvPr/>
        </p:nvCxnSpPr>
        <p:spPr>
          <a:xfrm>
            <a:off x="251520" y="2636912"/>
            <a:ext cx="878497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179512" y="2996952"/>
            <a:ext cx="784887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79512" y="3356992"/>
            <a:ext cx="165618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79512" y="4725144"/>
            <a:ext cx="878497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79512" y="5085184"/>
            <a:ext cx="878497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79512" y="5445224"/>
            <a:ext cx="1008112"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6073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04664"/>
            <a:ext cx="8640960" cy="5904696"/>
          </a:xfrm>
        </p:spPr>
        <p:txBody>
          <a:bodyPr>
            <a:normAutofit/>
          </a:bodyPr>
          <a:lstStyle/>
          <a:p>
            <a:pPr marL="137160" indent="0">
              <a:buNone/>
            </a:pPr>
            <a:endParaRPr lang="en-GB" sz="4400" b="1" dirty="0" smtClean="0">
              <a:solidFill>
                <a:schemeClr val="bg1"/>
              </a:solidFill>
            </a:endParaRPr>
          </a:p>
          <a:p>
            <a:pPr marL="137160" indent="0">
              <a:buNone/>
            </a:pPr>
            <a:r>
              <a:rPr lang="en-GB" sz="5400" b="1" dirty="0" smtClean="0">
                <a:solidFill>
                  <a:schemeClr val="bg1"/>
                </a:solidFill>
              </a:rPr>
              <a:t>Are </a:t>
            </a:r>
            <a:r>
              <a:rPr lang="en-GB" sz="5400" b="1" dirty="0">
                <a:solidFill>
                  <a:schemeClr val="bg1"/>
                </a:solidFill>
              </a:rPr>
              <a:t>you convinced by the speech, do you believe </a:t>
            </a:r>
            <a:r>
              <a:rPr lang="en-GB" sz="5400" b="1" dirty="0" err="1">
                <a:solidFill>
                  <a:schemeClr val="bg1"/>
                </a:solidFill>
              </a:rPr>
              <a:t>Euphiletos</a:t>
            </a:r>
            <a:r>
              <a:rPr lang="en-GB" sz="5400" b="1" dirty="0">
                <a:solidFill>
                  <a:schemeClr val="bg1"/>
                </a:solidFill>
              </a:rPr>
              <a:t> to be innocent or not?</a:t>
            </a:r>
          </a:p>
        </p:txBody>
      </p:sp>
    </p:spTree>
    <p:extLst>
      <p:ext uri="{BB962C8B-B14F-4D97-AF65-F5344CB8AC3E}">
        <p14:creationId xmlns:p14="http://schemas.microsoft.com/office/powerpoint/2010/main" val="19668593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987</Words>
  <Application>Microsoft Office PowerPoint</Application>
  <PresentationFormat>On-screen Show (4:3)</PresentationFormat>
  <Paragraphs>52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Book Antiqua</vt:lpstr>
      <vt:lpstr>Lucida Sans</vt:lpstr>
      <vt:lpstr>Wingdings</vt:lpstr>
      <vt:lpstr>Wingdings 2</vt:lpstr>
      <vt:lpstr>Wingdings 3</vt:lpstr>
      <vt:lpstr>Apex</vt:lpstr>
      <vt:lpstr>Athens and Rome: Life and Culture in Classical Antiquity</vt:lpstr>
      <vt:lpstr>How does this speech reflect on the nature of relationship between a husband and wife in Classical Athens, master and slave, and also about social circle?</vt:lpstr>
      <vt:lpstr>PowerPoint Presentation</vt:lpstr>
      <vt:lpstr>What do we know of the accusations made by those brining the case against Euphiletos?</vt:lpstr>
      <vt:lpstr>The significance of pre-meditation </vt:lpstr>
      <vt:lpstr>What is the distinct made between rape and adultery?</vt:lpstr>
      <vt:lpstr>How does Euphiletos use the law?</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Matthew Cobb</cp:lastModifiedBy>
  <cp:revision>5</cp:revision>
  <dcterms:created xsi:type="dcterms:W3CDTF">2015-10-09T13:39:15Z</dcterms:created>
  <dcterms:modified xsi:type="dcterms:W3CDTF">2016-10-24T15:59:40Z</dcterms:modified>
</cp:coreProperties>
</file>