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sldIdLst>
    <p:sldId id="256" r:id="rId2"/>
    <p:sldId id="257" r:id="rId3"/>
    <p:sldId id="265" r:id="rId4"/>
    <p:sldId id="259" r:id="rId5"/>
    <p:sldId id="261" r:id="rId6"/>
    <p:sldId id="258" r:id="rId7"/>
    <p:sldId id="262" r:id="rId8"/>
    <p:sldId id="264" r:id="rId9"/>
    <p:sldId id="263" r:id="rId10"/>
    <p:sldId id="26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8E8E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779" autoAdjust="0"/>
    <p:restoredTop sz="94660"/>
  </p:normalViewPr>
  <p:slideViewPr>
    <p:cSldViewPr snapToGrid="0">
      <p:cViewPr varScale="1">
        <p:scale>
          <a:sx n="72" d="100"/>
          <a:sy n="72" d="100"/>
        </p:scale>
        <p:origin x="66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6/5/2020</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8276954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6/5/2020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958664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6/5/2020</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311422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6/5/2020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422237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6/5/2020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848184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6/5/2020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6150318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6/5/2020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7480044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6/5/2020</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4431684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6/5/2020</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514282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6/5/2020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635815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6/5/2020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575256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6/5/2020</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72239549"/>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3" r:id="rId5"/>
    <p:sldLayoutId id="2147483688" r:id="rId6"/>
    <p:sldLayoutId id="2147483689" r:id="rId7"/>
    <p:sldLayoutId id="2147483690" r:id="rId8"/>
    <p:sldLayoutId id="2147483691" r:id="rId9"/>
    <p:sldLayoutId id="2147483692" r:id="rId10"/>
    <p:sldLayoutId id="2147483694" r:id="rId11"/>
  </p:sldLayoutIdLst>
  <p:hf sldNum="0" hdr="0" ftr="0" dt="0"/>
  <p:txStyles>
    <p:titleStyle>
      <a:lvl1pPr algn="l" defTabSz="914400" rtl="0" eaLnBrk="1" latinLnBrk="0" hangingPunct="1">
        <a:lnSpc>
          <a:spcPct val="90000"/>
        </a:lnSpc>
        <a:spcBef>
          <a:spcPct val="0"/>
        </a:spcBef>
        <a:buNone/>
        <a:defRPr lang="en-US" sz="4000" b="1" i="0" kern="1200" cap="none" spc="-7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hyperlink" Target="https://biblehub.com/commentaries/benson/proverbs/17.htm" TargetMode="Externa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B4A12B6-EF0D-43E8-8C17-4FAD4D2766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lumMod val="85000"/>
              <a:lumOff val="15000"/>
              <a:alpha val="93000"/>
            </a:schemeClr>
          </a:solidFill>
          <a:ln w="6350" cap="flat" cmpd="sng" algn="ctr">
            <a:noFill/>
            <a:prstDash val="solid"/>
          </a:ln>
          <a:effectLst>
            <a:softEdge rad="0"/>
          </a:effectLst>
        </p:spPr>
      </p:sp>
      <p:sp>
        <p:nvSpPr>
          <p:cNvPr id="11" name="Rectangle 10">
            <a:extLst>
              <a:ext uri="{FF2B5EF4-FFF2-40B4-BE49-F238E27FC236}">
                <a16:creationId xmlns:a16="http://schemas.microsoft.com/office/drawing/2014/main" id="{AE107525-0C02-447F-8A3F-553320A723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2"/>
            </a:solidFill>
            <a:prstDash val="solid"/>
            <a:miter lim="800000"/>
          </a:ln>
          <a:effectLst/>
        </p:spPr>
      </p:sp>
      <p:sp>
        <p:nvSpPr>
          <p:cNvPr id="2" name="Title 1">
            <a:extLst>
              <a:ext uri="{FF2B5EF4-FFF2-40B4-BE49-F238E27FC236}">
                <a16:creationId xmlns:a16="http://schemas.microsoft.com/office/drawing/2014/main" id="{B885BA22-4164-4821-9C26-D8A6930529B3}"/>
              </a:ext>
            </a:extLst>
          </p:cNvPr>
          <p:cNvSpPr>
            <a:spLocks noGrp="1"/>
          </p:cNvSpPr>
          <p:nvPr>
            <p:ph type="ctrTitle"/>
          </p:nvPr>
        </p:nvSpPr>
        <p:spPr>
          <a:xfrm>
            <a:off x="1629103" y="2244830"/>
            <a:ext cx="8933796" cy="2437232"/>
          </a:xfrm>
        </p:spPr>
        <p:txBody>
          <a:bodyPr>
            <a:normAutofit/>
          </a:bodyPr>
          <a:lstStyle/>
          <a:p>
            <a:r>
              <a:rPr lang="en-CA" dirty="0"/>
              <a:t>Proverbs 17:22</a:t>
            </a:r>
          </a:p>
        </p:txBody>
      </p:sp>
      <p:sp>
        <p:nvSpPr>
          <p:cNvPr id="3" name="Subtitle 2">
            <a:extLst>
              <a:ext uri="{FF2B5EF4-FFF2-40B4-BE49-F238E27FC236}">
                <a16:creationId xmlns:a16="http://schemas.microsoft.com/office/drawing/2014/main" id="{CFCB58C1-C13B-4F7B-9A11-12053B4CCDF3}"/>
              </a:ext>
            </a:extLst>
          </p:cNvPr>
          <p:cNvSpPr>
            <a:spLocks noGrp="1"/>
          </p:cNvSpPr>
          <p:nvPr>
            <p:ph type="subTitle" idx="1"/>
          </p:nvPr>
        </p:nvSpPr>
        <p:spPr>
          <a:xfrm>
            <a:off x="1629101" y="4682062"/>
            <a:ext cx="8936846" cy="457201"/>
          </a:xfrm>
        </p:spPr>
        <p:txBody>
          <a:bodyPr>
            <a:normAutofit/>
          </a:bodyPr>
          <a:lstStyle/>
          <a:p>
            <a:pPr>
              <a:spcAft>
                <a:spcPts val="600"/>
              </a:spcAft>
            </a:pPr>
            <a:r>
              <a:rPr lang="en-CA" dirty="0"/>
              <a:t>By: Kieran Purewal</a:t>
            </a:r>
            <a:endParaRPr lang="en-CA"/>
          </a:p>
        </p:txBody>
      </p:sp>
      <p:sp>
        <p:nvSpPr>
          <p:cNvPr id="13" name="Rectangle 12">
            <a:extLst>
              <a:ext uri="{FF2B5EF4-FFF2-40B4-BE49-F238E27FC236}">
                <a16:creationId xmlns:a16="http://schemas.microsoft.com/office/drawing/2014/main" id="{AB7A42E3-05D8-4A0B-9D4E-20EF581E5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5" name="Straight Connector 14">
            <a:extLst>
              <a:ext uri="{FF2B5EF4-FFF2-40B4-BE49-F238E27FC236}">
                <a16:creationId xmlns:a16="http://schemas.microsoft.com/office/drawing/2014/main" id="{6EE9A54B-189D-4645-8254-FDC4210EC6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511CE48F-D5E4-4520-AF1E-8F85CFBDA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1448851-39AD-4943-BF9C-C50704E083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565147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8DE9B99-ADEF-4DA4-A716-52D0A8BE5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13" name="Rectangle 12">
            <a:extLst>
              <a:ext uri="{FF2B5EF4-FFF2-40B4-BE49-F238E27FC236}">
                <a16:creationId xmlns:a16="http://schemas.microsoft.com/office/drawing/2014/main" id="{6E20860D-8992-496E-BC22-8450E344B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15" name="Rectangle 14">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19" name="Rectangle 18">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accent1"/>
          </a:solidFill>
          <a:ln w="9525" cap="sq" cmpd="sng" algn="ctr">
            <a:noFill/>
            <a:prstDash val="solid"/>
            <a:miter lim="800000"/>
          </a:ln>
          <a:effectLst/>
        </p:spPr>
      </p:sp>
      <p:sp>
        <p:nvSpPr>
          <p:cNvPr id="3" name="Title 2">
            <a:extLst>
              <a:ext uri="{FF2B5EF4-FFF2-40B4-BE49-F238E27FC236}">
                <a16:creationId xmlns:a16="http://schemas.microsoft.com/office/drawing/2014/main" id="{B08C9B3B-886F-43E7-ACAF-6C9BCCACDC76}"/>
              </a:ext>
            </a:extLst>
          </p:cNvPr>
          <p:cNvSpPr>
            <a:spLocks noGrp="1"/>
          </p:cNvSpPr>
          <p:nvPr>
            <p:ph type="title"/>
          </p:nvPr>
        </p:nvSpPr>
        <p:spPr>
          <a:xfrm>
            <a:off x="983887" y="1185059"/>
            <a:ext cx="3491832" cy="4487882"/>
          </a:xfrm>
        </p:spPr>
        <p:txBody>
          <a:bodyPr vert="horz" lIns="91440" tIns="45720" rIns="91440" bIns="45720" rtlCol="0" anchor="ctr">
            <a:normAutofit/>
          </a:bodyPr>
          <a:lstStyle/>
          <a:p>
            <a:pPr algn="ctr">
              <a:lnSpc>
                <a:spcPct val="90000"/>
              </a:lnSpc>
            </a:pPr>
            <a:r>
              <a:rPr lang="en-US" sz="4400" spc="0" dirty="0">
                <a:solidFill>
                  <a:srgbClr val="FFFFFF"/>
                </a:solidFill>
              </a:rPr>
              <a:t>The Book of Proverbs </a:t>
            </a:r>
          </a:p>
        </p:txBody>
      </p:sp>
      <p:sp>
        <p:nvSpPr>
          <p:cNvPr id="21" name="Rectangle 20">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4" y="276008"/>
            <a:ext cx="6463060" cy="63059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sp>
      <p:sp>
        <p:nvSpPr>
          <p:cNvPr id="4" name="Text Placeholder 3">
            <a:extLst>
              <a:ext uri="{FF2B5EF4-FFF2-40B4-BE49-F238E27FC236}">
                <a16:creationId xmlns:a16="http://schemas.microsoft.com/office/drawing/2014/main" id="{32F2F320-D13D-4A66-8E6C-27312AE5DE25}"/>
              </a:ext>
            </a:extLst>
          </p:cNvPr>
          <p:cNvSpPr>
            <a:spLocks noGrp="1"/>
          </p:cNvSpPr>
          <p:nvPr>
            <p:ph type="body" sz="half" idx="2"/>
          </p:nvPr>
        </p:nvSpPr>
        <p:spPr>
          <a:xfrm>
            <a:off x="6096000" y="936416"/>
            <a:ext cx="5178168" cy="4985169"/>
          </a:xfrm>
        </p:spPr>
        <p:txBody>
          <a:bodyPr vert="horz" lIns="91440" tIns="45720" rIns="91440" bIns="45720" rtlCol="0" anchor="ctr">
            <a:normAutofit/>
          </a:bodyPr>
          <a:lstStyle/>
          <a:p>
            <a:pPr indent="-182880">
              <a:lnSpc>
                <a:spcPct val="100000"/>
              </a:lnSpc>
              <a:buFont typeface="Garamond" pitchFamily="18" charset="0"/>
              <a:buChar char="◦"/>
            </a:pPr>
            <a:r>
              <a:rPr lang="en-US" sz="2000" dirty="0"/>
              <a:t> The Old Testament “Book of Proverb” derives from the writings found in the third section of the Jewish Bible</a:t>
            </a:r>
          </a:p>
          <a:p>
            <a:pPr indent="-182880">
              <a:lnSpc>
                <a:spcPct val="100000"/>
              </a:lnSpc>
              <a:buFont typeface="Garamond" pitchFamily="18" charset="0"/>
              <a:buChar char="◦"/>
            </a:pPr>
            <a:endParaRPr lang="en-US" sz="2000" dirty="0"/>
          </a:p>
          <a:p>
            <a:pPr indent="-182880">
              <a:lnSpc>
                <a:spcPct val="100000"/>
              </a:lnSpc>
              <a:buFont typeface="Garamond" pitchFamily="18" charset="0"/>
              <a:buChar char="◦"/>
            </a:pPr>
            <a:r>
              <a:rPr lang="en-US" sz="2000" dirty="0"/>
              <a:t>The chapter, “Proverbs”, consists of writings compiled by Solomon himself where he expresses “the words of the wise” </a:t>
            </a:r>
            <a:r>
              <a:rPr lang="en-US" sz="1200" dirty="0"/>
              <a:t>1</a:t>
            </a:r>
          </a:p>
          <a:p>
            <a:pPr indent="-182880">
              <a:lnSpc>
                <a:spcPct val="100000"/>
              </a:lnSpc>
              <a:buFont typeface="Garamond" pitchFamily="18" charset="0"/>
              <a:buChar char="◦"/>
            </a:pPr>
            <a:endParaRPr lang="en-US" sz="1200" dirty="0"/>
          </a:p>
          <a:p>
            <a:pPr indent="-182880">
              <a:lnSpc>
                <a:spcPct val="100000"/>
              </a:lnSpc>
              <a:buFont typeface="Garamond" pitchFamily="18" charset="0"/>
              <a:buChar char="◦"/>
            </a:pPr>
            <a:r>
              <a:rPr lang="en-US" sz="2000" dirty="0"/>
              <a:t>Proverbs aim is to instruct people in the path of wisdom.</a:t>
            </a:r>
            <a:r>
              <a:rPr lang="en-US" sz="1200" dirty="0"/>
              <a:t>2</a:t>
            </a:r>
          </a:p>
          <a:p>
            <a:pPr indent="-182880">
              <a:lnSpc>
                <a:spcPct val="100000"/>
              </a:lnSpc>
              <a:buFont typeface="Garamond" pitchFamily="18" charset="0"/>
              <a:buChar char="◦"/>
            </a:pPr>
            <a:r>
              <a:rPr lang="en-US" sz="1900" dirty="0"/>
              <a:t>The word “Proverb” refers to a short sentence that provides wisdom.</a:t>
            </a:r>
          </a:p>
          <a:p>
            <a:pPr indent="-182880">
              <a:lnSpc>
                <a:spcPct val="100000"/>
              </a:lnSpc>
              <a:buFont typeface="Garamond" pitchFamily="18" charset="0"/>
              <a:buChar char="◦"/>
            </a:pPr>
            <a:endParaRPr lang="en-US" sz="1200" dirty="0"/>
          </a:p>
          <a:p>
            <a:pPr>
              <a:lnSpc>
                <a:spcPct val="100000"/>
              </a:lnSpc>
            </a:pPr>
            <a:endParaRPr lang="en-US" sz="1900" dirty="0"/>
          </a:p>
        </p:txBody>
      </p:sp>
    </p:spTree>
    <p:extLst>
      <p:ext uri="{BB962C8B-B14F-4D97-AF65-F5344CB8AC3E}">
        <p14:creationId xmlns:p14="http://schemas.microsoft.com/office/powerpoint/2010/main" val="37150339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0" name="Rectangle 69">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71">
            <a:extLst>
              <a:ext uri="{FF2B5EF4-FFF2-40B4-BE49-F238E27FC236}">
                <a16:creationId xmlns:a16="http://schemas.microsoft.com/office/drawing/2014/main" id="{685B1578-9B95-463A-91DE-797A98F7E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74" name="Rectangle 73">
            <a:extLst>
              <a:ext uri="{FF2B5EF4-FFF2-40B4-BE49-F238E27FC236}">
                <a16:creationId xmlns:a16="http://schemas.microsoft.com/office/drawing/2014/main" id="{B7753F1F-C532-475B-BE0D-7359EB6F8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useBgFill="1">
        <p:nvSpPr>
          <p:cNvPr id="76" name="Rectangle 75">
            <a:extLst>
              <a:ext uri="{FF2B5EF4-FFF2-40B4-BE49-F238E27FC236}">
                <a16:creationId xmlns:a16="http://schemas.microsoft.com/office/drawing/2014/main" id="{94C58ED0-C700-47B2-8D54-31F4BB36BE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3081" cy="6858000"/>
          </a:xfrm>
          <a:prstGeom prst="rect">
            <a:avLst/>
          </a:prstGeom>
          <a:ln>
            <a:noFill/>
          </a:ln>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B2D40F7A-4BD9-4F50-A33B-8CB290C00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1973"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80" name="Rectangle 79">
            <a:extLst>
              <a:ext uri="{FF2B5EF4-FFF2-40B4-BE49-F238E27FC236}">
                <a16:creationId xmlns:a16="http://schemas.microsoft.com/office/drawing/2014/main" id="{BD2FDAD1-72F9-4134-9A38-92BDC75F71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7364" y="806860"/>
            <a:ext cx="3813048" cy="5239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a:extLst>
              <a:ext uri="{FF2B5EF4-FFF2-40B4-BE49-F238E27FC236}">
                <a16:creationId xmlns:a16="http://schemas.microsoft.com/office/drawing/2014/main" id="{21DD7B5A-9D00-4EE5-B3AF-A7618A264095}"/>
              </a:ext>
            </a:extLst>
          </p:cNvPr>
          <p:cNvSpPr>
            <a:spLocks noGrp="1"/>
          </p:cNvSpPr>
          <p:nvPr>
            <p:ph type="title"/>
          </p:nvPr>
        </p:nvSpPr>
        <p:spPr>
          <a:xfrm>
            <a:off x="7747000" y="965200"/>
            <a:ext cx="3454400" cy="4936067"/>
          </a:xfrm>
        </p:spPr>
        <p:txBody>
          <a:bodyPr vert="horz" lIns="91440" tIns="45720" rIns="91440" bIns="45720" rtlCol="0" anchor="ctr">
            <a:normAutofit/>
          </a:bodyPr>
          <a:lstStyle/>
          <a:p>
            <a:pPr algn="ctr">
              <a:lnSpc>
                <a:spcPct val="90000"/>
              </a:lnSpc>
            </a:pPr>
            <a:r>
              <a:rPr lang="en-US" sz="4800" spc="0" dirty="0">
                <a:solidFill>
                  <a:schemeClr val="accent1"/>
                </a:solidFill>
              </a:rPr>
              <a:t>YouTube Videos</a:t>
            </a:r>
          </a:p>
        </p:txBody>
      </p:sp>
      <p:sp>
        <p:nvSpPr>
          <p:cNvPr id="5" name="TextBox 4">
            <a:extLst>
              <a:ext uri="{FF2B5EF4-FFF2-40B4-BE49-F238E27FC236}">
                <a16:creationId xmlns:a16="http://schemas.microsoft.com/office/drawing/2014/main" id="{29FD88D1-16F7-4470-8BF6-215F8C075E87}"/>
              </a:ext>
            </a:extLst>
          </p:cNvPr>
          <p:cNvSpPr txBox="1"/>
          <p:nvPr/>
        </p:nvSpPr>
        <p:spPr>
          <a:xfrm>
            <a:off x="1449017" y="1761164"/>
            <a:ext cx="3559126" cy="646331"/>
          </a:xfrm>
          <a:prstGeom prst="rect">
            <a:avLst/>
          </a:prstGeom>
          <a:noFill/>
        </p:spPr>
        <p:txBody>
          <a:bodyPr wrap="square" rtlCol="0">
            <a:spAutoFit/>
          </a:bodyPr>
          <a:lstStyle/>
          <a:p>
            <a:pPr algn="ctr"/>
            <a:r>
              <a:rPr lang="en-CA" dirty="0"/>
              <a:t>https://www.youtube.com/watch?v=AzmYV8GNAIM</a:t>
            </a:r>
          </a:p>
        </p:txBody>
      </p:sp>
      <p:sp>
        <p:nvSpPr>
          <p:cNvPr id="6" name="TextBox 5">
            <a:extLst>
              <a:ext uri="{FF2B5EF4-FFF2-40B4-BE49-F238E27FC236}">
                <a16:creationId xmlns:a16="http://schemas.microsoft.com/office/drawing/2014/main" id="{69D29434-20FA-4258-8BA7-BCA11E48D936}"/>
              </a:ext>
            </a:extLst>
          </p:cNvPr>
          <p:cNvSpPr txBox="1"/>
          <p:nvPr/>
        </p:nvSpPr>
        <p:spPr>
          <a:xfrm>
            <a:off x="2054039" y="1254672"/>
            <a:ext cx="4704521" cy="369332"/>
          </a:xfrm>
          <a:prstGeom prst="rect">
            <a:avLst/>
          </a:prstGeom>
          <a:noFill/>
        </p:spPr>
        <p:txBody>
          <a:bodyPr wrap="square" rtlCol="0">
            <a:spAutoFit/>
          </a:bodyPr>
          <a:lstStyle/>
          <a:p>
            <a:r>
              <a:rPr lang="en-CA"/>
              <a:t>Overview: Proverbs</a:t>
            </a:r>
            <a:endParaRPr lang="en-CA" dirty="0"/>
          </a:p>
        </p:txBody>
      </p:sp>
      <p:sp>
        <p:nvSpPr>
          <p:cNvPr id="2" name="TextBox 1">
            <a:extLst>
              <a:ext uri="{FF2B5EF4-FFF2-40B4-BE49-F238E27FC236}">
                <a16:creationId xmlns:a16="http://schemas.microsoft.com/office/drawing/2014/main" id="{2ED1F403-3D62-4EA1-978B-C307DE4050DB}"/>
              </a:ext>
            </a:extLst>
          </p:cNvPr>
          <p:cNvSpPr txBox="1"/>
          <p:nvPr/>
        </p:nvSpPr>
        <p:spPr>
          <a:xfrm>
            <a:off x="1220876" y="4119810"/>
            <a:ext cx="4015408" cy="646331"/>
          </a:xfrm>
          <a:prstGeom prst="rect">
            <a:avLst/>
          </a:prstGeom>
          <a:noFill/>
        </p:spPr>
        <p:txBody>
          <a:bodyPr wrap="square" rtlCol="0">
            <a:spAutoFit/>
          </a:bodyPr>
          <a:lstStyle/>
          <a:p>
            <a:pPr algn="ctr"/>
            <a:r>
              <a:rPr lang="en-CA" dirty="0"/>
              <a:t>https://www.youtube.com/watch?v=Gab04dPs_uA</a:t>
            </a:r>
          </a:p>
        </p:txBody>
      </p:sp>
      <p:sp>
        <p:nvSpPr>
          <p:cNvPr id="4" name="TextBox 3">
            <a:extLst>
              <a:ext uri="{FF2B5EF4-FFF2-40B4-BE49-F238E27FC236}">
                <a16:creationId xmlns:a16="http://schemas.microsoft.com/office/drawing/2014/main" id="{C29700E3-AF75-4E7F-A28C-636CD564371E}"/>
              </a:ext>
            </a:extLst>
          </p:cNvPr>
          <p:cNvSpPr txBox="1"/>
          <p:nvPr/>
        </p:nvSpPr>
        <p:spPr>
          <a:xfrm>
            <a:off x="1784093" y="3670261"/>
            <a:ext cx="2888974" cy="369332"/>
          </a:xfrm>
          <a:prstGeom prst="rect">
            <a:avLst/>
          </a:prstGeom>
          <a:noFill/>
        </p:spPr>
        <p:txBody>
          <a:bodyPr wrap="square" rtlCol="0">
            <a:spAutoFit/>
          </a:bodyPr>
          <a:lstStyle/>
          <a:p>
            <a:r>
              <a:rPr lang="en-CA" b="1"/>
              <a:t>The Book of Proverbs</a:t>
            </a:r>
          </a:p>
        </p:txBody>
      </p:sp>
    </p:spTree>
    <p:extLst>
      <p:ext uri="{BB962C8B-B14F-4D97-AF65-F5344CB8AC3E}">
        <p14:creationId xmlns:p14="http://schemas.microsoft.com/office/powerpoint/2010/main" val="35558895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8DE9B99-ADEF-4DA4-A716-52D0A8BE5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13" name="Rectangle 12">
            <a:extLst>
              <a:ext uri="{FF2B5EF4-FFF2-40B4-BE49-F238E27FC236}">
                <a16:creationId xmlns:a16="http://schemas.microsoft.com/office/drawing/2014/main" id="{6E20860D-8992-496E-BC22-8450E344B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15" name="Rectangle 14">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19" name="Rectangle 18">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accent1"/>
          </a:solidFill>
          <a:ln w="9525" cap="sq" cmpd="sng" algn="ctr">
            <a:noFill/>
            <a:prstDash val="solid"/>
            <a:miter lim="800000"/>
          </a:ln>
          <a:effectLst/>
        </p:spPr>
      </p:sp>
      <p:sp>
        <p:nvSpPr>
          <p:cNvPr id="3" name="Title 2">
            <a:extLst>
              <a:ext uri="{FF2B5EF4-FFF2-40B4-BE49-F238E27FC236}">
                <a16:creationId xmlns:a16="http://schemas.microsoft.com/office/drawing/2014/main" id="{B08C9B3B-886F-43E7-ACAF-6C9BCCACDC76}"/>
              </a:ext>
            </a:extLst>
          </p:cNvPr>
          <p:cNvSpPr>
            <a:spLocks noGrp="1"/>
          </p:cNvSpPr>
          <p:nvPr>
            <p:ph type="title"/>
          </p:nvPr>
        </p:nvSpPr>
        <p:spPr>
          <a:xfrm>
            <a:off x="870970" y="1079042"/>
            <a:ext cx="3491832" cy="4487882"/>
          </a:xfrm>
        </p:spPr>
        <p:txBody>
          <a:bodyPr vert="horz" lIns="91440" tIns="45720" rIns="91440" bIns="45720" rtlCol="0" anchor="ctr">
            <a:normAutofit/>
          </a:bodyPr>
          <a:lstStyle/>
          <a:p>
            <a:pPr algn="ctr">
              <a:lnSpc>
                <a:spcPct val="90000"/>
              </a:lnSpc>
            </a:pPr>
            <a:r>
              <a:rPr lang="en-US" sz="4400" spc="0" dirty="0">
                <a:solidFill>
                  <a:schemeClr val="bg1"/>
                </a:solidFill>
              </a:rPr>
              <a:t>Proverbs Chapter 17</a:t>
            </a:r>
          </a:p>
        </p:txBody>
      </p:sp>
      <p:sp>
        <p:nvSpPr>
          <p:cNvPr id="21" name="Rectangle 20">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4" y="276008"/>
            <a:ext cx="6463060" cy="63059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sp>
      <p:sp>
        <p:nvSpPr>
          <p:cNvPr id="4" name="Text Placeholder 3">
            <a:extLst>
              <a:ext uri="{FF2B5EF4-FFF2-40B4-BE49-F238E27FC236}">
                <a16:creationId xmlns:a16="http://schemas.microsoft.com/office/drawing/2014/main" id="{32F2F320-D13D-4A66-8E6C-27312AE5DE25}"/>
              </a:ext>
            </a:extLst>
          </p:cNvPr>
          <p:cNvSpPr>
            <a:spLocks noGrp="1"/>
          </p:cNvSpPr>
          <p:nvPr>
            <p:ph type="body" sz="half" idx="2"/>
          </p:nvPr>
        </p:nvSpPr>
        <p:spPr>
          <a:xfrm>
            <a:off x="6085940" y="806861"/>
            <a:ext cx="5178168" cy="5239512"/>
          </a:xfrm>
        </p:spPr>
        <p:txBody>
          <a:bodyPr vert="horz" lIns="91440" tIns="45720" rIns="91440" bIns="45720" rtlCol="0" anchor="ctr">
            <a:normAutofit fontScale="92500" lnSpcReduction="20000"/>
          </a:bodyPr>
          <a:lstStyle/>
          <a:p>
            <a:pPr marL="342900" lvl="0" indent="-342900">
              <a:buFont typeface="Courier New" panose="02070309020205020404" pitchFamily="49" charset="0"/>
              <a:buChar char="o"/>
            </a:pPr>
            <a:r>
              <a:rPr lang="en-US" sz="2000" dirty="0"/>
              <a:t>This section consist of guidance revolving around the idea of Wisdom, Justice and Family </a:t>
            </a:r>
            <a:r>
              <a:rPr lang="en-US" sz="1200" dirty="0"/>
              <a:t>3</a:t>
            </a:r>
          </a:p>
          <a:p>
            <a:pPr marL="342900" lvl="0" indent="-342900">
              <a:buFont typeface="Courier New" panose="02070309020205020404" pitchFamily="49" charset="0"/>
              <a:buChar char="o"/>
            </a:pPr>
            <a:r>
              <a:rPr lang="en-US" sz="2000" dirty="0"/>
              <a:t>The Chapter contains 28 of King </a:t>
            </a:r>
            <a:r>
              <a:rPr lang="en-US" sz="2000" dirty="0" err="1"/>
              <a:t>Soloman’s</a:t>
            </a:r>
            <a:r>
              <a:rPr lang="en-US" sz="2000" dirty="0"/>
              <a:t> Proverbs.</a:t>
            </a:r>
          </a:p>
          <a:p>
            <a:pPr marL="342900" lvl="0" indent="-342900">
              <a:buFont typeface="Courier New" panose="02070309020205020404" pitchFamily="49" charset="0"/>
              <a:buChar char="o"/>
            </a:pPr>
            <a:r>
              <a:rPr lang="en-US" sz="2000" dirty="0"/>
              <a:t>Many Scholars believe that this Chapter is centered around the Idea that “God will test us to see how we react” &amp; how we should be honest with our business dealings </a:t>
            </a:r>
            <a:endParaRPr lang="en-US" sz="1300" dirty="0"/>
          </a:p>
          <a:p>
            <a:pPr>
              <a:lnSpc>
                <a:spcPct val="100000"/>
              </a:lnSpc>
            </a:pPr>
            <a:endParaRPr lang="en-US" sz="1200" dirty="0"/>
          </a:p>
          <a:p>
            <a:pPr marL="342900" indent="-342900">
              <a:lnSpc>
                <a:spcPct val="100000"/>
              </a:lnSpc>
              <a:buFont typeface="Courier New" panose="02070309020205020404" pitchFamily="49" charset="0"/>
              <a:buChar char="o"/>
            </a:pPr>
            <a:r>
              <a:rPr lang="en-US" sz="2000" dirty="0"/>
              <a:t>This section seems to be influenced by the Egyptian wisdom collection known as the Instructions of </a:t>
            </a:r>
            <a:r>
              <a:rPr lang="en-US" sz="2000" dirty="0" err="1"/>
              <a:t>Amenemope</a:t>
            </a:r>
            <a:r>
              <a:rPr lang="en-US" sz="2000" dirty="0"/>
              <a:t>. </a:t>
            </a:r>
            <a:r>
              <a:rPr lang="en-US" sz="1200" dirty="0"/>
              <a:t>5</a:t>
            </a:r>
          </a:p>
          <a:p>
            <a:pPr marL="342900" indent="-342900">
              <a:lnSpc>
                <a:spcPct val="100000"/>
              </a:lnSpc>
              <a:buFont typeface="Courier New" panose="02070309020205020404" pitchFamily="49" charset="0"/>
              <a:buChar char="o"/>
            </a:pPr>
            <a:endParaRPr lang="en-US" sz="2000" dirty="0"/>
          </a:p>
          <a:p>
            <a:pPr marL="342900" indent="-342900">
              <a:lnSpc>
                <a:spcPct val="100000"/>
              </a:lnSpc>
              <a:buFont typeface="Courier New" panose="02070309020205020404" pitchFamily="49" charset="0"/>
              <a:buChar char="o"/>
            </a:pPr>
            <a:r>
              <a:rPr lang="en-US" sz="2000" dirty="0"/>
              <a:t>These sayings are not just seen as a single religious tradition and may be </a:t>
            </a:r>
            <a:r>
              <a:rPr lang="en-US" sz="2000" i="1" dirty="0"/>
              <a:t>“more readily accepted in a pluralistic context.” </a:t>
            </a:r>
            <a:r>
              <a:rPr lang="en-US" sz="1200" i="1" dirty="0"/>
              <a:t>6</a:t>
            </a:r>
            <a:endParaRPr lang="en-US" sz="1200" dirty="0"/>
          </a:p>
          <a:p>
            <a:pPr marL="342900" indent="-342900">
              <a:lnSpc>
                <a:spcPct val="100000"/>
              </a:lnSpc>
              <a:buFont typeface="Courier New" panose="02070309020205020404" pitchFamily="49" charset="0"/>
              <a:buChar char="o"/>
            </a:pPr>
            <a:endParaRPr lang="en-US" sz="2000" dirty="0"/>
          </a:p>
          <a:p>
            <a:pPr indent="-182880">
              <a:lnSpc>
                <a:spcPct val="100000"/>
              </a:lnSpc>
              <a:buFont typeface="Garamond" pitchFamily="18" charset="0"/>
              <a:buChar char="◦"/>
            </a:pPr>
            <a:endParaRPr lang="en-US" sz="1200" dirty="0"/>
          </a:p>
        </p:txBody>
      </p:sp>
    </p:spTree>
    <p:extLst>
      <p:ext uri="{BB962C8B-B14F-4D97-AF65-F5344CB8AC3E}">
        <p14:creationId xmlns:p14="http://schemas.microsoft.com/office/powerpoint/2010/main" val="24896541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8DE9B99-ADEF-4DA4-A716-52D0A8BE5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13" name="Rectangle 12">
            <a:extLst>
              <a:ext uri="{FF2B5EF4-FFF2-40B4-BE49-F238E27FC236}">
                <a16:creationId xmlns:a16="http://schemas.microsoft.com/office/drawing/2014/main" id="{6E20860D-8992-496E-BC22-8450E344B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15" name="Rectangle 14">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19" name="Rectangle 18">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accent1"/>
          </a:solidFill>
          <a:ln w="9525" cap="sq" cmpd="sng" algn="ctr">
            <a:noFill/>
            <a:prstDash val="solid"/>
            <a:miter lim="800000"/>
          </a:ln>
          <a:effectLst/>
        </p:spPr>
      </p:sp>
      <p:sp>
        <p:nvSpPr>
          <p:cNvPr id="3" name="Title 2">
            <a:extLst>
              <a:ext uri="{FF2B5EF4-FFF2-40B4-BE49-F238E27FC236}">
                <a16:creationId xmlns:a16="http://schemas.microsoft.com/office/drawing/2014/main" id="{B08C9B3B-886F-43E7-ACAF-6C9BCCACDC76}"/>
              </a:ext>
            </a:extLst>
          </p:cNvPr>
          <p:cNvSpPr>
            <a:spLocks noGrp="1"/>
          </p:cNvSpPr>
          <p:nvPr>
            <p:ph type="title"/>
          </p:nvPr>
        </p:nvSpPr>
        <p:spPr>
          <a:xfrm>
            <a:off x="870970" y="1079042"/>
            <a:ext cx="3491832" cy="4487882"/>
          </a:xfrm>
        </p:spPr>
        <p:txBody>
          <a:bodyPr vert="horz" lIns="91440" tIns="45720" rIns="91440" bIns="45720" rtlCol="0" anchor="ctr">
            <a:normAutofit/>
          </a:bodyPr>
          <a:lstStyle/>
          <a:p>
            <a:pPr algn="ctr">
              <a:lnSpc>
                <a:spcPct val="90000"/>
              </a:lnSpc>
            </a:pPr>
            <a:r>
              <a:rPr lang="en-US" sz="4400" spc="0" dirty="0">
                <a:solidFill>
                  <a:schemeClr val="bg1"/>
                </a:solidFill>
              </a:rPr>
              <a:t>Proverbs Chapter 17 Examples </a:t>
            </a:r>
          </a:p>
        </p:txBody>
      </p:sp>
      <p:sp>
        <p:nvSpPr>
          <p:cNvPr id="21" name="Rectangle 20">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4" y="276008"/>
            <a:ext cx="6463060" cy="63059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sp>
      <p:sp>
        <p:nvSpPr>
          <p:cNvPr id="4" name="Text Placeholder 3">
            <a:extLst>
              <a:ext uri="{FF2B5EF4-FFF2-40B4-BE49-F238E27FC236}">
                <a16:creationId xmlns:a16="http://schemas.microsoft.com/office/drawing/2014/main" id="{32F2F320-D13D-4A66-8E6C-27312AE5DE25}"/>
              </a:ext>
            </a:extLst>
          </p:cNvPr>
          <p:cNvSpPr>
            <a:spLocks noGrp="1"/>
          </p:cNvSpPr>
          <p:nvPr>
            <p:ph type="body" sz="half" idx="2"/>
          </p:nvPr>
        </p:nvSpPr>
        <p:spPr>
          <a:xfrm>
            <a:off x="6085940" y="806861"/>
            <a:ext cx="5178168" cy="5239512"/>
          </a:xfrm>
        </p:spPr>
        <p:txBody>
          <a:bodyPr vert="horz" lIns="91440" tIns="45720" rIns="91440" bIns="45720" rtlCol="0" anchor="ctr">
            <a:normAutofit/>
          </a:bodyPr>
          <a:lstStyle/>
          <a:p>
            <a:pPr marL="342900" indent="-342900">
              <a:lnSpc>
                <a:spcPct val="100000"/>
              </a:lnSpc>
              <a:buFont typeface="Courier New" panose="02070309020205020404" pitchFamily="49" charset="0"/>
              <a:buChar char="o"/>
            </a:pPr>
            <a:endParaRPr lang="en-US" sz="2000" dirty="0"/>
          </a:p>
          <a:p>
            <a:pPr indent="-182880">
              <a:lnSpc>
                <a:spcPct val="100000"/>
              </a:lnSpc>
              <a:buFont typeface="Garamond" pitchFamily="18" charset="0"/>
              <a:buChar char="◦"/>
            </a:pPr>
            <a:endParaRPr lang="en-US" sz="1200" dirty="0"/>
          </a:p>
        </p:txBody>
      </p:sp>
      <p:sp>
        <p:nvSpPr>
          <p:cNvPr id="2" name="TextBox 1">
            <a:extLst>
              <a:ext uri="{FF2B5EF4-FFF2-40B4-BE49-F238E27FC236}">
                <a16:creationId xmlns:a16="http://schemas.microsoft.com/office/drawing/2014/main" id="{6ADBF7D6-28F1-4137-8BB6-F41D000F646D}"/>
              </a:ext>
            </a:extLst>
          </p:cNvPr>
          <p:cNvSpPr txBox="1"/>
          <p:nvPr/>
        </p:nvSpPr>
        <p:spPr>
          <a:xfrm>
            <a:off x="6546310" y="1806119"/>
            <a:ext cx="4598767" cy="3139321"/>
          </a:xfrm>
          <a:prstGeom prst="rect">
            <a:avLst/>
          </a:prstGeom>
          <a:noFill/>
        </p:spPr>
        <p:txBody>
          <a:bodyPr wrap="square" rtlCol="0">
            <a:spAutoFit/>
          </a:bodyPr>
          <a:lstStyle/>
          <a:p>
            <a:pPr marL="285750" indent="-285750">
              <a:buFont typeface="Courier New" panose="02070309020205020404" pitchFamily="49" charset="0"/>
              <a:buChar char="o"/>
            </a:pPr>
            <a:r>
              <a:rPr lang="en-US" dirty="0"/>
              <a:t>Whoso </a:t>
            </a:r>
            <a:r>
              <a:rPr lang="en-US" dirty="0" err="1"/>
              <a:t>rewardeth</a:t>
            </a:r>
            <a:r>
              <a:rPr lang="en-US" dirty="0"/>
              <a:t> evil for good, evil shall not depart from his house.</a:t>
            </a:r>
          </a:p>
          <a:p>
            <a:pPr marL="285750" indent="-285750">
              <a:buFont typeface="Courier New" panose="02070309020205020404" pitchFamily="49" charset="0"/>
              <a:buChar char="o"/>
            </a:pPr>
            <a:endParaRPr lang="en-US" dirty="0"/>
          </a:p>
          <a:p>
            <a:pPr marL="285750" indent="-285750">
              <a:buFont typeface="Courier New" panose="02070309020205020404" pitchFamily="49" charset="0"/>
              <a:buChar char="o"/>
            </a:pPr>
            <a:r>
              <a:rPr lang="en-US" dirty="0"/>
              <a:t>He loveth transgression that loveth strife: and he that </a:t>
            </a:r>
            <a:r>
              <a:rPr lang="en-US" dirty="0" err="1"/>
              <a:t>exalteth</a:t>
            </a:r>
            <a:r>
              <a:rPr lang="en-US" dirty="0"/>
              <a:t> his gate </a:t>
            </a:r>
            <a:r>
              <a:rPr lang="en-US" dirty="0" err="1"/>
              <a:t>seeketh</a:t>
            </a:r>
            <a:r>
              <a:rPr lang="en-US" dirty="0"/>
              <a:t> destruction.</a:t>
            </a:r>
          </a:p>
          <a:p>
            <a:pPr marL="285750" indent="-285750">
              <a:buFont typeface="Courier New" panose="02070309020205020404" pitchFamily="49" charset="0"/>
              <a:buChar char="o"/>
            </a:pPr>
            <a:endParaRPr lang="en-US" dirty="0"/>
          </a:p>
          <a:p>
            <a:pPr marL="285750" indent="-285750">
              <a:buFont typeface="Courier New" panose="02070309020205020404" pitchFamily="49" charset="0"/>
              <a:buChar char="o"/>
            </a:pPr>
            <a:r>
              <a:rPr lang="en-US" dirty="0"/>
              <a:t>Even a fool, when he </a:t>
            </a:r>
            <a:r>
              <a:rPr lang="en-US" dirty="0" err="1"/>
              <a:t>holdeth</a:t>
            </a:r>
            <a:r>
              <a:rPr lang="en-US" dirty="0"/>
              <a:t> his peace, is counted wise: and he that </a:t>
            </a:r>
            <a:r>
              <a:rPr lang="en-US" dirty="0" err="1"/>
              <a:t>shutteth</a:t>
            </a:r>
            <a:r>
              <a:rPr lang="en-US" dirty="0"/>
              <a:t> his lips is esteemed a man of understanding.</a:t>
            </a:r>
          </a:p>
          <a:p>
            <a:endParaRPr lang="en-CA" dirty="0"/>
          </a:p>
        </p:txBody>
      </p:sp>
    </p:spTree>
    <p:extLst>
      <p:ext uri="{BB962C8B-B14F-4D97-AF65-F5344CB8AC3E}">
        <p14:creationId xmlns:p14="http://schemas.microsoft.com/office/powerpoint/2010/main" val="16024552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0" name="Rectangle 69">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71">
            <a:extLst>
              <a:ext uri="{FF2B5EF4-FFF2-40B4-BE49-F238E27FC236}">
                <a16:creationId xmlns:a16="http://schemas.microsoft.com/office/drawing/2014/main" id="{685B1578-9B95-463A-91DE-797A98F7E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74" name="Rectangle 73">
            <a:extLst>
              <a:ext uri="{FF2B5EF4-FFF2-40B4-BE49-F238E27FC236}">
                <a16:creationId xmlns:a16="http://schemas.microsoft.com/office/drawing/2014/main" id="{B7753F1F-C532-475B-BE0D-7359EB6F8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useBgFill="1">
        <p:nvSpPr>
          <p:cNvPr id="76" name="Rectangle 75">
            <a:extLst>
              <a:ext uri="{FF2B5EF4-FFF2-40B4-BE49-F238E27FC236}">
                <a16:creationId xmlns:a16="http://schemas.microsoft.com/office/drawing/2014/main" id="{94C58ED0-C700-47B2-8D54-31F4BB36BE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3081" cy="6858000"/>
          </a:xfrm>
          <a:prstGeom prst="rect">
            <a:avLst/>
          </a:prstGeom>
          <a:ln>
            <a:noFill/>
          </a:ln>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B2D40F7A-4BD9-4F50-A33B-8CB290C00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1973"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80" name="Rectangle 79">
            <a:extLst>
              <a:ext uri="{FF2B5EF4-FFF2-40B4-BE49-F238E27FC236}">
                <a16:creationId xmlns:a16="http://schemas.microsoft.com/office/drawing/2014/main" id="{BD2FDAD1-72F9-4134-9A38-92BDC75F71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7364" y="806860"/>
            <a:ext cx="3813048" cy="5239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a:extLst>
              <a:ext uri="{FF2B5EF4-FFF2-40B4-BE49-F238E27FC236}">
                <a16:creationId xmlns:a16="http://schemas.microsoft.com/office/drawing/2014/main" id="{21DD7B5A-9D00-4EE5-B3AF-A7618A264095}"/>
              </a:ext>
            </a:extLst>
          </p:cNvPr>
          <p:cNvSpPr>
            <a:spLocks noGrp="1"/>
          </p:cNvSpPr>
          <p:nvPr>
            <p:ph type="title"/>
          </p:nvPr>
        </p:nvSpPr>
        <p:spPr>
          <a:xfrm>
            <a:off x="7747000" y="965200"/>
            <a:ext cx="3454400" cy="4936067"/>
          </a:xfrm>
        </p:spPr>
        <p:txBody>
          <a:bodyPr vert="horz" lIns="91440" tIns="45720" rIns="91440" bIns="45720" rtlCol="0" anchor="ctr">
            <a:normAutofit/>
          </a:bodyPr>
          <a:lstStyle/>
          <a:p>
            <a:pPr algn="ctr">
              <a:lnSpc>
                <a:spcPct val="90000"/>
              </a:lnSpc>
            </a:pPr>
            <a:r>
              <a:rPr lang="en-US" sz="4800" spc="0" dirty="0">
                <a:solidFill>
                  <a:schemeClr val="accent1"/>
                </a:solidFill>
              </a:rPr>
              <a:t>Proverbs 17:22</a:t>
            </a:r>
          </a:p>
        </p:txBody>
      </p:sp>
      <p:sp>
        <p:nvSpPr>
          <p:cNvPr id="5" name="TextBox 4">
            <a:extLst>
              <a:ext uri="{FF2B5EF4-FFF2-40B4-BE49-F238E27FC236}">
                <a16:creationId xmlns:a16="http://schemas.microsoft.com/office/drawing/2014/main" id="{29FD88D1-16F7-4470-8BF6-215F8C075E87}"/>
              </a:ext>
            </a:extLst>
          </p:cNvPr>
          <p:cNvSpPr txBox="1"/>
          <p:nvPr/>
        </p:nvSpPr>
        <p:spPr>
          <a:xfrm>
            <a:off x="1369504" y="2503286"/>
            <a:ext cx="3559126" cy="923330"/>
          </a:xfrm>
          <a:prstGeom prst="rect">
            <a:avLst/>
          </a:prstGeom>
          <a:noFill/>
        </p:spPr>
        <p:txBody>
          <a:bodyPr wrap="square" rtlCol="0">
            <a:spAutoFit/>
          </a:bodyPr>
          <a:lstStyle/>
          <a:p>
            <a:pPr algn="ctr"/>
            <a:r>
              <a:rPr lang="en-CA" dirty="0"/>
              <a:t>I will be discussing the verse “Proverbs 17:22”</a:t>
            </a:r>
          </a:p>
          <a:p>
            <a:endParaRPr lang="en-CA" dirty="0"/>
          </a:p>
        </p:txBody>
      </p:sp>
      <p:sp>
        <p:nvSpPr>
          <p:cNvPr id="6" name="TextBox 5">
            <a:extLst>
              <a:ext uri="{FF2B5EF4-FFF2-40B4-BE49-F238E27FC236}">
                <a16:creationId xmlns:a16="http://schemas.microsoft.com/office/drawing/2014/main" id="{69D29434-20FA-4258-8BA7-BCA11E48D936}"/>
              </a:ext>
            </a:extLst>
          </p:cNvPr>
          <p:cNvSpPr txBox="1"/>
          <p:nvPr/>
        </p:nvSpPr>
        <p:spPr>
          <a:xfrm>
            <a:off x="1176129" y="3591607"/>
            <a:ext cx="4704521" cy="646331"/>
          </a:xfrm>
          <a:prstGeom prst="rect">
            <a:avLst/>
          </a:prstGeom>
          <a:noFill/>
        </p:spPr>
        <p:txBody>
          <a:bodyPr wrap="square" rtlCol="0">
            <a:spAutoFit/>
          </a:bodyPr>
          <a:lstStyle/>
          <a:p>
            <a:r>
              <a:rPr lang="en-US" i="1" dirty="0"/>
              <a:t>A merry heart doeth good like a medicine: but a broken spirit </a:t>
            </a:r>
            <a:r>
              <a:rPr lang="en-US" i="1" dirty="0" err="1"/>
              <a:t>drieth</a:t>
            </a:r>
            <a:r>
              <a:rPr lang="en-US" i="1" dirty="0"/>
              <a:t> the bones</a:t>
            </a:r>
            <a:r>
              <a:rPr lang="en-US" dirty="0"/>
              <a:t>.</a:t>
            </a:r>
            <a:endParaRPr lang="en-CA" dirty="0"/>
          </a:p>
        </p:txBody>
      </p:sp>
    </p:spTree>
    <p:extLst>
      <p:ext uri="{BB962C8B-B14F-4D97-AF65-F5344CB8AC3E}">
        <p14:creationId xmlns:p14="http://schemas.microsoft.com/office/powerpoint/2010/main" val="32846856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8DE9B99-ADEF-4DA4-A716-52D0A8BE5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13" name="Rectangle 12">
            <a:extLst>
              <a:ext uri="{FF2B5EF4-FFF2-40B4-BE49-F238E27FC236}">
                <a16:creationId xmlns:a16="http://schemas.microsoft.com/office/drawing/2014/main" id="{6E20860D-8992-496E-BC22-8450E344B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15" name="Rectangle 14">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19" name="Rectangle 18">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accent1"/>
          </a:solidFill>
          <a:ln w="9525" cap="sq" cmpd="sng" algn="ctr">
            <a:noFill/>
            <a:prstDash val="solid"/>
            <a:miter lim="800000"/>
          </a:ln>
          <a:effectLst/>
        </p:spPr>
      </p:sp>
      <p:sp>
        <p:nvSpPr>
          <p:cNvPr id="3" name="Title 2">
            <a:extLst>
              <a:ext uri="{FF2B5EF4-FFF2-40B4-BE49-F238E27FC236}">
                <a16:creationId xmlns:a16="http://schemas.microsoft.com/office/drawing/2014/main" id="{9806D9BF-8C7F-47B8-8935-860A158C3125}"/>
              </a:ext>
            </a:extLst>
          </p:cNvPr>
          <p:cNvSpPr>
            <a:spLocks noGrp="1"/>
          </p:cNvSpPr>
          <p:nvPr>
            <p:ph type="title"/>
          </p:nvPr>
        </p:nvSpPr>
        <p:spPr>
          <a:xfrm>
            <a:off x="983887" y="1185059"/>
            <a:ext cx="3491832" cy="4487882"/>
          </a:xfrm>
        </p:spPr>
        <p:txBody>
          <a:bodyPr vert="horz" lIns="91440" tIns="45720" rIns="91440" bIns="45720" rtlCol="0" anchor="ctr">
            <a:normAutofit/>
          </a:bodyPr>
          <a:lstStyle/>
          <a:p>
            <a:pPr algn="ctr">
              <a:lnSpc>
                <a:spcPct val="90000"/>
              </a:lnSpc>
            </a:pPr>
            <a:r>
              <a:rPr lang="en-US" sz="4400" spc="0" dirty="0">
                <a:solidFill>
                  <a:srgbClr val="FFFFFF"/>
                </a:solidFill>
              </a:rPr>
              <a:t>My interpretation of Proverbs 17:22</a:t>
            </a:r>
          </a:p>
        </p:txBody>
      </p:sp>
      <p:sp>
        <p:nvSpPr>
          <p:cNvPr id="21" name="Rectangle 20">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4" y="276008"/>
            <a:ext cx="6463060" cy="63059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sp>
      <p:sp>
        <p:nvSpPr>
          <p:cNvPr id="4" name="Text Placeholder 3">
            <a:extLst>
              <a:ext uri="{FF2B5EF4-FFF2-40B4-BE49-F238E27FC236}">
                <a16:creationId xmlns:a16="http://schemas.microsoft.com/office/drawing/2014/main" id="{967BF92A-1081-4FF7-8A38-8432C3B57468}"/>
              </a:ext>
            </a:extLst>
          </p:cNvPr>
          <p:cNvSpPr>
            <a:spLocks noGrp="1"/>
          </p:cNvSpPr>
          <p:nvPr>
            <p:ph type="body" sz="half" idx="2"/>
          </p:nvPr>
        </p:nvSpPr>
        <p:spPr>
          <a:xfrm>
            <a:off x="6096000" y="936416"/>
            <a:ext cx="5178168" cy="4985169"/>
          </a:xfrm>
        </p:spPr>
        <p:txBody>
          <a:bodyPr vert="horz" lIns="91440" tIns="45720" rIns="91440" bIns="45720" rtlCol="0" anchor="ctr">
            <a:normAutofit/>
          </a:bodyPr>
          <a:lstStyle/>
          <a:p>
            <a:pPr indent="-182880">
              <a:lnSpc>
                <a:spcPct val="100000"/>
              </a:lnSpc>
              <a:buFont typeface="Garamond" pitchFamily="18" charset="0"/>
              <a:buChar char="◦"/>
            </a:pPr>
            <a:r>
              <a:rPr lang="en-US" sz="2000" dirty="0"/>
              <a:t>To me it means, you should live joyfully and happy alongside the Lord, it’s good for you, you’ll be able to live longer and happier as any sickness can’t hurt you, whereas if you’re bitter and a negative all the time, the light within you may fade quickly.</a:t>
            </a:r>
          </a:p>
          <a:p>
            <a:pPr indent="-182880">
              <a:lnSpc>
                <a:spcPct val="100000"/>
              </a:lnSpc>
              <a:buFont typeface="Garamond" pitchFamily="18" charset="0"/>
              <a:buChar char="◦"/>
            </a:pPr>
            <a:endParaRPr lang="en-US" sz="2000" dirty="0"/>
          </a:p>
          <a:p>
            <a:pPr indent="-182880">
              <a:lnSpc>
                <a:spcPct val="100000"/>
              </a:lnSpc>
              <a:buFont typeface="Garamond" pitchFamily="18" charset="0"/>
              <a:buChar char="◦"/>
            </a:pPr>
            <a:r>
              <a:rPr lang="en-US" sz="2000" dirty="0"/>
              <a:t>This Proverb is a figure of speech that can teach people the importance of general health and the value of a happy outlook in life.</a:t>
            </a:r>
          </a:p>
        </p:txBody>
      </p:sp>
    </p:spTree>
    <p:extLst>
      <p:ext uri="{BB962C8B-B14F-4D97-AF65-F5344CB8AC3E}">
        <p14:creationId xmlns:p14="http://schemas.microsoft.com/office/powerpoint/2010/main" val="14355426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8DE9B99-ADEF-4DA4-A716-52D0A8BE5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13" name="Rectangle 12">
            <a:extLst>
              <a:ext uri="{FF2B5EF4-FFF2-40B4-BE49-F238E27FC236}">
                <a16:creationId xmlns:a16="http://schemas.microsoft.com/office/drawing/2014/main" id="{6E20860D-8992-496E-BC22-8450E344B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15" name="Rectangle 14">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19" name="Rectangle 18">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accent1"/>
          </a:solidFill>
          <a:ln w="9525" cap="sq" cmpd="sng" algn="ctr">
            <a:noFill/>
            <a:prstDash val="solid"/>
            <a:miter lim="800000"/>
          </a:ln>
          <a:effectLst/>
        </p:spPr>
      </p:sp>
      <p:sp>
        <p:nvSpPr>
          <p:cNvPr id="3" name="Title 2">
            <a:extLst>
              <a:ext uri="{FF2B5EF4-FFF2-40B4-BE49-F238E27FC236}">
                <a16:creationId xmlns:a16="http://schemas.microsoft.com/office/drawing/2014/main" id="{9806D9BF-8C7F-47B8-8935-860A158C3125}"/>
              </a:ext>
            </a:extLst>
          </p:cNvPr>
          <p:cNvSpPr>
            <a:spLocks noGrp="1"/>
          </p:cNvSpPr>
          <p:nvPr>
            <p:ph type="title"/>
          </p:nvPr>
        </p:nvSpPr>
        <p:spPr>
          <a:xfrm>
            <a:off x="983887" y="1185059"/>
            <a:ext cx="3491832" cy="4487882"/>
          </a:xfrm>
        </p:spPr>
        <p:txBody>
          <a:bodyPr vert="horz" lIns="91440" tIns="45720" rIns="91440" bIns="45720" rtlCol="0" anchor="ctr">
            <a:normAutofit/>
          </a:bodyPr>
          <a:lstStyle/>
          <a:p>
            <a:pPr algn="ctr">
              <a:lnSpc>
                <a:spcPct val="90000"/>
              </a:lnSpc>
            </a:pPr>
            <a:r>
              <a:rPr lang="en-US" sz="4400" spc="0" dirty="0">
                <a:solidFill>
                  <a:srgbClr val="FFFFFF"/>
                </a:solidFill>
              </a:rPr>
              <a:t>How we can use Proverbs 17:22 today </a:t>
            </a:r>
          </a:p>
        </p:txBody>
      </p:sp>
      <p:sp>
        <p:nvSpPr>
          <p:cNvPr id="21" name="Rectangle 20">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4" y="276008"/>
            <a:ext cx="6463060" cy="63059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sp>
      <p:sp>
        <p:nvSpPr>
          <p:cNvPr id="4" name="Text Placeholder 3">
            <a:extLst>
              <a:ext uri="{FF2B5EF4-FFF2-40B4-BE49-F238E27FC236}">
                <a16:creationId xmlns:a16="http://schemas.microsoft.com/office/drawing/2014/main" id="{967BF92A-1081-4FF7-8A38-8432C3B57468}"/>
              </a:ext>
            </a:extLst>
          </p:cNvPr>
          <p:cNvSpPr>
            <a:spLocks noGrp="1"/>
          </p:cNvSpPr>
          <p:nvPr>
            <p:ph type="body" sz="half" idx="2"/>
          </p:nvPr>
        </p:nvSpPr>
        <p:spPr>
          <a:xfrm>
            <a:off x="6096000" y="936416"/>
            <a:ext cx="5178168" cy="4985169"/>
          </a:xfrm>
        </p:spPr>
        <p:txBody>
          <a:bodyPr vert="horz" lIns="91440" tIns="45720" rIns="91440" bIns="45720" rtlCol="0" anchor="ctr">
            <a:normAutofit lnSpcReduction="10000"/>
          </a:bodyPr>
          <a:lstStyle/>
          <a:p>
            <a:pPr indent="-182880">
              <a:lnSpc>
                <a:spcPct val="100000"/>
              </a:lnSpc>
              <a:buFont typeface="Garamond" pitchFamily="18" charset="0"/>
              <a:buChar char="◦"/>
            </a:pPr>
            <a:r>
              <a:rPr lang="en-US" sz="2000" dirty="0"/>
              <a:t>In todays society, now more than ever, unsettling emotions such as  anxiety, fear and  depression are prevalent in people of all ages</a:t>
            </a:r>
          </a:p>
          <a:p>
            <a:pPr indent="-182880">
              <a:lnSpc>
                <a:spcPct val="100000"/>
              </a:lnSpc>
              <a:buFont typeface="Garamond" pitchFamily="18" charset="0"/>
              <a:buChar char="◦"/>
            </a:pPr>
            <a:endParaRPr lang="en-US" sz="2000" dirty="0"/>
          </a:p>
          <a:p>
            <a:pPr indent="-182880">
              <a:lnSpc>
                <a:spcPct val="100000"/>
              </a:lnSpc>
              <a:buFont typeface="Garamond" pitchFamily="18" charset="0"/>
              <a:buChar char="◦"/>
            </a:pPr>
            <a:r>
              <a:rPr lang="en-US" sz="2000" dirty="0"/>
              <a:t>These emotions can cause a great deal of grief to one’s mental health which can lead to complications with one’s physical health. </a:t>
            </a:r>
          </a:p>
          <a:p>
            <a:pPr indent="-182880">
              <a:lnSpc>
                <a:spcPct val="100000"/>
              </a:lnSpc>
              <a:buFont typeface="Garamond" pitchFamily="18" charset="0"/>
              <a:buChar char="◦"/>
            </a:pPr>
            <a:endParaRPr lang="en-US" sz="2000" dirty="0"/>
          </a:p>
          <a:p>
            <a:pPr indent="-182880">
              <a:lnSpc>
                <a:spcPct val="100000"/>
              </a:lnSpc>
              <a:buFont typeface="Garamond" pitchFamily="18" charset="0"/>
              <a:buChar char="◦"/>
            </a:pPr>
            <a:r>
              <a:rPr lang="en-US" sz="2000" dirty="0"/>
              <a:t>It is important to perhaps take a step back sometimes and focus on the things that make us happy</a:t>
            </a:r>
          </a:p>
          <a:p>
            <a:pPr indent="-182880">
              <a:lnSpc>
                <a:spcPct val="100000"/>
              </a:lnSpc>
              <a:buFont typeface="Garamond" pitchFamily="18" charset="0"/>
              <a:buChar char="◦"/>
            </a:pPr>
            <a:endParaRPr lang="en-US" sz="2000" dirty="0"/>
          </a:p>
          <a:p>
            <a:pPr indent="-182880">
              <a:lnSpc>
                <a:spcPct val="100000"/>
              </a:lnSpc>
              <a:buFont typeface="Garamond" pitchFamily="18" charset="0"/>
              <a:buChar char="◦"/>
            </a:pPr>
            <a:r>
              <a:rPr lang="en-US" sz="2000" dirty="0"/>
              <a:t>Individuals who may have hate in their heart or don’t’ make time for things that bring them happiness may not live long </a:t>
            </a:r>
          </a:p>
        </p:txBody>
      </p:sp>
    </p:spTree>
    <p:extLst>
      <p:ext uri="{BB962C8B-B14F-4D97-AF65-F5344CB8AC3E}">
        <p14:creationId xmlns:p14="http://schemas.microsoft.com/office/powerpoint/2010/main" val="41800267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8DE9B99-ADEF-4DA4-A716-52D0A8BE5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13" name="Rectangle 12">
            <a:extLst>
              <a:ext uri="{FF2B5EF4-FFF2-40B4-BE49-F238E27FC236}">
                <a16:creationId xmlns:a16="http://schemas.microsoft.com/office/drawing/2014/main" id="{6E20860D-8992-496E-BC22-8450E344B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15" name="Rectangle 14">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19" name="Rectangle 18">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accent1"/>
          </a:solidFill>
          <a:ln w="9525" cap="sq" cmpd="sng" algn="ctr">
            <a:noFill/>
            <a:prstDash val="solid"/>
            <a:miter lim="800000"/>
          </a:ln>
          <a:effectLst/>
        </p:spPr>
      </p:sp>
      <p:sp>
        <p:nvSpPr>
          <p:cNvPr id="3" name="Title 2">
            <a:extLst>
              <a:ext uri="{FF2B5EF4-FFF2-40B4-BE49-F238E27FC236}">
                <a16:creationId xmlns:a16="http://schemas.microsoft.com/office/drawing/2014/main" id="{9806D9BF-8C7F-47B8-8935-860A158C3125}"/>
              </a:ext>
            </a:extLst>
          </p:cNvPr>
          <p:cNvSpPr>
            <a:spLocks noGrp="1"/>
          </p:cNvSpPr>
          <p:nvPr>
            <p:ph type="title"/>
          </p:nvPr>
        </p:nvSpPr>
        <p:spPr>
          <a:xfrm>
            <a:off x="983887" y="1185059"/>
            <a:ext cx="3491832" cy="4487882"/>
          </a:xfrm>
        </p:spPr>
        <p:txBody>
          <a:bodyPr vert="horz" lIns="91440" tIns="45720" rIns="91440" bIns="45720" rtlCol="0" anchor="ctr">
            <a:normAutofit/>
          </a:bodyPr>
          <a:lstStyle/>
          <a:p>
            <a:pPr algn="ctr">
              <a:lnSpc>
                <a:spcPct val="90000"/>
              </a:lnSpc>
            </a:pPr>
            <a:r>
              <a:rPr lang="en-US" sz="4400" spc="0" dirty="0">
                <a:solidFill>
                  <a:srgbClr val="FFFFFF"/>
                </a:solidFill>
              </a:rPr>
              <a:t>Others interpretation of Proverbs 17:22</a:t>
            </a:r>
          </a:p>
        </p:txBody>
      </p:sp>
      <p:sp>
        <p:nvSpPr>
          <p:cNvPr id="21" name="Rectangle 20">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4" y="276008"/>
            <a:ext cx="6463060" cy="63059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sp>
      <p:sp>
        <p:nvSpPr>
          <p:cNvPr id="4" name="Text Placeholder 3">
            <a:extLst>
              <a:ext uri="{FF2B5EF4-FFF2-40B4-BE49-F238E27FC236}">
                <a16:creationId xmlns:a16="http://schemas.microsoft.com/office/drawing/2014/main" id="{967BF92A-1081-4FF7-8A38-8432C3B57468}"/>
              </a:ext>
            </a:extLst>
          </p:cNvPr>
          <p:cNvSpPr>
            <a:spLocks noGrp="1"/>
          </p:cNvSpPr>
          <p:nvPr>
            <p:ph type="body" sz="half" idx="2"/>
          </p:nvPr>
        </p:nvSpPr>
        <p:spPr>
          <a:xfrm>
            <a:off x="6096000" y="936416"/>
            <a:ext cx="5178168" cy="4985169"/>
          </a:xfrm>
        </p:spPr>
        <p:txBody>
          <a:bodyPr vert="horz" lIns="91440" tIns="45720" rIns="91440" bIns="45720" rtlCol="0" anchor="ctr">
            <a:normAutofit lnSpcReduction="10000"/>
          </a:bodyPr>
          <a:lstStyle/>
          <a:p>
            <a:pPr indent="-182880">
              <a:lnSpc>
                <a:spcPct val="100000"/>
              </a:lnSpc>
              <a:buFont typeface="Garamond" pitchFamily="18" charset="0"/>
              <a:buChar char="◦"/>
            </a:pPr>
            <a:r>
              <a:rPr lang="en-US" sz="2000" dirty="0"/>
              <a:t> </a:t>
            </a:r>
            <a:r>
              <a:rPr lang="en-US" sz="2000" i="1" dirty="0"/>
              <a:t>A merry heart doeth good like a medicine: but a broken spirit </a:t>
            </a:r>
            <a:r>
              <a:rPr lang="en-US" sz="2000" i="1" dirty="0" err="1"/>
              <a:t>drieth</a:t>
            </a:r>
            <a:r>
              <a:rPr lang="en-US" sz="2000" i="1" dirty="0"/>
              <a:t> the bones.</a:t>
            </a:r>
          </a:p>
          <a:p>
            <a:pPr indent="-182880">
              <a:lnSpc>
                <a:spcPct val="100000"/>
              </a:lnSpc>
              <a:buFont typeface="Garamond" pitchFamily="18" charset="0"/>
              <a:buChar char="◦"/>
            </a:pPr>
            <a:endParaRPr lang="en-US" sz="2000" i="1" dirty="0"/>
          </a:p>
          <a:p>
            <a:pPr indent="-182880">
              <a:lnSpc>
                <a:spcPct val="100000"/>
              </a:lnSpc>
              <a:buFont typeface="Garamond" pitchFamily="18" charset="0"/>
              <a:buChar char="◦"/>
            </a:pPr>
            <a:r>
              <a:rPr lang="en-US" dirty="0"/>
              <a:t>An excerpt from </a:t>
            </a:r>
            <a:r>
              <a:rPr lang="en-US" b="1" dirty="0">
                <a:hlinkClick r:id="rId2"/>
              </a:rPr>
              <a:t>https://biblehub.com/commentaries/benson/proverbs/17.htm</a:t>
            </a:r>
            <a:endParaRPr lang="en-US" b="1" dirty="0"/>
          </a:p>
          <a:p>
            <a:pPr indent="-182880">
              <a:lnSpc>
                <a:spcPct val="100000"/>
              </a:lnSpc>
              <a:buFont typeface="Garamond" pitchFamily="18" charset="0"/>
              <a:buChar char="◦"/>
            </a:pPr>
            <a:endParaRPr lang="en-US" dirty="0"/>
          </a:p>
          <a:p>
            <a:pPr indent="-182880">
              <a:lnSpc>
                <a:spcPct val="100000"/>
              </a:lnSpc>
              <a:buFont typeface="Garamond" pitchFamily="18" charset="0"/>
              <a:buChar char="◦"/>
            </a:pPr>
            <a:r>
              <a:rPr lang="en-US" i="1" dirty="0"/>
              <a:t>“Proverbs 17:22. A merry heart — </a:t>
            </a:r>
            <a:r>
              <a:rPr lang="en-US" i="1" dirty="0" err="1"/>
              <a:t>Cheerfullness</a:t>
            </a:r>
            <a:r>
              <a:rPr lang="en-US" i="1" dirty="0"/>
              <a:t> of mind, especially that which is solid, and </a:t>
            </a:r>
            <a:r>
              <a:rPr lang="en-US" i="1" dirty="0" err="1"/>
              <a:t>ariseth</a:t>
            </a:r>
            <a:r>
              <a:rPr lang="en-US" i="1" dirty="0"/>
              <a:t> from the testimony of a good conscience; doeth good like a medicine — Even to the body; it contributes very much to the restoration or preservation of bodily health and </a:t>
            </a:r>
            <a:r>
              <a:rPr lang="en-US" i="1" dirty="0" err="1"/>
              <a:t>vigour</a:t>
            </a:r>
            <a:r>
              <a:rPr lang="en-US" i="1" dirty="0"/>
              <a:t>, as physicians observe and experience shows; but a broken spirit — A spirit sad and dejected; </a:t>
            </a:r>
            <a:r>
              <a:rPr lang="en-US" i="1" dirty="0" err="1"/>
              <a:t>drieth</a:t>
            </a:r>
            <a:r>
              <a:rPr lang="en-US" i="1" dirty="0"/>
              <a:t> the bones — </a:t>
            </a:r>
            <a:r>
              <a:rPr lang="en-US" i="1" dirty="0" err="1"/>
              <a:t>Wasteth</a:t>
            </a:r>
            <a:r>
              <a:rPr lang="en-US" i="1" dirty="0"/>
              <a:t> the marrow of the bones, and the moisture and strength of the body.”</a:t>
            </a:r>
          </a:p>
        </p:txBody>
      </p:sp>
    </p:spTree>
    <p:extLst>
      <p:ext uri="{BB962C8B-B14F-4D97-AF65-F5344CB8AC3E}">
        <p14:creationId xmlns:p14="http://schemas.microsoft.com/office/powerpoint/2010/main" val="29339965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3258A-F001-4FF6-8F9D-D7C84E1DA762}"/>
              </a:ext>
            </a:extLst>
          </p:cNvPr>
          <p:cNvSpPr>
            <a:spLocks noGrp="1"/>
          </p:cNvSpPr>
          <p:nvPr>
            <p:ph type="title"/>
          </p:nvPr>
        </p:nvSpPr>
        <p:spPr/>
        <p:txBody>
          <a:bodyPr/>
          <a:lstStyle/>
          <a:p>
            <a:pPr algn="ctr"/>
            <a:r>
              <a:rPr lang="en-CA" dirty="0"/>
              <a:t>Bibliography </a:t>
            </a:r>
          </a:p>
        </p:txBody>
      </p:sp>
      <p:sp>
        <p:nvSpPr>
          <p:cNvPr id="3" name="TextBox 2">
            <a:extLst>
              <a:ext uri="{FF2B5EF4-FFF2-40B4-BE49-F238E27FC236}">
                <a16:creationId xmlns:a16="http://schemas.microsoft.com/office/drawing/2014/main" id="{90D93983-ABFE-412D-ABEF-69EE6A1DC2A5}"/>
              </a:ext>
            </a:extLst>
          </p:cNvPr>
          <p:cNvSpPr txBox="1"/>
          <p:nvPr/>
        </p:nvSpPr>
        <p:spPr>
          <a:xfrm>
            <a:off x="1861930" y="1762539"/>
            <a:ext cx="8468139" cy="2308324"/>
          </a:xfrm>
          <a:prstGeom prst="rect">
            <a:avLst/>
          </a:prstGeom>
          <a:noFill/>
        </p:spPr>
        <p:txBody>
          <a:bodyPr wrap="square" rtlCol="0">
            <a:spAutoFit/>
          </a:bodyPr>
          <a:lstStyle/>
          <a:p>
            <a:r>
              <a:rPr lang="en-US" dirty="0"/>
              <a:t>In Pursuit of Organizational Wisdom: An Exegesis of Proverbs 22:17 - 24:22</a:t>
            </a:r>
          </a:p>
          <a:p>
            <a:r>
              <a:rPr lang="en-CA" dirty="0"/>
              <a:t>Thomas R. </a:t>
            </a:r>
            <a:r>
              <a:rPr lang="en-CA" dirty="0" err="1"/>
              <a:t>UlrichRegent</a:t>
            </a:r>
            <a:r>
              <a:rPr lang="en-CA" dirty="0"/>
              <a:t> University</a:t>
            </a:r>
          </a:p>
          <a:p>
            <a:endParaRPr lang="en-CA" dirty="0"/>
          </a:p>
          <a:p>
            <a:endParaRPr lang="en-CA" dirty="0"/>
          </a:p>
          <a:p>
            <a:r>
              <a:rPr lang="en-CA" dirty="0"/>
              <a:t>https://www.insight.org/resources/bible/the-wisdom-books/proverbs</a:t>
            </a:r>
          </a:p>
          <a:p>
            <a:endParaRPr lang="en-CA" dirty="0"/>
          </a:p>
          <a:p>
            <a:r>
              <a:rPr lang="en-CA" dirty="0"/>
              <a:t>https://www.youtube.com/watch?v=xEMno6C_2fY</a:t>
            </a:r>
          </a:p>
          <a:p>
            <a:r>
              <a:rPr lang="en-US" dirty="0"/>
              <a:t> </a:t>
            </a:r>
            <a:endParaRPr lang="en-CA" dirty="0"/>
          </a:p>
        </p:txBody>
      </p:sp>
    </p:spTree>
    <p:extLst>
      <p:ext uri="{BB962C8B-B14F-4D97-AF65-F5344CB8AC3E}">
        <p14:creationId xmlns:p14="http://schemas.microsoft.com/office/powerpoint/2010/main" val="9613581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LightSeedLeftStep">
      <a:dk1>
        <a:srgbClr val="000000"/>
      </a:dk1>
      <a:lt1>
        <a:srgbClr val="FFFFFF"/>
      </a:lt1>
      <a:dk2>
        <a:srgbClr val="223B31"/>
      </a:dk2>
      <a:lt2>
        <a:srgbClr val="E8E5E2"/>
      </a:lt2>
      <a:accent1>
        <a:srgbClr val="50A9EB"/>
      </a:accent1>
      <a:accent2>
        <a:srgbClr val="37B3B4"/>
      </a:accent2>
      <a:accent3>
        <a:srgbClr val="33B680"/>
      </a:accent3>
      <a:accent4>
        <a:srgbClr val="2EB946"/>
      </a:accent4>
      <a:accent5>
        <a:srgbClr val="54B735"/>
      </a:accent5>
      <a:accent6>
        <a:srgbClr val="87AE3A"/>
      </a:accent6>
      <a:hlink>
        <a:srgbClr val="A2785A"/>
      </a:hlink>
      <a:folHlink>
        <a:srgbClr val="7F7F7F"/>
      </a:folHlink>
    </a:clrScheme>
    <a:fontScheme name="Savon">
      <a:majorFont>
        <a:latin typeface="Speak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Selawik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docProps/app.xml><?xml version="1.0" encoding="utf-8"?>
<Properties xmlns="http://schemas.openxmlformats.org/officeDocument/2006/extended-properties" xmlns:vt="http://schemas.openxmlformats.org/officeDocument/2006/docPropsVTypes">
  <TotalTime>1502</TotalTime>
  <Words>679</Words>
  <Application>Microsoft Office PowerPoint</Application>
  <PresentationFormat>Widescreen</PresentationFormat>
  <Paragraphs>58</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Courier New</vt:lpstr>
      <vt:lpstr>Garamond</vt:lpstr>
      <vt:lpstr>Selawik Light</vt:lpstr>
      <vt:lpstr>Speak Pro</vt:lpstr>
      <vt:lpstr>SavonVTI</vt:lpstr>
      <vt:lpstr>Proverbs 17:22</vt:lpstr>
      <vt:lpstr>The Book of Proverbs </vt:lpstr>
      <vt:lpstr>YouTube Videos</vt:lpstr>
      <vt:lpstr>Proverbs Chapter 17</vt:lpstr>
      <vt:lpstr>Proverbs Chapter 17 Examples </vt:lpstr>
      <vt:lpstr>Proverbs 17:22</vt:lpstr>
      <vt:lpstr>My interpretation of Proverbs 17:22</vt:lpstr>
      <vt:lpstr>How we can use Proverbs 17:22 today </vt:lpstr>
      <vt:lpstr>Others interpretation of Proverbs 17:22</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Proverbs 17:22</dc:title>
  <dc:creator>kieran purewal</dc:creator>
  <cp:lastModifiedBy>kieran purewal</cp:lastModifiedBy>
  <cp:revision>2</cp:revision>
  <dcterms:created xsi:type="dcterms:W3CDTF">2020-06-04T20:34:56Z</dcterms:created>
  <dcterms:modified xsi:type="dcterms:W3CDTF">2020-06-05T21:59:46Z</dcterms:modified>
</cp:coreProperties>
</file>