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1"/>
  </p:sldMasterIdLst>
  <p:sldIdLst>
    <p:sldId id="256" r:id="rId2"/>
    <p:sldId id="257" r:id="rId3"/>
    <p:sldId id="279" r:id="rId4"/>
    <p:sldId id="259" r:id="rId5"/>
    <p:sldId id="280" r:id="rId6"/>
    <p:sldId id="260" r:id="rId7"/>
    <p:sldId id="265" r:id="rId8"/>
    <p:sldId id="261" r:id="rId9"/>
    <p:sldId id="264" r:id="rId10"/>
    <p:sldId id="262" r:id="rId11"/>
    <p:sldId id="263" r:id="rId12"/>
    <p:sldId id="267" r:id="rId13"/>
    <p:sldId id="270" r:id="rId14"/>
    <p:sldId id="276" r:id="rId15"/>
    <p:sldId id="281" r:id="rId16"/>
    <p:sldId id="266" r:id="rId17"/>
    <p:sldId id="271" r:id="rId18"/>
    <p:sldId id="274" r:id="rId19"/>
    <p:sldId id="273" r:id="rId20"/>
    <p:sldId id="277" r:id="rId21"/>
    <p:sldId id="282" r:id="rId22"/>
    <p:sldId id="283" r:id="rId23"/>
    <p:sldId id="278" r:id="rId24"/>
    <p:sldId id="268" r:id="rId25"/>
    <p:sldId id="269" r:id="rId26"/>
    <p:sldId id="272" r:id="rId27"/>
    <p:sldId id="287"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F4F4F4"/>
    <a:srgbClr val="FFC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96DFF08F-DC6B-4601-B491-B0F83F6DD2DA}" type="datetimeFigureOut">
              <a:rPr lang="en-US" dirty="0"/>
              <a:t>6/27/24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1879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3E28D29-1ECB-41DF-951B-2A23F95AD026}" type="datetimeFigureOut">
              <a:rPr lang="en-US" dirty="0"/>
              <a:t>6/27/24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8E3F4F-51B2-42EE-AFA2-40C4572185CC}" type="slidenum">
              <a:rPr lang="en-US" dirty="0"/>
              <a:t>‹#›</a:t>
            </a:fld>
            <a:endParaRPr lang="en-US"/>
          </a:p>
        </p:txBody>
      </p:sp>
    </p:spTree>
    <p:extLst>
      <p:ext uri="{BB962C8B-B14F-4D97-AF65-F5344CB8AC3E}">
        <p14:creationId xmlns:p14="http://schemas.microsoft.com/office/powerpoint/2010/main" val="30549391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6/27/24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8655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63440" y="1845736"/>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6DFF08F-DC6B-4601-B491-B0F83F6DD2DA}" type="datetimeFigureOut">
              <a:rPr lang="en-US" dirty="0"/>
              <a:t>6/27/24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7465427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6DFF08F-DC6B-4601-B491-B0F83F6DD2DA}" type="datetimeFigureOut">
              <a:rPr lang="en-US" dirty="0"/>
              <a:t>6/27/24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968398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6DFF08F-DC6B-4601-B491-B0F83F6DD2DA}" type="datetimeFigureOut">
              <a:rPr lang="en-US" dirty="0"/>
              <a:t>6/27/24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9471490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6DFF08F-DC6B-4601-B491-B0F83F6DD2DA}" type="datetimeFigureOut">
              <a:rPr lang="en-US" dirty="0"/>
              <a:pPr/>
              <a:t>6/27/24</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5782622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3460237" y="731520"/>
            <a:ext cx="5009393"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6DFF08F-DC6B-4601-B491-B0F83F6DD2DA}" type="datetimeFigureOut">
              <a:rPr lang="en-US" dirty="0"/>
              <a:pPr/>
              <a:t>6/27/24</a:t>
            </a:fld>
            <a:endParaRPr lang="en-US"/>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8095781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6/27/24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5643057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dirty="0"/>
              <a:t>6/27/24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0791694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dirty="0"/>
              <a:t>6/27/24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834932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6DFF08F-DC6B-4601-B491-B0F83F6DD2DA}" type="datetimeFigureOut">
              <a:rPr lang="en-US" dirty="0"/>
              <a:pPr/>
              <a:t>6/27/24</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1584174"/>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www.flickr.com/photos/picturesbyann/12455810645"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nurse24.it/oss/diventare-oss/joblaborum-studiare-in-germania-per-diventare-oss.html" TargetMode="External"/><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 Id="rId4" Type="http://schemas.openxmlformats.org/officeDocument/2006/relationships/hyperlink" Target="https://vivircomoadultomayor.blogspot.com/2014/05/autocuidado-del-adulto-mayor.html"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agedcarereformnow.com.au/human-rights-transparency-reform/acrm-community-collage-2/" TargetMode="External"/><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hyperlink" Target="https://transitionsinlaterlife.files.wordpress.co/"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hyperlink" Target="https://www.weforum.o/"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6" name="Rectangle 95">
            <a:extLst>
              <a:ext uri="{FF2B5EF4-FFF2-40B4-BE49-F238E27FC236}">
                <a16:creationId xmlns:a16="http://schemas.microsoft.com/office/drawing/2014/main" id="{E5958DBC-F4DA-42A8-8C52-860179790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 name="Picture 2" descr="Free illustration: Seniors, Care For The Elderly - Free Image on ...">
            <a:extLst>
              <a:ext uri="{FF2B5EF4-FFF2-40B4-BE49-F238E27FC236}">
                <a16:creationId xmlns:a16="http://schemas.microsoft.com/office/drawing/2014/main" id="{A55B4577-C09D-B56F-C029-4143B92893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5006" y="992945"/>
            <a:ext cx="2261417" cy="1503842"/>
          </a:xfrm>
          <a:prstGeom prst="rect">
            <a:avLst/>
          </a:prstGeom>
        </p:spPr>
      </p:pic>
      <p:cxnSp>
        <p:nvCxnSpPr>
          <p:cNvPr id="98" name="Straight Connector 97">
            <a:extLst>
              <a:ext uri="{FF2B5EF4-FFF2-40B4-BE49-F238E27FC236}">
                <a16:creationId xmlns:a16="http://schemas.microsoft.com/office/drawing/2014/main" id="{79FCC9A9-2031-4283-9B27-34B62BB7F3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7451" y="2421891"/>
            <a:ext cx="329184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DB7375F2-2929-9BCB-ABAC-B8FCF1976E6B}"/>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020" r="23845" b="2"/>
          <a:stretch/>
        </p:blipFill>
        <p:spPr>
          <a:xfrm>
            <a:off x="820234" y="2952986"/>
            <a:ext cx="1810958" cy="1857102"/>
          </a:xfrm>
          <a:prstGeom prst="rect">
            <a:avLst/>
          </a:prstGeom>
          <a:noFill/>
        </p:spPr>
      </p:pic>
      <p:sp>
        <p:nvSpPr>
          <p:cNvPr id="15" name="TextBox 14">
            <a:extLst>
              <a:ext uri="{FF2B5EF4-FFF2-40B4-BE49-F238E27FC236}">
                <a16:creationId xmlns:a16="http://schemas.microsoft.com/office/drawing/2014/main" id="{DC408265-1539-0E0C-0512-A0B3C6AAE9F4}"/>
              </a:ext>
            </a:extLst>
          </p:cNvPr>
          <p:cNvSpPr txBox="1"/>
          <p:nvPr/>
        </p:nvSpPr>
        <p:spPr>
          <a:xfrm>
            <a:off x="3242284" y="2481988"/>
            <a:ext cx="5602214" cy="2777083"/>
          </a:xfrm>
          <a:prstGeom prst="rect">
            <a:avLst/>
          </a:prstGeom>
        </p:spPr>
        <p:txBody>
          <a:bodyPr rot="0" spcFirstLastPara="0" vertOverflow="overflow" horzOverflow="overflow" vert="horz" lIns="0" tIns="34290" rIns="0" bIns="34290" numCol="1" spcCol="0" rtlCol="0" fromWordArt="0" anchor="t" anchorCtr="0" forceAA="0" compatLnSpc="1">
            <a:prstTxWarp prst="textNoShape">
              <a:avLst/>
            </a:prstTxWarp>
            <a:normAutofit/>
          </a:bodyPr>
          <a:lstStyle/>
          <a:p>
            <a:pPr>
              <a:lnSpc>
                <a:spcPct val="90000"/>
              </a:lnSpc>
              <a:spcAft>
                <a:spcPts val="450"/>
              </a:spcAft>
              <a:buClr>
                <a:schemeClr val="accent1"/>
              </a:buClr>
              <a:buFont typeface="Calibri" panose="020F0502020204030204" pitchFamily="34" charset="0"/>
            </a:pPr>
            <a:r>
              <a:rPr lang="en-US" sz="1600" b="1">
                <a:solidFill>
                  <a:schemeClr val="tx1">
                    <a:lumMod val="75000"/>
                    <a:lumOff val="25000"/>
                  </a:schemeClr>
                </a:solidFill>
                <a:latin typeface="Arial"/>
                <a:cs typeface="Arial"/>
              </a:rPr>
              <a:t>Student names</a:t>
            </a:r>
            <a:r>
              <a:rPr lang="en-US" sz="1600">
                <a:solidFill>
                  <a:schemeClr val="tx1">
                    <a:lumMod val="75000"/>
                    <a:lumOff val="25000"/>
                  </a:schemeClr>
                </a:solidFill>
                <a:latin typeface="Arial"/>
                <a:cs typeface="Arial"/>
              </a:rPr>
              <a:t>:</a:t>
            </a:r>
            <a:r>
              <a:rPr lang="en-GB" sz="1600">
                <a:solidFill>
                  <a:schemeClr val="tx1">
                    <a:lumMod val="75000"/>
                    <a:lumOff val="25000"/>
                  </a:schemeClr>
                </a:solidFill>
                <a:latin typeface="Arial"/>
                <a:cs typeface="Arial"/>
              </a:rPr>
              <a:t>  </a:t>
            </a:r>
            <a:r>
              <a:rPr lang="en-US" sz="1600">
                <a:solidFill>
                  <a:schemeClr val="tx1">
                    <a:lumMod val="75000"/>
                    <a:lumOff val="25000"/>
                  </a:schemeClr>
                </a:solidFill>
                <a:latin typeface="Arial"/>
                <a:cs typeface="Arial"/>
              </a:rPr>
              <a:t>Imtiaz Begum  :   Ana Corcan</a:t>
            </a: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r>
              <a:rPr lang="en-US" sz="1600" b="1">
                <a:solidFill>
                  <a:schemeClr val="tx1">
                    <a:lumMod val="75000"/>
                    <a:lumOff val="25000"/>
                  </a:schemeClr>
                </a:solidFill>
                <a:latin typeface="Arial"/>
                <a:cs typeface="Arial"/>
              </a:rPr>
              <a:t>Student number:</a:t>
            </a:r>
            <a:r>
              <a:rPr lang="en-US" sz="1600">
                <a:solidFill>
                  <a:schemeClr val="tx1">
                    <a:lumMod val="75000"/>
                    <a:lumOff val="25000"/>
                  </a:schemeClr>
                </a:solidFill>
                <a:latin typeface="Arial"/>
                <a:cs typeface="Arial"/>
              </a:rPr>
              <a:t> </a:t>
            </a:r>
            <a:r>
              <a:rPr lang="en-GB" sz="1600">
                <a:solidFill>
                  <a:schemeClr val="tx1">
                    <a:lumMod val="75000"/>
                    <a:lumOff val="25000"/>
                  </a:schemeClr>
                </a:solidFill>
                <a:latin typeface="Arial"/>
                <a:cs typeface="Arial"/>
              </a:rPr>
              <a:t>  </a:t>
            </a:r>
            <a:r>
              <a:rPr lang="en-US" sz="1600">
                <a:solidFill>
                  <a:schemeClr val="tx1">
                    <a:lumMod val="75000"/>
                    <a:lumOff val="25000"/>
                  </a:schemeClr>
                </a:solidFill>
                <a:latin typeface="Arial"/>
                <a:cs typeface="Arial"/>
              </a:rPr>
              <a:t>2128130            2133068</a:t>
            </a: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r>
              <a:rPr lang="en-US" sz="1600" b="1">
                <a:solidFill>
                  <a:schemeClr val="tx1">
                    <a:lumMod val="75000"/>
                    <a:lumOff val="25000"/>
                  </a:schemeClr>
                </a:solidFill>
                <a:latin typeface="Arial"/>
                <a:cs typeface="Arial"/>
              </a:rPr>
              <a:t>Module code:</a:t>
            </a:r>
            <a:r>
              <a:rPr lang="en-US" sz="1600">
                <a:solidFill>
                  <a:schemeClr val="tx1">
                    <a:lumMod val="75000"/>
                    <a:lumOff val="25000"/>
                  </a:schemeClr>
                </a:solidFill>
                <a:latin typeface="Arial"/>
                <a:cs typeface="Arial"/>
              </a:rPr>
              <a:t>BMHP6009</a:t>
            </a: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r>
              <a:rPr lang="en-US" sz="1600" b="1">
                <a:solidFill>
                  <a:schemeClr val="tx1">
                    <a:lumMod val="75000"/>
                    <a:lumOff val="25000"/>
                  </a:schemeClr>
                </a:solidFill>
                <a:latin typeface="Arial"/>
                <a:cs typeface="Arial"/>
              </a:rPr>
              <a:t>Module Title: Living with care</a:t>
            </a:r>
            <a:r>
              <a:rPr lang="en-US" sz="1600">
                <a:solidFill>
                  <a:schemeClr val="tx1">
                    <a:lumMod val="75000"/>
                    <a:lumOff val="25000"/>
                  </a:schemeClr>
                </a:solidFill>
                <a:latin typeface="Arial"/>
                <a:cs typeface="Arial"/>
              </a:rPr>
              <a:t>: The older person</a:t>
            </a: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r>
              <a:rPr lang="en-US" sz="1600" b="1">
                <a:solidFill>
                  <a:schemeClr val="tx1">
                    <a:lumMod val="75000"/>
                    <a:lumOff val="25000"/>
                  </a:schemeClr>
                </a:solidFill>
                <a:latin typeface="Arial"/>
                <a:cs typeface="Arial"/>
              </a:rPr>
              <a:t>Assignment title:</a:t>
            </a:r>
            <a:r>
              <a:rPr lang="en-US" sz="1600">
                <a:solidFill>
                  <a:schemeClr val="tx1">
                    <a:lumMod val="75000"/>
                    <a:lumOff val="25000"/>
                  </a:schemeClr>
                </a:solidFill>
                <a:latin typeface="Arial"/>
                <a:cs typeface="Arial"/>
              </a:rPr>
              <a:t>: Debate presentation, component</a:t>
            </a:r>
            <a:r>
              <a:rPr lang="en-GB" sz="1600">
                <a:solidFill>
                  <a:schemeClr val="tx1">
                    <a:lumMod val="75000"/>
                    <a:lumOff val="25000"/>
                  </a:schemeClr>
                </a:solidFill>
                <a:latin typeface="Arial"/>
                <a:cs typeface="Arial"/>
              </a:rPr>
              <a:t> 1</a:t>
            </a: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r>
              <a:rPr lang="en-US" sz="1600" b="1">
                <a:solidFill>
                  <a:schemeClr val="tx1">
                    <a:lumMod val="75000"/>
                    <a:lumOff val="25000"/>
                  </a:schemeClr>
                </a:solidFill>
                <a:latin typeface="Arial"/>
                <a:cs typeface="Arial"/>
              </a:rPr>
              <a:t>Lectures name: </a:t>
            </a:r>
            <a:r>
              <a:rPr lang="en-US" sz="1600">
                <a:solidFill>
                  <a:schemeClr val="tx1">
                    <a:lumMod val="75000"/>
                    <a:lumOff val="25000"/>
                  </a:schemeClr>
                </a:solidFill>
                <a:latin typeface="Arial"/>
                <a:cs typeface="Arial"/>
              </a:rPr>
              <a:t>Joanne Davies</a:t>
            </a: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endParaRPr lang="en-US" sz="1350">
              <a:solidFill>
                <a:schemeClr val="tx1">
                  <a:lumMod val="75000"/>
                  <a:lumOff val="25000"/>
                </a:schemeClr>
              </a:solidFill>
            </a:endParaRPr>
          </a:p>
          <a:p>
            <a:pPr>
              <a:lnSpc>
                <a:spcPct val="90000"/>
              </a:lnSpc>
              <a:spcAft>
                <a:spcPts val="450"/>
              </a:spcAft>
              <a:buClr>
                <a:schemeClr val="accent1"/>
              </a:buClr>
              <a:buFont typeface="Calibri" panose="020F0502020204030204" pitchFamily="34" charset="0"/>
            </a:pPr>
            <a:endParaRPr lang="en-US" sz="1350">
              <a:solidFill>
                <a:schemeClr val="tx1">
                  <a:lumMod val="75000"/>
                  <a:lumOff val="25000"/>
                </a:schemeClr>
              </a:solidFill>
            </a:endParaRPr>
          </a:p>
        </p:txBody>
      </p:sp>
      <p:sp>
        <p:nvSpPr>
          <p:cNvPr id="100" name="Rectangle 99">
            <a:extLst>
              <a:ext uri="{FF2B5EF4-FFF2-40B4-BE49-F238E27FC236}">
                <a16:creationId xmlns:a16="http://schemas.microsoft.com/office/drawing/2014/main" id="{51DDD252-D7C8-4CE5-9C61-D60D722BC2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9" y="5607987"/>
            <a:ext cx="6857992"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102" name="Rectangle 101">
            <a:extLst>
              <a:ext uri="{FF2B5EF4-FFF2-40B4-BE49-F238E27FC236}">
                <a16:creationId xmlns:a16="http://schemas.microsoft.com/office/drawing/2014/main" id="{2FBD75F5-C49C-4F6A-8D43-7A5939C23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4" name="Date Placeholder 3">
            <a:extLst>
              <a:ext uri="{FF2B5EF4-FFF2-40B4-BE49-F238E27FC236}">
                <a16:creationId xmlns:a16="http://schemas.microsoft.com/office/drawing/2014/main" id="{B937424D-7A74-0F70-3588-4B8571411A51}"/>
              </a:ext>
            </a:extLst>
          </p:cNvPr>
          <p:cNvSpPr>
            <a:spLocks noGrp="1"/>
          </p:cNvSpPr>
          <p:nvPr>
            <p:ph type="dt" sz="half" idx="10"/>
          </p:nvPr>
        </p:nvSpPr>
        <p:spPr>
          <a:xfrm>
            <a:off x="1760221" y="5702090"/>
            <a:ext cx="1390652" cy="273844"/>
          </a:xfrm>
        </p:spPr>
        <p:txBody>
          <a:bodyPr vert="horz" lIns="68580" tIns="34290" rIns="68580" bIns="34290" rtlCol="0" anchor="ctr">
            <a:normAutofit/>
          </a:bodyPr>
          <a:lstStyle/>
          <a:p>
            <a:pPr defTabSz="342900">
              <a:spcAft>
                <a:spcPts val="338"/>
              </a:spcAft>
            </a:pPr>
            <a:fld id="{3611BE2E-2403-4606-9299-80022E396A54}" type="datetime1">
              <a:rPr lang="en-US"/>
              <a:pPr defTabSz="342900">
                <a:spcAft>
                  <a:spcPts val="338"/>
                </a:spcAft>
              </a:pPr>
              <a:t>6/27/24</a:t>
            </a:fld>
            <a:endParaRPr lang="en-US"/>
          </a:p>
        </p:txBody>
      </p:sp>
      <p:sp>
        <p:nvSpPr>
          <p:cNvPr id="5" name="Footer Placeholder 4">
            <a:extLst>
              <a:ext uri="{FF2B5EF4-FFF2-40B4-BE49-F238E27FC236}">
                <a16:creationId xmlns:a16="http://schemas.microsoft.com/office/drawing/2014/main" id="{259EAEB5-EC8F-4368-6692-3F9932D5D387}"/>
              </a:ext>
            </a:extLst>
          </p:cNvPr>
          <p:cNvSpPr>
            <a:spLocks noGrp="1"/>
          </p:cNvSpPr>
          <p:nvPr>
            <p:ph type="ftr" sz="quarter" idx="11"/>
          </p:nvPr>
        </p:nvSpPr>
        <p:spPr>
          <a:xfrm>
            <a:off x="3216480" y="5702090"/>
            <a:ext cx="2712827" cy="273844"/>
          </a:xfrm>
        </p:spPr>
        <p:txBody>
          <a:bodyPr vert="horz" lIns="68580" tIns="34290" rIns="68580" bIns="34290" rtlCol="0" anchor="ctr">
            <a:normAutofit/>
          </a:bodyPr>
          <a:lstStyle/>
          <a:p>
            <a:pPr defTabSz="342900">
              <a:lnSpc>
                <a:spcPct val="90000"/>
              </a:lnSpc>
              <a:spcAft>
                <a:spcPts val="338"/>
              </a:spcAft>
            </a:pPr>
            <a:r>
              <a:rPr lang="en-US" sz="525" kern="1200" cap="all" baseline="0">
                <a:solidFill>
                  <a:srgbClr val="FFFFFF"/>
                </a:solidFill>
                <a:latin typeface="+mn-lt"/>
                <a:ea typeface="+mn-ea"/>
                <a:cs typeface="+mn-cs"/>
              </a:rPr>
              <a:t>
              </a:t>
            </a:r>
          </a:p>
        </p:txBody>
      </p:sp>
    </p:spTree>
    <p:extLst>
      <p:ext uri="{BB962C8B-B14F-4D97-AF65-F5344CB8AC3E}">
        <p14:creationId xmlns:p14="http://schemas.microsoft.com/office/powerpoint/2010/main" val="40196733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5" name="Rectangle 84">
            <a:extLst>
              <a:ext uri="{FF2B5EF4-FFF2-40B4-BE49-F238E27FC236}">
                <a16:creationId xmlns:a16="http://schemas.microsoft.com/office/drawing/2014/main" id="{796CD800-C8BF-41B5-983A-3B3D95FA9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 name="Rectangle 86">
            <a:extLst>
              <a:ext uri="{FF2B5EF4-FFF2-40B4-BE49-F238E27FC236}">
                <a16:creationId xmlns:a16="http://schemas.microsoft.com/office/drawing/2014/main" id="{ED36A27B-61AE-4AA1-8BD6-7310E072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89" name="Straight Connector 88">
            <a:extLst>
              <a:ext uri="{FF2B5EF4-FFF2-40B4-BE49-F238E27FC236}">
                <a16:creationId xmlns:a16="http://schemas.microsoft.com/office/drawing/2014/main" id="{511BC4C5-EB16-4C0B-83E6-96A39848CF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2" name="Picture 1" descr="17.3 Applying the Nursing Process to Grief – Nursing Fundamentals">
            <a:extLst>
              <a:ext uri="{FF2B5EF4-FFF2-40B4-BE49-F238E27FC236}">
                <a16:creationId xmlns:a16="http://schemas.microsoft.com/office/drawing/2014/main" id="{AB51EAD8-9A77-6880-7928-927040F4AD4D}"/>
              </a:ext>
            </a:extLst>
          </p:cNvPr>
          <p:cNvPicPr>
            <a:picLocks noChangeAspect="1"/>
          </p:cNvPicPr>
          <p:nvPr/>
        </p:nvPicPr>
        <p:blipFill rotWithShape="1">
          <a:blip r:embed="rId2">
            <a:extLst>
              <a:ext uri="{28A0092B-C50C-407E-A947-70E740481C1C}">
                <a14:useLocalDpi xmlns:a14="http://schemas.microsoft.com/office/drawing/2010/main" val="0"/>
              </a:ext>
            </a:extLst>
          </a:blip>
          <a:srcRect l="24147" r="41583"/>
          <a:stretch/>
        </p:blipFill>
        <p:spPr>
          <a:xfrm>
            <a:off x="295454" y="59668"/>
            <a:ext cx="1782044" cy="3471012"/>
          </a:xfrm>
          <a:prstGeom prst="rect">
            <a:avLst/>
          </a:prstGeom>
        </p:spPr>
      </p:pic>
      <p:pic>
        <p:nvPicPr>
          <p:cNvPr id="7" name="Picture 6" descr="hand, aged, care, sympathy, senior, elderly, woman, human, dependent ...">
            <a:extLst>
              <a:ext uri="{FF2B5EF4-FFF2-40B4-BE49-F238E27FC236}">
                <a16:creationId xmlns:a16="http://schemas.microsoft.com/office/drawing/2014/main" id="{F435EE16-41B2-17AA-497A-228770D18A8D}"/>
              </a:ext>
            </a:extLst>
          </p:cNvPr>
          <p:cNvPicPr>
            <a:picLocks noChangeAspect="1"/>
          </p:cNvPicPr>
          <p:nvPr/>
        </p:nvPicPr>
        <p:blipFill rotWithShape="1">
          <a:blip r:embed="rId3"/>
          <a:srcRect l="22683" r="21816" b="5"/>
          <a:stretch/>
        </p:blipFill>
        <p:spPr>
          <a:xfrm>
            <a:off x="747641" y="2740206"/>
            <a:ext cx="1782043" cy="3471012"/>
          </a:xfrm>
          <a:prstGeom prst="rect">
            <a:avLst/>
          </a:prstGeom>
        </p:spPr>
      </p:pic>
      <p:sp>
        <p:nvSpPr>
          <p:cNvPr id="8" name="TextBox 7">
            <a:extLst>
              <a:ext uri="{FF2B5EF4-FFF2-40B4-BE49-F238E27FC236}">
                <a16:creationId xmlns:a16="http://schemas.microsoft.com/office/drawing/2014/main" id="{9B61ECAE-BAEA-956D-3731-EEAFD8969BC6}"/>
              </a:ext>
            </a:extLst>
          </p:cNvPr>
          <p:cNvSpPr txBox="1"/>
          <p:nvPr/>
        </p:nvSpPr>
        <p:spPr>
          <a:xfrm>
            <a:off x="3081140" y="1799318"/>
            <a:ext cx="5529305" cy="4023360"/>
          </a:xfrm>
          <a:prstGeom prst="rect">
            <a:avLst/>
          </a:prstGeom>
        </p:spPr>
        <p:txBody>
          <a:bodyPr rot="0" spcFirstLastPara="0" vertOverflow="overflow" horzOverflow="overflow" vert="horz" lIns="0" tIns="45720" rIns="0" bIns="45720" numCol="1" spcCol="0" rtlCol="0" fromWordArt="0" anchor="t" anchorCtr="0" forceAA="0" compatLnSpc="1">
            <a:prstTxWarp prst="textNoShape">
              <a:avLst/>
            </a:prstTxWarp>
            <a:normAutofit/>
          </a:bodyPr>
          <a:lstStyle/>
          <a:p>
            <a:pPr>
              <a:lnSpc>
                <a:spcPct val="90000"/>
              </a:lnSpc>
              <a:spcAft>
                <a:spcPts val="450"/>
              </a:spcAft>
              <a:buClr>
                <a:schemeClr val="accent1"/>
              </a:buClr>
              <a:buFont typeface="Calibri" panose="020F0502020204030204" pitchFamily="34" charset="0"/>
            </a:pPr>
            <a:r>
              <a:rPr lang="en-US" sz="2800" b="1">
                <a:solidFill>
                  <a:schemeClr val="tx1">
                    <a:lumMod val="75000"/>
                    <a:lumOff val="25000"/>
                  </a:schemeClr>
                </a:solidFill>
              </a:rPr>
              <a:t>Introduction</a:t>
            </a:r>
            <a:r>
              <a:rPr lang="en-US" sz="2800">
                <a:solidFill>
                  <a:schemeClr val="tx1">
                    <a:lumMod val="75000"/>
                    <a:lumOff val="25000"/>
                  </a:schemeClr>
                </a:solidFill>
              </a:rPr>
              <a:t>​</a:t>
            </a:r>
          </a:p>
          <a:p>
            <a:pPr>
              <a:lnSpc>
                <a:spcPct val="90000"/>
              </a:lnSpc>
              <a:spcAft>
                <a:spcPts val="450"/>
              </a:spcAft>
              <a:buClr>
                <a:schemeClr val="accent1"/>
              </a:buClr>
              <a:buFont typeface="Calibri" panose="020F0502020204030204" pitchFamily="34" charset="0"/>
            </a:pPr>
            <a:endParaRPr lang="en-US" sz="1400">
              <a:solidFill>
                <a:schemeClr val="tx1">
                  <a:lumMod val="75000"/>
                  <a:lumOff val="25000"/>
                </a:schemeClr>
              </a:solidFill>
            </a:endParaRPr>
          </a:p>
          <a:p>
            <a:pPr>
              <a:lnSpc>
                <a:spcPct val="90000"/>
              </a:lnSpc>
              <a:spcAft>
                <a:spcPts val="450"/>
              </a:spcAft>
              <a:buClr>
                <a:schemeClr val="accent1"/>
              </a:buClr>
              <a:buFont typeface="Calibri" panose="020F0502020204030204" pitchFamily="34" charset="0"/>
            </a:pPr>
            <a:r>
              <a:rPr lang="en-US" sz="1600">
                <a:solidFill>
                  <a:schemeClr val="tx1">
                    <a:lumMod val="75000"/>
                    <a:lumOff val="25000"/>
                  </a:schemeClr>
                </a:solidFill>
              </a:rPr>
              <a:t>T</a:t>
            </a:r>
            <a:r>
              <a:rPr lang="en-US" sz="1600">
                <a:solidFill>
                  <a:schemeClr val="tx1">
                    <a:lumMod val="75000"/>
                    <a:lumOff val="25000"/>
                  </a:schemeClr>
                </a:solidFill>
                <a:latin typeface="Arial"/>
                <a:cs typeface="Arial"/>
              </a:rPr>
              <a:t>he debate on whether older people are best cared for in their own homes versus residential facilities is a crucial topic in today's ageing society. This presentation aims to define and critically examine domiciliary care and residential care, </a:t>
            </a:r>
            <a:r>
              <a:rPr lang="en-GB" sz="1600">
                <a:solidFill>
                  <a:schemeClr val="tx1">
                    <a:lumMod val="75000"/>
                    <a:lumOff val="25000"/>
                  </a:schemeClr>
                </a:solidFill>
                <a:latin typeface="Arial"/>
                <a:cs typeface="Arial"/>
              </a:rPr>
              <a:t>analysing</a:t>
            </a:r>
            <a:r>
              <a:rPr lang="en-US" sz="1600">
                <a:solidFill>
                  <a:schemeClr val="tx1">
                    <a:lumMod val="75000"/>
                    <a:lumOff val="25000"/>
                  </a:schemeClr>
                </a:solidFill>
                <a:latin typeface="Arial"/>
                <a:cs typeface="Arial"/>
              </a:rPr>
              <a:t> the advantages and disadvantages of each approach. We will explore various aspects including funding options in the UK and other countries, end-of-life and palliative care, the gap between care needs and availability, and relevant legislation and policies. By examining these areas, we seek to understand the implications for individuals, families, and society, and to provide a comprehensive overview of the best practices in caring for older adults.​</a:t>
            </a:r>
            <a:endParaRPr lang="en-US" sz="1600">
              <a:solidFill>
                <a:schemeClr val="tx1">
                  <a:lumMod val="75000"/>
                  <a:lumOff val="25000"/>
                </a:schemeClr>
              </a:solidFill>
              <a:latin typeface="Arial"/>
              <a:ea typeface="Calibri"/>
              <a:cs typeface="Arial"/>
            </a:endParaRPr>
          </a:p>
        </p:txBody>
      </p:sp>
      <p:sp>
        <p:nvSpPr>
          <p:cNvPr id="4" name="Date Placeholder 3">
            <a:extLst>
              <a:ext uri="{FF2B5EF4-FFF2-40B4-BE49-F238E27FC236}">
                <a16:creationId xmlns:a16="http://schemas.microsoft.com/office/drawing/2014/main" id="{48C13847-A105-1EEB-DA76-FDA17DE2BF80}"/>
              </a:ext>
            </a:extLst>
          </p:cNvPr>
          <p:cNvSpPr>
            <a:spLocks noGrp="1"/>
          </p:cNvSpPr>
          <p:nvPr>
            <p:ph type="dt" sz="half" idx="10"/>
          </p:nvPr>
        </p:nvSpPr>
        <p:spPr>
          <a:xfrm>
            <a:off x="822960" y="6459785"/>
            <a:ext cx="1854203" cy="365125"/>
          </a:xfrm>
        </p:spPr>
        <p:txBody>
          <a:bodyPr vert="horz" lIns="91440" tIns="45720" rIns="91440" bIns="45720" rtlCol="0" anchor="ctr">
            <a:normAutofit/>
          </a:bodyPr>
          <a:lstStyle/>
          <a:p>
            <a:pPr defTabSz="457200">
              <a:spcAft>
                <a:spcPts val="450"/>
              </a:spcAft>
            </a:pPr>
            <a:fld id="{FEDDF5D6-5D44-4314-84EC-24374727A8E5}" type="datetime1">
              <a:rPr lang="en-US"/>
              <a:pPr defTabSz="457200">
                <a:spcAft>
                  <a:spcPts val="450"/>
                </a:spcAft>
              </a:pPr>
              <a:t>6/27/24</a:t>
            </a:fld>
            <a:endParaRPr lang="en-US"/>
          </a:p>
        </p:txBody>
      </p:sp>
      <p:sp>
        <p:nvSpPr>
          <p:cNvPr id="5" name="Footer Placeholder 4">
            <a:extLst>
              <a:ext uri="{FF2B5EF4-FFF2-40B4-BE49-F238E27FC236}">
                <a16:creationId xmlns:a16="http://schemas.microsoft.com/office/drawing/2014/main" id="{C3F51CC9-6E63-1DC9-C8E2-98353DBDA0B5}"/>
              </a:ext>
            </a:extLst>
          </p:cNvPr>
          <p:cNvSpPr>
            <a:spLocks noGrp="1"/>
          </p:cNvSpPr>
          <p:nvPr>
            <p:ph type="ftr" sz="quarter" idx="11"/>
          </p:nvPr>
        </p:nvSpPr>
        <p:spPr>
          <a:xfrm>
            <a:off x="2764638" y="6459785"/>
            <a:ext cx="3617103" cy="365125"/>
          </a:xfrm>
        </p:spPr>
        <p:txBody>
          <a:bodyPr vert="horz" lIns="91440" tIns="45720" rIns="91440" bIns="45720" rtlCol="0" anchor="ctr">
            <a:normAutofit/>
          </a:bodyPr>
          <a:lstStyle/>
          <a:p>
            <a:pPr defTabSz="457200">
              <a:lnSpc>
                <a:spcPct val="90000"/>
              </a:lnSpc>
              <a:spcAft>
                <a:spcPts val="450"/>
              </a:spcAft>
            </a:pPr>
            <a:r>
              <a:rPr lang="en-US" sz="700" kern="1200" cap="all" baseline="0">
                <a:solidFill>
                  <a:srgbClr val="FFFFFF"/>
                </a:solidFill>
                <a:latin typeface="+mn-lt"/>
                <a:ea typeface="+mn-ea"/>
                <a:cs typeface="+mn-cs"/>
              </a:rPr>
              <a:t>
              </a:t>
            </a:r>
          </a:p>
        </p:txBody>
      </p:sp>
      <p:sp>
        <p:nvSpPr>
          <p:cNvPr id="6" name="Slide Number Placeholder 5">
            <a:extLst>
              <a:ext uri="{FF2B5EF4-FFF2-40B4-BE49-F238E27FC236}">
                <a16:creationId xmlns:a16="http://schemas.microsoft.com/office/drawing/2014/main" id="{923E7D33-BBD0-A595-B116-C8DFFFAC2D4F}"/>
              </a:ext>
            </a:extLst>
          </p:cNvPr>
          <p:cNvSpPr>
            <a:spLocks noGrp="1"/>
          </p:cNvSpPr>
          <p:nvPr>
            <p:ph type="sldNum" sz="quarter" idx="12"/>
          </p:nvPr>
        </p:nvSpPr>
        <p:spPr>
          <a:xfrm>
            <a:off x="7425343" y="6459785"/>
            <a:ext cx="984019" cy="365125"/>
          </a:xfrm>
        </p:spPr>
        <p:txBody>
          <a:bodyPr vert="horz" lIns="91440" tIns="45720" rIns="91440" bIns="45720" rtlCol="0" anchor="ctr">
            <a:normAutofit/>
          </a:bodyPr>
          <a:lstStyle/>
          <a:p>
            <a:pPr defTabSz="457200">
              <a:spcAft>
                <a:spcPts val="450"/>
              </a:spcAft>
            </a:pPr>
            <a:fld id="{70C12960-6E85-460F-B6E3-5B82CB31AF3D}" type="slidenum">
              <a:rPr lang="en-US" dirty="0"/>
              <a:pPr defTabSz="457200">
                <a:spcAft>
                  <a:spcPts val="450"/>
                </a:spcAft>
              </a:pPr>
              <a:t>2</a:t>
            </a:fld>
            <a:endParaRPr lang="en-US"/>
          </a:p>
        </p:txBody>
      </p:sp>
    </p:spTree>
    <p:extLst>
      <p:ext uri="{BB962C8B-B14F-4D97-AF65-F5344CB8AC3E}">
        <p14:creationId xmlns:p14="http://schemas.microsoft.com/office/powerpoint/2010/main" val="2435528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2"/>
            <a:ext cx="6858000" cy="51434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6EDC8CF0-CC3C-9EDC-449C-C60178FCFA06}"/>
              </a:ext>
            </a:extLst>
          </p:cNvPr>
          <p:cNvSpPr>
            <a:spLocks noGrp="1"/>
          </p:cNvSpPr>
          <p:nvPr>
            <p:ph type="title"/>
          </p:nvPr>
        </p:nvSpPr>
        <p:spPr>
          <a:xfrm>
            <a:off x="4123911" y="636899"/>
            <a:ext cx="3704325" cy="1332560"/>
          </a:xfrm>
        </p:spPr>
        <p:txBody>
          <a:bodyPr>
            <a:normAutofit/>
          </a:bodyPr>
          <a:lstStyle/>
          <a:p>
            <a:r>
              <a:rPr lang="en-US" sz="2400" b="1">
                <a:latin typeface="Arial"/>
                <a:ea typeface="Calibri Light"/>
                <a:cs typeface="Calibri Light"/>
              </a:rPr>
              <a:t>What is old age?</a:t>
            </a:r>
            <a:endParaRPr lang="en-US" sz="2400" b="1">
              <a:latin typeface="Arial"/>
              <a:cs typeface="Calibri"/>
            </a:endParaRPr>
          </a:p>
        </p:txBody>
      </p:sp>
      <p:sp>
        <p:nvSpPr>
          <p:cNvPr id="3" name="Content Placeholder 2">
            <a:extLst>
              <a:ext uri="{FF2B5EF4-FFF2-40B4-BE49-F238E27FC236}">
                <a16:creationId xmlns:a16="http://schemas.microsoft.com/office/drawing/2014/main" id="{91FD2DAD-C526-81DC-CC08-BA19452C768F}"/>
              </a:ext>
            </a:extLst>
          </p:cNvPr>
          <p:cNvSpPr>
            <a:spLocks noGrp="1"/>
          </p:cNvSpPr>
          <p:nvPr>
            <p:ph idx="1"/>
          </p:nvPr>
        </p:nvSpPr>
        <p:spPr>
          <a:xfrm>
            <a:off x="3214153" y="1968553"/>
            <a:ext cx="5648038" cy="4036218"/>
          </a:xfrm>
        </p:spPr>
        <p:txBody>
          <a:bodyPr vert="horz" lIns="0" tIns="34290" rIns="0" bIns="34290" rtlCol="0" anchor="t">
            <a:normAutofit/>
          </a:bodyPr>
          <a:lstStyle/>
          <a:p>
            <a:endParaRPr lang="en-US" sz="1600">
              <a:latin typeface="Arial"/>
              <a:ea typeface="Calibri"/>
              <a:cs typeface="Calibri"/>
            </a:endParaRPr>
          </a:p>
          <a:p>
            <a:r>
              <a:rPr lang="en-US" sz="1600">
                <a:latin typeface="Arial"/>
                <a:ea typeface="Calibri"/>
                <a:cs typeface="Calibri"/>
              </a:rPr>
              <a:t>Old age it is context-sensitive and cannot be universally defined.</a:t>
            </a:r>
          </a:p>
          <a:p>
            <a:r>
              <a:rPr lang="en-US" sz="1600">
                <a:latin typeface="Arial"/>
                <a:ea typeface="Calibri"/>
                <a:cs typeface="Calibri"/>
              </a:rPr>
              <a:t>Most developed countries set the retirement age around 65.</a:t>
            </a:r>
          </a:p>
          <a:p>
            <a:r>
              <a:rPr lang="en-US" sz="1600">
                <a:latin typeface="Arial"/>
                <a:ea typeface="Calibri"/>
                <a:cs typeface="Calibri"/>
              </a:rPr>
              <a:t>Generally, someone over the age 65 might be considered an older person. </a:t>
            </a:r>
            <a:endParaRPr lang="en-US" sz="1600">
              <a:latin typeface="Arial"/>
              <a:cs typeface="Calibri"/>
            </a:endParaRPr>
          </a:p>
          <a:p>
            <a:r>
              <a:rPr lang="en-US" sz="1600">
                <a:latin typeface="Arial"/>
                <a:ea typeface="Calibri"/>
                <a:cs typeface="Calibri"/>
              </a:rPr>
              <a:t>However, this can vary </a:t>
            </a:r>
            <a:r>
              <a:rPr lang="en-GB" sz="1600">
                <a:latin typeface="Arial"/>
                <a:ea typeface="Calibri"/>
                <a:cs typeface="Calibri"/>
              </a:rPr>
              <a:t>from a person to another,</a:t>
            </a:r>
            <a:r>
              <a:rPr lang="en-US" sz="1600">
                <a:latin typeface="Arial"/>
                <a:ea typeface="Calibri"/>
                <a:cs typeface="Calibri"/>
              </a:rPr>
              <a:t>as one person at 75 years old may be healthier than someone at 65 years old. </a:t>
            </a:r>
          </a:p>
          <a:p>
            <a:r>
              <a:rPr lang="en-US" sz="1200">
                <a:latin typeface="Arial"/>
                <a:ea typeface="Calibri"/>
                <a:cs typeface="Calibri"/>
              </a:rPr>
              <a:t>(Gov UK. 2017).</a:t>
            </a:r>
          </a:p>
          <a:p>
            <a:endParaRPr lang="en-US">
              <a:ea typeface="Calibri"/>
              <a:cs typeface="Calibri"/>
            </a:endParaRPr>
          </a:p>
        </p:txBody>
      </p:sp>
      <p:pic>
        <p:nvPicPr>
          <p:cNvPr id="4" name="Picture 3" descr="Walking Old People · Free photo on Pixabay">
            <a:extLst>
              <a:ext uri="{FF2B5EF4-FFF2-40B4-BE49-F238E27FC236}">
                <a16:creationId xmlns:a16="http://schemas.microsoft.com/office/drawing/2014/main" id="{CBFC50CF-0360-7121-9F27-67454933ED00}"/>
              </a:ext>
            </a:extLst>
          </p:cNvPr>
          <p:cNvPicPr>
            <a:picLocks noChangeAspect="1"/>
          </p:cNvPicPr>
          <p:nvPr/>
        </p:nvPicPr>
        <p:blipFill rotWithShape="1">
          <a:blip r:embed="rId2">
            <a:extLst>
              <a:ext uri="{28A0092B-C50C-407E-A947-70E740481C1C}">
                <a14:useLocalDpi xmlns:a14="http://schemas.microsoft.com/office/drawing/2010/main" val="0"/>
              </a:ext>
            </a:extLst>
          </a:blip>
          <a:srcRect l="7038" r="59301"/>
          <a:stretch/>
        </p:blipFill>
        <p:spPr>
          <a:xfrm>
            <a:off x="446213" y="848155"/>
            <a:ext cx="2618027" cy="5152595"/>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17285" y="2421527"/>
            <a:ext cx="3471011"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3608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0" name="Rectangle 109">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1" name="Rectangle 110">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2" name="Straight Connector 111">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2" name="Picture 1" descr="Free picture: portrait, elderly, woman, kitchen, preparing, meal">
            <a:extLst>
              <a:ext uri="{FF2B5EF4-FFF2-40B4-BE49-F238E27FC236}">
                <a16:creationId xmlns:a16="http://schemas.microsoft.com/office/drawing/2014/main" id="{79D323CF-0C96-FD18-BB01-CDB0D4714BA1}"/>
              </a:ext>
            </a:extLst>
          </p:cNvPr>
          <p:cNvPicPr>
            <a:picLocks noChangeAspect="1"/>
          </p:cNvPicPr>
          <p:nvPr/>
        </p:nvPicPr>
        <p:blipFill rotWithShape="1">
          <a:blip r:embed="rId2">
            <a:extLst>
              <a:ext uri="{28A0092B-C50C-407E-A947-70E740481C1C}">
                <a14:useLocalDpi xmlns:a14="http://schemas.microsoft.com/office/drawing/2010/main" val="0"/>
              </a:ext>
            </a:extLst>
          </a:blip>
          <a:srcRect l="24296" r="31065"/>
          <a:stretch/>
        </p:blipFill>
        <p:spPr>
          <a:xfrm>
            <a:off x="807324" y="1916318"/>
            <a:ext cx="2321247" cy="3471012"/>
          </a:xfrm>
          <a:prstGeom prst="rect">
            <a:avLst/>
          </a:prstGeom>
        </p:spPr>
      </p:pic>
      <p:sp>
        <p:nvSpPr>
          <p:cNvPr id="3" name="TextBox 2">
            <a:extLst>
              <a:ext uri="{FF2B5EF4-FFF2-40B4-BE49-F238E27FC236}">
                <a16:creationId xmlns:a16="http://schemas.microsoft.com/office/drawing/2014/main" id="{C3A31868-00CA-A372-0B85-97938CE96C41}"/>
              </a:ext>
            </a:extLst>
          </p:cNvPr>
          <p:cNvSpPr txBox="1"/>
          <p:nvPr/>
        </p:nvSpPr>
        <p:spPr>
          <a:xfrm>
            <a:off x="3478124" y="1641640"/>
            <a:ext cx="4886961" cy="4023360"/>
          </a:xfrm>
          <a:prstGeom prst="rect">
            <a:avLst/>
          </a:prstGeom>
        </p:spPr>
        <p:txBody>
          <a:bodyPr rot="0" spcFirstLastPara="0" vertOverflow="overflow" horzOverflow="overflow" vert="horz" lIns="0" tIns="45720" rIns="0" bIns="45720" numCol="1" spcCol="0" rtlCol="0" fromWordArt="0" anchor="t" anchorCtr="0" forceAA="0" compatLnSpc="1">
            <a:prstTxWarp prst="textNoShape">
              <a:avLst/>
            </a:prstTxWarp>
            <a:normAutofit/>
          </a:bodyPr>
          <a:lstStyle/>
          <a:p>
            <a:pPr>
              <a:lnSpc>
                <a:spcPct val="90000"/>
              </a:lnSpc>
              <a:spcAft>
                <a:spcPts val="450"/>
              </a:spcAft>
              <a:buClr>
                <a:schemeClr val="accent1"/>
              </a:buClr>
              <a:buFont typeface="Calibri" panose="020F0502020204030204" pitchFamily="34" charset="0"/>
            </a:pPr>
            <a:endParaRPr lang="en-US" sz="1700" b="1">
              <a:solidFill>
                <a:schemeClr val="tx1">
                  <a:lumMod val="75000"/>
                  <a:lumOff val="25000"/>
                </a:schemeClr>
              </a:solidFill>
            </a:endParaRPr>
          </a:p>
          <a:p>
            <a:pPr>
              <a:lnSpc>
                <a:spcPct val="90000"/>
              </a:lnSpc>
              <a:spcAft>
                <a:spcPts val="450"/>
              </a:spcAft>
              <a:buClr>
                <a:schemeClr val="accent1"/>
              </a:buClr>
              <a:buFont typeface="Calibri" panose="020F0502020204030204" pitchFamily="34" charset="0"/>
            </a:pPr>
            <a:endParaRPr lang="en-US" sz="1700" b="1">
              <a:solidFill>
                <a:schemeClr val="tx1">
                  <a:lumMod val="75000"/>
                  <a:lumOff val="25000"/>
                </a:schemeClr>
              </a:solidFill>
            </a:endParaRPr>
          </a:p>
          <a:p>
            <a:pPr>
              <a:lnSpc>
                <a:spcPct val="90000"/>
              </a:lnSpc>
              <a:spcAft>
                <a:spcPts val="450"/>
              </a:spcAft>
              <a:buClr>
                <a:schemeClr val="accent1"/>
              </a:buClr>
              <a:buFont typeface="Calibri" panose="020F0502020204030204" pitchFamily="34" charset="0"/>
            </a:pPr>
            <a:r>
              <a:rPr lang="en-US" sz="1700" b="1">
                <a:solidFill>
                  <a:schemeClr val="tx1">
                    <a:lumMod val="75000"/>
                    <a:lumOff val="25000"/>
                  </a:schemeClr>
                </a:solidFill>
              </a:rPr>
              <a:t>  </a:t>
            </a:r>
            <a:r>
              <a:rPr lang="en-US" sz="2400" b="1">
                <a:solidFill>
                  <a:schemeClr val="tx1">
                    <a:lumMod val="75000"/>
                    <a:lumOff val="25000"/>
                  </a:schemeClr>
                </a:solidFill>
                <a:latin typeface="Arial"/>
                <a:cs typeface="Arial"/>
              </a:rPr>
              <a:t>    Domiciliary Care</a:t>
            </a:r>
            <a:endParaRPr lang="en-US" sz="2400">
              <a:solidFill>
                <a:schemeClr val="tx1">
                  <a:lumMod val="75000"/>
                  <a:lumOff val="25000"/>
                </a:schemeClr>
              </a:solidFill>
              <a:latin typeface="Arial"/>
              <a:cs typeface="Arial"/>
            </a:endParaRPr>
          </a:p>
          <a:p>
            <a:pPr>
              <a:lnSpc>
                <a:spcPct val="90000"/>
              </a:lnSpc>
              <a:spcAft>
                <a:spcPts val="450"/>
              </a:spcAft>
              <a:buClr>
                <a:schemeClr val="accent1"/>
              </a:buClr>
              <a:buFont typeface="Calibri" panose="020F0502020204030204" pitchFamily="34" charset="0"/>
            </a:pPr>
            <a:endParaRPr lang="en-US" sz="1700">
              <a:solidFill>
                <a:schemeClr val="tx1">
                  <a:lumMod val="75000"/>
                  <a:lumOff val="25000"/>
                </a:schemeClr>
              </a:solidFill>
            </a:endParaRPr>
          </a:p>
          <a:p>
            <a:pPr>
              <a:lnSpc>
                <a:spcPct val="90000"/>
              </a:lnSpc>
              <a:spcAft>
                <a:spcPts val="450"/>
              </a:spcAft>
              <a:buClr>
                <a:schemeClr val="accent1"/>
              </a:buClr>
              <a:buFont typeface="Calibri" panose="020F0502020204030204" pitchFamily="34" charset="0"/>
            </a:pPr>
            <a:endParaRPr lang="en-US" sz="1700">
              <a:solidFill>
                <a:schemeClr val="tx1">
                  <a:lumMod val="75000"/>
                  <a:lumOff val="25000"/>
                </a:schemeClr>
              </a:solidFill>
            </a:endParaRPr>
          </a:p>
          <a:p>
            <a:pPr>
              <a:lnSpc>
                <a:spcPct val="90000"/>
              </a:lnSpc>
              <a:spcAft>
                <a:spcPts val="450"/>
              </a:spcAft>
              <a:buClr>
                <a:schemeClr val="accent1"/>
              </a:buClr>
              <a:buFont typeface="Calibri" panose="020F0502020204030204" pitchFamily="34" charset="0"/>
            </a:pPr>
            <a:r>
              <a:rPr lang="en-US" sz="1600">
                <a:solidFill>
                  <a:schemeClr val="tx1">
                    <a:lumMod val="75000"/>
                    <a:lumOff val="25000"/>
                  </a:schemeClr>
                </a:solidFill>
                <a:latin typeface="Arial"/>
                <a:cs typeface="Arial"/>
              </a:rPr>
              <a:t>care services provided in an individual’s home, such as personal care (bathing, dressing), household assistance (cleaning, cooking), and healthcare services (nursing care, medication management).</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cs typeface="Arial"/>
            </a:endParaRPr>
          </a:p>
          <a:p>
            <a:pPr>
              <a:lnSpc>
                <a:spcPct val="90000"/>
              </a:lnSpc>
              <a:spcAft>
                <a:spcPts val="450"/>
              </a:spcAft>
              <a:buClr>
                <a:schemeClr val="accent1"/>
              </a:buClr>
              <a:buFont typeface="Calibri" panose="020F0502020204030204" pitchFamily="34" charset="0"/>
            </a:pPr>
            <a:r>
              <a:rPr lang="en-US" sz="1100">
                <a:solidFill>
                  <a:schemeClr val="tx1">
                    <a:lumMod val="75000"/>
                    <a:lumOff val="25000"/>
                  </a:schemeClr>
                </a:solidFill>
                <a:latin typeface="Arial"/>
                <a:cs typeface="Arial"/>
              </a:rPr>
              <a:t>(Age UK, 2021).</a:t>
            </a:r>
            <a:r>
              <a:rPr lang="en-US" sz="1700">
                <a:solidFill>
                  <a:schemeClr val="tx1">
                    <a:lumMod val="75000"/>
                    <a:lumOff val="25000"/>
                  </a:schemeClr>
                </a:solidFill>
              </a:rPr>
              <a:t>	</a:t>
            </a:r>
            <a:endParaRPr lang="en-US" sz="1700">
              <a:solidFill>
                <a:schemeClr val="tx1">
                  <a:lumMod val="75000"/>
                  <a:lumOff val="25000"/>
                </a:schemeClr>
              </a:solidFill>
              <a:ea typeface="Calibri"/>
              <a:cs typeface="Calibri"/>
            </a:endParaRPr>
          </a:p>
        </p:txBody>
      </p:sp>
      <p:sp>
        <p:nvSpPr>
          <p:cNvPr id="5" name="Date Placeholder 4">
            <a:extLst>
              <a:ext uri="{FF2B5EF4-FFF2-40B4-BE49-F238E27FC236}">
                <a16:creationId xmlns:a16="http://schemas.microsoft.com/office/drawing/2014/main" id="{0C2CD73D-451E-3145-80A9-E27FEB9E047D}"/>
              </a:ext>
            </a:extLst>
          </p:cNvPr>
          <p:cNvSpPr>
            <a:spLocks noGrp="1"/>
          </p:cNvSpPr>
          <p:nvPr>
            <p:ph type="dt" sz="half" idx="10"/>
          </p:nvPr>
        </p:nvSpPr>
        <p:spPr>
          <a:xfrm>
            <a:off x="822960" y="6459785"/>
            <a:ext cx="1854203" cy="365125"/>
          </a:xfrm>
        </p:spPr>
        <p:txBody>
          <a:bodyPr vert="horz" lIns="91440" tIns="45720" rIns="91440" bIns="45720" rtlCol="0" anchor="ctr">
            <a:normAutofit/>
          </a:bodyPr>
          <a:lstStyle/>
          <a:p>
            <a:pPr>
              <a:spcAft>
                <a:spcPts val="338"/>
              </a:spcAft>
            </a:pPr>
            <a:fld id="{79C82E06-96C3-4C29-95A4-303298528CC9}" type="datetime1">
              <a:rPr lang="en-US"/>
              <a:pPr>
                <a:spcAft>
                  <a:spcPts val="338"/>
                </a:spcAft>
              </a:pPr>
              <a:t>6/27/24</a:t>
            </a:fld>
            <a:endParaRPr lang="en-US"/>
          </a:p>
        </p:txBody>
      </p:sp>
      <p:sp>
        <p:nvSpPr>
          <p:cNvPr id="6" name="Footer Placeholder 5">
            <a:extLst>
              <a:ext uri="{FF2B5EF4-FFF2-40B4-BE49-F238E27FC236}">
                <a16:creationId xmlns:a16="http://schemas.microsoft.com/office/drawing/2014/main" id="{59DB5416-D87A-8EB3-5FCE-E345FE7A01F5}"/>
              </a:ext>
            </a:extLst>
          </p:cNvPr>
          <p:cNvSpPr>
            <a:spLocks noGrp="1"/>
          </p:cNvSpPr>
          <p:nvPr>
            <p:ph type="ftr" sz="quarter" idx="11"/>
          </p:nvPr>
        </p:nvSpPr>
        <p:spPr>
          <a:xfrm>
            <a:off x="2764638" y="6459785"/>
            <a:ext cx="3617103" cy="365125"/>
          </a:xfrm>
        </p:spPr>
        <p:txBody>
          <a:bodyPr vert="horz" lIns="91440" tIns="45720" rIns="91440" bIns="45720" rtlCol="0" anchor="ctr">
            <a:normAutofit/>
          </a:bodyPr>
          <a:lstStyle/>
          <a:p>
            <a:pPr>
              <a:lnSpc>
                <a:spcPct val="90000"/>
              </a:lnSpc>
              <a:spcAft>
                <a:spcPts val="338"/>
              </a:spcAft>
            </a:pPr>
            <a:r>
              <a:rPr lang="en-US" sz="800" kern="1200" cap="all" baseline="0">
                <a:solidFill>
                  <a:srgbClr val="FFFFFF"/>
                </a:solidFill>
                <a:latin typeface="+mn-lt"/>
                <a:ea typeface="+mn-ea"/>
                <a:cs typeface="+mn-cs"/>
              </a:rPr>
              <a:t>
              </a:t>
            </a:r>
          </a:p>
        </p:txBody>
      </p:sp>
    </p:spTree>
    <p:extLst>
      <p:ext uri="{BB962C8B-B14F-4D97-AF65-F5344CB8AC3E}">
        <p14:creationId xmlns:p14="http://schemas.microsoft.com/office/powerpoint/2010/main" val="18836503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796CD800-C8BF-41B5-983A-3B3D95FA9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73" name="Rectangle 72">
            <a:extLst>
              <a:ext uri="{FF2B5EF4-FFF2-40B4-BE49-F238E27FC236}">
                <a16:creationId xmlns:a16="http://schemas.microsoft.com/office/drawing/2014/main" id="{ED36A27B-61AE-4AA1-8BD6-7310E072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75" name="Straight Connector 74">
            <a:extLst>
              <a:ext uri="{FF2B5EF4-FFF2-40B4-BE49-F238E27FC236}">
                <a16:creationId xmlns:a16="http://schemas.microsoft.com/office/drawing/2014/main" id="{511BC4C5-EB16-4C0B-83E6-96A39848CF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77" name="Rectangle 76">
            <a:extLst>
              <a:ext uri="{FF2B5EF4-FFF2-40B4-BE49-F238E27FC236}">
                <a16:creationId xmlns:a16="http://schemas.microsoft.com/office/drawing/2014/main" id="{73B90B8B-F76B-4130-8370-38033EEAC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cxnSp>
        <p:nvCxnSpPr>
          <p:cNvPr id="79" name="Straight Connector 78">
            <a:extLst>
              <a:ext uri="{FF2B5EF4-FFF2-40B4-BE49-F238E27FC236}">
                <a16:creationId xmlns:a16="http://schemas.microsoft.com/office/drawing/2014/main" id="{C2D93264-3FF9-4175-A7FA-F927F0F77A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7451" y="2421891"/>
            <a:ext cx="329184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8" name="Picture 7" descr="A nurse touching an old person&amp;#39;s shoulder&#10;&#10;Description automatically generated">
            <a:extLst>
              <a:ext uri="{FF2B5EF4-FFF2-40B4-BE49-F238E27FC236}">
                <a16:creationId xmlns:a16="http://schemas.microsoft.com/office/drawing/2014/main" id="{01434620-B647-4611-6AF1-EE92EEB4185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9109"/>
          <a:stretch/>
        </p:blipFill>
        <p:spPr>
          <a:xfrm>
            <a:off x="819656" y="1440160"/>
            <a:ext cx="2261417" cy="3324053"/>
          </a:xfrm>
          <a:prstGeom prst="rect">
            <a:avLst/>
          </a:prstGeom>
        </p:spPr>
      </p:pic>
      <p:sp>
        <p:nvSpPr>
          <p:cNvPr id="3" name="TextBox 2">
            <a:extLst>
              <a:ext uri="{FF2B5EF4-FFF2-40B4-BE49-F238E27FC236}">
                <a16:creationId xmlns:a16="http://schemas.microsoft.com/office/drawing/2014/main" id="{C3A31868-00CA-A372-0B85-97938CE96C41}"/>
              </a:ext>
            </a:extLst>
          </p:cNvPr>
          <p:cNvSpPr txBox="1"/>
          <p:nvPr/>
        </p:nvSpPr>
        <p:spPr>
          <a:xfrm>
            <a:off x="3215114" y="863107"/>
            <a:ext cx="5496955" cy="4745867"/>
          </a:xfrm>
          <a:prstGeom prst="rect">
            <a:avLst/>
          </a:prstGeom>
        </p:spPr>
        <p:txBody>
          <a:bodyPr rot="0" spcFirstLastPara="0" vertOverflow="overflow" horzOverflow="overflow" vert="horz" lIns="0" tIns="34290" rIns="0" bIns="34290" numCol="1" spcCol="0" rtlCol="0" fromWordArt="0" anchor="t" anchorCtr="0" forceAA="0" compatLnSpc="1">
            <a:prstTxWarp prst="textNoShape">
              <a:avLst/>
            </a:prstTxWarp>
            <a:normAutofit/>
          </a:bodyPr>
          <a:lstStyle/>
          <a:p>
            <a:pPr>
              <a:lnSpc>
                <a:spcPct val="90000"/>
              </a:lnSpc>
              <a:spcAft>
                <a:spcPts val="450"/>
              </a:spcAft>
              <a:buClr>
                <a:schemeClr val="accent1"/>
              </a:buClr>
              <a:buFont typeface="Calibri" panose="020F0502020204030204" pitchFamily="34" charset="0"/>
            </a:pPr>
            <a:endParaRPr lang="en-US" sz="1350" b="1">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r>
              <a:rPr lang="en-US" sz="2800" b="1">
                <a:solidFill>
                  <a:schemeClr val="tx1">
                    <a:lumMod val="75000"/>
                    <a:lumOff val="25000"/>
                  </a:schemeClr>
                </a:solidFill>
                <a:latin typeface="Arial"/>
                <a:ea typeface="Calibri"/>
                <a:cs typeface="Arial"/>
              </a:rPr>
              <a:t>     </a:t>
            </a:r>
            <a:endParaRPr lang="en-US" sz="2800">
              <a:solidFill>
                <a:schemeClr val="tx1">
                  <a:lumMod val="75000"/>
                  <a:lumOff val="25000"/>
                </a:schemeClr>
              </a:solidFill>
              <a:latin typeface="Arial"/>
              <a:ea typeface="Calibri"/>
              <a:cs typeface="Arial"/>
            </a:endParaRPr>
          </a:p>
          <a:p>
            <a:pPr>
              <a:lnSpc>
                <a:spcPct val="90000"/>
              </a:lnSpc>
              <a:spcAft>
                <a:spcPts val="450"/>
              </a:spcAft>
              <a:buFont typeface="Calibri" panose="020F0502020204030204" pitchFamily="34" charset="0"/>
            </a:pPr>
            <a:r>
              <a:rPr lang="en-US" sz="2800" b="1">
                <a:solidFill>
                  <a:schemeClr val="tx1">
                    <a:lumMod val="75000"/>
                    <a:lumOff val="25000"/>
                  </a:schemeClr>
                </a:solidFill>
                <a:latin typeface="Arial"/>
                <a:ea typeface="Calibri"/>
                <a:cs typeface="Arial"/>
              </a:rPr>
              <a:t>   </a:t>
            </a:r>
            <a:r>
              <a:rPr lang="en-US" b="1">
                <a:solidFill>
                  <a:schemeClr val="tx1">
                    <a:lumMod val="75000"/>
                    <a:lumOff val="25000"/>
                  </a:schemeClr>
                </a:solidFill>
                <a:latin typeface="Arial"/>
                <a:ea typeface="Calibri"/>
                <a:cs typeface="Arial"/>
              </a:rPr>
              <a:t> </a:t>
            </a:r>
            <a:r>
              <a:rPr lang="en-US" sz="2400" b="1">
                <a:solidFill>
                  <a:schemeClr val="tx1">
                    <a:lumMod val="75000"/>
                    <a:lumOff val="25000"/>
                  </a:schemeClr>
                </a:solidFill>
                <a:latin typeface="Arial"/>
                <a:ea typeface="Calibri"/>
                <a:cs typeface="Arial"/>
              </a:rPr>
              <a:t>  Residential Care:</a:t>
            </a:r>
            <a:endParaRPr lang="en-US" sz="2400">
              <a:solidFill>
                <a:schemeClr val="tx1">
                  <a:lumMod val="75000"/>
                  <a:lumOff val="25000"/>
                </a:schemeClr>
              </a:solidFill>
              <a:latin typeface="Arial"/>
              <a:ea typeface="Calibri"/>
              <a:cs typeface="Arial"/>
            </a:endParaRPr>
          </a:p>
          <a:p>
            <a:pPr>
              <a:lnSpc>
                <a:spcPct val="90000"/>
              </a:lnSpc>
              <a:spcAft>
                <a:spcPts val="450"/>
              </a:spcAft>
              <a:buFont typeface="Calibri" panose="020F0502020204030204" pitchFamily="34" charset="0"/>
            </a:pPr>
            <a:endParaRPr lang="en-US" sz="1200" b="1">
              <a:solidFill>
                <a:schemeClr val="tx1">
                  <a:lumMod val="75000"/>
                  <a:lumOff val="25000"/>
                </a:schemeClr>
              </a:solidFill>
              <a:latin typeface="Arial"/>
              <a:ea typeface="Calibri"/>
              <a:cs typeface="Arial"/>
            </a:endParaRPr>
          </a:p>
          <a:p>
            <a:pPr>
              <a:lnSpc>
                <a:spcPct val="150000"/>
              </a:lnSpc>
              <a:spcAft>
                <a:spcPts val="450"/>
              </a:spcAft>
              <a:buClr>
                <a:schemeClr val="accent1"/>
              </a:buClr>
              <a:buFont typeface="Calibri" panose="020F0502020204030204" pitchFamily="34" charset="0"/>
            </a:pPr>
            <a:endParaRPr lang="en-GB" sz="1600">
              <a:solidFill>
                <a:schemeClr val="tx1">
                  <a:lumMod val="75000"/>
                  <a:lumOff val="25000"/>
                </a:schemeClr>
              </a:solidFill>
              <a:latin typeface="Arial"/>
              <a:cs typeface="Arial"/>
            </a:endParaRPr>
          </a:p>
          <a:p>
            <a:pPr>
              <a:lnSpc>
                <a:spcPct val="150000"/>
              </a:lnSpc>
              <a:spcAft>
                <a:spcPts val="450"/>
              </a:spcAft>
              <a:buFont typeface="Calibri" panose="020F0502020204030204" pitchFamily="34" charset="0"/>
            </a:pPr>
            <a:r>
              <a:rPr lang="en-US" sz="1600">
                <a:solidFill>
                  <a:schemeClr val="tx1">
                    <a:lumMod val="75000"/>
                    <a:lumOff val="25000"/>
                  </a:schemeClr>
                </a:solidFill>
                <a:latin typeface="Arial"/>
                <a:cs typeface="Arial"/>
              </a:rPr>
              <a:t>Care services provided in a dedicated facility, including assisted living, nursing homes, and specialized care homes, where residents receive 24/7 support, medical care, and social activities.</a:t>
            </a:r>
            <a:endParaRPr lang="en-GB" sz="1600">
              <a:solidFill>
                <a:schemeClr val="tx1">
                  <a:lumMod val="75000"/>
                  <a:lumOff val="25000"/>
                </a:schemeClr>
              </a:solidFill>
              <a:latin typeface="Arial"/>
              <a:cs typeface="Arial"/>
            </a:endParaRPr>
          </a:p>
          <a:p>
            <a:pPr>
              <a:lnSpc>
                <a:spcPct val="90000"/>
              </a:lnSpc>
              <a:spcAft>
                <a:spcPts val="450"/>
              </a:spcAft>
              <a:buClr>
                <a:schemeClr val="accent1"/>
              </a:buClr>
              <a:buFont typeface="Calibri" panose="020F0502020204030204" pitchFamily="34" charset="0"/>
            </a:pPr>
            <a:endParaRPr lang="en-GB" sz="120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endParaRPr lang="en-GB" sz="120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endParaRPr lang="en-GB" sz="110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endParaRPr lang="en-GB" sz="110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r>
              <a:rPr lang="en-GB" sz="1100">
                <a:solidFill>
                  <a:schemeClr val="tx1">
                    <a:lumMod val="75000"/>
                    <a:lumOff val="25000"/>
                  </a:schemeClr>
                </a:solidFill>
                <a:latin typeface="Arial"/>
                <a:cs typeface="Arial"/>
              </a:rPr>
              <a:t>(Age UK, 2021).</a:t>
            </a:r>
            <a:r>
              <a:rPr lang="en-US" sz="1100">
                <a:solidFill>
                  <a:schemeClr val="tx1">
                    <a:lumMod val="75000"/>
                    <a:lumOff val="25000"/>
                  </a:schemeClr>
                </a:solidFill>
                <a:latin typeface="Arial"/>
                <a:cs typeface="Arial"/>
              </a:rPr>
              <a:t>	</a:t>
            </a:r>
          </a:p>
        </p:txBody>
      </p:sp>
      <p:sp>
        <p:nvSpPr>
          <p:cNvPr id="81" name="Rectangle 80">
            <a:extLst>
              <a:ext uri="{FF2B5EF4-FFF2-40B4-BE49-F238E27FC236}">
                <a16:creationId xmlns:a16="http://schemas.microsoft.com/office/drawing/2014/main" id="{91C67939-3FD0-4B45-8AA4-9FE55C7EE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9" y="5607987"/>
            <a:ext cx="6857992"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83" name="Rectangle 82">
            <a:extLst>
              <a:ext uri="{FF2B5EF4-FFF2-40B4-BE49-F238E27FC236}">
                <a16:creationId xmlns:a16="http://schemas.microsoft.com/office/drawing/2014/main" id="{0981A96A-A87C-4F87-845A-3B0A6529F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5" name="Date Placeholder 4">
            <a:extLst>
              <a:ext uri="{FF2B5EF4-FFF2-40B4-BE49-F238E27FC236}">
                <a16:creationId xmlns:a16="http://schemas.microsoft.com/office/drawing/2014/main" id="{0C2CD73D-451E-3145-80A9-E27FEB9E047D}"/>
              </a:ext>
            </a:extLst>
          </p:cNvPr>
          <p:cNvSpPr>
            <a:spLocks noGrp="1"/>
          </p:cNvSpPr>
          <p:nvPr>
            <p:ph type="dt" sz="half" idx="10"/>
          </p:nvPr>
        </p:nvSpPr>
        <p:spPr>
          <a:xfrm>
            <a:off x="1760221" y="5702090"/>
            <a:ext cx="1390652" cy="273844"/>
          </a:xfrm>
        </p:spPr>
        <p:txBody>
          <a:bodyPr vert="horz" lIns="68580" tIns="34290" rIns="68580" bIns="34290" rtlCol="0" anchor="ctr">
            <a:normAutofit/>
          </a:bodyPr>
          <a:lstStyle/>
          <a:p>
            <a:pPr defTabSz="342900">
              <a:spcAft>
                <a:spcPts val="338"/>
              </a:spcAft>
            </a:pPr>
            <a:fld id="{79C82E06-96C3-4C29-95A4-303298528CC9}" type="datetime1">
              <a:rPr lang="en-US"/>
              <a:pPr defTabSz="342900">
                <a:spcAft>
                  <a:spcPts val="338"/>
                </a:spcAft>
              </a:pPr>
              <a:t>6/27/24</a:t>
            </a:fld>
            <a:endParaRPr lang="en-US"/>
          </a:p>
        </p:txBody>
      </p:sp>
      <p:sp>
        <p:nvSpPr>
          <p:cNvPr id="6" name="Footer Placeholder 5">
            <a:extLst>
              <a:ext uri="{FF2B5EF4-FFF2-40B4-BE49-F238E27FC236}">
                <a16:creationId xmlns:a16="http://schemas.microsoft.com/office/drawing/2014/main" id="{59DB5416-D87A-8EB3-5FCE-E345FE7A01F5}"/>
              </a:ext>
            </a:extLst>
          </p:cNvPr>
          <p:cNvSpPr>
            <a:spLocks noGrp="1"/>
          </p:cNvSpPr>
          <p:nvPr>
            <p:ph type="ftr" sz="quarter" idx="11"/>
          </p:nvPr>
        </p:nvSpPr>
        <p:spPr>
          <a:xfrm>
            <a:off x="3216480" y="5702090"/>
            <a:ext cx="2712827" cy="273844"/>
          </a:xfrm>
        </p:spPr>
        <p:txBody>
          <a:bodyPr vert="horz" lIns="68580" tIns="34290" rIns="68580" bIns="34290" rtlCol="0" anchor="ctr">
            <a:normAutofit/>
          </a:bodyPr>
          <a:lstStyle/>
          <a:p>
            <a:pPr defTabSz="342900">
              <a:lnSpc>
                <a:spcPct val="90000"/>
              </a:lnSpc>
              <a:spcAft>
                <a:spcPts val="338"/>
              </a:spcAft>
            </a:pPr>
            <a:r>
              <a:rPr lang="en-US" sz="525" kern="1200" cap="all" baseline="0">
                <a:solidFill>
                  <a:srgbClr val="FFFFFF"/>
                </a:solidFill>
                <a:latin typeface="+mn-lt"/>
                <a:ea typeface="+mn-ea"/>
                <a:cs typeface="+mn-cs"/>
              </a:rPr>
              <a:t>
              </a:t>
            </a:r>
          </a:p>
        </p:txBody>
      </p:sp>
    </p:spTree>
    <p:extLst>
      <p:ext uri="{BB962C8B-B14F-4D97-AF65-F5344CB8AC3E}">
        <p14:creationId xmlns:p14="http://schemas.microsoft.com/office/powerpoint/2010/main" val="3120602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 name="Rectangle 189">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191" name="Rectangle 190">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192" name="Straight Connector 191">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93" name="Rectangle 192">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6" name="Picture 5" descr="Οι φίλοι είναι πολυτιμότεροι από την οικογένεια καθώς μεγαλώνουμε ...">
            <a:extLst>
              <a:ext uri="{FF2B5EF4-FFF2-40B4-BE49-F238E27FC236}">
                <a16:creationId xmlns:a16="http://schemas.microsoft.com/office/drawing/2014/main" id="{978810CF-852C-D997-EDF0-5418AB619184}"/>
              </a:ext>
            </a:extLst>
          </p:cNvPr>
          <p:cNvPicPr>
            <a:picLocks noChangeAspect="1"/>
          </p:cNvPicPr>
          <p:nvPr/>
        </p:nvPicPr>
        <p:blipFill rotWithShape="1">
          <a:blip r:embed="rId2">
            <a:extLst>
              <a:ext uri="{28A0092B-C50C-407E-A947-70E740481C1C}">
                <a14:useLocalDpi xmlns:a14="http://schemas.microsoft.com/office/drawing/2010/main" val="0"/>
              </a:ext>
            </a:extLst>
          </a:blip>
          <a:srcRect l="23438" r="11470" b="-1"/>
          <a:stretch/>
        </p:blipFill>
        <p:spPr>
          <a:xfrm>
            <a:off x="1035412" y="1200150"/>
            <a:ext cx="2565410" cy="4015074"/>
          </a:xfrm>
          <a:prstGeom prst="rect">
            <a:avLst/>
          </a:prstGeom>
        </p:spPr>
      </p:pic>
      <p:cxnSp>
        <p:nvCxnSpPr>
          <p:cNvPr id="194" name="Straight Connector 193">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2330" y="2421527"/>
            <a:ext cx="200596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B0FF5988-1723-01BD-BFB3-DE5537BF88B9}"/>
              </a:ext>
            </a:extLst>
          </p:cNvPr>
          <p:cNvSpPr txBox="1"/>
          <p:nvPr/>
        </p:nvSpPr>
        <p:spPr>
          <a:xfrm>
            <a:off x="3439363" y="956802"/>
            <a:ext cx="4561637" cy="4872492"/>
          </a:xfrm>
          <a:prstGeom prst="rect">
            <a:avLst/>
          </a:prstGeom>
        </p:spPr>
        <p:txBody>
          <a:bodyPr rot="0" spcFirstLastPara="0" vertOverflow="overflow" horzOverflow="overflow" vert="horz" lIns="0" tIns="34290" rIns="0" bIns="34290" numCol="1" spcCol="0" rtlCol="0" fromWordArt="0" anchorCtr="0" forceAA="0" compatLnSpc="1">
            <a:prstTxWarp prst="textNoShape">
              <a:avLst/>
            </a:prstTxWarp>
            <a:noAutofit/>
          </a:bodyPr>
          <a:lstStyle/>
          <a:p>
            <a:pPr marL="214313" indent="-214313">
              <a:lnSpc>
                <a:spcPct val="90000"/>
              </a:lnSpc>
              <a:spcAft>
                <a:spcPts val="450"/>
              </a:spcAft>
              <a:buClr>
                <a:schemeClr val="accent1"/>
              </a:buClr>
              <a:buFont typeface="Calibri" panose="020F0502020204030204" pitchFamily="34" charset="0"/>
              <a:buChar char="•"/>
            </a:pPr>
            <a:endParaRPr lang="en-US" sz="1050">
              <a:solidFill>
                <a:schemeClr val="tx1">
                  <a:lumMod val="75000"/>
                  <a:lumOff val="25000"/>
                </a:schemeClr>
              </a:solidFill>
            </a:endParaRPr>
          </a:p>
          <a:p>
            <a:pPr marL="557213" lvl="1" indent="-214313">
              <a:lnSpc>
                <a:spcPct val="90000"/>
              </a:lnSpc>
              <a:spcAft>
                <a:spcPts val="450"/>
              </a:spcAft>
              <a:buClr>
                <a:schemeClr val="accent1"/>
              </a:buClr>
              <a:buFont typeface="Calibri" panose="020F0502020204030204" pitchFamily="34" charset="0"/>
              <a:buChar char="•"/>
            </a:pPr>
            <a:endParaRPr lang="en-US" sz="1050">
              <a:solidFill>
                <a:schemeClr val="tx1">
                  <a:lumMod val="75000"/>
                  <a:lumOff val="25000"/>
                </a:schemeClr>
              </a:solidFill>
            </a:endParaRPr>
          </a:p>
        </p:txBody>
      </p:sp>
      <p:sp>
        <p:nvSpPr>
          <p:cNvPr id="195" name="Rectangle 194">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9" y="5607987"/>
            <a:ext cx="6857992"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196" name="Rectangle 195">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2" name="TextBox 1">
            <a:extLst>
              <a:ext uri="{FF2B5EF4-FFF2-40B4-BE49-F238E27FC236}">
                <a16:creationId xmlns:a16="http://schemas.microsoft.com/office/drawing/2014/main" id="{3513F615-1499-7B22-3833-C2E35D7DFD5D}"/>
              </a:ext>
            </a:extLst>
          </p:cNvPr>
          <p:cNvSpPr txBox="1"/>
          <p:nvPr/>
        </p:nvSpPr>
        <p:spPr>
          <a:xfrm>
            <a:off x="3073979" y="1913438"/>
            <a:ext cx="4148932" cy="1131079"/>
          </a:xfrm>
          <a:prstGeom prst="rect">
            <a:avLst/>
          </a:prstGeom>
          <a:noFill/>
        </p:spPr>
        <p:txBody>
          <a:bodyPr wrap="square" rtlCol="0">
            <a:spAutoFit/>
          </a:bodyPr>
          <a:lstStyle/>
          <a:p>
            <a:pPr algn="l"/>
            <a:endParaRPr lang="en-GB" sz="1350"/>
          </a:p>
          <a:p>
            <a:pPr algn="l"/>
            <a:endParaRPr lang="en-GB" sz="1350"/>
          </a:p>
          <a:p>
            <a:pPr algn="l"/>
            <a:endParaRPr lang="en-GB" sz="1350"/>
          </a:p>
          <a:p>
            <a:pPr algn="l"/>
            <a:endParaRPr lang="en-GB" sz="1350"/>
          </a:p>
          <a:p>
            <a:pPr algn="l"/>
            <a:r>
              <a:rPr lang="en-GB" sz="1350"/>
              <a:t>           </a:t>
            </a:r>
          </a:p>
        </p:txBody>
      </p:sp>
      <p:sp>
        <p:nvSpPr>
          <p:cNvPr id="8" name="TextBox 7">
            <a:extLst>
              <a:ext uri="{FF2B5EF4-FFF2-40B4-BE49-F238E27FC236}">
                <a16:creationId xmlns:a16="http://schemas.microsoft.com/office/drawing/2014/main" id="{E3F3F15F-0FFD-9950-67B3-2C390FB07FF3}"/>
              </a:ext>
            </a:extLst>
          </p:cNvPr>
          <p:cNvSpPr txBox="1"/>
          <p:nvPr/>
        </p:nvSpPr>
        <p:spPr>
          <a:xfrm>
            <a:off x="3648236" y="1394066"/>
            <a:ext cx="5146686" cy="3847207"/>
          </a:xfrm>
          <a:prstGeom prst="rect">
            <a:avLst/>
          </a:prstGeom>
          <a:noFill/>
        </p:spPr>
        <p:txBody>
          <a:bodyPr wrap="square" lIns="68580" tIns="34290" rIns="68580" bIns="34290" anchor="t">
            <a:spAutoFit/>
          </a:bodyPr>
          <a:lstStyle/>
          <a:p>
            <a:r>
              <a:rPr lang="en-GB" sz="2400" b="1">
                <a:latin typeface="Arial"/>
                <a:ea typeface="Calibri"/>
                <a:cs typeface="Arial"/>
              </a:rPr>
              <a:t>Advantages of domiciliary care</a:t>
            </a:r>
          </a:p>
          <a:p>
            <a:endParaRPr lang="en-GB" sz="3000" b="1">
              <a:latin typeface="Calibri"/>
              <a:ea typeface="Calibri"/>
              <a:cs typeface="Arial" panose="020B0604020202020204" pitchFamily="34" charset="0"/>
            </a:endParaRPr>
          </a:p>
          <a:p>
            <a:pPr marL="257175" indent="-257175">
              <a:buFont typeface="Arial"/>
              <a:buChar char="•"/>
            </a:pPr>
            <a:endParaRPr lang="en-GB" sz="1600" b="1">
              <a:latin typeface="Arial" panose="020B0604020202020204" pitchFamily="34" charset="0"/>
              <a:cs typeface="Arial" panose="020B0604020202020204" pitchFamily="34" charset="0"/>
            </a:endParaRPr>
          </a:p>
          <a:p>
            <a:pPr marL="285750" indent="-285750">
              <a:lnSpc>
                <a:spcPct val="150000"/>
              </a:lnSpc>
              <a:buFont typeface="Arial"/>
              <a:buChar char="•"/>
            </a:pPr>
            <a:r>
              <a:rPr lang="en-US" sz="1600">
                <a:latin typeface="Arial"/>
                <a:cs typeface="Arial"/>
              </a:rPr>
              <a:t>Familiarity and Comfort.</a:t>
            </a:r>
          </a:p>
          <a:p>
            <a:pPr marL="285750" indent="-285750">
              <a:lnSpc>
                <a:spcPct val="150000"/>
              </a:lnSpc>
              <a:buFont typeface="Arial"/>
              <a:buChar char="•"/>
            </a:pPr>
            <a:r>
              <a:rPr lang="en-US" sz="1600">
                <a:latin typeface="Arial"/>
                <a:ea typeface="+mn-lt"/>
                <a:cs typeface="+mn-lt"/>
              </a:rPr>
              <a:t>Cost-Effective Independence - Avoids facility fees, utilises home equity.</a:t>
            </a:r>
            <a:endParaRPr lang="en-US" sz="1600">
              <a:latin typeface="Calibri"/>
              <a:ea typeface="Calibri"/>
              <a:cs typeface="Calibri"/>
            </a:endParaRPr>
          </a:p>
          <a:p>
            <a:pPr marL="257175" indent="-257175">
              <a:lnSpc>
                <a:spcPct val="150000"/>
              </a:lnSpc>
              <a:buFont typeface="Arial" panose="020B0604020202020204" pitchFamily="34" charset="0"/>
              <a:buChar char="•"/>
            </a:pPr>
            <a:r>
              <a:rPr lang="en-US" sz="1600">
                <a:latin typeface="Arial"/>
                <a:cs typeface="Arial"/>
              </a:rPr>
              <a:t>Community and Social Connections  </a:t>
            </a:r>
            <a:r>
              <a:rPr lang="en-US" sz="1600" err="1">
                <a:latin typeface="Arial"/>
                <a:cs typeface="Arial"/>
              </a:rPr>
              <a:t>Customi</a:t>
            </a:r>
            <a:r>
              <a:rPr lang="en-GB" sz="1600">
                <a:latin typeface="Arial"/>
                <a:cs typeface="Arial"/>
              </a:rPr>
              <a:t>sable</a:t>
            </a:r>
            <a:r>
              <a:rPr lang="en-US" sz="1600">
                <a:latin typeface="Arial"/>
                <a:cs typeface="Arial"/>
              </a:rPr>
              <a:t> Environment </a:t>
            </a:r>
            <a:r>
              <a:rPr lang="en-GB" sz="1600">
                <a:latin typeface="Arial"/>
                <a:cs typeface="Arial"/>
              </a:rPr>
              <a:t>   </a:t>
            </a:r>
            <a:r>
              <a:rPr lang="en-GB" sz="1200">
                <a:latin typeface="Arial"/>
                <a:cs typeface="Arial"/>
              </a:rPr>
              <a:t>      </a:t>
            </a:r>
            <a:endParaRPr lang="en-GB" sz="1200">
              <a:latin typeface="Arial" panose="020B0604020202020204" pitchFamily="34" charset="0"/>
              <a:cs typeface="Arial" panose="020B0604020202020204" pitchFamily="34" charset="0"/>
            </a:endParaRPr>
          </a:p>
          <a:p>
            <a:pPr marL="257175" indent="-257175">
              <a:buFont typeface="Arial"/>
              <a:buChar char="•"/>
            </a:pPr>
            <a:endParaRPr lang="en-GB" sz="1200">
              <a:latin typeface="Arial" panose="020B0604020202020204" pitchFamily="34" charset="0"/>
              <a:cs typeface="Arial" panose="020B0604020202020204" pitchFamily="34" charset="0"/>
            </a:endParaRPr>
          </a:p>
          <a:p>
            <a:pPr marL="257175" indent="-257175">
              <a:buFont typeface="Arial"/>
              <a:buChar char="•"/>
            </a:pPr>
            <a:endParaRPr lang="en-GB" sz="1350">
              <a:latin typeface="Arial" panose="020B0604020202020204" pitchFamily="34" charset="0"/>
              <a:cs typeface="Arial" panose="020B0604020202020204" pitchFamily="34" charset="0"/>
            </a:endParaRPr>
          </a:p>
          <a:p>
            <a:r>
              <a:rPr lang="en-GB" sz="1050">
                <a:latin typeface="Arial"/>
                <a:cs typeface="Arial"/>
              </a:rPr>
              <a:t>(Nurse-line community services, 2023).</a:t>
            </a:r>
          </a:p>
          <a:p>
            <a:pPr marL="257175" indent="-257175">
              <a:buFont typeface="Arial"/>
              <a:buChar char="•"/>
            </a:pPr>
            <a:endParaRPr lang="en-US" sz="135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50367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8" name="Rectangle 217">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220" name="Rectangle 219">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222" name="Straight Connector 221">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3" name="Picture 2" descr="Even the Elderly Can Recover from A Severe Traumatic Brain Injury ...">
            <a:extLst>
              <a:ext uri="{FF2B5EF4-FFF2-40B4-BE49-F238E27FC236}">
                <a16:creationId xmlns:a16="http://schemas.microsoft.com/office/drawing/2014/main" id="{07515941-860B-0347-AA3E-5670E14D9DF2}"/>
              </a:ext>
            </a:extLst>
          </p:cNvPr>
          <p:cNvPicPr>
            <a:picLocks noChangeAspect="1"/>
          </p:cNvPicPr>
          <p:nvPr/>
        </p:nvPicPr>
        <p:blipFill rotWithShape="1">
          <a:blip r:embed="rId2">
            <a:extLst>
              <a:ext uri="{28A0092B-C50C-407E-A947-70E740481C1C}">
                <a14:useLocalDpi xmlns:a14="http://schemas.microsoft.com/office/drawing/2010/main" val="0"/>
              </a:ext>
            </a:extLst>
          </a:blip>
          <a:srcRect l="20177" r="33178" b="1"/>
          <a:stretch/>
        </p:blipFill>
        <p:spPr>
          <a:xfrm>
            <a:off x="880547" y="216307"/>
            <a:ext cx="1740935" cy="2199848"/>
          </a:xfrm>
          <a:prstGeom prst="rect">
            <a:avLst/>
          </a:prstGeom>
        </p:spPr>
      </p:pic>
      <p:sp>
        <p:nvSpPr>
          <p:cNvPr id="5" name="TextBox 4">
            <a:extLst>
              <a:ext uri="{FF2B5EF4-FFF2-40B4-BE49-F238E27FC236}">
                <a16:creationId xmlns:a16="http://schemas.microsoft.com/office/drawing/2014/main" id="{0341163A-AA3D-D736-E098-6B972E1D711A}"/>
              </a:ext>
            </a:extLst>
          </p:cNvPr>
          <p:cNvSpPr txBox="1"/>
          <p:nvPr/>
        </p:nvSpPr>
        <p:spPr>
          <a:xfrm>
            <a:off x="2872679" y="689028"/>
            <a:ext cx="6049017" cy="4325551"/>
          </a:xfrm>
          <a:prstGeom prst="rect">
            <a:avLst/>
          </a:prstGeom>
        </p:spPr>
        <p:txBody>
          <a:bodyPr vert="horz" lIns="0" tIns="34290" rIns="0" bIns="34290" rtlCol="0" anchor="t">
            <a:normAutofit/>
          </a:bodyPr>
          <a:lstStyle/>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Enhanced Well-Being: By receiving care at home, individuals can experience reduced stress and anxiety, leading to improved emotional well-being and mental health.</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panose="020B0604020202020204" pitchFamily="34" charset="0"/>
              <a:cs typeface="Arial" panose="020B0604020202020204" pitchFamily="34" charset="0"/>
            </a:endParaRP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 Family Involvement: Domiciliary care enables family members to be actively involved in the care of their loved ones.</a:t>
            </a:r>
          </a:p>
          <a:p>
            <a:pPr marL="213995" indent="-213995">
              <a:lnSpc>
                <a:spcPct val="90000"/>
              </a:lnSpc>
              <a:spcAft>
                <a:spcPts val="450"/>
              </a:spcAft>
              <a:buClr>
                <a:schemeClr val="accent1"/>
              </a:buClr>
              <a:buFont typeface="Calibri" panose="020F0502020204030204" pitchFamily="34" charset="0"/>
              <a:buChar char="•"/>
            </a:pPr>
            <a:endParaRPr lang="en-US" sz="1600">
              <a:solidFill>
                <a:schemeClr val="tx1">
                  <a:lumMod val="75000"/>
                  <a:lumOff val="25000"/>
                </a:schemeClr>
              </a:solidFill>
              <a:latin typeface="Arial"/>
              <a:cs typeface="Calibri"/>
            </a:endParaRP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 Continuity of Care: With domiciliary care, there is continuity in the care provided, as individuals can receive consistent support from familiar caregivers who understand their unique needs and preferences.</a:t>
            </a:r>
            <a:endParaRPr lang="en-US" sz="1200">
              <a:solidFill>
                <a:schemeClr val="tx1">
                  <a:lumMod val="75000"/>
                  <a:lumOff val="25000"/>
                </a:schemeClr>
              </a:solidFill>
              <a:latin typeface="Arial"/>
              <a:cs typeface="Arial"/>
            </a:endParaRPr>
          </a:p>
          <a:p>
            <a:pPr>
              <a:lnSpc>
                <a:spcPct val="90000"/>
              </a:lnSpc>
              <a:spcAft>
                <a:spcPts val="450"/>
              </a:spcAft>
              <a:buClr>
                <a:schemeClr val="accent1"/>
              </a:buClr>
              <a:buFont typeface="Calibri" panose="020F0502020204030204" pitchFamily="34" charset="0"/>
            </a:pPr>
            <a:endParaRPr lang="en-US" sz="1125">
              <a:solidFill>
                <a:schemeClr val="tx1">
                  <a:lumMod val="75000"/>
                  <a:lumOff val="25000"/>
                </a:schemeClr>
              </a:solidFill>
            </a:endParaRPr>
          </a:p>
          <a:p>
            <a:pPr>
              <a:lnSpc>
                <a:spcPct val="90000"/>
              </a:lnSpc>
              <a:spcAft>
                <a:spcPts val="450"/>
              </a:spcAft>
              <a:buClr>
                <a:schemeClr val="accent1"/>
              </a:buClr>
              <a:buFont typeface="Calibri" panose="020F0502020204030204" pitchFamily="34" charset="0"/>
            </a:pPr>
            <a:endParaRPr lang="en-US" sz="1100">
              <a:solidFill>
                <a:schemeClr val="tx1">
                  <a:lumMod val="75000"/>
                  <a:lumOff val="25000"/>
                </a:schemeClr>
              </a:solidFill>
              <a:ea typeface="Calibri"/>
              <a:cs typeface="Calibri"/>
            </a:endParaRPr>
          </a:p>
          <a:p>
            <a:pPr>
              <a:lnSpc>
                <a:spcPct val="90000"/>
              </a:lnSpc>
              <a:spcAft>
                <a:spcPts val="450"/>
              </a:spcAft>
              <a:buFont typeface="Calibri" panose="020F0502020204030204" pitchFamily="34" charset="0"/>
            </a:pPr>
            <a:endParaRPr lang="en-US" sz="1100">
              <a:solidFill>
                <a:schemeClr val="tx1">
                  <a:lumMod val="75000"/>
                  <a:lumOff val="25000"/>
                </a:schemeClr>
              </a:solidFill>
            </a:endParaRPr>
          </a:p>
          <a:p>
            <a:pPr>
              <a:lnSpc>
                <a:spcPct val="90000"/>
              </a:lnSpc>
              <a:spcAft>
                <a:spcPts val="450"/>
              </a:spcAft>
              <a:buFont typeface="Calibri" panose="020F0502020204030204" pitchFamily="34" charset="0"/>
            </a:pPr>
            <a:endParaRPr lang="en-US" sz="1100">
              <a:solidFill>
                <a:schemeClr val="tx1">
                  <a:lumMod val="75000"/>
                  <a:lumOff val="25000"/>
                </a:schemeClr>
              </a:solidFill>
              <a:ea typeface="Calibri"/>
              <a:cs typeface="Calibri"/>
            </a:endParaRPr>
          </a:p>
          <a:p>
            <a:pPr>
              <a:lnSpc>
                <a:spcPct val="90000"/>
              </a:lnSpc>
              <a:spcAft>
                <a:spcPts val="450"/>
              </a:spcAft>
              <a:buFont typeface="Calibri" panose="020F0502020204030204" pitchFamily="34" charset="0"/>
            </a:pPr>
            <a:endParaRPr lang="en-US" sz="1100">
              <a:solidFill>
                <a:schemeClr val="tx1">
                  <a:lumMod val="75000"/>
                  <a:lumOff val="25000"/>
                </a:schemeClr>
              </a:solidFill>
            </a:endParaRPr>
          </a:p>
          <a:p>
            <a:pPr>
              <a:lnSpc>
                <a:spcPct val="90000"/>
              </a:lnSpc>
              <a:spcAft>
                <a:spcPts val="450"/>
              </a:spcAft>
              <a:buFont typeface="Calibri" panose="020F0502020204030204" pitchFamily="34" charset="0"/>
            </a:pPr>
            <a:r>
              <a:rPr lang="en-US" sz="1100">
                <a:solidFill>
                  <a:schemeClr val="tx1">
                    <a:lumMod val="75000"/>
                    <a:lumOff val="25000"/>
                  </a:schemeClr>
                </a:solidFill>
              </a:rPr>
              <a:t>(NHS, 2022).</a:t>
            </a:r>
            <a:endParaRPr lang="en-US" sz="1100">
              <a:solidFill>
                <a:schemeClr val="tx1">
                  <a:lumMod val="75000"/>
                  <a:lumOff val="25000"/>
                </a:schemeClr>
              </a:solidFill>
              <a:ea typeface="Calibri"/>
              <a:cs typeface="Calibri"/>
            </a:endParaRPr>
          </a:p>
        </p:txBody>
      </p:sp>
      <p:sp>
        <p:nvSpPr>
          <p:cNvPr id="4" name="TextBox 3">
            <a:extLst>
              <a:ext uri="{FF2B5EF4-FFF2-40B4-BE49-F238E27FC236}">
                <a16:creationId xmlns:a16="http://schemas.microsoft.com/office/drawing/2014/main" id="{B0FF5988-1723-01BD-BFB3-DE5537BF88B9}"/>
              </a:ext>
            </a:extLst>
          </p:cNvPr>
          <p:cNvSpPr txBox="1"/>
          <p:nvPr/>
        </p:nvSpPr>
        <p:spPr>
          <a:xfrm>
            <a:off x="3439363" y="956802"/>
            <a:ext cx="4561637" cy="4872492"/>
          </a:xfrm>
          <a:prstGeom prst="rect">
            <a:avLst/>
          </a:prstGeom>
        </p:spPr>
        <p:txBody>
          <a:bodyPr rot="0" spcFirstLastPara="0" vertOverflow="overflow" horzOverflow="overflow" vert="horz" lIns="0" tIns="34290" rIns="0" bIns="34290" numCol="1" spcCol="0" rtlCol="0" fromWordArt="0" anchorCtr="0" forceAA="0" compatLnSpc="1">
            <a:prstTxWarp prst="textNoShape">
              <a:avLst/>
            </a:prstTxWarp>
            <a:noAutofit/>
          </a:bodyPr>
          <a:lstStyle/>
          <a:p>
            <a:pPr marL="214313" indent="-214313">
              <a:lnSpc>
                <a:spcPct val="90000"/>
              </a:lnSpc>
              <a:spcAft>
                <a:spcPts val="450"/>
              </a:spcAft>
              <a:buClr>
                <a:schemeClr val="accent1"/>
              </a:buClr>
              <a:buFont typeface="Calibri" panose="020F0502020204030204" pitchFamily="34" charset="0"/>
              <a:buChar char="•"/>
            </a:pPr>
            <a:endParaRPr lang="en-US" sz="1050">
              <a:solidFill>
                <a:schemeClr val="tx1">
                  <a:lumMod val="75000"/>
                  <a:lumOff val="25000"/>
                </a:schemeClr>
              </a:solidFill>
            </a:endParaRPr>
          </a:p>
          <a:p>
            <a:pPr marL="557213" lvl="1" indent="-214313">
              <a:lnSpc>
                <a:spcPct val="90000"/>
              </a:lnSpc>
              <a:spcAft>
                <a:spcPts val="450"/>
              </a:spcAft>
              <a:buClr>
                <a:schemeClr val="accent1"/>
              </a:buClr>
              <a:buFont typeface="Calibri" panose="020F0502020204030204" pitchFamily="34" charset="0"/>
              <a:buChar char="•"/>
            </a:pPr>
            <a:endParaRPr lang="en-US" sz="1050">
              <a:solidFill>
                <a:schemeClr val="tx1">
                  <a:lumMod val="75000"/>
                  <a:lumOff val="25000"/>
                </a:schemeClr>
              </a:solidFill>
            </a:endParaRPr>
          </a:p>
        </p:txBody>
      </p:sp>
      <p:sp>
        <p:nvSpPr>
          <p:cNvPr id="2" name="TextBox 1">
            <a:extLst>
              <a:ext uri="{FF2B5EF4-FFF2-40B4-BE49-F238E27FC236}">
                <a16:creationId xmlns:a16="http://schemas.microsoft.com/office/drawing/2014/main" id="{3513F615-1499-7B22-3833-C2E35D7DFD5D}"/>
              </a:ext>
            </a:extLst>
          </p:cNvPr>
          <p:cNvSpPr txBox="1"/>
          <p:nvPr/>
        </p:nvSpPr>
        <p:spPr>
          <a:xfrm>
            <a:off x="2497535" y="4176172"/>
            <a:ext cx="4148932" cy="1387559"/>
          </a:xfrm>
          <a:prstGeom prst="rect">
            <a:avLst/>
          </a:prstGeom>
          <a:noFill/>
        </p:spPr>
        <p:txBody>
          <a:bodyPr wrap="square" rtlCol="0">
            <a:spAutoFit/>
          </a:bodyPr>
          <a:lstStyle/>
          <a:p>
            <a:pPr algn="l">
              <a:spcAft>
                <a:spcPts val="450"/>
              </a:spcAft>
            </a:pPr>
            <a:endParaRPr lang="en-GB" sz="1350"/>
          </a:p>
          <a:p>
            <a:pPr algn="l">
              <a:spcAft>
                <a:spcPts val="450"/>
              </a:spcAft>
            </a:pPr>
            <a:endParaRPr lang="en-GB" sz="1350"/>
          </a:p>
          <a:p>
            <a:pPr algn="l">
              <a:spcAft>
                <a:spcPts val="450"/>
              </a:spcAft>
            </a:pPr>
            <a:endParaRPr lang="en-GB" sz="1350"/>
          </a:p>
          <a:p>
            <a:pPr algn="l">
              <a:spcAft>
                <a:spcPts val="450"/>
              </a:spcAft>
            </a:pPr>
            <a:endParaRPr lang="en-GB" sz="1350"/>
          </a:p>
          <a:p>
            <a:pPr algn="l">
              <a:spcAft>
                <a:spcPts val="450"/>
              </a:spcAft>
            </a:pPr>
            <a:r>
              <a:rPr lang="en-GB" sz="1350"/>
              <a:t>           </a:t>
            </a:r>
          </a:p>
        </p:txBody>
      </p:sp>
      <p:sp>
        <p:nvSpPr>
          <p:cNvPr id="8" name="TextBox 7">
            <a:extLst>
              <a:ext uri="{FF2B5EF4-FFF2-40B4-BE49-F238E27FC236}">
                <a16:creationId xmlns:a16="http://schemas.microsoft.com/office/drawing/2014/main" id="{E3F3F15F-0FFD-9950-67B3-2C390FB07FF3}"/>
              </a:ext>
            </a:extLst>
          </p:cNvPr>
          <p:cNvSpPr txBox="1"/>
          <p:nvPr/>
        </p:nvSpPr>
        <p:spPr>
          <a:xfrm>
            <a:off x="3792659" y="4306877"/>
            <a:ext cx="4133943" cy="1115690"/>
          </a:xfrm>
          <a:prstGeom prst="rect">
            <a:avLst/>
          </a:prstGeom>
          <a:noFill/>
        </p:spPr>
        <p:txBody>
          <a:bodyPr wrap="square">
            <a:spAutoFit/>
          </a:bodyPr>
          <a:lstStyle/>
          <a:p>
            <a:pPr>
              <a:spcAft>
                <a:spcPts val="450"/>
              </a:spcAft>
            </a:pPr>
            <a:r>
              <a:rPr lang="en-GB" sz="1350">
                <a:latin typeface="Arial" panose="020B0604020202020204" pitchFamily="34" charset="0"/>
                <a:cs typeface="Arial" panose="020B0604020202020204" pitchFamily="34" charset="0"/>
              </a:rPr>
              <a:t>    </a:t>
            </a:r>
          </a:p>
          <a:p>
            <a:pPr marL="600075" lvl="1" indent="-257175">
              <a:spcAft>
                <a:spcPts val="450"/>
              </a:spcAft>
              <a:buAutoNum type="arabicPeriod"/>
            </a:pPr>
            <a:endParaRPr lang="en-GB" sz="1350">
              <a:latin typeface="Arial" panose="020B0604020202020204" pitchFamily="34" charset="0"/>
              <a:cs typeface="Arial" panose="020B0604020202020204" pitchFamily="34" charset="0"/>
            </a:endParaRPr>
          </a:p>
          <a:p>
            <a:pPr>
              <a:spcAft>
                <a:spcPts val="450"/>
              </a:spcAft>
            </a:pPr>
            <a:endParaRPr lang="en-GB" sz="1350">
              <a:latin typeface="Arial" panose="020B0604020202020204" pitchFamily="34" charset="0"/>
              <a:cs typeface="Arial" panose="020B0604020202020204" pitchFamily="34" charset="0"/>
            </a:endParaRPr>
          </a:p>
          <a:p>
            <a:pPr marL="257175" indent="-257175">
              <a:spcAft>
                <a:spcPts val="450"/>
              </a:spcAft>
              <a:buAutoNum type="arabicPeriod"/>
            </a:pPr>
            <a:endParaRPr lang="en-US" sz="1350">
              <a:latin typeface="Arial" panose="020B0604020202020204" pitchFamily="34" charset="0"/>
              <a:cs typeface="Arial" panose="020B0604020202020204" pitchFamily="34" charset="0"/>
            </a:endParaRPr>
          </a:p>
        </p:txBody>
      </p:sp>
      <p:pic>
        <p:nvPicPr>
          <p:cNvPr id="6" name="Picture 5" descr="A person touching a person&amp;#39;s head&#10;&#10;Description automatically generated">
            <a:extLst>
              <a:ext uri="{FF2B5EF4-FFF2-40B4-BE49-F238E27FC236}">
                <a16:creationId xmlns:a16="http://schemas.microsoft.com/office/drawing/2014/main" id="{925A79E4-3989-548F-D7F9-E8A143A1EA9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86283" y="2612464"/>
            <a:ext cx="1723670" cy="1950912"/>
          </a:xfrm>
          <a:prstGeom prst="rect">
            <a:avLst/>
          </a:prstGeom>
        </p:spPr>
      </p:pic>
      <p:sp>
        <p:nvSpPr>
          <p:cNvPr id="7" name="TextBox 6">
            <a:extLst>
              <a:ext uri="{FF2B5EF4-FFF2-40B4-BE49-F238E27FC236}">
                <a16:creationId xmlns:a16="http://schemas.microsoft.com/office/drawing/2014/main" id="{405F7CE0-1FDC-ECC7-9A47-306471FFD642}"/>
              </a:ext>
            </a:extLst>
          </p:cNvPr>
          <p:cNvSpPr txBox="1"/>
          <p:nvPr/>
        </p:nvSpPr>
        <p:spPr>
          <a:xfrm>
            <a:off x="886283" y="5809622"/>
            <a:ext cx="97798" cy="109683"/>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591276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7" name="Rectangle 106">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785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9" name="Rectangle 108">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07987"/>
            <a:ext cx="9144001"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1" name="Straight Connector 110">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2160634"/>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13" name="Rectangle 112">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1"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55" name="Picture 54" descr="Two people holding each other's hands">
            <a:extLst>
              <a:ext uri="{FF2B5EF4-FFF2-40B4-BE49-F238E27FC236}">
                <a16:creationId xmlns:a16="http://schemas.microsoft.com/office/drawing/2014/main" id="{D4421412-B3DD-07BB-14C5-511A79CA5360}"/>
              </a:ext>
            </a:extLst>
          </p:cNvPr>
          <p:cNvPicPr>
            <a:picLocks noChangeAspect="1"/>
          </p:cNvPicPr>
          <p:nvPr/>
        </p:nvPicPr>
        <p:blipFill rotWithShape="1">
          <a:blip r:embed="rId2"/>
          <a:srcRect l="2954" r="10256" b="-1"/>
          <a:stretch/>
        </p:blipFill>
        <p:spPr>
          <a:xfrm>
            <a:off x="316581" y="860551"/>
            <a:ext cx="3238641" cy="4010254"/>
          </a:xfrm>
          <a:prstGeom prst="rect">
            <a:avLst/>
          </a:prstGeom>
        </p:spPr>
      </p:pic>
      <p:cxnSp>
        <p:nvCxnSpPr>
          <p:cNvPr id="115" name="Straight Connector 114">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19107" y="2421527"/>
            <a:ext cx="267462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B95F4D3-97C3-0338-C7B3-602F60B56057}"/>
              </a:ext>
            </a:extLst>
          </p:cNvPr>
          <p:cNvSpPr txBox="1"/>
          <p:nvPr/>
        </p:nvSpPr>
        <p:spPr>
          <a:xfrm>
            <a:off x="3816433" y="306008"/>
            <a:ext cx="5029244" cy="4955979"/>
          </a:xfrm>
          <a:prstGeom prst="rect">
            <a:avLst/>
          </a:prstGeom>
        </p:spPr>
        <p:txBody>
          <a:bodyPr vert="horz" lIns="0" tIns="34290" rIns="0" bIns="34290" rtlCol="0" anchor="t">
            <a:normAutofit/>
          </a:bodyPr>
          <a:lstStyle/>
          <a:p>
            <a:pPr>
              <a:lnSpc>
                <a:spcPct val="90000"/>
              </a:lnSpc>
              <a:spcAft>
                <a:spcPts val="450"/>
              </a:spcAft>
              <a:buClr>
                <a:schemeClr val="accent1"/>
              </a:buClr>
              <a:buFont typeface="Calibri" panose="020F0502020204030204" pitchFamily="34" charset="0"/>
            </a:pPr>
            <a:r>
              <a:rPr lang="en-US" sz="2400" b="1">
                <a:solidFill>
                  <a:schemeClr val="tx1">
                    <a:lumMod val="75000"/>
                    <a:lumOff val="25000"/>
                  </a:schemeClr>
                </a:solidFill>
                <a:latin typeface="Arial"/>
                <a:cs typeface="Arial"/>
              </a:rPr>
              <a:t>Disadvantages Domiciliary care</a:t>
            </a:r>
          </a:p>
          <a:p>
            <a:pPr>
              <a:lnSpc>
                <a:spcPct val="90000"/>
              </a:lnSpc>
              <a:spcAft>
                <a:spcPts val="450"/>
              </a:spcAft>
              <a:buClr>
                <a:schemeClr val="accent1"/>
              </a:buClr>
              <a:buFont typeface="Calibri" panose="020F0502020204030204" pitchFamily="34" charset="0"/>
            </a:pPr>
            <a:endParaRPr lang="en-US" sz="1600" b="1">
              <a:solidFill>
                <a:schemeClr val="tx1">
                  <a:lumMod val="75000"/>
                  <a:lumOff val="25000"/>
                </a:schemeClr>
              </a:solidFill>
              <a:latin typeface="Arial"/>
              <a:ea typeface="Calibri"/>
              <a:cs typeface="Calibri"/>
            </a:endParaRP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Isolation  - Limited social interaction compared to communal living</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cs typeface="Arial"/>
            </a:endParaRP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Inconsistent Quality  - Variability in caregiver skills and commitment</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cs typeface="Arial"/>
            </a:endParaRP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Limited Medical Support  - Lack of immediate comprehensive medical care and emergency services.</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cs typeface="Arial"/>
            </a:endParaRP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Higher costs, and </a:t>
            </a:r>
            <a:r>
              <a:rPr lang="en-GB" sz="1600">
                <a:solidFill>
                  <a:schemeClr val="tx1">
                    <a:lumMod val="75000"/>
                    <a:lumOff val="25000"/>
                  </a:schemeClr>
                </a:solidFill>
                <a:latin typeface="Arial"/>
                <a:cs typeface="Arial"/>
              </a:rPr>
              <a:t>personalised</a:t>
            </a:r>
            <a:r>
              <a:rPr lang="en-US" sz="1600">
                <a:solidFill>
                  <a:schemeClr val="tx1">
                    <a:lumMod val="75000"/>
                    <a:lumOff val="25000"/>
                  </a:schemeClr>
                </a:solidFill>
                <a:latin typeface="Arial"/>
                <a:cs typeface="Arial"/>
              </a:rPr>
              <a:t> care can be expensive especially for 24/7 or </a:t>
            </a:r>
            <a:r>
              <a:rPr lang="en-GB" sz="1600">
                <a:solidFill>
                  <a:schemeClr val="tx1">
                    <a:lumMod val="75000"/>
                    <a:lumOff val="25000"/>
                  </a:schemeClr>
                </a:solidFill>
                <a:latin typeface="Arial"/>
                <a:cs typeface="Arial"/>
              </a:rPr>
              <a:t>specialised</a:t>
            </a:r>
            <a:r>
              <a:rPr lang="en-US" sz="1600">
                <a:solidFill>
                  <a:schemeClr val="tx1">
                    <a:lumMod val="75000"/>
                    <a:lumOff val="25000"/>
                  </a:schemeClr>
                </a:solidFill>
                <a:latin typeface="Arial"/>
                <a:cs typeface="Arial"/>
              </a:rPr>
              <a:t> care.</a:t>
            </a:r>
          </a:p>
          <a:p>
            <a:pPr marL="213995" indent="-213995">
              <a:lnSpc>
                <a:spcPct val="90000"/>
              </a:lnSpc>
              <a:spcAft>
                <a:spcPts val="450"/>
              </a:spcAft>
              <a:buClr>
                <a:schemeClr val="accent1"/>
              </a:buClr>
              <a:buFont typeface="Calibri" panose="020F0502020204030204" pitchFamily="34" charset="0"/>
              <a:buChar char="•"/>
            </a:pPr>
            <a:endParaRPr lang="en-US" sz="1600">
              <a:solidFill>
                <a:schemeClr val="tx1">
                  <a:lumMod val="75000"/>
                  <a:lumOff val="25000"/>
                </a:schemeClr>
              </a:solidFill>
              <a:latin typeface="Arial"/>
              <a:cs typeface="Arial"/>
            </a:endParaRPr>
          </a:p>
          <a:p>
            <a:pPr>
              <a:lnSpc>
                <a:spcPct val="90000"/>
              </a:lnSpc>
              <a:spcAft>
                <a:spcPts val="450"/>
              </a:spcAft>
              <a:buClr>
                <a:schemeClr val="accent1"/>
              </a:buClr>
            </a:pPr>
            <a:r>
              <a:rPr lang="en-US" sz="1100">
                <a:solidFill>
                  <a:schemeClr val="tx1">
                    <a:lumMod val="75000"/>
                    <a:lumOff val="25000"/>
                  </a:schemeClr>
                </a:solidFill>
                <a:latin typeface="Arial"/>
                <a:cs typeface="Arial"/>
              </a:rPr>
              <a:t>(Leaf Complex Care, 2023).</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ea typeface="Calibri" panose="020F0502020204030204"/>
              <a:cs typeface="Arial"/>
            </a:endParaRPr>
          </a:p>
          <a:p>
            <a:pPr>
              <a:lnSpc>
                <a:spcPct val="90000"/>
              </a:lnSpc>
              <a:spcAft>
                <a:spcPts val="450"/>
              </a:spcAft>
              <a:buClr>
                <a:schemeClr val="accent1"/>
              </a:buClr>
              <a:buFont typeface="Calibri" panose="020F0502020204030204" pitchFamily="34" charset="0"/>
            </a:pPr>
            <a:endParaRPr lang="en-US" sz="1050">
              <a:solidFill>
                <a:schemeClr val="tx1">
                  <a:lumMod val="75000"/>
                  <a:lumOff val="25000"/>
                </a:schemeClr>
              </a:solidFill>
              <a:ea typeface="Calibri" panose="020F0502020204030204"/>
              <a:cs typeface="Calibri" panose="020F0502020204030204"/>
            </a:endParaRPr>
          </a:p>
        </p:txBody>
      </p:sp>
      <p:sp>
        <p:nvSpPr>
          <p:cNvPr id="117" name="Rectangle 116">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5607987"/>
            <a:ext cx="9143989"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9" name="Rectangle 118">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785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380930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 name="Rectangle 77">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80" name="Rectangle 79">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82" name="Straight Connector 81">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84" name="Rectangle 83">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2" name="Picture 1" descr="Free Images : man, street, backpack, pavement, military, vehicle ...">
            <a:extLst>
              <a:ext uri="{FF2B5EF4-FFF2-40B4-BE49-F238E27FC236}">
                <a16:creationId xmlns:a16="http://schemas.microsoft.com/office/drawing/2014/main" id="{EE0DA403-A29B-AB5B-CC70-A682D2DD31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2336" y="1160865"/>
            <a:ext cx="2919845" cy="3513866"/>
          </a:xfrm>
          <a:prstGeom prst="rect">
            <a:avLst/>
          </a:prstGeom>
        </p:spPr>
      </p:pic>
      <p:cxnSp>
        <p:nvCxnSpPr>
          <p:cNvPr id="86" name="Straight Connector 85">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49572" y="2421891"/>
            <a:ext cx="267120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B95F4D3-97C3-0338-C7B3-602F60B56057}"/>
              </a:ext>
            </a:extLst>
          </p:cNvPr>
          <p:cNvSpPr txBox="1"/>
          <p:nvPr/>
        </p:nvSpPr>
        <p:spPr>
          <a:xfrm>
            <a:off x="3221500" y="1161731"/>
            <a:ext cx="5683465" cy="4097340"/>
          </a:xfrm>
          <a:prstGeom prst="rect">
            <a:avLst/>
          </a:prstGeom>
        </p:spPr>
        <p:txBody>
          <a:bodyPr vert="horz" lIns="0" tIns="34290" rIns="0" bIns="34290" rtlCol="0" anchor="t">
            <a:noAutofit/>
          </a:bodyPr>
          <a:lstStyle/>
          <a:p>
            <a:pPr marL="213995" indent="-213995">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Caregiver Burnout - Family caregivers may experience stress and burnout.</a:t>
            </a:r>
          </a:p>
          <a:p>
            <a:pPr marL="257175" indent="-257175">
              <a:lnSpc>
                <a:spcPct val="90000"/>
              </a:lnSpc>
              <a:spcAft>
                <a:spcPts val="450"/>
              </a:spcAft>
              <a:buClr>
                <a:schemeClr val="accent1"/>
              </a:buClr>
              <a:buFont typeface="Calibri" panose="020F0502020204030204" pitchFamily="34" charset="0"/>
              <a:buAutoNum type="arabicPeriod"/>
            </a:pPr>
            <a:endParaRPr lang="en-US" sz="1600">
              <a:solidFill>
                <a:schemeClr val="tx1">
                  <a:lumMod val="75000"/>
                  <a:lumOff val="25000"/>
                </a:schemeClr>
              </a:solidFill>
              <a:latin typeface="Arial"/>
              <a:cs typeface="Arial"/>
            </a:endParaRPr>
          </a:p>
          <a:p>
            <a:pPr marL="213995" indent="-213995">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Home Adaptations   - Costly modifications needed for mobility and health needs </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cs typeface="Arial"/>
            </a:endParaRPr>
          </a:p>
          <a:p>
            <a:pPr marL="213995" indent="-213995">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Safety Risks  - Potential hazards like falls or accidents in the home</a:t>
            </a:r>
          </a:p>
          <a:p>
            <a:pPr marL="257175" indent="-257175">
              <a:lnSpc>
                <a:spcPct val="90000"/>
              </a:lnSpc>
              <a:spcAft>
                <a:spcPts val="450"/>
              </a:spcAft>
              <a:buClr>
                <a:schemeClr val="accent1"/>
              </a:buClr>
              <a:buFont typeface="Calibri" panose="020F0502020204030204" pitchFamily="34" charset="0"/>
              <a:buAutoNum type="arabicPeriod"/>
            </a:pPr>
            <a:endParaRPr lang="en-US" sz="1600">
              <a:solidFill>
                <a:schemeClr val="tx1">
                  <a:lumMod val="75000"/>
                  <a:lumOff val="25000"/>
                </a:schemeClr>
              </a:solidFill>
              <a:latin typeface="Arial"/>
              <a:cs typeface="Arial"/>
            </a:endParaRPr>
          </a:p>
          <a:p>
            <a:pPr marL="213995" indent="-213995">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Limited Activities and Stimulation   - Fewer opportunities for structured activities and mental stimulation.                                                                                        </a:t>
            </a:r>
            <a:endParaRPr lang="en-US" sz="1600">
              <a:solidFill>
                <a:schemeClr val="tx1">
                  <a:lumMod val="75000"/>
                  <a:lumOff val="25000"/>
                </a:schemeClr>
              </a:solidFill>
              <a:latin typeface="Arial"/>
              <a:ea typeface="Calibri"/>
              <a:cs typeface="Arial"/>
            </a:endParaRPr>
          </a:p>
          <a:p>
            <a:pPr marL="257175" indent="-257175">
              <a:lnSpc>
                <a:spcPct val="90000"/>
              </a:lnSpc>
              <a:spcAft>
                <a:spcPts val="450"/>
              </a:spcAft>
              <a:buClr>
                <a:schemeClr val="accent1"/>
              </a:buClr>
              <a:buFont typeface="Calibri" panose="020F0502020204030204" pitchFamily="34" charset="0"/>
              <a:buAutoNum type="arabicPeriod"/>
            </a:pPr>
            <a:endParaRPr lang="en-US" sz="1600">
              <a:solidFill>
                <a:schemeClr val="tx1">
                  <a:lumMod val="75000"/>
                  <a:lumOff val="25000"/>
                </a:schemeClr>
              </a:solidFill>
              <a:latin typeface="Arial"/>
              <a:cs typeface="Arial"/>
            </a:endParaRPr>
          </a:p>
          <a:p>
            <a:pPr marL="257175" indent="-257175">
              <a:lnSpc>
                <a:spcPct val="90000"/>
              </a:lnSpc>
              <a:spcAft>
                <a:spcPts val="450"/>
              </a:spcAft>
              <a:buClr>
                <a:schemeClr val="accent1"/>
              </a:buClr>
              <a:buFont typeface="Calibri" panose="020F0502020204030204" pitchFamily="34" charset="0"/>
              <a:buAutoNum type="arabicPeriod"/>
            </a:pPr>
            <a:endParaRPr lang="en-US" sz="1600">
              <a:solidFill>
                <a:schemeClr val="tx1">
                  <a:lumMod val="75000"/>
                  <a:lumOff val="25000"/>
                </a:schemeClr>
              </a:solidFill>
              <a:latin typeface="Arial"/>
              <a:cs typeface="Arial"/>
            </a:endParaRPr>
          </a:p>
          <a:p>
            <a:pPr>
              <a:lnSpc>
                <a:spcPct val="90000"/>
              </a:lnSpc>
              <a:spcAft>
                <a:spcPts val="450"/>
              </a:spcAft>
              <a:buClr>
                <a:schemeClr val="accent1"/>
              </a:buClr>
              <a:buFont typeface="Calibri" panose="020F0502020204030204" pitchFamily="34" charset="0"/>
            </a:pPr>
            <a:r>
              <a:rPr lang="en-US" sz="1100">
                <a:solidFill>
                  <a:schemeClr val="tx1">
                    <a:lumMod val="75000"/>
                    <a:lumOff val="25000"/>
                  </a:schemeClr>
                </a:solidFill>
                <a:latin typeface="Arial"/>
                <a:cs typeface="Arial"/>
              </a:rPr>
              <a:t>(NHS choices, 2022).</a:t>
            </a:r>
            <a:endParaRPr lang="en-US" sz="1100">
              <a:solidFill>
                <a:schemeClr val="tx1">
                  <a:lumMod val="75000"/>
                  <a:lumOff val="25000"/>
                </a:schemeClr>
              </a:solidFill>
              <a:latin typeface="Arial"/>
              <a:ea typeface="Calibri"/>
              <a:cs typeface="Arial"/>
            </a:endParaRPr>
          </a:p>
        </p:txBody>
      </p:sp>
      <p:sp>
        <p:nvSpPr>
          <p:cNvPr id="88" name="Rectangle 87">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9" y="5607987"/>
            <a:ext cx="6857992"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90" name="Rectangle 89">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3" name="TextBox 2">
            <a:extLst>
              <a:ext uri="{FF2B5EF4-FFF2-40B4-BE49-F238E27FC236}">
                <a16:creationId xmlns:a16="http://schemas.microsoft.com/office/drawing/2014/main" id="{1578AECE-D1D4-DF8A-16D5-F20985E9B218}"/>
              </a:ext>
            </a:extLst>
          </p:cNvPr>
          <p:cNvSpPr txBox="1"/>
          <p:nvPr/>
        </p:nvSpPr>
        <p:spPr>
          <a:xfrm>
            <a:off x="3750100" y="1157214"/>
            <a:ext cx="4070798" cy="4107873"/>
          </a:xfrm>
          <a:prstGeom prst="rect">
            <a:avLst/>
          </a:prstGeom>
        </p:spPr>
        <p:txBody>
          <a:bodyPr vert="horz" lIns="0" tIns="34290" rIns="0" bIns="34290" rtlCol="0">
            <a:noAutofit/>
          </a:bodyPr>
          <a:lstStyle/>
          <a:p>
            <a:pPr>
              <a:lnSpc>
                <a:spcPct val="90000"/>
              </a:lnSpc>
              <a:spcAft>
                <a:spcPts val="450"/>
              </a:spcAft>
              <a:buClr>
                <a:schemeClr val="accent1"/>
              </a:buClr>
              <a:buFont typeface="Calibri" panose="020F0502020204030204" pitchFamily="34" charset="0"/>
            </a:pPr>
            <a:endParaRPr lang="en-US" sz="1050">
              <a:solidFill>
                <a:schemeClr val="tx1">
                  <a:lumMod val="75000"/>
                  <a:lumOff val="25000"/>
                </a:schemeClr>
              </a:solidFill>
            </a:endParaRPr>
          </a:p>
        </p:txBody>
      </p:sp>
    </p:spTree>
    <p:extLst>
      <p:ext uri="{BB962C8B-B14F-4D97-AF65-F5344CB8AC3E}">
        <p14:creationId xmlns:p14="http://schemas.microsoft.com/office/powerpoint/2010/main" val="19619868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 name="Rectangle 105">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107" name="Rectangle 106">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108" name="Straight Connector 107">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New program for seniors in limbo – California Health Report">
            <a:extLst>
              <a:ext uri="{FF2B5EF4-FFF2-40B4-BE49-F238E27FC236}">
                <a16:creationId xmlns:a16="http://schemas.microsoft.com/office/drawing/2014/main" id="{07A374B3-66BD-EF8C-2EC3-75548659ADD5}"/>
              </a:ext>
            </a:extLst>
          </p:cNvPr>
          <p:cNvPicPr>
            <a:picLocks noChangeAspect="1"/>
          </p:cNvPicPr>
          <p:nvPr/>
        </p:nvPicPr>
        <p:blipFill rotWithShape="1">
          <a:blip r:embed="rId2">
            <a:extLst>
              <a:ext uri="{28A0092B-C50C-407E-A947-70E740481C1C}">
                <a14:useLocalDpi xmlns:a14="http://schemas.microsoft.com/office/drawing/2010/main" val="0"/>
              </a:ext>
            </a:extLst>
          </a:blip>
          <a:srcRect l="21554" r="33807"/>
          <a:stretch/>
        </p:blipFill>
        <p:spPr>
          <a:xfrm>
            <a:off x="1057504" y="1005746"/>
            <a:ext cx="2695346" cy="4651922"/>
          </a:xfrm>
          <a:prstGeom prst="rect">
            <a:avLst/>
          </a:prstGeom>
        </p:spPr>
      </p:pic>
      <p:sp>
        <p:nvSpPr>
          <p:cNvPr id="3" name="TextBox 2">
            <a:extLst>
              <a:ext uri="{FF2B5EF4-FFF2-40B4-BE49-F238E27FC236}">
                <a16:creationId xmlns:a16="http://schemas.microsoft.com/office/drawing/2014/main" id="{69985B5C-AA74-8593-3B9A-F44AC45E6EA7}"/>
              </a:ext>
            </a:extLst>
          </p:cNvPr>
          <p:cNvSpPr txBox="1"/>
          <p:nvPr/>
        </p:nvSpPr>
        <p:spPr>
          <a:xfrm>
            <a:off x="3752850" y="834006"/>
            <a:ext cx="4912130" cy="4627874"/>
          </a:xfrm>
          <a:prstGeom prst="rect">
            <a:avLst/>
          </a:prstGeom>
        </p:spPr>
        <p:txBody>
          <a:bodyPr vert="horz" lIns="0" tIns="34290" rIns="0" bIns="34290" rtlCol="0" anchor="t">
            <a:normAutofit/>
          </a:bodyPr>
          <a:lstStyle/>
          <a:p>
            <a:pPr>
              <a:lnSpc>
                <a:spcPct val="90000"/>
              </a:lnSpc>
              <a:spcAft>
                <a:spcPts val="450"/>
              </a:spcAft>
              <a:buClr>
                <a:schemeClr val="accent1"/>
              </a:buClr>
              <a:buFont typeface="Calibri" panose="020F0502020204030204" pitchFamily="34" charset="0"/>
            </a:pPr>
            <a:r>
              <a:rPr lang="en-US" b="1">
                <a:solidFill>
                  <a:schemeClr val="tx1">
                    <a:lumMod val="75000"/>
                    <a:lumOff val="25000"/>
                  </a:schemeClr>
                </a:solidFill>
                <a:latin typeface="Arial"/>
                <a:cs typeface="Arial"/>
              </a:rPr>
              <a:t>Benefits of Residential Care Homes</a:t>
            </a:r>
          </a:p>
        </p:txBody>
      </p:sp>
      <p:sp>
        <p:nvSpPr>
          <p:cNvPr id="5" name="TextBox 4">
            <a:extLst>
              <a:ext uri="{FF2B5EF4-FFF2-40B4-BE49-F238E27FC236}">
                <a16:creationId xmlns:a16="http://schemas.microsoft.com/office/drawing/2014/main" id="{A0323CF2-30DC-049D-9150-7A524DD1A31A}"/>
              </a:ext>
            </a:extLst>
          </p:cNvPr>
          <p:cNvSpPr txBox="1"/>
          <p:nvPr/>
        </p:nvSpPr>
        <p:spPr>
          <a:xfrm>
            <a:off x="3858727" y="1737569"/>
            <a:ext cx="3665221" cy="3762568"/>
          </a:xfrm>
          <a:prstGeom prst="rect">
            <a:avLst/>
          </a:prstGeom>
          <a:noFill/>
        </p:spPr>
        <p:txBody>
          <a:bodyPr wrap="square" lIns="68580" tIns="34290" rIns="68580" bIns="34290" anchor="t">
            <a:spAutoFit/>
          </a:bodyPr>
          <a:lstStyle/>
          <a:p>
            <a:pPr marL="213995" indent="-213995">
              <a:buFont typeface="Arial" panose="020B0604020202020204" pitchFamily="34" charset="0"/>
              <a:buChar char="•"/>
            </a:pPr>
            <a:r>
              <a:rPr lang="en-US" sz="1600">
                <a:latin typeface="Arial"/>
                <a:cs typeface="Arial"/>
              </a:rPr>
              <a:t> 24/7 Medical Care</a:t>
            </a:r>
            <a:r>
              <a:rPr lang="en-GB" sz="1600">
                <a:latin typeface="Arial"/>
                <a:cs typeface="Arial"/>
              </a:rPr>
              <a:t>, </a:t>
            </a:r>
            <a:r>
              <a:rPr lang="en-US" sz="1600">
                <a:latin typeface="Arial"/>
                <a:cs typeface="Arial"/>
              </a:rPr>
              <a:t>Continuous healthcare and emergency response</a:t>
            </a:r>
            <a:endParaRPr lang="en-GB" sz="1600">
              <a:latin typeface="Arial"/>
              <a:cs typeface="Arial"/>
            </a:endParaRPr>
          </a:p>
          <a:p>
            <a:endParaRPr lang="en-GB" sz="1600">
              <a:latin typeface="Arial"/>
              <a:cs typeface="Arial"/>
            </a:endParaRPr>
          </a:p>
          <a:p>
            <a:pPr marL="213995" indent="-213995">
              <a:buFont typeface="Arial" panose="020B0604020202020204" pitchFamily="34" charset="0"/>
              <a:buChar char="•"/>
            </a:pPr>
            <a:r>
              <a:rPr lang="en-US" sz="1600">
                <a:latin typeface="Arial"/>
                <a:cs typeface="Arial"/>
              </a:rPr>
              <a:t>Social Interaction</a:t>
            </a:r>
            <a:r>
              <a:rPr lang="en-GB" sz="1600">
                <a:latin typeface="Arial"/>
                <a:cs typeface="Arial"/>
              </a:rPr>
              <a:t>,</a:t>
            </a:r>
            <a:r>
              <a:rPr lang="en-US" sz="1600">
                <a:latin typeface="Arial"/>
                <a:cs typeface="Arial"/>
              </a:rPr>
              <a:t> Opportunities for friendships and group activities.</a:t>
            </a:r>
            <a:endParaRPr lang="en-GB" sz="1600">
              <a:latin typeface="Arial"/>
              <a:cs typeface="Arial"/>
            </a:endParaRPr>
          </a:p>
          <a:p>
            <a:endParaRPr lang="en-GB" sz="1600">
              <a:latin typeface="Arial"/>
              <a:cs typeface="Arial"/>
            </a:endParaRPr>
          </a:p>
          <a:p>
            <a:pPr marL="213995" indent="-213995">
              <a:buFont typeface="Arial" panose="020B0604020202020204" pitchFamily="34" charset="0"/>
              <a:buChar char="•"/>
            </a:pPr>
            <a:r>
              <a:rPr lang="en-US" sz="1600">
                <a:latin typeface="Arial"/>
                <a:cs typeface="Arial"/>
              </a:rPr>
              <a:t> Safety and Security</a:t>
            </a:r>
            <a:r>
              <a:rPr lang="en-GB" sz="1600">
                <a:latin typeface="Arial"/>
                <a:cs typeface="Arial"/>
              </a:rPr>
              <a:t>, </a:t>
            </a:r>
            <a:r>
              <a:rPr lang="en-US" sz="1600">
                <a:latin typeface="Arial"/>
                <a:cs typeface="Arial"/>
              </a:rPr>
              <a:t> Designed to minimize risks with security measures</a:t>
            </a:r>
            <a:endParaRPr lang="en-GB" sz="1600">
              <a:latin typeface="Arial"/>
              <a:cs typeface="Arial"/>
            </a:endParaRPr>
          </a:p>
          <a:p>
            <a:endParaRPr lang="en-GB" sz="1600">
              <a:latin typeface="Arial"/>
              <a:cs typeface="Arial"/>
            </a:endParaRPr>
          </a:p>
          <a:p>
            <a:pPr marL="213995" indent="-213995">
              <a:buFont typeface="Arial" panose="020B0604020202020204" pitchFamily="34" charset="0"/>
              <a:buChar char="•"/>
            </a:pPr>
            <a:r>
              <a:rPr lang="en-US" sz="1600">
                <a:latin typeface="Arial"/>
                <a:cs typeface="Arial"/>
              </a:rPr>
              <a:t>Personal Care Services</a:t>
            </a:r>
            <a:r>
              <a:rPr lang="en-GB" sz="1600">
                <a:latin typeface="Arial"/>
                <a:cs typeface="Arial"/>
              </a:rPr>
              <a:t>, </a:t>
            </a:r>
            <a:r>
              <a:rPr lang="en-US" sz="1600">
                <a:latin typeface="Arial"/>
                <a:cs typeface="Arial"/>
              </a:rPr>
              <a:t>Assistance with daily activities and medication.</a:t>
            </a:r>
            <a:endParaRPr lang="en-GB" sz="1600">
              <a:latin typeface="Arial"/>
              <a:cs typeface="Arial"/>
            </a:endParaRPr>
          </a:p>
          <a:p>
            <a:endParaRPr lang="en-GB" sz="1600">
              <a:latin typeface="Arial"/>
              <a:cs typeface="Arial"/>
            </a:endParaRPr>
          </a:p>
          <a:p>
            <a:pPr marL="213995" indent="-213995">
              <a:buFont typeface="Arial" panose="020B0604020202020204" pitchFamily="34" charset="0"/>
              <a:buChar char="•"/>
            </a:pPr>
            <a:r>
              <a:rPr lang="en-US" sz="1600">
                <a:latin typeface="Arial"/>
                <a:cs typeface="Arial"/>
              </a:rPr>
              <a:t>Nutritious Meals</a:t>
            </a:r>
            <a:r>
              <a:rPr lang="en-GB" sz="1600">
                <a:latin typeface="Arial"/>
                <a:cs typeface="Arial"/>
              </a:rPr>
              <a:t>, </a:t>
            </a:r>
            <a:r>
              <a:rPr lang="en-US" sz="1600">
                <a:latin typeface="Arial"/>
                <a:cs typeface="Arial"/>
              </a:rPr>
              <a:t> Balanced, diet-specific meals provided</a:t>
            </a:r>
            <a:r>
              <a:rPr lang="en-US" sz="1200">
                <a:latin typeface="Arial"/>
                <a:cs typeface="Arial"/>
              </a:rPr>
              <a:t>.</a:t>
            </a:r>
            <a:r>
              <a:rPr lang="en-GB" sz="1200">
                <a:latin typeface="Arial"/>
                <a:cs typeface="Arial"/>
              </a:rPr>
              <a:t>             </a:t>
            </a:r>
            <a:endParaRPr lang="en-US" sz="1200">
              <a:latin typeface="Arial"/>
              <a:cs typeface="Arial"/>
            </a:endParaRPr>
          </a:p>
        </p:txBody>
      </p:sp>
    </p:spTree>
    <p:extLst>
      <p:ext uri="{BB962C8B-B14F-4D97-AF65-F5344CB8AC3E}">
        <p14:creationId xmlns:p14="http://schemas.microsoft.com/office/powerpoint/2010/main" val="31846950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0" name="Rectangle 129">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785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2" name="Rectangle 131">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07987"/>
            <a:ext cx="9144001"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4" name="Straight Connector 133">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2160634"/>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36" name="Rectangle 135">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1"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2" name="Picture 1" descr="Improving residential care in Burnaby | Seniors in Burnaby a… | Flickr">
            <a:extLst>
              <a:ext uri="{FF2B5EF4-FFF2-40B4-BE49-F238E27FC236}">
                <a16:creationId xmlns:a16="http://schemas.microsoft.com/office/drawing/2014/main" id="{AE461339-DA48-E774-31C7-72D196D226C1}"/>
              </a:ext>
            </a:extLst>
          </p:cNvPr>
          <p:cNvPicPr>
            <a:picLocks noChangeAspect="1"/>
          </p:cNvPicPr>
          <p:nvPr/>
        </p:nvPicPr>
        <p:blipFill rotWithShape="1">
          <a:blip r:embed="rId2">
            <a:extLst>
              <a:ext uri="{28A0092B-C50C-407E-A947-70E740481C1C}">
                <a14:useLocalDpi xmlns:a14="http://schemas.microsoft.com/office/drawing/2010/main" val="0"/>
              </a:ext>
            </a:extLst>
          </a:blip>
          <a:srcRect l="856" r="12355" b="-1"/>
          <a:stretch/>
        </p:blipFill>
        <p:spPr>
          <a:xfrm>
            <a:off x="733244" y="845271"/>
            <a:ext cx="4025654" cy="3949633"/>
          </a:xfrm>
          <a:prstGeom prst="rect">
            <a:avLst/>
          </a:prstGeom>
        </p:spPr>
      </p:pic>
      <p:cxnSp>
        <p:nvCxnSpPr>
          <p:cNvPr id="138" name="Straight Connector 137">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19107" y="2421527"/>
            <a:ext cx="267462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85DEFFD-E181-5D05-A1E7-BD2917FBFEC5}"/>
              </a:ext>
            </a:extLst>
          </p:cNvPr>
          <p:cNvSpPr txBox="1"/>
          <p:nvPr/>
        </p:nvSpPr>
        <p:spPr>
          <a:xfrm>
            <a:off x="5070608" y="849945"/>
            <a:ext cx="3882840" cy="4473164"/>
          </a:xfrm>
          <a:prstGeom prst="rect">
            <a:avLst/>
          </a:prstGeom>
        </p:spPr>
        <p:txBody>
          <a:bodyPr vert="horz" lIns="0" tIns="34290" rIns="0" bIns="34290" rtlCol="0" anchor="t">
            <a:normAutofit/>
          </a:bodyPr>
          <a:lstStyle/>
          <a:p>
            <a:pPr marL="128270" indent="-128270">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 Housekeeping: Relief from chores and maintenance.	</a:t>
            </a: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ea typeface="Calibri"/>
              <a:cs typeface="Calibri"/>
            </a:endParaRPr>
          </a:p>
          <a:p>
            <a:pPr marL="257175" indent="-25717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Access to Amenities: Facilities like fitness centers and recreational areas</a:t>
            </a:r>
            <a:endParaRPr lang="en-US" sz="1600">
              <a:solidFill>
                <a:schemeClr val="tx1">
                  <a:lumMod val="75000"/>
                  <a:lumOff val="25000"/>
                </a:schemeClr>
              </a:solidFill>
              <a:latin typeface="Arial"/>
              <a:ea typeface="Calibri"/>
              <a:cs typeface="Arial"/>
            </a:endParaRPr>
          </a:p>
          <a:p>
            <a:pPr marL="257175" indent="-257175">
              <a:lnSpc>
                <a:spcPct val="90000"/>
              </a:lnSpc>
              <a:spcAft>
                <a:spcPts val="450"/>
              </a:spcAft>
              <a:buClr>
                <a:schemeClr val="accent1"/>
              </a:buClr>
              <a:buFont typeface="Calibri" panose="020F0502020204030204" pitchFamily="34" charset="0"/>
              <a:buAutoNum type="arabicPeriod" startAt="7"/>
            </a:pPr>
            <a:endParaRPr lang="en-US" sz="1600">
              <a:solidFill>
                <a:schemeClr val="tx1">
                  <a:lumMod val="75000"/>
                  <a:lumOff val="25000"/>
                </a:schemeClr>
              </a:solidFill>
              <a:latin typeface="Arial"/>
              <a:ea typeface="Calibri"/>
              <a:cs typeface="Calibri"/>
            </a:endParaRPr>
          </a:p>
          <a:p>
            <a:pPr marL="257175" indent="-25717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Emotional Support: Professional staff for emotional and psychological aid.</a:t>
            </a:r>
            <a:endParaRPr lang="en-US" sz="1600">
              <a:solidFill>
                <a:schemeClr val="tx1">
                  <a:lumMod val="75000"/>
                  <a:lumOff val="25000"/>
                </a:schemeClr>
              </a:solidFill>
              <a:latin typeface="Arial"/>
              <a:ea typeface="Calibri"/>
              <a:cs typeface="Arial"/>
            </a:endParaRPr>
          </a:p>
          <a:p>
            <a:pPr marL="257175" indent="-257175">
              <a:lnSpc>
                <a:spcPct val="90000"/>
              </a:lnSpc>
              <a:spcAft>
                <a:spcPts val="450"/>
              </a:spcAft>
              <a:buClr>
                <a:schemeClr val="accent1"/>
              </a:buClr>
              <a:buFont typeface="Calibri" panose="020F0502020204030204" pitchFamily="34" charset="0"/>
              <a:buAutoNum type="arabicPeriod" startAt="7"/>
            </a:pPr>
            <a:endParaRPr lang="en-US" sz="1600">
              <a:solidFill>
                <a:schemeClr val="tx1">
                  <a:lumMod val="75000"/>
                  <a:lumOff val="25000"/>
                </a:schemeClr>
              </a:solidFill>
              <a:latin typeface="Arial"/>
              <a:ea typeface="Calibri"/>
              <a:cs typeface="Calibri"/>
            </a:endParaRPr>
          </a:p>
          <a:p>
            <a:pPr marL="257175" indent="-25717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Customized Care Plans: Personalized care for each resident.</a:t>
            </a:r>
            <a:endParaRPr lang="en-US" sz="1600">
              <a:solidFill>
                <a:schemeClr val="tx1">
                  <a:lumMod val="75000"/>
                  <a:lumOff val="25000"/>
                </a:schemeClr>
              </a:solidFill>
              <a:latin typeface="Arial"/>
              <a:ea typeface="Calibri"/>
              <a:cs typeface="Arial"/>
            </a:endParaRPr>
          </a:p>
          <a:p>
            <a:pPr marL="257175" indent="-257175">
              <a:lnSpc>
                <a:spcPct val="90000"/>
              </a:lnSpc>
              <a:spcAft>
                <a:spcPts val="450"/>
              </a:spcAft>
              <a:buClr>
                <a:schemeClr val="accent1"/>
              </a:buClr>
              <a:buFont typeface="Calibri" panose="020F0502020204030204" pitchFamily="34" charset="0"/>
              <a:buAutoNum type="arabicPeriod" startAt="7"/>
            </a:pPr>
            <a:endParaRPr lang="en-US" sz="1600">
              <a:solidFill>
                <a:schemeClr val="tx1">
                  <a:lumMod val="75000"/>
                  <a:lumOff val="25000"/>
                </a:schemeClr>
              </a:solidFill>
              <a:latin typeface="Arial"/>
              <a:ea typeface="Calibri"/>
              <a:cs typeface="Calibri"/>
            </a:endParaRPr>
          </a:p>
          <a:p>
            <a:pPr marL="257175" indent="-25717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Peace of Mind for Families: Assurance that loved ones are well cared for.</a:t>
            </a:r>
            <a:endParaRPr lang="en-US" sz="1600">
              <a:solidFill>
                <a:schemeClr val="tx1">
                  <a:lumMod val="75000"/>
                  <a:lumOff val="25000"/>
                </a:schemeClr>
              </a:solidFill>
              <a:latin typeface="Arial"/>
              <a:ea typeface="Calibri"/>
              <a:cs typeface="Arial"/>
            </a:endParaRPr>
          </a:p>
          <a:p>
            <a:pPr marL="257175" indent="-257175">
              <a:lnSpc>
                <a:spcPct val="90000"/>
              </a:lnSpc>
              <a:spcAft>
                <a:spcPts val="450"/>
              </a:spcAft>
              <a:buClr>
                <a:schemeClr val="accent1"/>
              </a:buClr>
              <a:buFont typeface="Calibri" panose="020F0502020204030204" pitchFamily="34" charset="0"/>
              <a:buAutoNum type="arabicPeriod" startAt="7"/>
            </a:pPr>
            <a:endParaRPr lang="en-US" sz="1600">
              <a:solidFill>
                <a:schemeClr val="tx1">
                  <a:lumMod val="75000"/>
                  <a:lumOff val="25000"/>
                </a:schemeClr>
              </a:solidFill>
              <a:latin typeface="Arial"/>
              <a:ea typeface="Calibri"/>
              <a:cs typeface="Calibri"/>
            </a:endParaRPr>
          </a:p>
          <a:p>
            <a:pPr marL="257175" indent="-257175">
              <a:lnSpc>
                <a:spcPct val="90000"/>
              </a:lnSpc>
              <a:spcAft>
                <a:spcPts val="450"/>
              </a:spcAft>
              <a:buClr>
                <a:schemeClr val="accent1"/>
              </a:buClr>
              <a:buFont typeface="Calibri" panose="020F0502020204030204" pitchFamily="34" charset="0"/>
              <a:buAutoNum type="arabicPeriod" startAt="7"/>
            </a:pPr>
            <a:endParaRPr lang="en-US" sz="825">
              <a:solidFill>
                <a:schemeClr val="tx1">
                  <a:lumMod val="75000"/>
                  <a:lumOff val="25000"/>
                </a:schemeClr>
              </a:solidFill>
            </a:endParaRPr>
          </a:p>
          <a:p>
            <a:pPr>
              <a:lnSpc>
                <a:spcPct val="90000"/>
              </a:lnSpc>
              <a:spcAft>
                <a:spcPts val="450"/>
              </a:spcAft>
              <a:buClr>
                <a:schemeClr val="accent1"/>
              </a:buClr>
              <a:buFont typeface="Calibri" panose="020F0502020204030204" pitchFamily="34" charset="0"/>
            </a:pPr>
            <a:r>
              <a:rPr lang="en-US" sz="1200">
                <a:solidFill>
                  <a:schemeClr val="tx1">
                    <a:lumMod val="75000"/>
                    <a:lumOff val="25000"/>
                  </a:schemeClr>
                </a:solidFill>
              </a:rPr>
              <a:t>(The kings fund, 2019)</a:t>
            </a:r>
            <a:r>
              <a:rPr lang="en-US" sz="800">
                <a:solidFill>
                  <a:schemeClr val="tx1">
                    <a:lumMod val="75000"/>
                    <a:lumOff val="25000"/>
                  </a:schemeClr>
                </a:solidFill>
              </a:rPr>
              <a:t>.      </a:t>
            </a:r>
            <a:endParaRPr lang="en-US" sz="800">
              <a:solidFill>
                <a:schemeClr val="tx1">
                  <a:lumMod val="75000"/>
                  <a:lumOff val="25000"/>
                </a:schemeClr>
              </a:solidFill>
              <a:ea typeface="Calibri"/>
              <a:cs typeface="Calibri"/>
            </a:endParaRPr>
          </a:p>
        </p:txBody>
      </p:sp>
      <p:sp>
        <p:nvSpPr>
          <p:cNvPr id="140" name="Rectangle 139">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5607987"/>
            <a:ext cx="9143989"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2" name="Rectangle 141">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785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0C2BC94C-5214-335D-BE7F-A7245AD9370C}"/>
              </a:ext>
            </a:extLst>
          </p:cNvPr>
          <p:cNvSpPr txBox="1"/>
          <p:nvPr/>
        </p:nvSpPr>
        <p:spPr>
          <a:xfrm>
            <a:off x="2621280" y="-1358891"/>
            <a:ext cx="3665221" cy="4432282"/>
          </a:xfrm>
          <a:prstGeom prst="rect">
            <a:avLst/>
          </a:prstGeom>
        </p:spPr>
        <p:txBody>
          <a:bodyPr vert="horz" lIns="0" tIns="34290" rIns="0" bIns="34290" rtlCol="0">
            <a:normAutofit/>
          </a:bodyPr>
          <a:lstStyle/>
          <a:p>
            <a:pPr>
              <a:lnSpc>
                <a:spcPct val="90000"/>
              </a:lnSpc>
              <a:spcAft>
                <a:spcPts val="450"/>
              </a:spcAft>
              <a:buClr>
                <a:schemeClr val="accent1"/>
              </a:buClr>
              <a:buFont typeface="Calibri" panose="020F0502020204030204" pitchFamily="34" charset="0"/>
            </a:pPr>
            <a:endParaRPr lang="en-US" sz="1275" b="1">
              <a:solidFill>
                <a:schemeClr val="tx1">
                  <a:lumMod val="75000"/>
                  <a:lumOff val="25000"/>
                </a:schemeClr>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60C97C4-5AAD-7031-C37C-26F675611A4E}"/>
              </a:ext>
            </a:extLst>
          </p:cNvPr>
          <p:cNvSpPr txBox="1"/>
          <p:nvPr/>
        </p:nvSpPr>
        <p:spPr>
          <a:xfrm>
            <a:off x="4749573" y="1986360"/>
            <a:ext cx="2779161" cy="242374"/>
          </a:xfrm>
          <a:prstGeom prst="rect">
            <a:avLst/>
          </a:prstGeom>
          <a:noFill/>
        </p:spPr>
        <p:txBody>
          <a:bodyPr wrap="square" rtlCol="0">
            <a:spAutoFit/>
          </a:bodyPr>
          <a:lstStyle/>
          <a:p>
            <a:pPr algn="l"/>
            <a:endParaRPr lang="en-US" sz="1125">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7667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7C2DC10F-CD76-43DC-9E0B-CB291F740C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8" name="Rectangle 27">
            <a:extLst>
              <a:ext uri="{FF2B5EF4-FFF2-40B4-BE49-F238E27FC236}">
                <a16:creationId xmlns:a16="http://schemas.microsoft.com/office/drawing/2014/main" id="{1C18170A-08B7-4230-A012-B24C20E393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0" name="Straight Connector 29">
            <a:extLst>
              <a:ext uri="{FF2B5EF4-FFF2-40B4-BE49-F238E27FC236}">
                <a16:creationId xmlns:a16="http://schemas.microsoft.com/office/drawing/2014/main" id="{52188B95-E375-4977-9E9C-E28CE956F6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2" name="Rectangle 31">
            <a:extLst>
              <a:ext uri="{FF2B5EF4-FFF2-40B4-BE49-F238E27FC236}">
                <a16:creationId xmlns:a16="http://schemas.microsoft.com/office/drawing/2014/main" id="{E5958DBC-F4DA-42A8-8C52-860179790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senior, healthcare, home medical, care, patient, medicine, nursing ...">
            <a:extLst>
              <a:ext uri="{FF2B5EF4-FFF2-40B4-BE49-F238E27FC236}">
                <a16:creationId xmlns:a16="http://schemas.microsoft.com/office/drawing/2014/main" id="{BA44201D-6AED-42B9-3ED5-947EB489F18C}"/>
              </a:ext>
            </a:extLst>
          </p:cNvPr>
          <p:cNvPicPr>
            <a:picLocks noChangeAspect="1"/>
          </p:cNvPicPr>
          <p:nvPr/>
        </p:nvPicPr>
        <p:blipFill rotWithShape="1">
          <a:blip r:embed="rId2">
            <a:extLst>
              <a:ext uri="{28A0092B-C50C-407E-A947-70E740481C1C}">
                <a14:useLocalDpi xmlns:a14="http://schemas.microsoft.com/office/drawing/2010/main" val="0"/>
              </a:ext>
            </a:extLst>
          </a:blip>
          <a:srcRect l="7407" r="11617" b="2"/>
          <a:stretch/>
        </p:blipFill>
        <p:spPr>
          <a:xfrm>
            <a:off x="475504" y="581098"/>
            <a:ext cx="2122817" cy="1742661"/>
          </a:xfrm>
          <a:prstGeom prst="rect">
            <a:avLst/>
          </a:prstGeom>
        </p:spPr>
      </p:pic>
      <p:cxnSp>
        <p:nvCxnSpPr>
          <p:cNvPr id="34" name="Straight Connector 33">
            <a:extLst>
              <a:ext uri="{FF2B5EF4-FFF2-40B4-BE49-F238E27FC236}">
                <a16:creationId xmlns:a16="http://schemas.microsoft.com/office/drawing/2014/main" id="{79FCC9A9-2031-4283-9B27-34B62BB7F3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85935" y="2086188"/>
            <a:ext cx="438912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Park View Care Home, Neath © Jaggery cc-by-sa/2.0 :: Geograph Britain ...">
            <a:extLst>
              <a:ext uri="{FF2B5EF4-FFF2-40B4-BE49-F238E27FC236}">
                <a16:creationId xmlns:a16="http://schemas.microsoft.com/office/drawing/2014/main" id="{0E961AAC-EAD5-190D-64CB-FC8E21F0F805}"/>
              </a:ext>
            </a:extLst>
          </p:cNvPr>
          <p:cNvPicPr>
            <a:picLocks noChangeAspect="1"/>
          </p:cNvPicPr>
          <p:nvPr/>
        </p:nvPicPr>
        <p:blipFill rotWithShape="1">
          <a:blip r:embed="rId3">
            <a:extLst>
              <a:ext uri="{28A0092B-C50C-407E-A947-70E740481C1C}">
                <a14:useLocalDpi xmlns:a14="http://schemas.microsoft.com/office/drawing/2010/main" val="0"/>
              </a:ext>
            </a:extLst>
          </a:blip>
          <a:srcRect r="-1" b="759"/>
          <a:stretch/>
        </p:blipFill>
        <p:spPr>
          <a:xfrm>
            <a:off x="255456" y="2545749"/>
            <a:ext cx="2342869" cy="3209609"/>
          </a:xfrm>
          <a:prstGeom prst="rect">
            <a:avLst/>
          </a:prstGeom>
        </p:spPr>
      </p:pic>
      <p:sp>
        <p:nvSpPr>
          <p:cNvPr id="3" name="TextBox 2">
            <a:extLst>
              <a:ext uri="{FF2B5EF4-FFF2-40B4-BE49-F238E27FC236}">
                <a16:creationId xmlns:a16="http://schemas.microsoft.com/office/drawing/2014/main" id="{E844DDF4-3BF7-645E-A13F-301341463D9A}"/>
              </a:ext>
            </a:extLst>
          </p:cNvPr>
          <p:cNvSpPr txBox="1"/>
          <p:nvPr/>
        </p:nvSpPr>
        <p:spPr>
          <a:xfrm>
            <a:off x="2917215" y="1648807"/>
            <a:ext cx="5769540" cy="3621282"/>
          </a:xfrm>
          <a:prstGeom prst="rect">
            <a:avLst/>
          </a:prstGeom>
        </p:spPr>
        <p:txBody>
          <a:bodyPr vert="horz" lIns="0" tIns="45720" rIns="0" bIns="45720" rtlCol="0" anchor="t">
            <a:normAutofit/>
          </a:bodyPr>
          <a:lstStyle/>
          <a:p>
            <a:pPr>
              <a:lnSpc>
                <a:spcPct val="90000"/>
              </a:lnSpc>
              <a:spcAft>
                <a:spcPts val="450"/>
              </a:spcAft>
              <a:buClr>
                <a:schemeClr val="accent1"/>
              </a:buClr>
              <a:buFont typeface="Calibri" panose="020F0502020204030204" pitchFamily="34" charset="0"/>
            </a:pPr>
            <a:r>
              <a:rPr lang="en-US" sz="2400" b="1">
                <a:solidFill>
                  <a:schemeClr val="tx1">
                    <a:lumMod val="75000"/>
                    <a:lumOff val="25000"/>
                  </a:schemeClr>
                </a:solidFill>
                <a:latin typeface="Arial"/>
                <a:cs typeface="Arial"/>
              </a:rPr>
              <a:t>   Disadvantages of Residential Care </a:t>
            </a:r>
            <a:endParaRPr lang="en-US" sz="2400">
              <a:solidFill>
                <a:schemeClr val="tx1">
                  <a:lumMod val="75000"/>
                  <a:lumOff val="25000"/>
                </a:schemeClr>
              </a:solidFill>
              <a:latin typeface="Arial"/>
              <a:cs typeface="Arial"/>
            </a:endParaRPr>
          </a:p>
          <a:p>
            <a:pPr marL="213995" indent="-213995">
              <a:lnSpc>
                <a:spcPct val="90000"/>
              </a:lnSpc>
              <a:spcAft>
                <a:spcPts val="450"/>
              </a:spcAft>
              <a:buClr>
                <a:schemeClr val="accent1"/>
              </a:buClr>
              <a:buFont typeface="Calibri" panose="020F0502020204030204" pitchFamily="34" charset="0"/>
              <a:buChar char="•"/>
            </a:pPr>
            <a:endParaRPr lang="en-US" sz="1600">
              <a:solidFill>
                <a:schemeClr val="tx1">
                  <a:lumMod val="75000"/>
                  <a:lumOff val="25000"/>
                </a:schemeClr>
              </a:solidFill>
              <a:latin typeface="Arial"/>
              <a:cs typeface="Arial"/>
            </a:endParaRP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Loss of Personal Space and Autonomy: Moving from a private home to a smaller, shared space can feel restrictive. </a:t>
            </a: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Emotional and Psychological Impact:	 Transitioning to residential care can lead to feelings of abandonment, depression, and anxiety. 	</a:t>
            </a: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Quality of Care Concerns:	Variability in care quality, with some facilities facing understaffing and high staff turnover. </a:t>
            </a: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Social Isolation and Loneliness: Despite being in a communal setting, residents can still feel lonely and isolated. 	</a:t>
            </a: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Financial Burden: High costs can use up personal savings or require selling assets.</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cs typeface="Arial"/>
            </a:endParaRPr>
          </a:p>
        </p:txBody>
      </p:sp>
      <p:sp>
        <p:nvSpPr>
          <p:cNvPr id="36" name="Rectangle 35">
            <a:extLst>
              <a:ext uri="{FF2B5EF4-FFF2-40B4-BE49-F238E27FC236}">
                <a16:creationId xmlns:a16="http://schemas.microsoft.com/office/drawing/2014/main" id="{51DDD252-D7C8-4CE5-9C61-D60D722BC2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a:extLst>
              <a:ext uri="{FF2B5EF4-FFF2-40B4-BE49-F238E27FC236}">
                <a16:creationId xmlns:a16="http://schemas.microsoft.com/office/drawing/2014/main" id="{2FBD75F5-C49C-4F6A-8D43-7A5939C23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119854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10" name="Rectangle 9">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12" name="Straight Connector 11">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2" name="Picture 1" descr="Tips On How To Properly Deal With Arthritis - site about webnet">
            <a:extLst>
              <a:ext uri="{FF2B5EF4-FFF2-40B4-BE49-F238E27FC236}">
                <a16:creationId xmlns:a16="http://schemas.microsoft.com/office/drawing/2014/main" id="{F79505F5-2196-B46B-5BD4-7AADF29788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0815" y="544289"/>
            <a:ext cx="2649041" cy="4640127"/>
          </a:xfrm>
          <a:prstGeom prst="rect">
            <a:avLst/>
          </a:prstGeom>
        </p:spPr>
      </p:pic>
      <p:cxnSp>
        <p:nvCxnSpPr>
          <p:cNvPr id="16" name="Straight Connector 15">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49572" y="2421891"/>
            <a:ext cx="267120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5B268955-8283-24C0-94E8-7292649D5B54}"/>
              </a:ext>
            </a:extLst>
          </p:cNvPr>
          <p:cNvSpPr txBox="1"/>
          <p:nvPr/>
        </p:nvSpPr>
        <p:spPr>
          <a:xfrm>
            <a:off x="3214538" y="250899"/>
            <a:ext cx="5395830" cy="4974220"/>
          </a:xfrm>
          <a:prstGeom prst="rect">
            <a:avLst/>
          </a:prstGeom>
        </p:spPr>
        <p:txBody>
          <a:bodyPr vert="horz" lIns="0" tIns="34290" rIns="0" bIns="34290" rtlCol="0" anchor="t">
            <a:normAutofit lnSpcReduction="10000"/>
          </a:bodyPr>
          <a:lstStyle/>
          <a:p>
            <a:pPr marL="128270" indent="-128270">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 Adaptation Challenges: Difficulty adapting to new routines, dietary options, and social environments.</a:t>
            </a:r>
            <a:endParaRPr lang="en-US">
              <a:solidFill>
                <a:schemeClr val="tx1">
                  <a:lumMod val="75000"/>
                  <a:lumOff val="25000"/>
                </a:schemeClr>
              </a:solidFill>
            </a:endParaRPr>
          </a:p>
          <a:p>
            <a:pPr marL="128270" indent="-128270">
              <a:lnSpc>
                <a:spcPct val="90000"/>
              </a:lnSpc>
              <a:spcAft>
                <a:spcPts val="450"/>
              </a:spcAft>
              <a:buClr>
                <a:schemeClr val="accent1"/>
              </a:buClr>
              <a:buFont typeface="Arial" panose="020B0604020202020204" pitchFamily="34" charset="0"/>
              <a:buChar char="•"/>
            </a:pPr>
            <a:endParaRPr lang="en-US">
              <a:solidFill>
                <a:schemeClr val="tx1">
                  <a:lumMod val="75000"/>
                  <a:lumOff val="25000"/>
                </a:schemeClr>
              </a:solidFill>
            </a:endParaRPr>
          </a:p>
          <a:p>
            <a:pPr marL="128270" indent="-128270">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Reduced Individualized Care, Limited personalised attention</a:t>
            </a:r>
            <a:r>
              <a:rPr lang="en-GB" sz="1600">
                <a:solidFill>
                  <a:schemeClr val="tx1">
                    <a:lumMod val="75000"/>
                    <a:lumOff val="25000"/>
                  </a:schemeClr>
                </a:solidFill>
                <a:latin typeface="Arial"/>
                <a:cs typeface="Arial"/>
              </a:rPr>
              <a:t>.</a:t>
            </a:r>
            <a:endParaRPr lang="en-US" sz="1600">
              <a:solidFill>
                <a:schemeClr val="tx1">
                  <a:lumMod val="75000"/>
                  <a:lumOff val="25000"/>
                </a:schemeClr>
              </a:solidFill>
              <a:latin typeface="Arial"/>
              <a:cs typeface="Arial"/>
            </a:endParaRPr>
          </a:p>
          <a:p>
            <a:pPr>
              <a:lnSpc>
                <a:spcPct val="90000"/>
              </a:lnSpc>
              <a:spcAft>
                <a:spcPts val="450"/>
              </a:spcAft>
              <a:buClr>
                <a:schemeClr val="accent1"/>
              </a:buClr>
              <a:buFont typeface="Calibri" panose="020F0502020204030204" pitchFamily="34" charset="0"/>
            </a:pPr>
            <a:r>
              <a:rPr lang="en-US" sz="1600">
                <a:solidFill>
                  <a:schemeClr val="tx1">
                    <a:lumMod val="75000"/>
                    <a:lumOff val="25000"/>
                  </a:schemeClr>
                </a:solidFill>
                <a:latin typeface="Arial"/>
                <a:cs typeface="Arial"/>
              </a:rPr>
              <a:t>	</a:t>
            </a:r>
          </a:p>
          <a:p>
            <a:pPr marL="128270" indent="-128270">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 Institutional Atmosphere:  institutional environment can feel unsettling and uncomfortable. May not meet </a:t>
            </a:r>
            <a:r>
              <a:rPr lang="en-GB" sz="1600">
                <a:solidFill>
                  <a:schemeClr val="tx1">
                    <a:lumMod val="75000"/>
                    <a:lumOff val="25000"/>
                  </a:schemeClr>
                </a:solidFill>
                <a:latin typeface="Arial"/>
                <a:cs typeface="Arial"/>
              </a:rPr>
              <a:t>the</a:t>
            </a:r>
            <a:r>
              <a:rPr lang="en-US" sz="1600">
                <a:solidFill>
                  <a:schemeClr val="tx1">
                    <a:lumMod val="75000"/>
                    <a:lumOff val="25000"/>
                  </a:schemeClr>
                </a:solidFill>
                <a:latin typeface="Arial"/>
                <a:cs typeface="Arial"/>
              </a:rPr>
              <a:t> needs of older adults.	</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panose="020B0604020202020204" pitchFamily="34" charset="0"/>
              <a:cs typeface="Arial" panose="020B0604020202020204" pitchFamily="34" charset="0"/>
            </a:endParaRPr>
          </a:p>
          <a:p>
            <a:pPr marL="128270" indent="-128270">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Health Risks: Higher risk of infections and diseases due to close living quarters. Potential for inadequate medical response in emergencies.	</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panose="020B0604020202020204" pitchFamily="34" charset="0"/>
              <a:cs typeface="Arial" panose="020B0604020202020204" pitchFamily="34" charset="0"/>
            </a:endParaRPr>
          </a:p>
          <a:p>
            <a:pPr marL="128270" indent="-128270">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Regulations and compliance issues: care standards are inconsistent because rules are not enforced the same way.</a:t>
            </a:r>
          </a:p>
          <a:p>
            <a:pPr marL="128270" indent="-128270">
              <a:lnSpc>
                <a:spcPct val="90000"/>
              </a:lnSpc>
              <a:spcAft>
                <a:spcPts val="450"/>
              </a:spcAft>
              <a:buClr>
                <a:schemeClr val="accent1"/>
              </a:buClr>
              <a:buFont typeface="Arial" panose="020B0604020202020204" pitchFamily="34" charset="0"/>
              <a:buChar char="•"/>
            </a:pP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pP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pPr>
            <a:r>
              <a:rPr lang="en-US" sz="1400">
                <a:solidFill>
                  <a:schemeClr val="tx1">
                    <a:lumMod val="75000"/>
                    <a:lumOff val="25000"/>
                  </a:schemeClr>
                </a:solidFill>
                <a:latin typeface="Calibri"/>
                <a:ea typeface="Calibri" panose="020F0502020204030204"/>
                <a:cs typeface="Calibri"/>
              </a:rPr>
              <a:t>(Pike, 2023)</a:t>
            </a:r>
            <a:endParaRPr lang="en-US" sz="1600">
              <a:solidFill>
                <a:schemeClr val="tx1">
                  <a:lumMod val="75000"/>
                  <a:lumOff val="25000"/>
                </a:schemeClr>
              </a:solidFill>
              <a:latin typeface="Arial"/>
              <a:ea typeface="Calibri" panose="020F0502020204030204"/>
              <a:cs typeface="Arial"/>
            </a:endParaRPr>
          </a:p>
          <a:p>
            <a:pPr marL="128270" indent="-128270">
              <a:lnSpc>
                <a:spcPct val="90000"/>
              </a:lnSpc>
              <a:spcAft>
                <a:spcPts val="450"/>
              </a:spcAft>
              <a:buClr>
                <a:schemeClr val="accent1"/>
              </a:buClr>
              <a:buFont typeface="Arial" panose="020B0604020202020204" pitchFamily="34" charset="0"/>
              <a:buChar char="•"/>
            </a:pPr>
            <a:endParaRPr lang="en-US" sz="1600">
              <a:solidFill>
                <a:schemeClr val="tx1">
                  <a:lumMod val="75000"/>
                  <a:lumOff val="25000"/>
                </a:schemeClr>
              </a:solidFill>
              <a:latin typeface="Arial"/>
              <a:ea typeface="Calibri" panose="020F0502020204030204"/>
              <a:cs typeface="Arial"/>
            </a:endParaRP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ea typeface="Calibri" panose="020F0502020204030204"/>
              <a:cs typeface="Calibri" panose="020F0502020204030204"/>
            </a:endParaRPr>
          </a:p>
          <a:p>
            <a:pPr>
              <a:lnSpc>
                <a:spcPct val="90000"/>
              </a:lnSpc>
              <a:spcAft>
                <a:spcPts val="450"/>
              </a:spcAft>
              <a:buClr>
                <a:schemeClr val="accent1"/>
              </a:buClr>
              <a:buFont typeface="Calibri" panose="020F0502020204030204" pitchFamily="34" charset="0"/>
            </a:pPr>
            <a:endParaRPr lang="en-US" sz="825">
              <a:solidFill>
                <a:schemeClr val="tx1">
                  <a:lumMod val="75000"/>
                  <a:lumOff val="25000"/>
                </a:schemeClr>
              </a:solidFill>
              <a:ea typeface="Calibri" panose="020F0502020204030204"/>
              <a:cs typeface="Calibri" panose="020F0502020204030204"/>
            </a:endParaRPr>
          </a:p>
        </p:txBody>
      </p:sp>
      <p:sp>
        <p:nvSpPr>
          <p:cNvPr id="18" name="Rectangle 17">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9" y="5607987"/>
            <a:ext cx="6857992"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20" name="Rectangle 19">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Tree>
    <p:extLst>
      <p:ext uri="{BB962C8B-B14F-4D97-AF65-F5344CB8AC3E}">
        <p14:creationId xmlns:p14="http://schemas.microsoft.com/office/powerpoint/2010/main" val="18274712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785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07987"/>
            <a:ext cx="9144001"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4" name="Straight Connector 23">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2160634"/>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1"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6" name="Picture 5" descr="two, men, playing, chess, grandfather, table, man, male | Piqsels">
            <a:extLst>
              <a:ext uri="{FF2B5EF4-FFF2-40B4-BE49-F238E27FC236}">
                <a16:creationId xmlns:a16="http://schemas.microsoft.com/office/drawing/2014/main" id="{DDF5B606-522C-306A-B28D-B44D420D41EB}"/>
              </a:ext>
            </a:extLst>
          </p:cNvPr>
          <p:cNvPicPr>
            <a:picLocks noChangeAspect="1"/>
          </p:cNvPicPr>
          <p:nvPr/>
        </p:nvPicPr>
        <p:blipFill rotWithShape="1">
          <a:blip r:embed="rId2">
            <a:extLst>
              <a:ext uri="{28A0092B-C50C-407E-A947-70E740481C1C}">
                <a14:useLocalDpi xmlns:a14="http://schemas.microsoft.com/office/drawing/2010/main" val="0"/>
              </a:ext>
            </a:extLst>
          </a:blip>
          <a:srcRect r="13211" b="-1"/>
          <a:stretch/>
        </p:blipFill>
        <p:spPr>
          <a:xfrm>
            <a:off x="768890" y="1239514"/>
            <a:ext cx="3642053" cy="3912458"/>
          </a:xfrm>
          <a:prstGeom prst="rect">
            <a:avLst/>
          </a:prstGeom>
        </p:spPr>
      </p:pic>
      <p:cxnSp>
        <p:nvCxnSpPr>
          <p:cNvPr id="28" name="Straight Connector 27">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19107" y="2421527"/>
            <a:ext cx="267462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6C79B1A2-01A5-6FE4-7DF9-DC55DB9A96AE}"/>
              </a:ext>
            </a:extLst>
          </p:cNvPr>
          <p:cNvSpPr txBox="1"/>
          <p:nvPr/>
        </p:nvSpPr>
        <p:spPr>
          <a:xfrm>
            <a:off x="4766285" y="1239968"/>
            <a:ext cx="3843457" cy="3501251"/>
          </a:xfrm>
          <a:prstGeom prst="rect">
            <a:avLst/>
          </a:prstGeom>
        </p:spPr>
        <p:txBody>
          <a:bodyPr vert="horz" lIns="0" tIns="34290" rIns="0" bIns="34290" rtlCol="0" anchor="t">
            <a:normAutofit/>
          </a:bodyPr>
          <a:lstStyle/>
          <a:p>
            <a:pPr>
              <a:lnSpc>
                <a:spcPct val="90000"/>
              </a:lnSpc>
              <a:spcAft>
                <a:spcPts val="450"/>
              </a:spcAft>
              <a:buClr>
                <a:schemeClr val="accent1"/>
              </a:buClr>
              <a:buFont typeface="Calibri" panose="020F0502020204030204" pitchFamily="34" charset="0"/>
            </a:pPr>
            <a:r>
              <a:rPr lang="en-US" sz="2400" b="1">
                <a:solidFill>
                  <a:schemeClr val="tx1">
                    <a:lumMod val="75000"/>
                    <a:lumOff val="25000"/>
                  </a:schemeClr>
                </a:solidFill>
                <a:latin typeface="Arial"/>
                <a:cs typeface="Arial"/>
              </a:rPr>
              <a:t>Activity Theory:	</a:t>
            </a:r>
          </a:p>
          <a:p>
            <a:pPr>
              <a:lnSpc>
                <a:spcPct val="90000"/>
              </a:lnSpc>
              <a:spcAft>
                <a:spcPts val="450"/>
              </a:spcAft>
              <a:buClr>
                <a:schemeClr val="accent1"/>
              </a:buClr>
              <a:buFont typeface="Calibri" panose="020F0502020204030204" pitchFamily="34" charset="0"/>
            </a:pPr>
            <a:endParaRPr lang="en-US" sz="1600" b="1">
              <a:solidFill>
                <a:schemeClr val="tx1">
                  <a:lumMod val="75000"/>
                  <a:lumOff val="25000"/>
                </a:schemeClr>
              </a:solidFill>
              <a:latin typeface="Arial"/>
              <a:cs typeface="Arial"/>
            </a:endParaRPr>
          </a:p>
          <a:p>
            <a:pPr marL="285750" indent="-285750">
              <a:lnSpc>
                <a:spcPct val="90000"/>
              </a:lnSpc>
              <a:spcAft>
                <a:spcPts val="450"/>
              </a:spcAft>
              <a:buClr>
                <a:schemeClr val="accent1"/>
              </a:buClr>
              <a:buFont typeface="Arial" panose="020F0502020204030204" pitchFamily="34" charset="0"/>
              <a:buChar char="•"/>
            </a:pPr>
            <a:r>
              <a:rPr lang="en-US" sz="1600">
                <a:solidFill>
                  <a:schemeClr val="tx1">
                    <a:lumMod val="75000"/>
                    <a:lumOff val="25000"/>
                  </a:schemeClr>
                </a:solidFill>
                <a:latin typeface="Arial"/>
                <a:cs typeface="Arial"/>
              </a:rPr>
              <a:t> Encourages staying active and involved.</a:t>
            </a:r>
          </a:p>
          <a:p>
            <a:pPr marL="285750" indent="-285750">
              <a:lnSpc>
                <a:spcPct val="90000"/>
              </a:lnSpc>
              <a:spcAft>
                <a:spcPts val="450"/>
              </a:spcAft>
              <a:buClr>
                <a:schemeClr val="accent1"/>
              </a:buClr>
              <a:buFont typeface="Arial"/>
              <a:buChar char="•"/>
            </a:pPr>
            <a:r>
              <a:rPr lang="en-US" sz="1600">
                <a:solidFill>
                  <a:schemeClr val="tx1">
                    <a:lumMod val="75000"/>
                    <a:lumOff val="25000"/>
                  </a:schemeClr>
                </a:solidFill>
                <a:latin typeface="Arial"/>
                <a:cs typeface="Arial"/>
              </a:rPr>
              <a:t>Includes activities and programs such as:</a:t>
            </a:r>
          </a:p>
          <a:p>
            <a:pPr marL="285750" indent="-285750">
              <a:lnSpc>
                <a:spcPct val="90000"/>
              </a:lnSpc>
              <a:spcAft>
                <a:spcPts val="450"/>
              </a:spcAft>
              <a:buClr>
                <a:schemeClr val="accent1"/>
              </a:buClr>
              <a:buFont typeface="Arial"/>
              <a:buChar char="•"/>
            </a:pPr>
            <a:r>
              <a:rPr lang="en-US" sz="1600">
                <a:solidFill>
                  <a:schemeClr val="tx1">
                    <a:lumMod val="75000"/>
                    <a:lumOff val="25000"/>
                  </a:schemeClr>
                </a:solidFill>
                <a:latin typeface="Arial"/>
                <a:cs typeface="Arial"/>
              </a:rPr>
              <a:t>Group exercises	</a:t>
            </a:r>
          </a:p>
          <a:p>
            <a:pPr marL="285750" indent="-285750">
              <a:lnSpc>
                <a:spcPct val="90000"/>
              </a:lnSpc>
              <a:spcAft>
                <a:spcPts val="450"/>
              </a:spcAft>
              <a:buClr>
                <a:schemeClr val="accent1"/>
              </a:buClr>
              <a:buFont typeface="Arial"/>
              <a:buChar char="•"/>
            </a:pPr>
            <a:r>
              <a:rPr lang="en-US" sz="1600">
                <a:solidFill>
                  <a:schemeClr val="tx1">
                    <a:lumMod val="75000"/>
                    <a:lumOff val="25000"/>
                  </a:schemeClr>
                </a:solidFill>
                <a:latin typeface="Arial"/>
                <a:cs typeface="Arial"/>
              </a:rPr>
              <a:t>Social events	</a:t>
            </a:r>
          </a:p>
          <a:p>
            <a:pPr marL="213995" indent="-213995">
              <a:lnSpc>
                <a:spcPct val="90000"/>
              </a:lnSpc>
              <a:spcAft>
                <a:spcPts val="450"/>
              </a:spcAft>
              <a:buClr>
                <a:schemeClr val="accent1"/>
              </a:buClr>
              <a:buFont typeface="Arial" panose="020F0502020204030204" pitchFamily="34" charset="0"/>
              <a:buChar char="•"/>
            </a:pPr>
            <a:r>
              <a:rPr lang="en-US" sz="1600">
                <a:solidFill>
                  <a:schemeClr val="tx1">
                    <a:lumMod val="75000"/>
                    <a:lumOff val="25000"/>
                  </a:schemeClr>
                </a:solidFill>
                <a:latin typeface="Arial"/>
                <a:cs typeface="Arial"/>
              </a:rPr>
              <a:t>Hobby clubs	</a:t>
            </a:r>
          </a:p>
          <a:p>
            <a:pPr marL="213995" indent="-213995">
              <a:lnSpc>
                <a:spcPct val="90000"/>
              </a:lnSpc>
              <a:spcAft>
                <a:spcPts val="450"/>
              </a:spcAft>
              <a:buClr>
                <a:schemeClr val="accent1"/>
              </a:buClr>
              <a:buFont typeface="Arial" panose="020F0502020204030204" pitchFamily="34" charset="0"/>
              <a:buChar char="•"/>
            </a:pPr>
            <a:r>
              <a:rPr lang="en-US" sz="1600">
                <a:solidFill>
                  <a:schemeClr val="tx1">
                    <a:lumMod val="75000"/>
                    <a:lumOff val="25000"/>
                  </a:schemeClr>
                </a:solidFill>
                <a:latin typeface="Arial"/>
                <a:cs typeface="Arial"/>
              </a:rPr>
              <a:t>Supports physical, mental, and emotional health.</a:t>
            </a:r>
          </a:p>
          <a:p>
            <a:pPr marL="213995" indent="-213995">
              <a:lnSpc>
                <a:spcPct val="90000"/>
              </a:lnSpc>
              <a:spcAft>
                <a:spcPts val="450"/>
              </a:spcAft>
              <a:buClr>
                <a:schemeClr val="accent1"/>
              </a:buClr>
              <a:buFont typeface="Arial" panose="020F0502020204030204" pitchFamily="34" charset="0"/>
              <a:buChar char="•"/>
            </a:pPr>
            <a:endParaRPr lang="en-US" sz="1200">
              <a:solidFill>
                <a:schemeClr val="tx1">
                  <a:lumMod val="75000"/>
                  <a:lumOff val="25000"/>
                </a:schemeClr>
              </a:solidFill>
              <a:latin typeface="Arial"/>
              <a:cs typeface="Arial"/>
            </a:endParaRPr>
          </a:p>
          <a:p>
            <a:pPr>
              <a:lnSpc>
                <a:spcPct val="90000"/>
              </a:lnSpc>
              <a:spcAft>
                <a:spcPts val="450"/>
              </a:spcAft>
              <a:buClr>
                <a:schemeClr val="accent1"/>
              </a:buClr>
            </a:pPr>
            <a:r>
              <a:rPr lang="en-US" sz="1200">
                <a:solidFill>
                  <a:schemeClr val="tx1">
                    <a:lumMod val="75000"/>
                    <a:lumOff val="25000"/>
                  </a:schemeClr>
                </a:solidFill>
                <a:latin typeface="Arial"/>
                <a:cs typeface="Arial"/>
              </a:rPr>
              <a:t>(Diggs, 1970).</a:t>
            </a:r>
          </a:p>
        </p:txBody>
      </p:sp>
      <p:sp>
        <p:nvSpPr>
          <p:cNvPr id="30" name="Rectangle 29">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5607987"/>
            <a:ext cx="9143989"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785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670047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Rectangle 42">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5" name="Straight Connector 44">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47" name="Rectangle 46">
            <a:extLst>
              <a:ext uri="{FF2B5EF4-FFF2-40B4-BE49-F238E27FC236}">
                <a16:creationId xmlns:a16="http://schemas.microsoft.com/office/drawing/2014/main" id="{5CF81D86-BDBA-477C-B7DD-8D359BB99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w To Help Elderly With Isolation And Loneliness">
            <a:extLst>
              <a:ext uri="{FF2B5EF4-FFF2-40B4-BE49-F238E27FC236}">
                <a16:creationId xmlns:a16="http://schemas.microsoft.com/office/drawing/2014/main" id="{6F89C4D0-7C0D-5276-7AE1-B905AE436175}"/>
              </a:ext>
            </a:extLst>
          </p:cNvPr>
          <p:cNvPicPr>
            <a:picLocks noChangeAspect="1"/>
          </p:cNvPicPr>
          <p:nvPr/>
        </p:nvPicPr>
        <p:blipFill rotWithShape="1">
          <a:blip r:embed="rId2">
            <a:extLst>
              <a:ext uri="{28A0092B-C50C-407E-A947-70E740481C1C}">
                <a14:useLocalDpi xmlns:a14="http://schemas.microsoft.com/office/drawing/2010/main" val="0"/>
              </a:ext>
            </a:extLst>
          </a:blip>
          <a:srcRect l="13091" t="79" r="16727"/>
          <a:stretch/>
        </p:blipFill>
        <p:spPr>
          <a:xfrm>
            <a:off x="231007" y="509817"/>
            <a:ext cx="1820390" cy="5310044"/>
          </a:xfrm>
          <a:prstGeom prst="rect">
            <a:avLst/>
          </a:prstGeom>
        </p:spPr>
      </p:pic>
      <p:cxnSp>
        <p:nvCxnSpPr>
          <p:cNvPr id="49" name="Straight Connector 48">
            <a:extLst>
              <a:ext uri="{FF2B5EF4-FFF2-40B4-BE49-F238E27FC236}">
                <a16:creationId xmlns:a16="http://schemas.microsoft.com/office/drawing/2014/main" id="{C65F3E9C-EF11-4F8F-A621-399C7A3E64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1077" y="2086188"/>
            <a:ext cx="456732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0879C682-B5A3-23F8-6F43-C257D000AAE2}"/>
              </a:ext>
            </a:extLst>
          </p:cNvPr>
          <p:cNvSpPr txBox="1"/>
          <p:nvPr/>
        </p:nvSpPr>
        <p:spPr>
          <a:xfrm>
            <a:off x="2288574" y="646392"/>
            <a:ext cx="6850490" cy="5564991"/>
          </a:xfrm>
          <a:prstGeom prst="rect">
            <a:avLst/>
          </a:prstGeom>
        </p:spPr>
        <p:txBody>
          <a:bodyPr vert="horz" lIns="0" tIns="45720" rIns="0" bIns="45720" rtlCol="0" anchor="t">
            <a:normAutofit lnSpcReduction="10000"/>
          </a:bodyPr>
          <a:lstStyle/>
          <a:p>
            <a:pPr>
              <a:lnSpc>
                <a:spcPct val="90000"/>
              </a:lnSpc>
              <a:spcAft>
                <a:spcPts val="600"/>
              </a:spcAft>
              <a:buClr>
                <a:schemeClr val="accent1"/>
              </a:buClr>
              <a:buFont typeface="Calibri" panose="020F0502020204030204" pitchFamily="34" charset="0"/>
            </a:pPr>
            <a:r>
              <a:rPr lang="en-US" sz="2400" b="1">
                <a:solidFill>
                  <a:schemeClr val="tx1">
                    <a:lumMod val="75000"/>
                    <a:lumOff val="25000"/>
                  </a:schemeClr>
                </a:solidFill>
                <a:latin typeface="Arial"/>
                <a:cs typeface="Arial"/>
              </a:rPr>
              <a:t>Disengagement Theory</a:t>
            </a:r>
          </a:p>
          <a:p>
            <a:pPr>
              <a:lnSpc>
                <a:spcPct val="90000"/>
              </a:lnSpc>
              <a:spcAft>
                <a:spcPts val="600"/>
              </a:spcAft>
              <a:buClr>
                <a:schemeClr val="accent1"/>
              </a:buClr>
              <a:buFont typeface="Calibri" panose="020F0502020204030204" pitchFamily="34" charset="0"/>
            </a:pPr>
            <a:r>
              <a:rPr lang="en-US" sz="1600">
                <a:solidFill>
                  <a:schemeClr val="tx1">
                    <a:lumMod val="75000"/>
                    <a:lumOff val="25000"/>
                  </a:schemeClr>
                </a:solidFill>
              </a:rPr>
              <a:t>	</a:t>
            </a:r>
            <a:endParaRPr lang="en-US" sz="1600">
              <a:solidFill>
                <a:schemeClr val="tx1">
                  <a:lumMod val="75000"/>
                  <a:lumOff val="25000"/>
                </a:schemeClr>
              </a:solidFill>
              <a:ea typeface="Calibri"/>
              <a:cs typeface="Calibri"/>
            </a:endParaRPr>
          </a:p>
          <a:p>
            <a:pPr>
              <a:lnSpc>
                <a:spcPct val="90000"/>
              </a:lnSpc>
              <a:spcAft>
                <a:spcPts val="600"/>
              </a:spcAft>
              <a:buClr>
                <a:schemeClr val="accent1"/>
              </a:buClr>
              <a:buFont typeface="Calibri" panose="020F0502020204030204" pitchFamily="34" charset="0"/>
            </a:pPr>
            <a:r>
              <a:rPr lang="en-US" sz="1600">
                <a:solidFill>
                  <a:schemeClr val="tx1">
                    <a:lumMod val="75000"/>
                    <a:lumOff val="25000"/>
                  </a:schemeClr>
                </a:solidFill>
                <a:latin typeface="Arial"/>
                <a:cs typeface="Arial"/>
              </a:rPr>
              <a:t>It’s normal for older people to withdraw from social roles and activities.</a:t>
            </a:r>
            <a:endParaRPr lang="en-US" sz="1600">
              <a:solidFill>
                <a:schemeClr val="tx1">
                  <a:lumMod val="75000"/>
                  <a:lumOff val="25000"/>
                </a:schemeClr>
              </a:solidFill>
              <a:latin typeface="Arial"/>
              <a:ea typeface="Calibri"/>
              <a:cs typeface="Arial"/>
            </a:endParaRPr>
          </a:p>
          <a:p>
            <a:pPr>
              <a:lnSpc>
                <a:spcPct val="90000"/>
              </a:lnSpc>
              <a:spcAft>
                <a:spcPts val="600"/>
              </a:spcAft>
            </a:pPr>
            <a:endParaRPr lang="en-US" sz="1600">
              <a:solidFill>
                <a:schemeClr val="tx1">
                  <a:lumMod val="75000"/>
                  <a:lumOff val="25000"/>
                </a:schemeClr>
              </a:solidFill>
              <a:latin typeface="Arial"/>
              <a:cs typeface="Arial"/>
            </a:endParaRPr>
          </a:p>
          <a:p>
            <a:pPr marL="213995" indent="-213995">
              <a:lnSpc>
                <a:spcPct val="90000"/>
              </a:lnSpc>
              <a:spcAft>
                <a:spcPts val="60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Staff should recognise and respect residents’ need for quiet time and rest.</a:t>
            </a:r>
            <a:endParaRPr lang="en-US" sz="1600">
              <a:solidFill>
                <a:schemeClr val="tx1">
                  <a:lumMod val="75000"/>
                  <a:lumOff val="25000"/>
                </a:schemeClr>
              </a:solidFill>
              <a:latin typeface="Arial"/>
              <a:ea typeface="Calibri"/>
              <a:cs typeface="Arial"/>
            </a:endParaRPr>
          </a:p>
          <a:p>
            <a:pPr marL="213995" indent="-213995">
              <a:lnSpc>
                <a:spcPct val="90000"/>
              </a:lnSpc>
              <a:spcAft>
                <a:spcPts val="600"/>
              </a:spcAft>
              <a:buClr>
                <a:schemeClr val="accent1"/>
              </a:buClr>
              <a:buFont typeface="Calibri" panose="020F0502020204030204" pitchFamily="34" charset="0"/>
              <a:buChar char="•"/>
            </a:pPr>
            <a:endParaRPr lang="en-US" sz="1600">
              <a:solidFill>
                <a:schemeClr val="tx1">
                  <a:lumMod val="75000"/>
                  <a:lumOff val="25000"/>
                </a:schemeClr>
              </a:solidFill>
              <a:latin typeface="Arial"/>
              <a:ea typeface="Calibri"/>
              <a:cs typeface="Calibri"/>
            </a:endParaRPr>
          </a:p>
          <a:p>
            <a:pPr marL="213995" indent="-213995">
              <a:lnSpc>
                <a:spcPct val="90000"/>
              </a:lnSpc>
              <a:spcAft>
                <a:spcPts val="60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Provide peaceful spaces and respect personal time.</a:t>
            </a:r>
            <a:endParaRPr lang="en-US" sz="1600">
              <a:solidFill>
                <a:schemeClr val="tx1">
                  <a:lumMod val="75000"/>
                  <a:lumOff val="25000"/>
                </a:schemeClr>
              </a:solidFill>
              <a:latin typeface="Arial"/>
              <a:ea typeface="Calibri"/>
              <a:cs typeface="Arial"/>
            </a:endParaRPr>
          </a:p>
          <a:p>
            <a:pPr>
              <a:lnSpc>
                <a:spcPct val="90000"/>
              </a:lnSpc>
              <a:spcAft>
                <a:spcPts val="600"/>
              </a:spcAft>
              <a:buClr>
                <a:schemeClr val="accent1"/>
              </a:buClr>
              <a:buFont typeface="Calibri" panose="020F0502020204030204" pitchFamily="34" charset="0"/>
            </a:pPr>
            <a:r>
              <a:rPr lang="en-US" sz="1600">
                <a:solidFill>
                  <a:schemeClr val="tx1">
                    <a:lumMod val="75000"/>
                    <a:lumOff val="25000"/>
                  </a:schemeClr>
                </a:solidFill>
                <a:latin typeface="Arial"/>
                <a:cs typeface="Arial"/>
              </a:rPr>
              <a:t>	</a:t>
            </a:r>
            <a:endParaRPr lang="en-US" sz="1600">
              <a:solidFill>
                <a:schemeClr val="tx1">
                  <a:lumMod val="75000"/>
                  <a:lumOff val="25000"/>
                </a:schemeClr>
              </a:solidFill>
              <a:latin typeface="Arial"/>
              <a:ea typeface="Calibri"/>
              <a:cs typeface="Arial"/>
            </a:endParaRPr>
          </a:p>
          <a:p>
            <a:pPr>
              <a:lnSpc>
                <a:spcPct val="90000"/>
              </a:lnSpc>
              <a:spcAft>
                <a:spcPts val="600"/>
              </a:spcAft>
              <a:buClr>
                <a:schemeClr val="accent1"/>
              </a:buClr>
              <a:buFont typeface="Calibri" panose="020F0502020204030204" pitchFamily="34" charset="0"/>
            </a:pPr>
            <a:r>
              <a:rPr lang="en-US" sz="1600">
                <a:solidFill>
                  <a:schemeClr val="tx1">
                    <a:lumMod val="75000"/>
                    <a:lumOff val="25000"/>
                  </a:schemeClr>
                </a:solidFill>
                <a:latin typeface="Arial"/>
                <a:cs typeface="Arial"/>
              </a:rPr>
              <a:t>•  Carers should allow service users to step back from activities they no longer enjoy.</a:t>
            </a:r>
            <a:endParaRPr lang="en-US" sz="1600">
              <a:solidFill>
                <a:schemeClr val="tx1">
                  <a:lumMod val="75000"/>
                  <a:lumOff val="25000"/>
                </a:schemeClr>
              </a:solidFill>
              <a:latin typeface="Arial"/>
              <a:ea typeface="Calibri"/>
              <a:cs typeface="Arial"/>
            </a:endParaRPr>
          </a:p>
          <a:p>
            <a:pPr>
              <a:lnSpc>
                <a:spcPct val="90000"/>
              </a:lnSpc>
              <a:spcAft>
                <a:spcPts val="600"/>
              </a:spcAft>
              <a:buClr>
                <a:schemeClr val="accent1"/>
              </a:buClr>
              <a:buFont typeface="Calibri" panose="020F0502020204030204" pitchFamily="34" charset="0"/>
            </a:pPr>
            <a:endParaRPr lang="en-US" sz="1600">
              <a:solidFill>
                <a:schemeClr val="tx1">
                  <a:lumMod val="75000"/>
                  <a:lumOff val="25000"/>
                </a:schemeClr>
              </a:solidFill>
              <a:latin typeface="Arial"/>
              <a:ea typeface="Calibri"/>
              <a:cs typeface="Calibri"/>
            </a:endParaRPr>
          </a:p>
          <a:p>
            <a:pPr>
              <a:lnSpc>
                <a:spcPct val="90000"/>
              </a:lnSpc>
              <a:spcAft>
                <a:spcPts val="600"/>
              </a:spcAft>
              <a:buClr>
                <a:schemeClr val="accent1"/>
              </a:buClr>
              <a:buFont typeface="Calibri" panose="020F0502020204030204" pitchFamily="34" charset="0"/>
            </a:pPr>
            <a:r>
              <a:rPr lang="en-US" sz="1600">
                <a:solidFill>
                  <a:schemeClr val="tx1">
                    <a:lumMod val="75000"/>
                    <a:lumOff val="25000"/>
                  </a:schemeClr>
                </a:solidFill>
                <a:latin typeface="Arial"/>
                <a:cs typeface="Arial"/>
              </a:rPr>
              <a:t>• Encourage some social interaction to prevent loneliness.</a:t>
            </a:r>
            <a:endParaRPr lang="en-US" sz="1600">
              <a:solidFill>
                <a:schemeClr val="tx1">
                  <a:lumMod val="75000"/>
                  <a:lumOff val="25000"/>
                </a:schemeClr>
              </a:solidFill>
              <a:latin typeface="Arial"/>
              <a:ea typeface="Calibri"/>
              <a:cs typeface="Arial"/>
            </a:endParaRPr>
          </a:p>
          <a:p>
            <a:pPr>
              <a:lnSpc>
                <a:spcPct val="90000"/>
              </a:lnSpc>
              <a:spcAft>
                <a:spcPts val="600"/>
              </a:spcAft>
              <a:buClr>
                <a:schemeClr val="accent1"/>
              </a:buClr>
              <a:buFont typeface="Calibri" panose="020F0502020204030204" pitchFamily="34" charset="0"/>
            </a:pPr>
            <a:r>
              <a:rPr lang="en-US" sz="1600">
                <a:solidFill>
                  <a:schemeClr val="tx1">
                    <a:lumMod val="75000"/>
                    <a:lumOff val="25000"/>
                  </a:schemeClr>
                </a:solidFill>
                <a:latin typeface="Arial"/>
                <a:cs typeface="Arial"/>
              </a:rPr>
              <a:t>	</a:t>
            </a:r>
            <a:endParaRPr lang="en-US" sz="1600">
              <a:solidFill>
                <a:schemeClr val="tx1">
                  <a:lumMod val="75000"/>
                  <a:lumOff val="25000"/>
                </a:schemeClr>
              </a:solidFill>
              <a:latin typeface="Arial"/>
              <a:ea typeface="Calibri"/>
              <a:cs typeface="Arial"/>
            </a:endParaRPr>
          </a:p>
          <a:p>
            <a:pPr>
              <a:lnSpc>
                <a:spcPct val="90000"/>
              </a:lnSpc>
              <a:spcAft>
                <a:spcPts val="600"/>
              </a:spcAft>
              <a:buClr>
                <a:schemeClr val="accent1"/>
              </a:buClr>
              <a:buFont typeface="Calibri" panose="020F0502020204030204" pitchFamily="34" charset="0"/>
            </a:pPr>
            <a:r>
              <a:rPr lang="en-US" sz="1600">
                <a:solidFill>
                  <a:schemeClr val="tx1">
                    <a:lumMod val="75000"/>
                    <a:lumOff val="25000"/>
                  </a:schemeClr>
                </a:solidFill>
                <a:latin typeface="Arial"/>
                <a:cs typeface="Arial"/>
              </a:rPr>
              <a:t>• Balancing activity and disengagement respects individual preferences and needs.</a:t>
            </a:r>
            <a:endParaRPr lang="en-US" sz="1600">
              <a:solidFill>
                <a:schemeClr val="tx1">
                  <a:lumMod val="75000"/>
                  <a:lumOff val="25000"/>
                </a:schemeClr>
              </a:solidFill>
              <a:latin typeface="Arial"/>
              <a:ea typeface="Calibri"/>
              <a:cs typeface="Arial"/>
            </a:endParaRPr>
          </a:p>
          <a:p>
            <a:pPr>
              <a:lnSpc>
                <a:spcPct val="90000"/>
              </a:lnSpc>
              <a:spcAft>
                <a:spcPts val="600"/>
              </a:spcAft>
              <a:buClr>
                <a:schemeClr val="accent1"/>
              </a:buClr>
              <a:buFont typeface="Calibri" panose="020F0502020204030204" pitchFamily="34" charset="0"/>
            </a:pPr>
            <a:endParaRPr lang="en-US" sz="1600">
              <a:solidFill>
                <a:schemeClr val="tx1">
                  <a:lumMod val="75000"/>
                  <a:lumOff val="25000"/>
                </a:schemeClr>
              </a:solidFill>
              <a:latin typeface="Arial"/>
              <a:ea typeface="Calibri"/>
              <a:cs typeface="Calibri"/>
            </a:endParaRPr>
          </a:p>
          <a:p>
            <a:pPr>
              <a:lnSpc>
                <a:spcPct val="90000"/>
              </a:lnSpc>
              <a:spcAft>
                <a:spcPts val="600"/>
              </a:spcAft>
              <a:buClr>
                <a:schemeClr val="accent1"/>
              </a:buClr>
              <a:buFont typeface="Calibri" panose="020F0502020204030204" pitchFamily="34" charset="0"/>
            </a:pPr>
            <a:r>
              <a:rPr lang="en-US" sz="1600">
                <a:solidFill>
                  <a:schemeClr val="tx1">
                    <a:lumMod val="75000"/>
                    <a:lumOff val="25000"/>
                  </a:schemeClr>
                </a:solidFill>
                <a:latin typeface="Arial"/>
                <a:cs typeface="Arial"/>
              </a:rPr>
              <a:t>Using both theories helps care providers create environments that support both active participation and respectful disengagement, promoting overall well-being and satisfaction.</a:t>
            </a:r>
            <a:endParaRPr lang="en-US" sz="1600">
              <a:solidFill>
                <a:schemeClr val="tx1">
                  <a:lumMod val="75000"/>
                  <a:lumOff val="25000"/>
                </a:schemeClr>
              </a:solidFill>
              <a:latin typeface="Arial"/>
              <a:ea typeface="Calibri"/>
              <a:cs typeface="Arial"/>
            </a:endParaRPr>
          </a:p>
          <a:p>
            <a:pPr>
              <a:lnSpc>
                <a:spcPct val="90000"/>
              </a:lnSpc>
              <a:spcAft>
                <a:spcPts val="600"/>
              </a:spcAft>
              <a:buClr>
                <a:schemeClr val="accent1"/>
              </a:buClr>
              <a:buFont typeface="Calibri" panose="020F0502020204030204" pitchFamily="34" charset="0"/>
            </a:pPr>
            <a:endParaRPr lang="en-US" sz="1000">
              <a:solidFill>
                <a:schemeClr val="tx1">
                  <a:lumMod val="75000"/>
                  <a:lumOff val="25000"/>
                </a:schemeClr>
              </a:solidFill>
            </a:endParaRPr>
          </a:p>
          <a:p>
            <a:pPr>
              <a:lnSpc>
                <a:spcPct val="90000"/>
              </a:lnSpc>
              <a:spcAft>
                <a:spcPts val="600"/>
              </a:spcAft>
              <a:buClr>
                <a:schemeClr val="accent1"/>
              </a:buClr>
              <a:buFont typeface="Calibri" panose="020F0502020204030204" pitchFamily="34" charset="0"/>
            </a:pPr>
            <a:r>
              <a:rPr lang="en-US" sz="1000">
                <a:solidFill>
                  <a:schemeClr val="tx1">
                    <a:lumMod val="75000"/>
                    <a:lumOff val="25000"/>
                  </a:schemeClr>
                </a:solidFill>
              </a:rPr>
              <a:t>(Conger, 2009).</a:t>
            </a:r>
          </a:p>
        </p:txBody>
      </p:sp>
      <p:sp>
        <p:nvSpPr>
          <p:cNvPr id="51" name="Rectangle 50">
            <a:extLst>
              <a:ext uri="{FF2B5EF4-FFF2-40B4-BE49-F238E27FC236}">
                <a16:creationId xmlns:a16="http://schemas.microsoft.com/office/drawing/2014/main" id="{88AA064E-5F6E-4024-BC28-EDDC3DFC7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3" name="Rectangle 52">
            <a:extLst>
              <a:ext uri="{FF2B5EF4-FFF2-40B4-BE49-F238E27FC236}">
                <a16:creationId xmlns:a16="http://schemas.microsoft.com/office/drawing/2014/main" id="{03B29638-4838-4B9B-B9DB-96E542BAF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378194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7AC371A-11A1-2E10-7D5C-20C4E309C13D}"/>
              </a:ext>
            </a:extLst>
          </p:cNvPr>
          <p:cNvSpPr txBox="1"/>
          <p:nvPr/>
        </p:nvSpPr>
        <p:spPr>
          <a:xfrm>
            <a:off x="3370935" y="981658"/>
            <a:ext cx="5754728" cy="4508927"/>
          </a:xfrm>
          <a:prstGeom prst="rect">
            <a:avLst/>
          </a:prstGeom>
          <a:noFill/>
        </p:spPr>
        <p:txBody>
          <a:bodyPr wrap="square" lIns="68580" tIns="34290" rIns="68580" bIns="34290" anchor="t">
            <a:spAutoFit/>
          </a:bodyPr>
          <a:lstStyle/>
          <a:p>
            <a:r>
              <a:rPr lang="en-GB" sz="2400" b="1" i="0">
                <a:effectLst/>
                <a:latin typeface="Arial"/>
                <a:cs typeface="Arial"/>
              </a:rPr>
              <a:t>Funding Options for Care in the UK</a:t>
            </a:r>
            <a:endParaRPr lang="en-GB" sz="2400" b="1">
              <a:effectLst/>
              <a:latin typeface="Arial"/>
              <a:cs typeface="Arial"/>
            </a:endParaRPr>
          </a:p>
          <a:p>
            <a:r>
              <a:rPr lang="en-GB" sz="1350" b="0" i="0">
                <a:effectLst/>
                <a:latin typeface="Helvetica"/>
                <a:cs typeface="Helvetica"/>
              </a:rPr>
              <a:t>c</a:t>
            </a:r>
            <a:r>
              <a:rPr lang="en-GB" sz="1200" b="0" i="0">
                <a:effectLst/>
                <a:latin typeface="Arial"/>
                <a:cs typeface="Arial"/>
              </a:rPr>
              <a:t>are can be funded through various means:</a:t>
            </a:r>
          </a:p>
          <a:p>
            <a:endParaRPr lang="en-GB" sz="1600">
              <a:effectLst/>
              <a:latin typeface="Arial"/>
              <a:cs typeface="Arial"/>
            </a:endParaRPr>
          </a:p>
          <a:p>
            <a:pPr marL="257175" indent="-257175">
              <a:buFont typeface="Arial" panose="020B0604020202020204" pitchFamily="34" charset="0"/>
              <a:buChar char="•"/>
            </a:pPr>
            <a:r>
              <a:rPr lang="en-GB" sz="1600" b="0" i="0">
                <a:effectLst/>
                <a:latin typeface="Arial"/>
                <a:cs typeface="Arial"/>
              </a:rPr>
              <a:t>Public Funding: NHS, Healthcare: Fully funded by the National Health Service, (NHS) for individuals with significant health needs.</a:t>
            </a:r>
          </a:p>
          <a:p>
            <a:pPr marL="257175" indent="-257175">
              <a:buAutoNum type="arabicPeriod"/>
            </a:pPr>
            <a:endParaRPr lang="en-GB" sz="1600">
              <a:latin typeface="Arial"/>
              <a:cs typeface="Arial"/>
            </a:endParaRPr>
          </a:p>
          <a:p>
            <a:pPr marL="257175" indent="-257175">
              <a:buFont typeface="Arial" panose="020B0604020202020204" pitchFamily="34" charset="0"/>
              <a:buChar char="•"/>
            </a:pPr>
            <a:r>
              <a:rPr lang="en-GB" sz="1600" b="0" i="0">
                <a:effectLst/>
                <a:latin typeface="Arial"/>
                <a:cs typeface="Helvetica"/>
              </a:rPr>
              <a:t>Local Authority funding: Means-tested support where local councils may cover part</a:t>
            </a:r>
            <a:r>
              <a:rPr lang="en-GB" sz="1600">
                <a:latin typeface="Arial"/>
                <a:cs typeface="Helvetica"/>
              </a:rPr>
              <a:t>,</a:t>
            </a:r>
            <a:r>
              <a:rPr lang="en-GB" sz="1600" b="0" i="0">
                <a:effectLst/>
                <a:latin typeface="Arial"/>
                <a:cs typeface="Helvetica"/>
              </a:rPr>
              <a:t> or all of the care costs based on individual financial assessments.</a:t>
            </a:r>
            <a:r>
              <a:rPr lang="en-GB" sz="1600">
                <a:latin typeface="Arial"/>
                <a:cs typeface="Helvetica"/>
              </a:rPr>
              <a:t> </a:t>
            </a:r>
            <a:endParaRPr lang="en-GB" sz="1600" b="0" i="0">
              <a:effectLst/>
              <a:latin typeface="Arial"/>
              <a:cs typeface="Helvetica"/>
            </a:endParaRPr>
          </a:p>
          <a:p>
            <a:pPr marL="257175" indent="-257175">
              <a:buAutoNum type="arabicPeriod"/>
            </a:pPr>
            <a:endParaRPr lang="en-GB" sz="1600" b="0" i="0">
              <a:effectLst/>
              <a:latin typeface="Arial"/>
              <a:cs typeface="Arial"/>
            </a:endParaRPr>
          </a:p>
          <a:p>
            <a:pPr marL="257175" indent="-257175">
              <a:buFont typeface="Arial" panose="020B0604020202020204" pitchFamily="34" charset="0"/>
              <a:buChar char="•"/>
            </a:pPr>
            <a:r>
              <a:rPr lang="en-GB" sz="1600" b="0" i="0">
                <a:effectLst/>
                <a:latin typeface="Arial"/>
                <a:cs typeface="Arial"/>
              </a:rPr>
              <a:t>Private Funding:</a:t>
            </a:r>
            <a:r>
              <a:rPr lang="en-GB" sz="1600">
                <a:latin typeface="Arial"/>
                <a:cs typeface="Arial"/>
              </a:rPr>
              <a:t> </a:t>
            </a:r>
            <a:r>
              <a:rPr lang="en-GB" sz="1600" b="0" i="0">
                <a:effectLst/>
                <a:latin typeface="Arial"/>
                <a:cs typeface="Arial"/>
              </a:rPr>
              <a:t>Self-funding:</a:t>
            </a:r>
            <a:endParaRPr lang="en-GB" sz="1600">
              <a:effectLst/>
              <a:latin typeface="Arial"/>
              <a:cs typeface="Arial"/>
            </a:endParaRPr>
          </a:p>
          <a:p>
            <a:r>
              <a:rPr lang="en-GB" sz="1600" b="0" i="0">
                <a:effectLst/>
                <a:latin typeface="Arial"/>
                <a:cs typeface="Arial"/>
              </a:rPr>
              <a:t>Individuals who have savings or assets above a certain threshold must pay for their own care.</a:t>
            </a:r>
            <a:endParaRPr lang="en-GB" sz="1600">
              <a:effectLst/>
              <a:latin typeface="Arial"/>
              <a:cs typeface="Arial"/>
            </a:endParaRPr>
          </a:p>
          <a:p>
            <a:r>
              <a:rPr lang="en-GB" sz="1600" b="0" i="0">
                <a:effectLst/>
                <a:latin typeface="Arial"/>
                <a:cs typeface="Arial"/>
              </a:rPr>
              <a:t>Insurance. Long term insurance policies can cover some or all care costs.</a:t>
            </a:r>
          </a:p>
          <a:p>
            <a:endParaRPr lang="en-GB" sz="1600">
              <a:latin typeface="Arial"/>
              <a:cs typeface="Helvetica"/>
            </a:endParaRPr>
          </a:p>
          <a:p>
            <a:r>
              <a:rPr lang="en-GB" sz="1100">
                <a:effectLst/>
                <a:latin typeface="Helvetica"/>
                <a:cs typeface="Helvetica"/>
              </a:rPr>
              <a:t>(Learner, 2024)</a:t>
            </a:r>
            <a:endParaRPr lang="en-GB" sz="1100">
              <a:effectLst/>
              <a:latin typeface="Helvetica" pitchFamily="2" charset="0"/>
              <a:cs typeface="Helvetica" pitchFamily="2" charset="0"/>
            </a:endParaRPr>
          </a:p>
        </p:txBody>
      </p:sp>
      <p:pic>
        <p:nvPicPr>
          <p:cNvPr id="5" name="Picture 4" descr="Stacks of gold coins">
            <a:extLst>
              <a:ext uri="{FF2B5EF4-FFF2-40B4-BE49-F238E27FC236}">
                <a16:creationId xmlns:a16="http://schemas.microsoft.com/office/drawing/2014/main" id="{B026CDDE-5422-3EDF-05EF-F12B6CABE7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44" y="579264"/>
            <a:ext cx="2998251" cy="4924373"/>
          </a:xfrm>
          <a:prstGeom prst="rect">
            <a:avLst/>
          </a:prstGeom>
        </p:spPr>
      </p:pic>
    </p:spTree>
    <p:extLst>
      <p:ext uri="{BB962C8B-B14F-4D97-AF65-F5344CB8AC3E}">
        <p14:creationId xmlns:p14="http://schemas.microsoft.com/office/powerpoint/2010/main" val="8278368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 name="Rectangle 104">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6" name="Rectangle 105">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7" name="Straight Connector 106">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08" name="Rectangle 107">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9" name="Rectangle 108">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United Nations | United Nations Building | Ashitaka San | Flickr">
            <a:extLst>
              <a:ext uri="{FF2B5EF4-FFF2-40B4-BE49-F238E27FC236}">
                <a16:creationId xmlns:a16="http://schemas.microsoft.com/office/drawing/2014/main" id="{6E0EAA9A-C2C7-52A5-45E8-0186590FA8A1}"/>
              </a:ext>
            </a:extLst>
          </p:cNvPr>
          <p:cNvPicPr>
            <a:picLocks noChangeAspect="1"/>
          </p:cNvPicPr>
          <p:nvPr/>
        </p:nvPicPr>
        <p:blipFill rotWithShape="1">
          <a:blip r:embed="rId2">
            <a:extLst>
              <a:ext uri="{28A0092B-C50C-407E-A947-70E740481C1C}">
                <a14:useLocalDpi xmlns:a14="http://schemas.microsoft.com/office/drawing/2010/main" val="0"/>
              </a:ext>
            </a:extLst>
          </a:blip>
          <a:srcRect l="33942" r="27949" b="-2"/>
          <a:stretch/>
        </p:blipFill>
        <p:spPr>
          <a:xfrm>
            <a:off x="256736" y="96"/>
            <a:ext cx="2781677" cy="6857903"/>
          </a:xfrm>
          <a:prstGeom prst="rect">
            <a:avLst/>
          </a:prstGeom>
        </p:spPr>
      </p:pic>
      <p:cxnSp>
        <p:nvCxnSpPr>
          <p:cNvPr id="110" name="Straight Connector 109">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DE14182-DDAA-435A-D38F-E0EC2DA07171}"/>
              </a:ext>
            </a:extLst>
          </p:cNvPr>
          <p:cNvSpPr txBox="1"/>
          <p:nvPr/>
        </p:nvSpPr>
        <p:spPr>
          <a:xfrm>
            <a:off x="3274971" y="1709929"/>
            <a:ext cx="5864096" cy="3633507"/>
          </a:xfrm>
          <a:prstGeom prst="rect">
            <a:avLst/>
          </a:prstGeom>
        </p:spPr>
        <p:txBody>
          <a:bodyPr vert="horz" lIns="0" tIns="45720" rIns="0" bIns="45720" rtlCol="0" anchor="t">
            <a:noAutofit/>
          </a:bodyPr>
          <a:lstStyle/>
          <a:p>
            <a:pPr>
              <a:lnSpc>
                <a:spcPct val="90000"/>
              </a:lnSpc>
              <a:spcAft>
                <a:spcPts val="450"/>
              </a:spcAft>
              <a:buClr>
                <a:schemeClr val="accent1"/>
              </a:buClr>
              <a:buFont typeface="Calibri" panose="020F0502020204030204" pitchFamily="34" charset="0"/>
            </a:pPr>
            <a:r>
              <a:rPr lang="en-US" sz="2400" b="1" i="0">
                <a:solidFill>
                  <a:schemeClr val="tx1">
                    <a:lumMod val="75000"/>
                    <a:lumOff val="25000"/>
                  </a:schemeClr>
                </a:solidFill>
                <a:effectLst/>
                <a:latin typeface="Arial"/>
                <a:cs typeface="Arial"/>
              </a:rPr>
              <a:t>comparison with </a:t>
            </a:r>
            <a:r>
              <a:rPr lang="en-US" sz="2400" b="1">
                <a:solidFill>
                  <a:schemeClr val="tx1">
                    <a:lumMod val="75000"/>
                    <a:lumOff val="25000"/>
                  </a:schemeClr>
                </a:solidFill>
                <a:latin typeface="Arial"/>
                <a:cs typeface="Arial"/>
              </a:rPr>
              <a:t>other </a:t>
            </a:r>
            <a:r>
              <a:rPr lang="en-US" sz="2400" b="1" i="0">
                <a:solidFill>
                  <a:schemeClr val="tx1">
                    <a:lumMod val="75000"/>
                    <a:lumOff val="25000"/>
                  </a:schemeClr>
                </a:solidFill>
                <a:effectLst/>
                <a:latin typeface="Arial"/>
                <a:cs typeface="Arial"/>
              </a:rPr>
              <a:t>Countries</a:t>
            </a:r>
            <a:endParaRPr lang="en-US" sz="2400" b="1">
              <a:solidFill>
                <a:schemeClr val="tx1">
                  <a:lumMod val="75000"/>
                  <a:lumOff val="25000"/>
                </a:schemeClr>
              </a:solidFill>
              <a:effectLst/>
              <a:latin typeface="Arial"/>
              <a:cs typeface="Arial"/>
            </a:endParaRP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effectLst/>
              <a:latin typeface="Arial"/>
              <a:cs typeface="Arial"/>
            </a:endParaRPr>
          </a:p>
          <a:p>
            <a:pPr>
              <a:lnSpc>
                <a:spcPct val="90000"/>
              </a:lnSpc>
              <a:spcAft>
                <a:spcPts val="450"/>
              </a:spcAft>
              <a:buClr>
                <a:schemeClr val="accent1"/>
              </a:buClr>
              <a:buFont typeface="Calibri" panose="020F0502020204030204" pitchFamily="34" charset="0"/>
              <a:buChar char="•"/>
            </a:pPr>
            <a:r>
              <a:rPr lang="en-US" sz="1600" b="0" i="0">
                <a:solidFill>
                  <a:schemeClr val="tx1">
                    <a:lumMod val="75000"/>
                    <a:lumOff val="25000"/>
                  </a:schemeClr>
                </a:solidFill>
                <a:effectLst/>
                <a:latin typeface="Arial"/>
                <a:cs typeface="Arial"/>
              </a:rPr>
              <a:t>﻿﻿ United States: In the U.S., Medicare covers short-term care, while Medicare assists low-income individuals with long-term care, including nursing homes. Many people rely on private insurance or personal savings.</a:t>
            </a:r>
            <a:endParaRPr lang="en-US" sz="1600" b="0" i="0">
              <a:solidFill>
                <a:schemeClr val="tx1">
                  <a:lumMod val="75000"/>
                  <a:lumOff val="25000"/>
                </a:schemeClr>
              </a:solidFill>
              <a:effectLst/>
              <a:latin typeface="Arial"/>
              <a:ea typeface="Calibri"/>
              <a:cs typeface="Arial"/>
            </a:endParaRP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effectLst/>
              <a:latin typeface="Arial"/>
              <a:ea typeface="Calibri"/>
              <a:cs typeface="Arial"/>
            </a:endParaRPr>
          </a:p>
          <a:p>
            <a:pPr>
              <a:lnSpc>
                <a:spcPct val="90000"/>
              </a:lnSpc>
              <a:spcAft>
                <a:spcPts val="450"/>
              </a:spcAft>
              <a:buClr>
                <a:schemeClr val="accent1"/>
              </a:buClr>
              <a:buFont typeface="Calibri" panose="020F0502020204030204" pitchFamily="34" charset="0"/>
              <a:buChar char="•"/>
            </a:pPr>
            <a:r>
              <a:rPr lang="en-US" sz="1600" b="0" i="0">
                <a:solidFill>
                  <a:schemeClr val="tx1">
                    <a:lumMod val="75000"/>
                    <a:lumOff val="25000"/>
                  </a:schemeClr>
                </a:solidFill>
                <a:effectLst/>
                <a:latin typeface="Arial"/>
                <a:cs typeface="Arial"/>
              </a:rPr>
              <a:t>﻿ Germany: Germany has a mandatory long-term care insurance system, where both employees and employers contribute. This system helps cover the cost of both domiciliary and residential care.</a:t>
            </a:r>
            <a:endParaRPr lang="en-US" sz="1600" b="0" i="0">
              <a:solidFill>
                <a:schemeClr val="tx1">
                  <a:lumMod val="75000"/>
                  <a:lumOff val="25000"/>
                </a:schemeClr>
              </a:solidFill>
              <a:effectLst/>
              <a:latin typeface="Arial"/>
              <a:ea typeface="Calibri"/>
              <a:cs typeface="Arial"/>
            </a:endParaRP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effectLst/>
              <a:latin typeface="Arial"/>
              <a:ea typeface="Calibri"/>
              <a:cs typeface="Arial"/>
            </a:endParaRPr>
          </a:p>
          <a:p>
            <a:pPr>
              <a:lnSpc>
                <a:spcPct val="90000"/>
              </a:lnSpc>
              <a:spcAft>
                <a:spcPts val="450"/>
              </a:spcAft>
              <a:buClr>
                <a:schemeClr val="accent1"/>
              </a:buClr>
              <a:buFont typeface="Calibri" panose="020F0502020204030204" pitchFamily="34" charset="0"/>
              <a:buChar char="•"/>
            </a:pPr>
            <a:r>
              <a:rPr lang="en-US" sz="1600" b="0" i="0">
                <a:solidFill>
                  <a:schemeClr val="tx1">
                    <a:lumMod val="75000"/>
                    <a:lumOff val="25000"/>
                  </a:schemeClr>
                </a:solidFill>
                <a:effectLst/>
                <a:latin typeface="Arial"/>
                <a:cs typeface="Arial"/>
              </a:rPr>
              <a:t>﻿Japan: Japan uses a public long-term care insurance system funded by taxes and insurance premiums, providing extensive support for an ageing.</a:t>
            </a:r>
            <a:endParaRPr lang="en-US" sz="1600" b="0" i="0">
              <a:solidFill>
                <a:schemeClr val="tx1">
                  <a:lumMod val="75000"/>
                  <a:lumOff val="25000"/>
                </a:schemeClr>
              </a:solidFill>
              <a:effectLst/>
              <a:latin typeface="Arial"/>
              <a:ea typeface="Calibri"/>
              <a:cs typeface="Arial"/>
            </a:endParaRPr>
          </a:p>
          <a:p>
            <a:pPr>
              <a:lnSpc>
                <a:spcPct val="90000"/>
              </a:lnSpc>
              <a:spcAft>
                <a:spcPts val="450"/>
              </a:spcAft>
              <a:buClr>
                <a:schemeClr val="accent1"/>
              </a:buClr>
              <a:buFont typeface="Calibri" panose="020F0502020204030204" pitchFamily="34" charset="0"/>
              <a:buChar char="•"/>
            </a:pP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r>
              <a:rPr lang="en-US" sz="1100">
                <a:solidFill>
                  <a:schemeClr val="tx1">
                    <a:lumMod val="75000"/>
                    <a:lumOff val="25000"/>
                  </a:schemeClr>
                </a:solidFill>
                <a:latin typeface="Arial"/>
                <a:cs typeface="Arial"/>
              </a:rPr>
              <a:t>(Expat Focus, 2023)</a:t>
            </a:r>
            <a:r>
              <a:rPr lang="en-US" sz="1600">
                <a:solidFill>
                  <a:schemeClr val="tx1">
                    <a:lumMod val="75000"/>
                    <a:lumOff val="25000"/>
                  </a:schemeClr>
                </a:solidFill>
                <a:latin typeface="Arial"/>
                <a:cs typeface="Arial"/>
              </a:rPr>
              <a:t>.</a:t>
            </a:r>
          </a:p>
        </p:txBody>
      </p:sp>
    </p:spTree>
    <p:extLst>
      <p:ext uri="{BB962C8B-B14F-4D97-AF65-F5344CB8AC3E}">
        <p14:creationId xmlns:p14="http://schemas.microsoft.com/office/powerpoint/2010/main" val="166303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285621E-0D44-338B-DD0A-CCC33AB11DFA}"/>
              </a:ext>
            </a:extLst>
          </p:cNvPr>
          <p:cNvSpPr txBox="1"/>
          <p:nvPr/>
        </p:nvSpPr>
        <p:spPr>
          <a:xfrm>
            <a:off x="3412701" y="1163766"/>
            <a:ext cx="5162855" cy="3316292"/>
          </a:xfrm>
          <a:prstGeom prst="rect">
            <a:avLst/>
          </a:prstGeom>
          <a:noFill/>
        </p:spPr>
        <p:txBody>
          <a:bodyPr wrap="square" lIns="68580" tIns="34290" rIns="68580" bIns="34290" anchor="t">
            <a:spAutoFit/>
          </a:bodyPr>
          <a:lstStyle/>
          <a:p>
            <a:r>
              <a:rPr lang="en-GB" sz="2400" b="1">
                <a:effectLst/>
                <a:latin typeface="Arial"/>
                <a:cs typeface="Arial"/>
              </a:rPr>
              <a:t>End</a:t>
            </a:r>
            <a:r>
              <a:rPr lang="en-GB" sz="2400" b="1" i="0">
                <a:effectLst/>
                <a:latin typeface="Arial"/>
                <a:cs typeface="Arial"/>
              </a:rPr>
              <a:t> of Life and Palliative</a:t>
            </a:r>
            <a:r>
              <a:rPr lang="en-GB" sz="2400" b="1">
                <a:latin typeface="Arial"/>
                <a:cs typeface="Arial"/>
              </a:rPr>
              <a:t> </a:t>
            </a:r>
            <a:r>
              <a:rPr lang="en-GB" sz="2400" b="1" i="0">
                <a:effectLst/>
                <a:latin typeface="Arial"/>
                <a:cs typeface="Arial"/>
              </a:rPr>
              <a:t>Care</a:t>
            </a:r>
          </a:p>
          <a:p>
            <a:endParaRPr lang="en-GB" sz="1350" b="1">
              <a:effectLst/>
              <a:latin typeface="Helvetica" pitchFamily="2" charset="0"/>
            </a:endParaRPr>
          </a:p>
          <a:p>
            <a:r>
              <a:rPr lang="en-GB" sz="1600" b="0" i="0">
                <a:effectLst/>
                <a:latin typeface="Arial"/>
                <a:cs typeface="Arial"/>
              </a:rPr>
              <a:t>End-of-life care focuses on comfort and quality of life for individuals nearing the end of their lives, which can be delivered in homes, hospices, or hospitals.</a:t>
            </a:r>
            <a:endParaRPr lang="en-GB" sz="1600">
              <a:effectLst/>
              <a:latin typeface="Arial"/>
              <a:cs typeface="Arial"/>
            </a:endParaRPr>
          </a:p>
          <a:p>
            <a:r>
              <a:rPr lang="en-GB" sz="1600" b="0" i="0">
                <a:effectLst/>
                <a:latin typeface="Arial"/>
                <a:cs typeface="Arial"/>
              </a:rPr>
              <a:t>Palliative care, which aims to relieve symptoms and improve quality of life for patients with serious illnesses, can also be administered in various settings, including domiciliary and residential care.</a:t>
            </a:r>
          </a:p>
          <a:p>
            <a:endParaRPr lang="en-GB" sz="1600">
              <a:latin typeface="Arial"/>
              <a:cs typeface="Arial"/>
            </a:endParaRPr>
          </a:p>
          <a:p>
            <a:endParaRPr lang="en-GB" sz="1600">
              <a:effectLst/>
              <a:latin typeface="Arial"/>
              <a:cs typeface="Helvetica"/>
            </a:endParaRPr>
          </a:p>
          <a:p>
            <a:endParaRPr lang="en-GB" sz="1600">
              <a:latin typeface="Arial"/>
              <a:cs typeface="Helvetica"/>
            </a:endParaRPr>
          </a:p>
          <a:p>
            <a:r>
              <a:rPr lang="en-GB" sz="1100">
                <a:effectLst/>
                <a:latin typeface="Helvetica"/>
                <a:cs typeface="Helvetica"/>
              </a:rPr>
              <a:t>( Department of Health &amp; Human Services, 2015)</a:t>
            </a:r>
            <a:r>
              <a:rPr lang="en-GB" sz="1350">
                <a:effectLst/>
                <a:latin typeface="Helvetica"/>
                <a:cs typeface="Helvetica"/>
              </a:rPr>
              <a:t>.</a:t>
            </a:r>
            <a:endParaRPr lang="en-GB" sz="1350">
              <a:effectLst/>
              <a:latin typeface="Helvetica" pitchFamily="2" charset="0"/>
              <a:cs typeface="Helvetica" pitchFamily="2" charset="0"/>
            </a:endParaRPr>
          </a:p>
        </p:txBody>
      </p:sp>
      <p:pic>
        <p:nvPicPr>
          <p:cNvPr id="4" name="Picture 3" descr="Palliative Care - Free of Charge Creative Commons Medical image">
            <a:extLst>
              <a:ext uri="{FF2B5EF4-FFF2-40B4-BE49-F238E27FC236}">
                <a16:creationId xmlns:a16="http://schemas.microsoft.com/office/drawing/2014/main" id="{80053EEF-06FA-5E02-91CC-84FAAD70DF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7270" y="1024115"/>
            <a:ext cx="2289525" cy="4000500"/>
          </a:xfrm>
          <a:prstGeom prst="rect">
            <a:avLst/>
          </a:prstGeom>
        </p:spPr>
      </p:pic>
    </p:spTree>
    <p:extLst>
      <p:ext uri="{BB962C8B-B14F-4D97-AF65-F5344CB8AC3E}">
        <p14:creationId xmlns:p14="http://schemas.microsoft.com/office/powerpoint/2010/main" val="39768293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A19E1E7-1EB2-66F0-BC85-F159896524A4}"/>
              </a:ext>
            </a:extLst>
          </p:cNvPr>
          <p:cNvSpPr txBox="1"/>
          <p:nvPr/>
        </p:nvSpPr>
        <p:spPr>
          <a:xfrm>
            <a:off x="2953261" y="1439004"/>
            <a:ext cx="5341129" cy="4401205"/>
          </a:xfrm>
          <a:prstGeom prst="rect">
            <a:avLst/>
          </a:prstGeom>
          <a:noFill/>
        </p:spPr>
        <p:txBody>
          <a:bodyPr wrap="square" lIns="68580" tIns="34290" rIns="68580" bIns="34290" anchor="t">
            <a:spAutoFit/>
          </a:bodyPr>
          <a:lstStyle/>
          <a:p>
            <a:r>
              <a:rPr lang="en-GB" sz="2400" b="1" i="0">
                <a:effectLst/>
                <a:latin typeface="Arial"/>
                <a:cs typeface="Arial"/>
              </a:rPr>
              <a:t>Gap Between Need and Availability</a:t>
            </a:r>
          </a:p>
          <a:p>
            <a:endParaRPr lang="en-GB" b="1">
              <a:effectLst/>
              <a:latin typeface="Arial"/>
              <a:cs typeface="Arial"/>
            </a:endParaRPr>
          </a:p>
          <a:p>
            <a:endParaRPr lang="en-GB" b="1">
              <a:latin typeface="Arial"/>
              <a:cs typeface="Arial"/>
            </a:endParaRPr>
          </a:p>
          <a:p>
            <a:endParaRPr lang="en-GB" sz="1350" b="1">
              <a:latin typeface="Helvetica" pitchFamily="2" charset="0"/>
              <a:cs typeface="Helvetica" pitchFamily="2" charset="0"/>
            </a:endParaRPr>
          </a:p>
          <a:p>
            <a:r>
              <a:rPr lang="en-GB" sz="1600" b="0" i="0">
                <a:effectLst/>
                <a:latin typeface="Arial"/>
                <a:cs typeface="Arial"/>
              </a:rPr>
              <a:t>There is a significant gap between the need for and availability of care for older people, driven by factors such as an ageing population, budget constraints, and workforce shortages. This gap can lead to inadequate care and increased strain on families and informal caregivers.</a:t>
            </a:r>
          </a:p>
          <a:p>
            <a:endParaRPr lang="en-GB" sz="16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r>
              <a:rPr lang="en-GB" sz="1200">
                <a:latin typeface="Arial"/>
                <a:cs typeface="Arial"/>
              </a:rPr>
              <a:t>(Thane, 2003),</a:t>
            </a:r>
            <a:endParaRPr lang="en-GB" sz="1200">
              <a:latin typeface="Arial" panose="020B0604020202020204" pitchFamily="34" charset="0"/>
              <a:cs typeface="Arial" panose="020B0604020202020204" pitchFamily="34" charset="0"/>
            </a:endParaRPr>
          </a:p>
        </p:txBody>
      </p:sp>
      <p:pic>
        <p:nvPicPr>
          <p:cNvPr id="4" name="Picture 3" descr="AcelRx Pharmaceuticals to Acquire Tetraphase Pharmaceuticals">
            <a:extLst>
              <a:ext uri="{FF2B5EF4-FFF2-40B4-BE49-F238E27FC236}">
                <a16:creationId xmlns:a16="http://schemas.microsoft.com/office/drawing/2014/main" id="{2A49CB3F-2FE7-5AF7-E172-28BDFF8A57E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0605" y="658602"/>
            <a:ext cx="2372593" cy="4758423"/>
          </a:xfrm>
          <a:prstGeom prst="rect">
            <a:avLst/>
          </a:prstGeom>
        </p:spPr>
      </p:pic>
    </p:spTree>
    <p:extLst>
      <p:ext uri="{BB962C8B-B14F-4D97-AF65-F5344CB8AC3E}">
        <p14:creationId xmlns:p14="http://schemas.microsoft.com/office/powerpoint/2010/main" val="4671401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4CA097-DBC7-74D5-FACA-846D7B9595B6}"/>
              </a:ext>
            </a:extLst>
          </p:cNvPr>
          <p:cNvSpPr txBox="1"/>
          <p:nvPr/>
        </p:nvSpPr>
        <p:spPr>
          <a:xfrm>
            <a:off x="1143000" y="3551148"/>
            <a:ext cx="6702137" cy="2292935"/>
          </a:xfrm>
          <a:prstGeom prst="rect">
            <a:avLst/>
          </a:prstGeom>
          <a:noFill/>
        </p:spPr>
        <p:txBody>
          <a:bodyPr wrap="square" lIns="68580" tIns="34290" rIns="68580" bIns="34290" anchor="t">
            <a:spAutoFit/>
          </a:bodyPr>
          <a:lstStyle/>
          <a:p>
            <a:endParaRPr lang="en-GB" sz="1350"/>
          </a:p>
          <a:p>
            <a:endParaRPr lang="en-GB" sz="1350"/>
          </a:p>
          <a:p>
            <a:endParaRPr lang="en-GB" sz="1350"/>
          </a:p>
          <a:p>
            <a:endParaRPr lang="en-GB" sz="1350"/>
          </a:p>
          <a:p>
            <a:r>
              <a:rPr lang="en-US" sz="1350"/>
              <a:t>​</a:t>
            </a:r>
            <a:endParaRPr lang="en-GB" sz="1100"/>
          </a:p>
          <a:p>
            <a:endParaRPr lang="en-GB" sz="1100"/>
          </a:p>
          <a:p>
            <a:endParaRPr lang="en-GB" sz="1100"/>
          </a:p>
          <a:p>
            <a:r>
              <a:rPr lang="en-GB" sz="1100"/>
              <a:t>(Department of Health and Social Care, 2014).</a:t>
            </a:r>
            <a:endParaRPr lang="en-GB" sz="1100">
              <a:ea typeface="Calibri"/>
              <a:cs typeface="Calibri"/>
            </a:endParaRPr>
          </a:p>
          <a:p>
            <a:r>
              <a:rPr lang="en-GB" sz="1100"/>
              <a:t>(Handley, 2024).</a:t>
            </a:r>
            <a:endParaRPr lang="en-GB" sz="1100">
              <a:ea typeface="Calibri"/>
              <a:cs typeface="Calibri"/>
            </a:endParaRPr>
          </a:p>
          <a:p>
            <a:r>
              <a:rPr lang="en-GB" sz="1100"/>
              <a:t>(Fox et al, 2017).</a:t>
            </a:r>
            <a:endParaRPr lang="en-GB" sz="1100">
              <a:ea typeface="Calibri"/>
              <a:cs typeface="Calibri"/>
            </a:endParaRPr>
          </a:p>
          <a:p>
            <a:r>
              <a:rPr lang="en-GB" sz="1100"/>
              <a:t>(Care Act, 2014).</a:t>
            </a:r>
            <a:endParaRPr lang="en-GB" sz="1100">
              <a:ea typeface="Calibri"/>
              <a:cs typeface="Calibri"/>
            </a:endParaRPr>
          </a:p>
          <a:p>
            <a:endParaRPr lang="en-US" sz="1100">
              <a:ea typeface="Calibri"/>
              <a:cs typeface="Calibri"/>
            </a:endParaRPr>
          </a:p>
        </p:txBody>
      </p:sp>
      <p:sp>
        <p:nvSpPr>
          <p:cNvPr id="4" name="TextBox 3">
            <a:extLst>
              <a:ext uri="{FF2B5EF4-FFF2-40B4-BE49-F238E27FC236}">
                <a16:creationId xmlns:a16="http://schemas.microsoft.com/office/drawing/2014/main" id="{C8BEF6E3-F23E-33C5-0EF2-839E6712EB52}"/>
              </a:ext>
            </a:extLst>
          </p:cNvPr>
          <p:cNvSpPr txBox="1"/>
          <p:nvPr/>
        </p:nvSpPr>
        <p:spPr>
          <a:xfrm>
            <a:off x="1388512" y="501011"/>
            <a:ext cx="6199909" cy="3431709"/>
          </a:xfrm>
          <a:prstGeom prst="rect">
            <a:avLst/>
          </a:prstGeom>
          <a:noFill/>
        </p:spPr>
        <p:txBody>
          <a:bodyPr wrap="square" lIns="68580" tIns="34290" rIns="68580" bIns="34290" anchor="t">
            <a:spAutoFit/>
          </a:bodyPr>
          <a:lstStyle/>
          <a:p>
            <a:r>
              <a:rPr lang="en-US" sz="2400" b="1">
                <a:latin typeface="Arial"/>
                <a:cs typeface="Arial"/>
              </a:rPr>
              <a:t>UK Legislation on Elderly Care</a:t>
            </a:r>
            <a:endParaRPr lang="en-GB" sz="2400" b="1">
              <a:latin typeface="Arial"/>
              <a:cs typeface="Arial"/>
            </a:endParaRPr>
          </a:p>
          <a:p>
            <a:endParaRPr lang="en-US" b="1">
              <a:latin typeface="Arial"/>
              <a:cs typeface="Arial"/>
            </a:endParaRPr>
          </a:p>
          <a:p>
            <a:r>
              <a:rPr lang="en-US" sz="1650" b="1"/>
              <a:t>	</a:t>
            </a:r>
            <a:endParaRPr lang="en-GB" sz="1200" b="1">
              <a:latin typeface="Arial" panose="020B0604020202020204" pitchFamily="34" charset="0"/>
              <a:cs typeface="Arial" panose="020B0604020202020204" pitchFamily="34" charset="0"/>
            </a:endParaRPr>
          </a:p>
          <a:p>
            <a:r>
              <a:rPr lang="en-US" sz="1600">
                <a:latin typeface="Arial"/>
                <a:cs typeface="Arial"/>
              </a:rPr>
              <a:t> Care Act 2014:	</a:t>
            </a:r>
            <a:endParaRPr lang="en-GB" sz="1600">
              <a:latin typeface="Arial"/>
              <a:cs typeface="Arial"/>
            </a:endParaRPr>
          </a:p>
          <a:p>
            <a:r>
              <a:rPr lang="en-US" sz="1600">
                <a:latin typeface="Arial"/>
                <a:cs typeface="Arial"/>
              </a:rPr>
              <a:t>• Sets rules for local </a:t>
            </a:r>
            <a:r>
              <a:rPr lang="en-GB" sz="1600">
                <a:latin typeface="Arial"/>
                <a:cs typeface="Arial"/>
              </a:rPr>
              <a:t>communities </a:t>
            </a:r>
            <a:r>
              <a:rPr lang="en-US" sz="1600">
                <a:latin typeface="Arial"/>
                <a:cs typeface="Arial"/>
              </a:rPr>
              <a:t>authorities on elderly care.	</a:t>
            </a:r>
            <a:endParaRPr lang="en-GB" sz="1600">
              <a:latin typeface="Arial"/>
              <a:cs typeface="Arial"/>
            </a:endParaRPr>
          </a:p>
          <a:p>
            <a:r>
              <a:rPr lang="en-US" sz="1600">
                <a:latin typeface="Arial"/>
                <a:cs typeface="Arial"/>
              </a:rPr>
              <a:t>• Focuses on person-centered care and independence.	</a:t>
            </a:r>
            <a:endParaRPr lang="en-GB" sz="1600">
              <a:latin typeface="Arial"/>
              <a:cs typeface="Arial"/>
            </a:endParaRPr>
          </a:p>
          <a:p>
            <a:r>
              <a:rPr lang="en-US" sz="1600">
                <a:latin typeface="Arial"/>
                <a:cs typeface="Arial"/>
              </a:rPr>
              <a:t>• Requires assessments of individual needs.	</a:t>
            </a:r>
            <a:endParaRPr lang="en-GB" sz="1600">
              <a:latin typeface="Arial"/>
              <a:cs typeface="Arial"/>
            </a:endParaRPr>
          </a:p>
          <a:p>
            <a:r>
              <a:rPr lang="en-US" sz="1600">
                <a:latin typeface="Arial"/>
                <a:cs typeface="Arial"/>
              </a:rPr>
              <a:t>• Involves creating care plans for each person.	</a:t>
            </a:r>
            <a:endParaRPr lang="en-GB" sz="1600">
              <a:latin typeface="Arial"/>
              <a:cs typeface="Arial"/>
            </a:endParaRPr>
          </a:p>
          <a:p>
            <a:r>
              <a:rPr lang="en-US" sz="1600">
                <a:latin typeface="Arial"/>
                <a:cs typeface="Arial"/>
              </a:rPr>
              <a:t>• Promotes cooperation between health and social care services.	</a:t>
            </a:r>
            <a:endParaRPr lang="en-GB" sz="1600">
              <a:latin typeface="Arial"/>
              <a:cs typeface="Arial"/>
            </a:endParaRPr>
          </a:p>
          <a:p>
            <a:r>
              <a:rPr lang="en-US" sz="1600">
                <a:latin typeface="Arial"/>
                <a:cs typeface="Arial"/>
              </a:rPr>
              <a:t>• Helps people make informed decisions about their care.	</a:t>
            </a:r>
            <a:endParaRPr lang="en-GB" sz="1600">
              <a:latin typeface="Arial"/>
              <a:cs typeface="Arial"/>
            </a:endParaRPr>
          </a:p>
          <a:p>
            <a:r>
              <a:rPr lang="en-US" sz="1600">
                <a:latin typeface="Arial"/>
                <a:cs typeface="Arial"/>
              </a:rPr>
              <a:t>• Protects vulnerable adults.	</a:t>
            </a:r>
            <a:endParaRPr lang="en-GB" sz="1600">
              <a:latin typeface="Arial"/>
              <a:cs typeface="Arial"/>
            </a:endParaRPr>
          </a:p>
          <a:p>
            <a:r>
              <a:rPr lang="en-US" sz="1600">
                <a:latin typeface="Arial"/>
                <a:cs typeface="Arial"/>
              </a:rPr>
              <a:t>• Ensures respect for dignity and autonomy.</a:t>
            </a:r>
          </a:p>
        </p:txBody>
      </p:sp>
    </p:spTree>
    <p:extLst>
      <p:ext uri="{BB962C8B-B14F-4D97-AF65-F5344CB8AC3E}">
        <p14:creationId xmlns:p14="http://schemas.microsoft.com/office/powerpoint/2010/main" val="3082505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11" name="Rectangle 10">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13" name="Straight Connector 12">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2"/>
            <a:ext cx="6858000" cy="51434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a:p>
            <a:pPr algn="ctr"/>
            <a:endParaRPr lang="en-US" sz="1350">
              <a:ea typeface="Calibri"/>
              <a:cs typeface="Calibri"/>
            </a:endParaRPr>
          </a:p>
        </p:txBody>
      </p:sp>
      <p:sp useBgFill="1">
        <p:nvSpPr>
          <p:cNvPr id="17" name="Rectangle 16">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5" name="Picture 4" descr="Colourful carved figures of humans">
            <a:extLst>
              <a:ext uri="{FF2B5EF4-FFF2-40B4-BE49-F238E27FC236}">
                <a16:creationId xmlns:a16="http://schemas.microsoft.com/office/drawing/2014/main" id="{62D9B7FE-261C-4DEF-DBC5-64EC4C2A505D}"/>
              </a:ext>
            </a:extLst>
          </p:cNvPr>
          <p:cNvPicPr>
            <a:picLocks noChangeAspect="1"/>
          </p:cNvPicPr>
          <p:nvPr/>
        </p:nvPicPr>
        <p:blipFill rotWithShape="1">
          <a:blip r:embed="rId2"/>
          <a:srcRect l="32015" r="31784" b="1"/>
          <a:stretch/>
        </p:blipFill>
        <p:spPr>
          <a:xfrm>
            <a:off x="1143015" y="848155"/>
            <a:ext cx="2618027" cy="5152595"/>
          </a:xfrm>
          <a:prstGeom prst="rect">
            <a:avLst/>
          </a:prstGeom>
        </p:spPr>
      </p:pic>
      <p:cxnSp>
        <p:nvCxnSpPr>
          <p:cNvPr id="19" name="Straight Connector 18">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17285" y="2421527"/>
            <a:ext cx="3471011"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495E2FE-FF8D-FFB7-F2C6-5E658C268433}"/>
              </a:ext>
            </a:extLst>
          </p:cNvPr>
          <p:cNvSpPr txBox="1"/>
          <p:nvPr/>
        </p:nvSpPr>
        <p:spPr>
          <a:xfrm>
            <a:off x="3969542" y="1578707"/>
            <a:ext cx="4743417" cy="2752635"/>
          </a:xfrm>
          <a:prstGeom prst="rect">
            <a:avLst/>
          </a:prstGeom>
        </p:spPr>
        <p:txBody>
          <a:bodyPr vert="horz" lIns="0" tIns="34290" rIns="0" bIns="34290" rtlCol="0" anchor="t">
            <a:noAutofit/>
          </a:bodyPr>
          <a:lstStyle/>
          <a:p>
            <a:pPr>
              <a:lnSpc>
                <a:spcPct val="90000"/>
              </a:lnSpc>
              <a:spcAft>
                <a:spcPts val="450"/>
              </a:spcAft>
              <a:buClr>
                <a:schemeClr val="accent1"/>
              </a:buClr>
            </a:pPr>
            <a:r>
              <a:rPr lang="en-US" sz="2400" b="1" i="0">
                <a:solidFill>
                  <a:schemeClr val="tx1">
                    <a:lumMod val="75000"/>
                    <a:lumOff val="25000"/>
                  </a:schemeClr>
                </a:solidFill>
                <a:effectLst/>
                <a:latin typeface="Arial"/>
                <a:cs typeface="Arial"/>
              </a:rPr>
              <a:t>The Mental Capacity Act</a:t>
            </a:r>
          </a:p>
          <a:p>
            <a:pPr>
              <a:lnSpc>
                <a:spcPct val="90000"/>
              </a:lnSpc>
              <a:spcAft>
                <a:spcPts val="450"/>
              </a:spcAft>
              <a:buClr>
                <a:schemeClr val="accent1"/>
              </a:buClr>
            </a:pPr>
            <a:endParaRPr lang="en-US" sz="1600" b="1" i="0">
              <a:solidFill>
                <a:schemeClr val="tx1">
                  <a:lumMod val="75000"/>
                  <a:lumOff val="25000"/>
                </a:schemeClr>
              </a:solidFill>
              <a:effectLst/>
              <a:latin typeface="Arial" panose="020B0604020202020204" pitchFamily="34" charset="0"/>
              <a:cs typeface="Arial" panose="020B0604020202020204" pitchFamily="34" charset="0"/>
            </a:endParaRPr>
          </a:p>
          <a:p>
            <a:pPr>
              <a:lnSpc>
                <a:spcPct val="90000"/>
              </a:lnSpc>
              <a:spcAft>
                <a:spcPts val="450"/>
              </a:spcAft>
              <a:buClr>
                <a:schemeClr val="accent1"/>
              </a:buClr>
            </a:pPr>
            <a:endParaRPr lang="en-US" sz="1600" b="1">
              <a:solidFill>
                <a:schemeClr val="tx1">
                  <a:lumMod val="75000"/>
                  <a:lumOff val="25000"/>
                </a:schemeClr>
              </a:solidFill>
              <a:effectLst/>
              <a:latin typeface="Arial" panose="020B0604020202020204" pitchFamily="34" charset="0"/>
              <a:cs typeface="Arial" panose="020B0604020202020204" pitchFamily="34" charset="0"/>
            </a:endParaRPr>
          </a:p>
          <a:p>
            <a:pPr marL="213995" indent="-213995">
              <a:lnSpc>
                <a:spcPct val="90000"/>
              </a:lnSpc>
              <a:spcAft>
                <a:spcPts val="450"/>
              </a:spcAft>
              <a:buClr>
                <a:schemeClr val="accent1"/>
              </a:buClr>
              <a:buFont typeface="Arial" panose="020B0604020202020204" pitchFamily="34" charset="0"/>
              <a:buChar char="•"/>
            </a:pPr>
            <a:r>
              <a:rPr lang="en-US" sz="1600" b="0" i="0">
                <a:solidFill>
                  <a:schemeClr val="tx1">
                    <a:lumMod val="75000"/>
                    <a:lumOff val="25000"/>
                  </a:schemeClr>
                </a:solidFill>
                <a:effectLst/>
                <a:latin typeface="Arial"/>
                <a:cs typeface="Arial"/>
              </a:rPr>
              <a:t>2005: Provides a framework for making decisions on behalf of individuals who lack the mental capacity.</a:t>
            </a:r>
            <a:endParaRPr lang="en-US" sz="1600">
              <a:solidFill>
                <a:schemeClr val="tx1">
                  <a:lumMod val="75000"/>
                  <a:lumOff val="25000"/>
                </a:schemeClr>
              </a:solidFill>
              <a:effectLst/>
              <a:latin typeface="Arial"/>
              <a:cs typeface="Arial"/>
            </a:endParaRPr>
          </a:p>
          <a:p>
            <a:pPr marL="213995" indent="-213995">
              <a:lnSpc>
                <a:spcPct val="90000"/>
              </a:lnSpc>
              <a:spcAft>
                <a:spcPts val="450"/>
              </a:spcAft>
              <a:buClr>
                <a:schemeClr val="accent1"/>
              </a:buClr>
              <a:buFont typeface="Calibri" panose="020F0502020204030204" pitchFamily="34" charset="0"/>
              <a:buChar char="•"/>
            </a:pPr>
            <a:r>
              <a:rPr lang="en-US" sz="1600" b="0" i="0">
                <a:solidFill>
                  <a:schemeClr val="tx1">
                    <a:lumMod val="75000"/>
                    <a:lumOff val="25000"/>
                  </a:schemeClr>
                </a:solidFill>
                <a:effectLst/>
                <a:latin typeface="Arial"/>
                <a:cs typeface="Arial"/>
              </a:rPr>
              <a:t>The Equality Act 2010:</a:t>
            </a:r>
            <a:endParaRPr lang="en-US" sz="1600">
              <a:solidFill>
                <a:schemeClr val="tx1">
                  <a:lumMod val="75000"/>
                  <a:lumOff val="25000"/>
                </a:schemeClr>
              </a:solidFill>
              <a:effectLst/>
              <a:latin typeface="Arial"/>
              <a:cs typeface="Arial"/>
            </a:endParaRPr>
          </a:p>
          <a:p>
            <a:pPr>
              <a:lnSpc>
                <a:spcPct val="90000"/>
              </a:lnSpc>
              <a:spcAft>
                <a:spcPts val="450"/>
              </a:spcAft>
              <a:buClr>
                <a:schemeClr val="accent1"/>
              </a:buClr>
              <a:buFont typeface="Calibri" panose="020F0502020204030204" pitchFamily="34" charset="0"/>
            </a:pPr>
            <a:r>
              <a:rPr lang="en-US" sz="1600" b="0" i="0">
                <a:solidFill>
                  <a:schemeClr val="tx1">
                    <a:lumMod val="75000"/>
                    <a:lumOff val="25000"/>
                  </a:schemeClr>
                </a:solidFill>
                <a:effectLst/>
                <a:latin typeface="Arial"/>
                <a:cs typeface="Arial"/>
              </a:rPr>
              <a:t>Protects against discrimination, including age-related discrimination.</a:t>
            </a:r>
            <a:endParaRPr lang="en-US" sz="1600">
              <a:solidFill>
                <a:schemeClr val="tx1">
                  <a:lumMod val="75000"/>
                  <a:lumOff val="25000"/>
                </a:schemeClr>
              </a:solidFill>
              <a:effectLst/>
              <a:latin typeface="Arial"/>
              <a:cs typeface="Arial"/>
            </a:endParaRPr>
          </a:p>
          <a:p>
            <a:pPr>
              <a:lnSpc>
                <a:spcPct val="90000"/>
              </a:lnSpc>
              <a:spcAft>
                <a:spcPts val="450"/>
              </a:spcAft>
            </a:pPr>
            <a:endParaRPr lang="en-GB" sz="1600">
              <a:solidFill>
                <a:srgbClr val="000000"/>
              </a:solidFill>
              <a:latin typeface="calibri light"/>
              <a:ea typeface="calibri light"/>
              <a:cs typeface="calibri light"/>
            </a:endParaRPr>
          </a:p>
          <a:p>
            <a:pPr>
              <a:lnSpc>
                <a:spcPct val="90000"/>
              </a:lnSpc>
              <a:spcAft>
                <a:spcPts val="450"/>
              </a:spcAft>
            </a:pPr>
            <a:endParaRPr lang="en-GB" sz="1600">
              <a:solidFill>
                <a:srgbClr val="000000"/>
              </a:solidFill>
              <a:latin typeface="calibri light"/>
              <a:ea typeface="calibri light"/>
              <a:cs typeface="calibri light"/>
            </a:endParaRPr>
          </a:p>
          <a:p>
            <a:pPr>
              <a:lnSpc>
                <a:spcPct val="90000"/>
              </a:lnSpc>
              <a:spcAft>
                <a:spcPts val="450"/>
              </a:spcAft>
            </a:pPr>
            <a:r>
              <a:rPr lang="en-GB" sz="1600">
                <a:solidFill>
                  <a:srgbClr val="000000"/>
                </a:solidFill>
                <a:latin typeface="calibri light"/>
                <a:ea typeface="calibri light"/>
                <a:cs typeface="calibri light"/>
              </a:rPr>
              <a:t>(Mental capacity act, 2005).</a:t>
            </a:r>
            <a:endParaRPr lang="en-US" sz="1600">
              <a:ea typeface="Calibri"/>
              <a:cs typeface="Calibri"/>
            </a:endParaRPr>
          </a:p>
          <a:p>
            <a:pPr>
              <a:lnSpc>
                <a:spcPct val="90000"/>
              </a:lnSpc>
              <a:spcAft>
                <a:spcPts val="450"/>
              </a:spcAft>
              <a:buFont typeface="Calibri" panose="020F0502020204030204" pitchFamily="34" charset="0"/>
            </a:pPr>
            <a:endParaRPr lang="en-US" sz="1600">
              <a:solidFill>
                <a:schemeClr val="tx1">
                  <a:lumMod val="75000"/>
                  <a:lumOff val="25000"/>
                </a:schemeClr>
              </a:solidFill>
              <a:latin typeface="Arial"/>
              <a:cs typeface="Arial"/>
            </a:endParaRPr>
          </a:p>
          <a:p>
            <a:pPr>
              <a:lnSpc>
                <a:spcPct val="90000"/>
              </a:lnSpc>
              <a:spcAft>
                <a:spcPts val="450"/>
              </a:spcAft>
              <a:buFont typeface="Calibri" panose="020F0502020204030204" pitchFamily="34" charset="0"/>
            </a:pPr>
            <a:endParaRPr lang="en-US" sz="1600">
              <a:solidFill>
                <a:schemeClr val="tx1">
                  <a:lumMod val="75000"/>
                  <a:lumOff val="25000"/>
                </a:schemeClr>
              </a:solidFill>
              <a:latin typeface="Arial"/>
              <a:cs typeface="Arial"/>
            </a:endParaRPr>
          </a:p>
          <a:p>
            <a:pPr>
              <a:lnSpc>
                <a:spcPct val="90000"/>
              </a:lnSpc>
              <a:spcAft>
                <a:spcPts val="450"/>
              </a:spcAft>
              <a:buFont typeface="Calibri" panose="020F0502020204030204" pitchFamily="34" charset="0"/>
            </a:pPr>
            <a:endParaRPr lang="en-US" sz="1600">
              <a:solidFill>
                <a:schemeClr val="tx1">
                  <a:lumMod val="75000"/>
                  <a:lumOff val="25000"/>
                </a:schemeClr>
              </a:solidFill>
              <a:latin typeface="Arial"/>
              <a:cs typeface="Arial"/>
            </a:endParaRPr>
          </a:p>
          <a:p>
            <a:pPr>
              <a:lnSpc>
                <a:spcPct val="90000"/>
              </a:lnSpc>
              <a:spcAft>
                <a:spcPts val="450"/>
              </a:spcAft>
              <a:buFont typeface="Calibri" panose="020F0502020204030204" pitchFamily="34" charset="0"/>
            </a:pPr>
            <a:endParaRPr lang="en-US" sz="1600">
              <a:solidFill>
                <a:schemeClr val="tx1">
                  <a:lumMod val="75000"/>
                  <a:lumOff val="25000"/>
                </a:schemeClr>
              </a:solidFill>
              <a:latin typeface="Arial"/>
              <a:cs typeface="Arial"/>
            </a:endParaRPr>
          </a:p>
          <a:p>
            <a:pPr>
              <a:lnSpc>
                <a:spcPct val="90000"/>
              </a:lnSpc>
              <a:spcAft>
                <a:spcPts val="450"/>
              </a:spcAft>
              <a:buFont typeface="Calibri" panose="020F0502020204030204" pitchFamily="34" charset="0"/>
            </a:pPr>
            <a:endParaRPr lang="en-US" sz="1600">
              <a:solidFill>
                <a:schemeClr val="tx1">
                  <a:lumMod val="75000"/>
                  <a:lumOff val="25000"/>
                </a:schemeClr>
              </a:solidFill>
              <a:latin typeface="Arial"/>
              <a:cs typeface="Arial"/>
            </a:endParaRPr>
          </a:p>
        </p:txBody>
      </p:sp>
    </p:spTree>
    <p:extLst>
      <p:ext uri="{BB962C8B-B14F-4D97-AF65-F5344CB8AC3E}">
        <p14:creationId xmlns:p14="http://schemas.microsoft.com/office/powerpoint/2010/main" val="562050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7" name="Straight Connector 26">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9" name="Rectangle 28">
            <a:extLst>
              <a:ext uri="{FF2B5EF4-FFF2-40B4-BE49-F238E27FC236}">
                <a16:creationId xmlns:a16="http://schemas.microsoft.com/office/drawing/2014/main" id="{5CF81D86-BDBA-477C-B7DD-8D359BB99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ollage of a group of people&#10;&#10;Description automatically generated">
            <a:extLst>
              <a:ext uri="{FF2B5EF4-FFF2-40B4-BE49-F238E27FC236}">
                <a16:creationId xmlns:a16="http://schemas.microsoft.com/office/drawing/2014/main" id="{400D3DFB-F673-D9EF-E779-06180375712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5930" r="48377"/>
          <a:stretch/>
        </p:blipFill>
        <p:spPr>
          <a:xfrm>
            <a:off x="194145" y="511127"/>
            <a:ext cx="3000986" cy="5314406"/>
          </a:xfrm>
          <a:prstGeom prst="rect">
            <a:avLst/>
          </a:prstGeom>
        </p:spPr>
      </p:pic>
      <p:cxnSp>
        <p:nvCxnSpPr>
          <p:cNvPr id="31" name="Straight Connector 30">
            <a:extLst>
              <a:ext uri="{FF2B5EF4-FFF2-40B4-BE49-F238E27FC236}">
                <a16:creationId xmlns:a16="http://schemas.microsoft.com/office/drawing/2014/main" id="{C65F3E9C-EF11-4F8F-A621-399C7A3E64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1077" y="2086188"/>
            <a:ext cx="456732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C96B075E-C69D-A442-6E91-119F507E907C}"/>
              </a:ext>
            </a:extLst>
          </p:cNvPr>
          <p:cNvSpPr txBox="1"/>
          <p:nvPr/>
        </p:nvSpPr>
        <p:spPr>
          <a:xfrm>
            <a:off x="3367661" y="499068"/>
            <a:ext cx="5294645" cy="5323133"/>
          </a:xfrm>
          <a:prstGeom prst="rect">
            <a:avLst/>
          </a:prstGeom>
        </p:spPr>
        <p:txBody>
          <a:bodyPr vert="horz" lIns="0" tIns="45720" rIns="0" bIns="45720" rtlCol="0" anchor="t">
            <a:normAutofit/>
          </a:bodyPr>
          <a:lstStyle/>
          <a:p>
            <a:pPr>
              <a:lnSpc>
                <a:spcPct val="90000"/>
              </a:lnSpc>
              <a:spcAft>
                <a:spcPts val="600"/>
              </a:spcAft>
              <a:buClr>
                <a:schemeClr val="accent1"/>
              </a:buClr>
              <a:buFont typeface="Calibri" panose="020F0502020204030204" pitchFamily="34" charset="0"/>
            </a:pPr>
            <a:r>
              <a:rPr lang="en-US" sz="2400" b="1">
                <a:solidFill>
                  <a:schemeClr val="tx1">
                    <a:lumMod val="75000"/>
                    <a:lumOff val="25000"/>
                  </a:schemeClr>
                </a:solidFill>
                <a:latin typeface="Arial"/>
                <a:cs typeface="Arial"/>
              </a:rPr>
              <a:t>Case study</a:t>
            </a:r>
          </a:p>
          <a:p>
            <a:pPr>
              <a:lnSpc>
                <a:spcPct val="90000"/>
              </a:lnSpc>
              <a:spcAft>
                <a:spcPts val="600"/>
              </a:spcAft>
              <a:buClr>
                <a:schemeClr val="accent1"/>
              </a:buClr>
              <a:buFont typeface="Calibri" panose="020F0502020204030204" pitchFamily="34" charset="0"/>
            </a:pPr>
            <a:endParaRPr lang="en-US" sz="1600" b="1">
              <a:solidFill>
                <a:schemeClr val="tx1">
                  <a:lumMod val="75000"/>
                  <a:lumOff val="25000"/>
                </a:schemeClr>
              </a:solidFill>
              <a:latin typeface="Arial"/>
              <a:ea typeface="Calibri"/>
              <a:cs typeface="Calibri"/>
            </a:endParaRPr>
          </a:p>
          <a:p>
            <a:pPr>
              <a:lnSpc>
                <a:spcPct val="90000"/>
              </a:lnSpc>
              <a:spcAft>
                <a:spcPts val="600"/>
              </a:spcAft>
              <a:buClr>
                <a:schemeClr val="accent1"/>
              </a:buClr>
              <a:buFont typeface="Calibri" panose="020F0502020204030204" pitchFamily="34" charset="0"/>
            </a:pPr>
            <a:r>
              <a:rPr lang="en-US" sz="1600">
                <a:solidFill>
                  <a:schemeClr val="tx1">
                    <a:lumMod val="75000"/>
                    <a:lumOff val="25000"/>
                  </a:schemeClr>
                </a:solidFill>
                <a:latin typeface="Arial"/>
                <a:cs typeface="Arial"/>
              </a:rPr>
              <a:t>Kenneth was admitted to the hospital following a fall and discharged into temporary accommodation due to personal family matters. He required shopping support and had no one to assist him. A Crisis Food Parcel was arranged upon his discharge. The Hospital </a:t>
            </a:r>
            <a:r>
              <a:rPr lang="en-GB" sz="1600">
                <a:solidFill>
                  <a:schemeClr val="tx1">
                    <a:lumMod val="75000"/>
                    <a:lumOff val="25000"/>
                  </a:schemeClr>
                </a:solidFill>
                <a:latin typeface="Arial"/>
                <a:cs typeface="Arial"/>
              </a:rPr>
              <a:t>organised</a:t>
            </a:r>
            <a:r>
              <a:rPr lang="en-US" sz="1600">
                <a:solidFill>
                  <a:schemeClr val="tx1">
                    <a:lumMod val="75000"/>
                    <a:lumOff val="25000"/>
                  </a:schemeClr>
                </a:solidFill>
                <a:latin typeface="Arial"/>
                <a:cs typeface="Arial"/>
              </a:rPr>
              <a:t> shopping support and discussed potential assistance with Kenneth.</a:t>
            </a:r>
          </a:p>
          <a:p>
            <a:pPr>
              <a:lnSpc>
                <a:spcPct val="90000"/>
              </a:lnSpc>
              <a:spcAft>
                <a:spcPts val="600"/>
              </a:spcAft>
              <a:buClr>
                <a:schemeClr val="accent1"/>
              </a:buClr>
              <a:buFont typeface="Calibri" panose="020F0502020204030204" pitchFamily="34" charset="0"/>
            </a:pPr>
            <a:r>
              <a:rPr lang="en-US" sz="1600">
                <a:solidFill>
                  <a:schemeClr val="tx1">
                    <a:lumMod val="75000"/>
                    <a:lumOff val="25000"/>
                  </a:schemeClr>
                </a:solidFill>
                <a:latin typeface="Arial"/>
                <a:cs typeface="Arial"/>
              </a:rPr>
              <a:t> Due to limited mobility, Kenneth struggled to complete paperwork for alternative housing. He accepted a referral to Advocacy for help with housing applications and online bidding and is now supported by Age UK's Advocacy Team.  Kenneth is grateful for the support from the Hospital Discharge Team and Age UK as he transitions to new housing.</a:t>
            </a:r>
          </a:p>
          <a:p>
            <a:pPr>
              <a:lnSpc>
                <a:spcPct val="90000"/>
              </a:lnSpc>
              <a:spcAft>
                <a:spcPts val="600"/>
              </a:spcAft>
              <a:buClr>
                <a:schemeClr val="accent1"/>
              </a:buClr>
              <a:buFont typeface="Calibri" panose="020F0502020204030204" pitchFamily="34" charset="0"/>
            </a:pPr>
            <a:endParaRPr lang="en-US" sz="1600">
              <a:solidFill>
                <a:schemeClr val="tx1">
                  <a:lumMod val="75000"/>
                  <a:lumOff val="25000"/>
                </a:schemeClr>
              </a:solidFill>
              <a:latin typeface="Arial"/>
              <a:cs typeface="Arial"/>
            </a:endParaRPr>
          </a:p>
          <a:p>
            <a:pPr>
              <a:lnSpc>
                <a:spcPct val="90000"/>
              </a:lnSpc>
              <a:spcAft>
                <a:spcPts val="600"/>
              </a:spcAft>
              <a:buClr>
                <a:schemeClr val="accent1"/>
              </a:buClr>
              <a:buFont typeface="Calibri" panose="020F0502020204030204" pitchFamily="34" charset="0"/>
            </a:pPr>
            <a:endParaRPr lang="en-US" sz="1600">
              <a:solidFill>
                <a:schemeClr val="tx1">
                  <a:lumMod val="75000"/>
                  <a:lumOff val="25000"/>
                </a:schemeClr>
              </a:solidFill>
              <a:latin typeface="Arial"/>
              <a:cs typeface="Arial"/>
            </a:endParaRPr>
          </a:p>
          <a:p>
            <a:pPr>
              <a:lnSpc>
                <a:spcPct val="90000"/>
              </a:lnSpc>
              <a:spcAft>
                <a:spcPts val="600"/>
              </a:spcAft>
              <a:buClr>
                <a:schemeClr val="accent1"/>
              </a:buClr>
              <a:buFont typeface="Calibri" panose="020F0502020204030204" pitchFamily="34" charset="0"/>
            </a:pPr>
            <a:endParaRPr lang="en-US" sz="1300">
              <a:solidFill>
                <a:schemeClr val="tx1">
                  <a:lumMod val="75000"/>
                  <a:lumOff val="25000"/>
                </a:schemeClr>
              </a:solidFill>
            </a:endParaRPr>
          </a:p>
          <a:p>
            <a:pPr>
              <a:lnSpc>
                <a:spcPct val="90000"/>
              </a:lnSpc>
              <a:spcAft>
                <a:spcPts val="600"/>
              </a:spcAft>
              <a:buClr>
                <a:schemeClr val="accent1"/>
              </a:buClr>
              <a:buFont typeface="Calibri" panose="020F0502020204030204" pitchFamily="34" charset="0"/>
            </a:pPr>
            <a:r>
              <a:rPr lang="en-US" sz="1300">
                <a:solidFill>
                  <a:schemeClr val="tx1">
                    <a:lumMod val="75000"/>
                    <a:lumOff val="25000"/>
                  </a:schemeClr>
                </a:solidFill>
              </a:rPr>
              <a:t>(Age UK, 2024).</a:t>
            </a:r>
            <a:endParaRPr lang="en-US" sz="1300">
              <a:solidFill>
                <a:schemeClr val="tx1">
                  <a:lumMod val="75000"/>
                  <a:lumOff val="25000"/>
                </a:schemeClr>
              </a:solidFill>
              <a:ea typeface="Calibri"/>
              <a:cs typeface="Calibri"/>
            </a:endParaRPr>
          </a:p>
        </p:txBody>
      </p:sp>
      <p:sp>
        <p:nvSpPr>
          <p:cNvPr id="33" name="Rectangle 32">
            <a:extLst>
              <a:ext uri="{FF2B5EF4-FFF2-40B4-BE49-F238E27FC236}">
                <a16:creationId xmlns:a16="http://schemas.microsoft.com/office/drawing/2014/main" id="{88AA064E-5F6E-4024-BC28-EDDC3DFC7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34">
            <a:extLst>
              <a:ext uri="{FF2B5EF4-FFF2-40B4-BE49-F238E27FC236}">
                <a16:creationId xmlns:a16="http://schemas.microsoft.com/office/drawing/2014/main" id="{03B29638-4838-4B9B-B9DB-96E542BAF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61309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5B98B-A0CB-F338-9E00-DF315488A450}"/>
              </a:ext>
            </a:extLst>
          </p:cNvPr>
          <p:cNvSpPr>
            <a:spLocks noGrp="1"/>
          </p:cNvSpPr>
          <p:nvPr>
            <p:ph type="title"/>
          </p:nvPr>
        </p:nvSpPr>
        <p:spPr/>
        <p:txBody>
          <a:bodyPr/>
          <a:lstStyle/>
          <a:p>
            <a:r>
              <a:rPr lang="en-US" sz="2800">
                <a:latin typeface="Arial"/>
                <a:ea typeface="Calibri Light"/>
                <a:cs typeface="Calibri Light"/>
              </a:rPr>
              <a:t>Recommendations</a:t>
            </a:r>
            <a:r>
              <a:rPr lang="en-US">
                <a:ea typeface="Calibri Light"/>
                <a:cs typeface="Calibri Light"/>
              </a:rPr>
              <a:t> </a:t>
            </a:r>
            <a:endParaRPr lang="en-US"/>
          </a:p>
        </p:txBody>
      </p:sp>
      <p:sp>
        <p:nvSpPr>
          <p:cNvPr id="10" name="Content Placeholder 9">
            <a:extLst>
              <a:ext uri="{FF2B5EF4-FFF2-40B4-BE49-F238E27FC236}">
                <a16:creationId xmlns:a16="http://schemas.microsoft.com/office/drawing/2014/main" id="{AFB9C952-F3C6-799C-4018-8098CCD7E1CB}"/>
              </a:ext>
            </a:extLst>
          </p:cNvPr>
          <p:cNvSpPr>
            <a:spLocks noGrp="1"/>
          </p:cNvSpPr>
          <p:nvPr>
            <p:ph idx="1"/>
          </p:nvPr>
        </p:nvSpPr>
        <p:spPr>
          <a:xfrm>
            <a:off x="261638" y="1950010"/>
            <a:ext cx="7554802" cy="2370824"/>
          </a:xfrm>
        </p:spPr>
        <p:txBody>
          <a:bodyPr vert="horz" lIns="0" tIns="45720" rIns="0" bIns="45720" rtlCol="0" anchor="t">
            <a:normAutofit/>
          </a:bodyPr>
          <a:lstStyle/>
          <a:p>
            <a:r>
              <a:rPr lang="en-US" sz="1600">
                <a:latin typeface="Arial"/>
                <a:cs typeface="Arial"/>
              </a:rPr>
              <a:t>To improve residential care homes and home care services, several steps can be taken. </a:t>
            </a:r>
            <a:r>
              <a:rPr lang="en-GB" sz="1600">
                <a:latin typeface="Arial"/>
                <a:cs typeface="Arial"/>
              </a:rPr>
              <a:t> In</a:t>
            </a:r>
            <a:r>
              <a:rPr lang="en-US" sz="1600">
                <a:latin typeface="Arial"/>
                <a:cs typeface="Arial"/>
              </a:rPr>
              <a:t>crease government funding to support better care.</a:t>
            </a:r>
            <a:r>
              <a:rPr lang="en-GB" sz="1600">
                <a:latin typeface="Arial"/>
                <a:cs typeface="Arial"/>
              </a:rPr>
              <a:t> I</a:t>
            </a:r>
            <a:r>
              <a:rPr lang="en-US" sz="1600">
                <a:latin typeface="Arial"/>
                <a:cs typeface="Arial"/>
              </a:rPr>
              <a:t>invest in more up-to-date equipment for home care to make it more efficient and effective.</a:t>
            </a:r>
            <a:r>
              <a:rPr lang="en-GB" sz="1600">
                <a:latin typeface="Arial"/>
                <a:cs typeface="Arial"/>
              </a:rPr>
              <a:t> Of</a:t>
            </a:r>
            <a:r>
              <a:rPr lang="en-US" sz="1600">
                <a:latin typeface="Arial"/>
                <a:cs typeface="Arial"/>
              </a:rPr>
              <a:t>fer activities and meals that cater to each resident's personal preferences and needs, (person centered care). </a:t>
            </a:r>
            <a:endParaRPr lang="en-US"/>
          </a:p>
          <a:p>
            <a:r>
              <a:rPr lang="en-US" sz="1600">
                <a:latin typeface="Arial"/>
                <a:cs typeface="Arial"/>
              </a:rPr>
              <a:t>Provide regular training for staff to ensure they are skilled and knowledgeable. Finally, create strong communication channels between caregivers, residents, and families to keep everyone informed and involved. These improvements can help provide higher quality and more </a:t>
            </a:r>
            <a:r>
              <a:rPr lang="en-GB" sz="1600">
                <a:latin typeface="Arial"/>
                <a:cs typeface="Arial"/>
              </a:rPr>
              <a:t>personalised </a:t>
            </a:r>
            <a:r>
              <a:rPr lang="en-US" sz="1600">
                <a:latin typeface="Arial"/>
                <a:cs typeface="Arial"/>
              </a:rPr>
              <a:t>care for everyone.</a:t>
            </a:r>
            <a:endParaRPr lang="en-US"/>
          </a:p>
        </p:txBody>
      </p:sp>
    </p:spTree>
    <p:extLst>
      <p:ext uri="{BB962C8B-B14F-4D97-AF65-F5344CB8AC3E}">
        <p14:creationId xmlns:p14="http://schemas.microsoft.com/office/powerpoint/2010/main" val="17992882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54E7DAA-748F-32E3-832E-E4632F5CB119}"/>
              </a:ext>
            </a:extLst>
          </p:cNvPr>
          <p:cNvSpPr txBox="1"/>
          <p:nvPr/>
        </p:nvSpPr>
        <p:spPr>
          <a:xfrm>
            <a:off x="145678" y="682031"/>
            <a:ext cx="8122227" cy="2753234"/>
          </a:xfrm>
          <a:prstGeom prst="rect">
            <a:avLst/>
          </a:prstGeom>
          <a:noFill/>
        </p:spPr>
        <p:txBody>
          <a:bodyPr wrap="square" lIns="68580" tIns="34290" rIns="68580" bIns="34290" anchor="t">
            <a:spAutoFit/>
          </a:bodyPr>
          <a:lstStyle/>
          <a:p>
            <a:r>
              <a:rPr lang="en-GB" sz="2400" b="1">
                <a:latin typeface="Arial"/>
                <a:cs typeface="Arial"/>
              </a:rPr>
              <a:t>                       </a:t>
            </a:r>
            <a:r>
              <a:rPr lang="en-GB" sz="2400" b="1" i="0">
                <a:effectLst/>
                <a:latin typeface="Arial"/>
                <a:cs typeface="Arial"/>
              </a:rPr>
              <a:t>Conclusion</a:t>
            </a:r>
            <a:endParaRPr lang="en-GB" sz="1350">
              <a:latin typeface="Helvetica" pitchFamily="2" charset="0"/>
              <a:cs typeface="Helvetica" pitchFamily="2" charset="0"/>
            </a:endParaRPr>
          </a:p>
          <a:p>
            <a:endParaRPr lang="en-GB" sz="2400" b="1">
              <a:latin typeface="Arial"/>
              <a:cs typeface="Arial"/>
            </a:endParaRPr>
          </a:p>
          <a:p>
            <a:r>
              <a:rPr lang="en-GB" sz="1600" b="0" i="0">
                <a:effectLst/>
                <a:latin typeface="Arial"/>
                <a:cs typeface="Arial"/>
              </a:rPr>
              <a:t>When considering whether elderly people should remain in their own homes or move to residential care, it is essential to weigh the benefits and drawbacks of both options.</a:t>
            </a:r>
            <a:endParaRPr lang="en-GB" sz="1350">
              <a:effectLst/>
              <a:latin typeface="Helvetica" pitchFamily="2" charset="0"/>
              <a:cs typeface="Helvetica" pitchFamily="2" charset="0"/>
            </a:endParaRPr>
          </a:p>
          <a:p>
            <a:r>
              <a:rPr lang="en-GB" sz="1600" b="0" i="0">
                <a:effectLst/>
                <a:latin typeface="Arial"/>
                <a:cs typeface="Arial"/>
              </a:rPr>
              <a:t>Factors such as individual health needs, personal preferences, available support networks, and financial circumstances play critical roles in determining the most suitable care approach.</a:t>
            </a:r>
            <a:endParaRPr lang="en-GB" sz="1600">
              <a:effectLst/>
              <a:latin typeface="Arial"/>
              <a:cs typeface="Arial"/>
            </a:endParaRPr>
          </a:p>
          <a:p>
            <a:r>
              <a:rPr lang="en-GB" sz="1600" b="0" i="0">
                <a:effectLst/>
                <a:latin typeface="Arial"/>
                <a:cs typeface="Arial"/>
              </a:rPr>
              <a:t>Effective policies and adequate funding are crucial to bridging the gap between the need and availability of care, ensuring that older people receive the appropriate support and dignity they deserve as they approach the end of their lives.</a:t>
            </a:r>
            <a:endParaRPr lang="en-GB" sz="1600">
              <a:effectLst/>
              <a:latin typeface="Arial"/>
              <a:cs typeface="Arial"/>
            </a:endParaRPr>
          </a:p>
        </p:txBody>
      </p:sp>
    </p:spTree>
    <p:extLst>
      <p:ext uri="{BB962C8B-B14F-4D97-AF65-F5344CB8AC3E}">
        <p14:creationId xmlns:p14="http://schemas.microsoft.com/office/powerpoint/2010/main" val="4012627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7DAEA26-A7AE-91AE-BCA7-CF3A871FCA3E}"/>
              </a:ext>
            </a:extLst>
          </p:cNvPr>
          <p:cNvSpPr txBox="1"/>
          <p:nvPr/>
        </p:nvSpPr>
        <p:spPr>
          <a:xfrm flipH="1">
            <a:off x="231250" y="-511"/>
            <a:ext cx="8070272" cy="1754326"/>
          </a:xfrm>
          <a:prstGeom prst="rect">
            <a:avLst/>
          </a:prstGeom>
          <a:noFill/>
        </p:spPr>
        <p:txBody>
          <a:bodyPr wrap="square" lIns="68580" tIns="34290" rIns="68580" bIns="34290" rtlCol="0" anchor="t">
            <a:spAutoFit/>
          </a:bodyPr>
          <a:lstStyle/>
          <a:p>
            <a:pPr algn="l"/>
            <a:r>
              <a:rPr lang="en-GB" sz="2400" b="1">
                <a:latin typeface="Arial"/>
                <a:cs typeface="Arial"/>
              </a:rPr>
              <a:t>Reference List</a:t>
            </a:r>
          </a:p>
          <a:p>
            <a:pPr algn="l"/>
            <a:endParaRPr lang="en-GB" sz="1350" b="1" i="1">
              <a:ea typeface="Calibri"/>
              <a:cs typeface="Calibri"/>
            </a:endParaRPr>
          </a:p>
          <a:p>
            <a:r>
              <a:rPr lang="en-US" sz="1200">
                <a:ea typeface="+mn-lt"/>
                <a:cs typeface="+mn-lt"/>
              </a:rPr>
              <a:t>Leaf Complex Care (2023) </a:t>
            </a:r>
            <a:r>
              <a:rPr lang="en-US" sz="1200" i="1">
                <a:ea typeface="+mn-lt"/>
                <a:cs typeface="+mn-lt"/>
              </a:rPr>
              <a:t>Advantages and disadvantages of Domiciliary Care</a:t>
            </a:r>
            <a:r>
              <a:rPr lang="en-US" sz="1200">
                <a:ea typeface="+mn-lt"/>
                <a:cs typeface="+mn-lt"/>
              </a:rPr>
              <a:t>. Available at: https://leafcare.co.uk/domiciliary-care-advantages-and-disadvantages/ (Accessed: 26 June 2024). </a:t>
            </a:r>
            <a:endParaRPr lang="en-GB" sz="1200">
              <a:ea typeface="Calibri" panose="020F0502020204030204"/>
              <a:cs typeface="Calibri" panose="020F0502020204030204"/>
            </a:endParaRPr>
          </a:p>
          <a:p>
            <a:pPr algn="l"/>
            <a:endParaRPr lang="en-US" sz="1200">
              <a:ea typeface="Calibri"/>
              <a:cs typeface="Calibri"/>
            </a:endParaRPr>
          </a:p>
          <a:p>
            <a:endParaRPr lang="en-US" sz="1200">
              <a:ea typeface="Calibri"/>
              <a:cs typeface="Calibri"/>
            </a:endParaRPr>
          </a:p>
          <a:p>
            <a:endParaRPr lang="en-US" sz="1200">
              <a:ea typeface="Calibri"/>
              <a:cs typeface="Calibri"/>
            </a:endParaRPr>
          </a:p>
          <a:p>
            <a:endParaRPr lang="en-US" sz="1200">
              <a:ea typeface="Calibri"/>
              <a:cs typeface="Calibri"/>
            </a:endParaRPr>
          </a:p>
        </p:txBody>
      </p:sp>
      <p:sp>
        <p:nvSpPr>
          <p:cNvPr id="7" name="TextBox 6">
            <a:extLst>
              <a:ext uri="{FF2B5EF4-FFF2-40B4-BE49-F238E27FC236}">
                <a16:creationId xmlns:a16="http://schemas.microsoft.com/office/drawing/2014/main" id="{1A1F7BB6-7338-B5CE-8959-189A2740B2A8}"/>
              </a:ext>
            </a:extLst>
          </p:cNvPr>
          <p:cNvSpPr txBox="1"/>
          <p:nvPr/>
        </p:nvSpPr>
        <p:spPr>
          <a:xfrm>
            <a:off x="200688" y="1177636"/>
            <a:ext cx="8389130" cy="4500719"/>
          </a:xfrm>
          <a:prstGeom prst="rect">
            <a:avLst/>
          </a:prstGeom>
          <a:noFill/>
        </p:spPr>
        <p:txBody>
          <a:bodyPr wrap="square" lIns="68580" tIns="34290" rIns="68580" bIns="3429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350">
                <a:solidFill>
                  <a:srgbClr val="000000"/>
                </a:solidFill>
                <a:cs typeface="Calibri"/>
              </a:rPr>
              <a:t>A</a:t>
            </a:r>
            <a:r>
              <a:rPr lang="en-GB" sz="1200">
                <a:solidFill>
                  <a:srgbClr val="000000"/>
                </a:solidFill>
                <a:cs typeface="Calibri"/>
              </a:rPr>
              <a:t>ged Care Guide (2020), </a:t>
            </a:r>
            <a:r>
              <a:rPr lang="en-GB" sz="1200" i="1">
                <a:solidFill>
                  <a:srgbClr val="000000"/>
                </a:solidFill>
                <a:cs typeface="Calibri"/>
              </a:rPr>
              <a:t>What Age is Considered Old? </a:t>
            </a:r>
            <a:r>
              <a:rPr lang="en-GB" sz="1200">
                <a:solidFill>
                  <a:srgbClr val="000000"/>
                </a:solidFill>
                <a:cs typeface="Calibri"/>
              </a:rPr>
              <a:t>Available at: https://www.agedcareguide.com.au/  (Accessed: 9 June</a:t>
            </a:r>
            <a:endParaRPr lang="en-GB" sz="1200">
              <a:solidFill>
                <a:srgbClr val="000000"/>
              </a:solidFill>
              <a:ea typeface="Calibri"/>
              <a:cs typeface="Calibri"/>
            </a:endParaRPr>
          </a:p>
          <a:p>
            <a:r>
              <a:rPr lang="en-GB" sz="1200">
                <a:solidFill>
                  <a:srgbClr val="000000"/>
                </a:solidFill>
                <a:cs typeface="Calibri"/>
              </a:rPr>
              <a:t> 2024).</a:t>
            </a:r>
            <a:endParaRPr lang="en-GB" sz="1200">
              <a:solidFill>
                <a:srgbClr val="000000"/>
              </a:solidFill>
              <a:ea typeface="Calibri"/>
              <a:cs typeface="Calibri"/>
            </a:endParaRPr>
          </a:p>
          <a:p>
            <a:endParaRPr lang="en-GB" sz="1200">
              <a:solidFill>
                <a:srgbClr val="000000"/>
              </a:solidFill>
              <a:ea typeface="Calibri"/>
              <a:cs typeface="Calibri"/>
            </a:endParaRPr>
          </a:p>
          <a:p>
            <a:r>
              <a:rPr lang="en-GB" sz="1200">
                <a:solidFill>
                  <a:srgbClr val="000000"/>
                </a:solidFill>
                <a:ea typeface="Calibri"/>
                <a:cs typeface="Calibri"/>
              </a:rPr>
              <a:t>Age UK (2024) </a:t>
            </a:r>
            <a:r>
              <a:rPr lang="en-GB" sz="1200" i="1">
                <a:solidFill>
                  <a:srgbClr val="000000"/>
                </a:solidFill>
                <a:ea typeface="Calibri"/>
                <a:cs typeface="Calibri"/>
              </a:rPr>
              <a:t>Case studies and testimonials</a:t>
            </a:r>
            <a:r>
              <a:rPr lang="en-GB" sz="1200">
                <a:solidFill>
                  <a:srgbClr val="000000"/>
                </a:solidFill>
                <a:ea typeface="Calibri"/>
                <a:cs typeface="Calibri"/>
              </a:rPr>
              <a:t>, </a:t>
            </a:r>
            <a:r>
              <a:rPr lang="en-GB" sz="1200" i="1">
                <a:solidFill>
                  <a:srgbClr val="000000"/>
                </a:solidFill>
                <a:ea typeface="Calibri"/>
                <a:cs typeface="Calibri"/>
              </a:rPr>
              <a:t>Sunderland</a:t>
            </a:r>
            <a:r>
              <a:rPr lang="en-GB" sz="1200">
                <a:solidFill>
                  <a:srgbClr val="000000"/>
                </a:solidFill>
                <a:ea typeface="Calibri"/>
                <a:cs typeface="Calibri"/>
              </a:rPr>
              <a:t>. Available at: https://www.ageuk.org.uk/sunderland/about-us/case-studies/ (Accessed: 27 June 2024).</a:t>
            </a:r>
            <a:endParaRPr lang="en-GB" sz="1200">
              <a:ea typeface="Calibri"/>
              <a:cs typeface="Calibri"/>
            </a:endParaRPr>
          </a:p>
          <a:p>
            <a:endParaRPr lang="en-GB" sz="1200">
              <a:solidFill>
                <a:srgbClr val="000000"/>
              </a:solidFill>
              <a:ea typeface="Calibri"/>
              <a:cs typeface="Calibri"/>
            </a:endParaRPr>
          </a:p>
          <a:p>
            <a:r>
              <a:rPr lang="en-GB" sz="1200">
                <a:solidFill>
                  <a:srgbClr val="000000"/>
                </a:solidFill>
                <a:cs typeface="Calibri"/>
              </a:rPr>
              <a:t>Age UK  (2018) </a:t>
            </a:r>
            <a:r>
              <a:rPr lang="en-GB" sz="1200" i="1">
                <a:solidFill>
                  <a:srgbClr val="000000"/>
                </a:solidFill>
                <a:cs typeface="Calibri"/>
              </a:rPr>
              <a:t>Later Life in the United Kingdom </a:t>
            </a:r>
            <a:r>
              <a:rPr lang="en-GB" sz="1200">
                <a:solidFill>
                  <a:srgbClr val="000000"/>
                </a:solidFill>
                <a:cs typeface="Calibri"/>
              </a:rPr>
              <a:t>Available at</a:t>
            </a:r>
            <a:r>
              <a:rPr lang="en-GB" sz="1200" i="1">
                <a:solidFill>
                  <a:srgbClr val="000000"/>
                </a:solidFill>
                <a:cs typeface="Calibri"/>
              </a:rPr>
              <a:t>: </a:t>
            </a:r>
            <a:r>
              <a:rPr lang="en-GB" sz="1200">
                <a:solidFill>
                  <a:srgbClr val="000000"/>
                </a:solidFill>
                <a:cs typeface="Calibri"/>
              </a:rPr>
              <a:t>https://www.ageuk.org.uk/  (Accessed: 11 June 2024).</a:t>
            </a:r>
            <a:endParaRPr lang="en-GB" sz="1200">
              <a:solidFill>
                <a:srgbClr val="000000"/>
              </a:solidFill>
              <a:ea typeface="Calibri"/>
              <a:cs typeface="Calibri"/>
            </a:endParaRPr>
          </a:p>
          <a:p>
            <a:endParaRPr lang="en-GB" sz="1200">
              <a:solidFill>
                <a:srgbClr val="000000"/>
              </a:solidFill>
              <a:ea typeface="Calibri"/>
              <a:cs typeface="Calibri"/>
            </a:endParaRPr>
          </a:p>
          <a:p>
            <a:r>
              <a:rPr lang="en-GB" sz="1200">
                <a:solidFill>
                  <a:srgbClr val="000000"/>
                </a:solidFill>
                <a:cs typeface="Calibri"/>
              </a:rPr>
              <a:t>Arking R. (2006), </a:t>
            </a:r>
            <a:r>
              <a:rPr lang="en-GB" sz="1200" i="1">
                <a:solidFill>
                  <a:srgbClr val="000000"/>
                </a:solidFill>
                <a:cs typeface="Calibri"/>
              </a:rPr>
              <a:t>Biology of Ageing: Observations and Principles </a:t>
            </a:r>
            <a:r>
              <a:rPr lang="en-GB" sz="1200">
                <a:solidFill>
                  <a:srgbClr val="000000"/>
                </a:solidFill>
                <a:cs typeface="Calibri"/>
              </a:rPr>
              <a:t>3rd ed. Oxford: OUP. </a:t>
            </a:r>
            <a:endParaRPr lang="en-GB" sz="1200">
              <a:solidFill>
                <a:srgbClr val="000000"/>
              </a:solidFill>
              <a:ea typeface="Calibri"/>
              <a:cs typeface="Calibri"/>
            </a:endParaRPr>
          </a:p>
          <a:p>
            <a:endParaRPr lang="en-GB" sz="1200">
              <a:solidFill>
                <a:srgbClr val="000000"/>
              </a:solidFill>
              <a:ea typeface="Calibri"/>
              <a:cs typeface="Calibri"/>
            </a:endParaRPr>
          </a:p>
          <a:p>
            <a:r>
              <a:rPr lang="en-GB" sz="1200">
                <a:solidFill>
                  <a:srgbClr val="000000"/>
                </a:solidFill>
                <a:ea typeface="Calibri"/>
                <a:cs typeface="Calibri"/>
              </a:rPr>
              <a:t>Boyd, D., &amp; Bee, H., (2011) </a:t>
            </a:r>
            <a:r>
              <a:rPr lang="en-GB" sz="1200" i="1">
                <a:solidFill>
                  <a:srgbClr val="000000"/>
                </a:solidFill>
                <a:ea typeface="Calibri"/>
                <a:cs typeface="Calibri"/>
              </a:rPr>
              <a:t>Lifespan Development London: </a:t>
            </a:r>
            <a:r>
              <a:rPr lang="en-GB" sz="1200">
                <a:solidFill>
                  <a:srgbClr val="000000"/>
                </a:solidFill>
                <a:ea typeface="Calibri"/>
                <a:cs typeface="Calibri"/>
              </a:rPr>
              <a:t>Pearson Education Ltd.</a:t>
            </a:r>
          </a:p>
          <a:p>
            <a:endParaRPr lang="en-GB" sz="1200">
              <a:solidFill>
                <a:srgbClr val="000000"/>
              </a:solidFill>
              <a:ea typeface="Calibri"/>
              <a:cs typeface="Calibri"/>
            </a:endParaRPr>
          </a:p>
          <a:p>
            <a:r>
              <a:rPr lang="en-GB" sz="1200">
                <a:solidFill>
                  <a:srgbClr val="000000"/>
                </a:solidFill>
                <a:ea typeface="Calibri"/>
                <a:cs typeface="Calibri"/>
              </a:rPr>
              <a:t>British Society for Research on Ageing (2020) </a:t>
            </a:r>
            <a:r>
              <a:rPr lang="en-GB" sz="1200" i="1">
                <a:solidFill>
                  <a:srgbClr val="000000"/>
                </a:solidFill>
                <a:ea typeface="Calibri"/>
                <a:cs typeface="Calibri"/>
              </a:rPr>
              <a:t>About Ageing. </a:t>
            </a:r>
            <a:r>
              <a:rPr lang="en-GB" sz="1200">
                <a:solidFill>
                  <a:srgbClr val="000000"/>
                </a:solidFill>
                <a:ea typeface="Calibri"/>
                <a:cs typeface="Calibri"/>
              </a:rPr>
              <a:t>Available at: https://bsra.org.uk  (Accessed: 11 June 2024).</a:t>
            </a:r>
          </a:p>
          <a:p>
            <a:endParaRPr lang="en-GB" sz="1200">
              <a:solidFill>
                <a:srgbClr val="000000"/>
              </a:solidFill>
              <a:ea typeface="Calibri"/>
              <a:cs typeface="Calibri"/>
            </a:endParaRPr>
          </a:p>
          <a:p>
            <a:r>
              <a:rPr lang="en-GB" sz="1200">
                <a:solidFill>
                  <a:srgbClr val="000000"/>
                </a:solidFill>
                <a:cs typeface="Calibri"/>
              </a:rPr>
              <a:t>Care act 2014 (no date) Legislation.gov.uk. Available at: https://www.legislation.gov.uk/  (Accessed: 10 June 2024). </a:t>
            </a:r>
            <a:endParaRPr lang="en-GB" sz="1200">
              <a:ea typeface="Calibri"/>
              <a:cs typeface="Calibri"/>
            </a:endParaRPr>
          </a:p>
          <a:p>
            <a:endParaRPr lang="en-GB" sz="1200">
              <a:solidFill>
                <a:srgbClr val="000000"/>
              </a:solidFill>
              <a:ea typeface="Calibri" panose="020F0502020204030204"/>
              <a:cs typeface="Calibri"/>
            </a:endParaRPr>
          </a:p>
          <a:p>
            <a:r>
              <a:rPr lang="en-GB" sz="1200">
                <a:solidFill>
                  <a:srgbClr val="000000"/>
                </a:solidFill>
                <a:latin typeface="Calibri"/>
                <a:ea typeface="calibri light"/>
                <a:cs typeface="calibri light"/>
              </a:rPr>
              <a:t>Conger, C. (2009) </a:t>
            </a:r>
            <a:r>
              <a:rPr lang="en-GB" sz="1200" i="1">
                <a:solidFill>
                  <a:srgbClr val="000000"/>
                </a:solidFill>
                <a:latin typeface="Calibri"/>
                <a:ea typeface="calibri light"/>
                <a:cs typeface="calibri light"/>
              </a:rPr>
              <a:t>What is disengagement theory?</a:t>
            </a:r>
            <a:r>
              <a:rPr lang="en-GB" sz="1200">
                <a:solidFill>
                  <a:srgbClr val="000000"/>
                </a:solidFill>
                <a:latin typeface="Calibri"/>
                <a:ea typeface="calibri light"/>
                <a:cs typeface="calibri light"/>
              </a:rPr>
              <a:t>, </a:t>
            </a:r>
            <a:r>
              <a:rPr lang="en-GB" sz="1200" i="1">
                <a:solidFill>
                  <a:srgbClr val="000000"/>
                </a:solidFill>
                <a:latin typeface="Calibri"/>
                <a:ea typeface="calibri light"/>
                <a:cs typeface="calibri light"/>
              </a:rPr>
              <a:t>HowStuffWorks</a:t>
            </a:r>
            <a:r>
              <a:rPr lang="en-GB" sz="1200">
                <a:solidFill>
                  <a:srgbClr val="000000"/>
                </a:solidFill>
                <a:latin typeface="Calibri"/>
                <a:ea typeface="calibri light"/>
                <a:cs typeface="calibri light"/>
              </a:rPr>
              <a:t>. Available at: https://health.howstuffworks.com/  (Accessed: 25 June 2024). </a:t>
            </a:r>
            <a:endParaRPr lang="en-GB" sz="1200">
              <a:latin typeface="Calibri"/>
              <a:ea typeface="Calibri"/>
              <a:cs typeface="Calibri" panose="020F0502020204030204"/>
            </a:endParaRPr>
          </a:p>
          <a:p>
            <a:endParaRPr lang="en-GB" sz="1200">
              <a:solidFill>
                <a:srgbClr val="000000"/>
              </a:solidFill>
              <a:ea typeface="Calibri"/>
              <a:cs typeface="Calibri"/>
            </a:endParaRPr>
          </a:p>
          <a:p>
            <a:r>
              <a:rPr lang="en-GB" sz="1200" b="0" i="0" u="none" strike="noStrike">
                <a:solidFill>
                  <a:srgbClr val="000000"/>
                </a:solidFill>
                <a:effectLst/>
              </a:rPr>
              <a:t>Department of Health &amp; Human Services (2015) </a:t>
            </a:r>
            <a:r>
              <a:rPr lang="en-GB" sz="1200" b="0" i="1" u="none" strike="noStrike">
                <a:solidFill>
                  <a:srgbClr val="000000"/>
                </a:solidFill>
                <a:effectLst/>
              </a:rPr>
              <a:t>End of life and palliative care explained</a:t>
            </a:r>
            <a:r>
              <a:rPr lang="en-GB" sz="1200" b="0" i="0" u="none" strike="noStrike">
                <a:solidFill>
                  <a:srgbClr val="000000"/>
                </a:solidFill>
                <a:effectLst/>
              </a:rPr>
              <a:t>, </a:t>
            </a:r>
            <a:r>
              <a:rPr lang="en-GB" sz="1200" b="0" i="1" u="none" strike="noStrike">
                <a:solidFill>
                  <a:srgbClr val="000000"/>
                </a:solidFill>
                <a:effectLst/>
              </a:rPr>
              <a:t>Better Health Channel</a:t>
            </a:r>
            <a:r>
              <a:rPr lang="en-GB" sz="1200" b="0" i="0" u="none" strike="noStrike">
                <a:solidFill>
                  <a:srgbClr val="000000"/>
                </a:solidFill>
                <a:effectLst/>
              </a:rPr>
              <a:t>. Available at: https://www.betterhealth.vic.gov.</a:t>
            </a:r>
            <a:r>
              <a:rPr lang="en-GB" sz="1200">
                <a:solidFill>
                  <a:srgbClr val="000000"/>
                </a:solidFill>
              </a:rPr>
              <a:t>au/ (</a:t>
            </a:r>
            <a:r>
              <a:rPr lang="en-GB" sz="1200" b="0" i="0" u="none" strike="noStrike">
                <a:solidFill>
                  <a:srgbClr val="000000"/>
                </a:solidFill>
                <a:effectLst/>
              </a:rPr>
              <a:t>Accessed: 07 June 2024). </a:t>
            </a:r>
            <a:endParaRPr lang="en-GB" sz="1200" b="0" i="0" u="none" strike="noStrike">
              <a:solidFill>
                <a:srgbClr val="000000"/>
              </a:solidFill>
              <a:effectLst/>
              <a:ea typeface="Calibri"/>
              <a:cs typeface="Calibri"/>
            </a:endParaRPr>
          </a:p>
          <a:p>
            <a:pPr>
              <a:lnSpc>
                <a:spcPct val="90000"/>
              </a:lnSpc>
              <a:spcBef>
                <a:spcPts val="1200"/>
              </a:spcBef>
              <a:spcAft>
                <a:spcPts val="200"/>
              </a:spcAft>
            </a:pPr>
            <a:r>
              <a:rPr lang="en-GB" sz="1200">
                <a:ea typeface="Calibri"/>
                <a:cs typeface="Calibri"/>
              </a:rPr>
              <a:t>Diggs, J. (1970) </a:t>
            </a:r>
            <a:r>
              <a:rPr lang="en-GB" sz="1200" i="1">
                <a:ea typeface="Calibri"/>
                <a:cs typeface="Calibri"/>
              </a:rPr>
              <a:t>Activity theory of aging</a:t>
            </a:r>
            <a:r>
              <a:rPr lang="en-GB" sz="1200">
                <a:ea typeface="Calibri"/>
                <a:cs typeface="Calibri"/>
              </a:rPr>
              <a:t>, </a:t>
            </a:r>
            <a:r>
              <a:rPr lang="en-GB" sz="1200" i="1">
                <a:ea typeface="Calibri"/>
                <a:cs typeface="Calibri"/>
              </a:rPr>
              <a:t>SpringerLink</a:t>
            </a:r>
            <a:r>
              <a:rPr lang="en-GB" sz="1200">
                <a:ea typeface="Calibri"/>
                <a:cs typeface="Calibri"/>
              </a:rPr>
              <a:t>. Available at: https://link.springer.com/ (Accessed: 25 June 2024). </a:t>
            </a:r>
            <a:endParaRPr lang="en-US" sz="1200">
              <a:ea typeface="Calibri"/>
              <a:cs typeface="Calibri"/>
            </a:endParaRPr>
          </a:p>
          <a:p>
            <a:endParaRPr lang="en-GB" sz="1200">
              <a:ea typeface="Calibri"/>
              <a:cs typeface="Calibri"/>
            </a:endParaRPr>
          </a:p>
        </p:txBody>
      </p:sp>
    </p:spTree>
    <p:extLst>
      <p:ext uri="{BB962C8B-B14F-4D97-AF65-F5344CB8AC3E}">
        <p14:creationId xmlns:p14="http://schemas.microsoft.com/office/powerpoint/2010/main" val="949137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16D67D1-C2CB-BEAE-9390-88B942275533}"/>
              </a:ext>
            </a:extLst>
          </p:cNvPr>
          <p:cNvSpPr txBox="1"/>
          <p:nvPr/>
        </p:nvSpPr>
        <p:spPr>
          <a:xfrm>
            <a:off x="194142" y="177307"/>
            <a:ext cx="7616359" cy="3208571"/>
          </a:xfrm>
          <a:prstGeom prst="rect">
            <a:avLst/>
          </a:prstGeom>
          <a:noFill/>
        </p:spPr>
        <p:txBody>
          <a:bodyPr wrap="square" lIns="68580" tIns="34290" rIns="68580" bIns="34290" anchor="t">
            <a:spAutoFit/>
          </a:bodyPr>
          <a:lstStyle/>
          <a:p>
            <a:r>
              <a:rPr lang="en-GB" sz="1200">
                <a:solidFill>
                  <a:srgbClr val="000000"/>
                </a:solidFill>
                <a:ea typeface="Calibri"/>
                <a:cs typeface="Calibri"/>
              </a:rPr>
              <a:t>Expat Focus (2023) </a:t>
            </a:r>
            <a:r>
              <a:rPr lang="en-GB" sz="1200" i="1">
                <a:solidFill>
                  <a:srgbClr val="000000"/>
                </a:solidFill>
                <a:ea typeface="Calibri"/>
                <a:cs typeface="Calibri"/>
              </a:rPr>
              <a:t>Germany - elderly care</a:t>
            </a:r>
            <a:r>
              <a:rPr lang="en-GB" sz="1200">
                <a:solidFill>
                  <a:srgbClr val="000000"/>
                </a:solidFill>
                <a:ea typeface="Calibri"/>
                <a:cs typeface="Calibri"/>
              </a:rPr>
              <a:t>, </a:t>
            </a:r>
            <a:r>
              <a:rPr lang="en-GB" sz="1200" i="1">
                <a:solidFill>
                  <a:srgbClr val="000000"/>
                </a:solidFill>
                <a:ea typeface="Calibri"/>
                <a:cs typeface="Calibri"/>
              </a:rPr>
              <a:t>Expat Focus</a:t>
            </a:r>
            <a:r>
              <a:rPr lang="en-GB" sz="1200">
                <a:solidFill>
                  <a:srgbClr val="000000"/>
                </a:solidFill>
                <a:ea typeface="Calibri"/>
                <a:cs typeface="Calibri"/>
              </a:rPr>
              <a:t>. Available at: https://www.expatfocus.com/ (Accessed: 26 June 2024).</a:t>
            </a:r>
            <a:endParaRPr lang="en-US" sz="1200">
              <a:ea typeface="Calibri"/>
              <a:cs typeface="Calibri" panose="020F0502020204030204"/>
            </a:endParaRPr>
          </a:p>
          <a:p>
            <a:endParaRPr lang="en-GB" sz="1200">
              <a:solidFill>
                <a:srgbClr val="000000"/>
              </a:solidFill>
              <a:ea typeface="Calibri"/>
              <a:cs typeface="Calibri"/>
            </a:endParaRPr>
          </a:p>
          <a:p>
            <a:r>
              <a:rPr lang="en-GB" sz="1200">
                <a:solidFill>
                  <a:srgbClr val="000000"/>
                </a:solidFill>
                <a:ea typeface="Calibri"/>
                <a:cs typeface="Calibri"/>
              </a:rPr>
              <a:t>Office, U.S.G.A. (no date) </a:t>
            </a:r>
            <a:r>
              <a:rPr lang="en-GB" sz="1200" i="1">
                <a:solidFill>
                  <a:srgbClr val="000000"/>
                </a:solidFill>
                <a:ea typeface="Calibri" panose="020F0502020204030204"/>
                <a:cs typeface="Calibri"/>
              </a:rPr>
              <a:t>Federal funding of long-term care for the elderly</a:t>
            </a:r>
            <a:r>
              <a:rPr lang="en-GB" sz="1200">
                <a:solidFill>
                  <a:srgbClr val="000000"/>
                </a:solidFill>
                <a:ea typeface="Calibri" panose="020F0502020204030204"/>
                <a:cs typeface="Calibri"/>
              </a:rPr>
              <a:t>, </a:t>
            </a:r>
            <a:r>
              <a:rPr lang="en-GB" sz="1200" i="1">
                <a:solidFill>
                  <a:srgbClr val="000000"/>
                </a:solidFill>
                <a:ea typeface="Calibri" panose="020F0502020204030204"/>
                <a:cs typeface="Calibri"/>
              </a:rPr>
              <a:t>U.S. GAO</a:t>
            </a:r>
            <a:r>
              <a:rPr lang="en-GB" sz="1200">
                <a:solidFill>
                  <a:srgbClr val="000000"/>
                </a:solidFill>
                <a:ea typeface="Calibri" panose="020F0502020204030204"/>
                <a:cs typeface="Calibri"/>
              </a:rPr>
              <a:t>. Available at: https://www.gao.gov/  (Accessed: 25 June 2024). </a:t>
            </a:r>
            <a:endParaRPr lang="en-GB" sz="1200">
              <a:ea typeface="Calibri"/>
              <a:cs typeface="Calibri"/>
            </a:endParaRPr>
          </a:p>
          <a:p>
            <a:endParaRPr lang="en-GB" sz="1200">
              <a:solidFill>
                <a:srgbClr val="000000"/>
              </a:solidFill>
              <a:ea typeface="Calibri" panose="020F0502020204030204"/>
              <a:cs typeface="Calibri"/>
            </a:endParaRPr>
          </a:p>
          <a:p>
            <a:r>
              <a:rPr lang="en-GB" sz="1200">
                <a:solidFill>
                  <a:srgbClr val="000000"/>
                </a:solidFill>
                <a:ea typeface="Calibri" panose="020F0502020204030204"/>
                <a:cs typeface="Calibri"/>
              </a:rPr>
              <a:t>Gov UK. (2017) </a:t>
            </a:r>
            <a:r>
              <a:rPr lang="en-GB" sz="1200" i="1">
                <a:solidFill>
                  <a:srgbClr val="000000"/>
                </a:solidFill>
                <a:ea typeface="Calibri" panose="020F0502020204030204"/>
                <a:cs typeface="Calibri"/>
              </a:rPr>
              <a:t>Life Expectancy and Healthy Life Expectancy, Available at: https://www.gov.uk/ (Accessed: 12 June 2024).</a:t>
            </a:r>
            <a:endParaRPr lang="en-GB" sz="1200">
              <a:solidFill>
                <a:srgbClr val="000000"/>
              </a:solidFill>
              <a:ea typeface="Calibri"/>
              <a:cs typeface="Calibri"/>
            </a:endParaRPr>
          </a:p>
          <a:p>
            <a:endParaRPr lang="en-GB" sz="1200" i="1">
              <a:solidFill>
                <a:srgbClr val="000000"/>
              </a:solidFill>
              <a:ea typeface="Calibri"/>
              <a:cs typeface="Calibri"/>
            </a:endParaRPr>
          </a:p>
          <a:p>
            <a:r>
              <a:rPr lang="en-GB" sz="1200" i="1">
                <a:solidFill>
                  <a:srgbClr val="000000"/>
                </a:solidFill>
                <a:ea typeface="Calibri"/>
                <a:cs typeface="Calibri"/>
              </a:rPr>
              <a:t>Japan’s welfare for the elderly-past, present, and future</a:t>
            </a:r>
            <a:r>
              <a:rPr lang="en-GB" sz="1200">
                <a:solidFill>
                  <a:srgbClr val="000000"/>
                </a:solidFill>
                <a:ea typeface="Calibri"/>
                <a:cs typeface="Calibri"/>
              </a:rPr>
              <a:t> (2021) </a:t>
            </a:r>
            <a:r>
              <a:rPr lang="en-GB" sz="1200" i="1">
                <a:solidFill>
                  <a:srgbClr val="000000"/>
                </a:solidFill>
                <a:ea typeface="Calibri"/>
                <a:cs typeface="Calibri"/>
              </a:rPr>
              <a:t>Asia Health and Wellbeing Initiative</a:t>
            </a:r>
            <a:r>
              <a:rPr lang="en-GB" sz="1200">
                <a:solidFill>
                  <a:srgbClr val="000000"/>
                </a:solidFill>
                <a:ea typeface="Calibri"/>
                <a:cs typeface="Calibri"/>
              </a:rPr>
              <a:t>. Available at: https://ahwin.org/ (Accessed: 25 June 2024). </a:t>
            </a:r>
            <a:endParaRPr lang="en-US" sz="1200">
              <a:solidFill>
                <a:srgbClr val="000000"/>
              </a:solidFill>
              <a:ea typeface="Calibri"/>
              <a:cs typeface="Calibri"/>
            </a:endParaRPr>
          </a:p>
          <a:p>
            <a:r>
              <a:rPr lang="en-GB" sz="1200">
                <a:solidFill>
                  <a:srgbClr val="000000"/>
                </a:solidFill>
                <a:cs typeface="Calibri"/>
              </a:rPr>
              <a:t>Learner, S. (2024) Carehome.co.uk. Available at: https://www.carehome.co.uk/  (Accessed: 06 June 2024). </a:t>
            </a:r>
            <a:endParaRPr lang="en-GB" sz="1200">
              <a:ea typeface="Calibri"/>
              <a:cs typeface="Calibri" panose="020F0502020204030204"/>
            </a:endParaRPr>
          </a:p>
          <a:p>
            <a:endParaRPr lang="en-GB" sz="1200">
              <a:solidFill>
                <a:srgbClr val="000000"/>
              </a:solidFill>
              <a:ea typeface="Calibri"/>
              <a:cs typeface="Calibri"/>
            </a:endParaRPr>
          </a:p>
          <a:p>
            <a:r>
              <a:rPr lang="en-GB" sz="1200">
                <a:solidFill>
                  <a:srgbClr val="000000"/>
                </a:solidFill>
                <a:latin typeface="Calibri"/>
                <a:ea typeface="Calibri Light"/>
                <a:cs typeface="Calibri Light"/>
              </a:rPr>
              <a:t>Mental capacity act 2005 (no date) </a:t>
            </a:r>
            <a:r>
              <a:rPr lang="en-GB" sz="1200" i="1">
                <a:solidFill>
                  <a:srgbClr val="000000"/>
                </a:solidFill>
                <a:latin typeface="Calibri"/>
                <a:ea typeface="Calibri Light"/>
                <a:cs typeface="Calibri Light"/>
              </a:rPr>
              <a:t>Legislation.gov.uk</a:t>
            </a:r>
            <a:r>
              <a:rPr lang="en-GB" sz="1200">
                <a:solidFill>
                  <a:srgbClr val="000000"/>
                </a:solidFill>
                <a:latin typeface="Calibri"/>
                <a:ea typeface="Calibri Light"/>
                <a:cs typeface="Calibri Light"/>
              </a:rPr>
              <a:t>. Available at: https://www.legislation.gov.uk/ (Accessed: 25 June 2024). </a:t>
            </a:r>
          </a:p>
          <a:p>
            <a:endParaRPr lang="en-GB" sz="1200">
              <a:solidFill>
                <a:srgbClr val="000000"/>
              </a:solidFill>
              <a:ea typeface="Calibri"/>
              <a:cs typeface="Calibri"/>
            </a:endParaRPr>
          </a:p>
          <a:p>
            <a:r>
              <a:rPr lang="en-GB" sz="1200" b="0" i="0" u="none" strike="noStrike" err="1">
                <a:solidFill>
                  <a:srgbClr val="000000"/>
                </a:solidFill>
                <a:effectLst/>
              </a:rPr>
              <a:t>Nurseline</a:t>
            </a:r>
            <a:r>
              <a:rPr lang="en-GB" sz="1200" b="0" i="0" u="none" strike="noStrike">
                <a:solidFill>
                  <a:srgbClr val="000000"/>
                </a:solidFill>
                <a:effectLst/>
              </a:rPr>
              <a:t> Community Services (2023) </a:t>
            </a:r>
            <a:r>
              <a:rPr lang="en-GB" sz="1200" b="0" i="1" u="none" strike="noStrike">
                <a:solidFill>
                  <a:srgbClr val="000000"/>
                </a:solidFill>
                <a:effectLst/>
              </a:rPr>
              <a:t>Importance and benefits of domiciliary care</a:t>
            </a:r>
            <a:r>
              <a:rPr lang="en-GB" sz="1200" b="0" i="0" u="none" strike="noStrike">
                <a:solidFill>
                  <a:srgbClr val="000000"/>
                </a:solidFill>
                <a:effectLst/>
              </a:rPr>
              <a:t>. Available at: https://nurselinecs.co.uk</a:t>
            </a:r>
            <a:r>
              <a:rPr lang="en-GB" sz="1200">
                <a:solidFill>
                  <a:srgbClr val="000000"/>
                </a:solidFill>
              </a:rPr>
              <a:t>/ </a:t>
            </a:r>
            <a:r>
              <a:rPr lang="en-GB" sz="1200" b="0" i="0" u="none" strike="noStrike">
                <a:solidFill>
                  <a:srgbClr val="000000"/>
                </a:solidFill>
                <a:effectLst/>
              </a:rPr>
              <a:t> (Accessed: 04 June 2024). </a:t>
            </a:r>
            <a:endParaRPr lang="en-US" sz="1200">
              <a:ea typeface="Calibri"/>
              <a:cs typeface="Calibri"/>
            </a:endParaRPr>
          </a:p>
        </p:txBody>
      </p:sp>
      <p:sp>
        <p:nvSpPr>
          <p:cNvPr id="4" name="TextBox 3">
            <a:extLst>
              <a:ext uri="{FF2B5EF4-FFF2-40B4-BE49-F238E27FC236}">
                <a16:creationId xmlns:a16="http://schemas.microsoft.com/office/drawing/2014/main" id="{53208C3D-4178-E5B2-E0F8-4D846688B4F1}"/>
              </a:ext>
            </a:extLst>
          </p:cNvPr>
          <p:cNvSpPr txBox="1"/>
          <p:nvPr/>
        </p:nvSpPr>
        <p:spPr>
          <a:xfrm>
            <a:off x="97672" y="3425979"/>
            <a:ext cx="8949977" cy="2123658"/>
          </a:xfrm>
          <a:prstGeom prst="rect">
            <a:avLst/>
          </a:prstGeom>
          <a:noFill/>
        </p:spPr>
        <p:txBody>
          <a:bodyPr wrap="square" lIns="68580" tIns="34290" rIns="68580" bIns="34290" anchor="t">
            <a:spAutoFit/>
          </a:bodyPr>
          <a:lstStyle/>
          <a:p>
            <a:endParaRPr lang="en-GB" sz="1350">
              <a:solidFill>
                <a:srgbClr val="000000"/>
              </a:solidFill>
              <a:cs typeface="Calibri"/>
            </a:endParaRPr>
          </a:p>
          <a:p>
            <a:r>
              <a:rPr lang="en-GB" sz="1200">
                <a:solidFill>
                  <a:srgbClr val="000000"/>
                </a:solidFill>
                <a:cs typeface="Calibri"/>
              </a:rPr>
              <a:t>NHS choices (2022)  Available at: https://www.nhs.uk/conditions/ (Accessed:10 June 2024). </a:t>
            </a:r>
            <a:endParaRPr lang="en-GB" sz="1200">
              <a:ea typeface="Calibri"/>
              <a:cs typeface="Calibri"/>
            </a:endParaRPr>
          </a:p>
          <a:p>
            <a:endParaRPr lang="en-GB" sz="1200">
              <a:ea typeface="+mn-lt"/>
              <a:cs typeface="+mn-lt"/>
            </a:endParaRPr>
          </a:p>
          <a:p>
            <a:r>
              <a:rPr lang="en-GB" sz="1200" i="1">
                <a:ea typeface="+mn-lt"/>
                <a:cs typeface="+mn-lt"/>
              </a:rPr>
              <a:t>Paying for care</a:t>
            </a:r>
            <a:r>
              <a:rPr lang="en-GB" sz="1200">
                <a:ea typeface="+mn-lt"/>
                <a:cs typeface="+mn-lt"/>
              </a:rPr>
              <a:t> (2024) </a:t>
            </a:r>
            <a:r>
              <a:rPr lang="en-GB" sz="1200" i="1">
                <a:ea typeface="+mn-lt"/>
                <a:cs typeface="+mn-lt"/>
              </a:rPr>
              <a:t>Age UK</a:t>
            </a:r>
            <a:r>
              <a:rPr lang="en-GB" sz="1200">
                <a:ea typeface="+mn-lt"/>
                <a:cs typeface="+mn-lt"/>
              </a:rPr>
              <a:t>. Available at: https://www.ageuk.org.uk/information-advice/care/paying-for-care/ (Accessed: 27 June 2024). </a:t>
            </a:r>
            <a:endParaRPr lang="en-GB"/>
          </a:p>
          <a:p>
            <a:endParaRPr lang="en-GB" sz="1200" i="1">
              <a:ea typeface="Calibri"/>
              <a:cs typeface="Calibri"/>
            </a:endParaRPr>
          </a:p>
          <a:p>
            <a:r>
              <a:rPr lang="en-GB" sz="1200">
                <a:solidFill>
                  <a:srgbClr val="000000"/>
                </a:solidFill>
                <a:ea typeface="+mn-lt"/>
                <a:cs typeface="+mn-lt"/>
              </a:rPr>
              <a:t>Pike, A. (2023) </a:t>
            </a:r>
            <a:r>
              <a:rPr lang="en-GB" sz="1200" i="1">
                <a:solidFill>
                  <a:srgbClr val="000000"/>
                </a:solidFill>
                <a:ea typeface="+mn-lt"/>
                <a:cs typeface="+mn-lt"/>
              </a:rPr>
              <a:t>Advantages and disadvantages of Home Care &amp; Residential Care</a:t>
            </a:r>
            <a:r>
              <a:rPr lang="en-GB" sz="1200">
                <a:solidFill>
                  <a:srgbClr val="000000"/>
                </a:solidFill>
                <a:ea typeface="+mn-lt"/>
                <a:cs typeface="+mn-lt"/>
              </a:rPr>
              <a:t>, </a:t>
            </a:r>
            <a:r>
              <a:rPr lang="en-GB" sz="1200" i="1">
                <a:solidFill>
                  <a:srgbClr val="000000"/>
                </a:solidFill>
                <a:ea typeface="+mn-lt"/>
                <a:cs typeface="+mn-lt"/>
              </a:rPr>
              <a:t>Seniors Lifestyle Magazine</a:t>
            </a:r>
            <a:r>
              <a:rPr lang="en-GB" sz="1200">
                <a:solidFill>
                  <a:srgbClr val="000000"/>
                </a:solidFill>
                <a:ea typeface="+mn-lt"/>
                <a:cs typeface="+mn-lt"/>
              </a:rPr>
              <a:t>. Available at: https://seniorslifestylemag.com/  (Accessed: 26 June 2024). </a:t>
            </a:r>
            <a:endParaRPr lang="en-GB" sz="1200">
              <a:ea typeface="Calibri"/>
              <a:cs typeface="Calibri" panose="020F0502020204030204"/>
            </a:endParaRPr>
          </a:p>
          <a:p>
            <a:endParaRPr lang="en-GB" sz="1200">
              <a:solidFill>
                <a:srgbClr val="000000"/>
              </a:solidFill>
              <a:ea typeface="Calibri"/>
              <a:cs typeface="Calibri"/>
            </a:endParaRPr>
          </a:p>
          <a:p>
            <a:r>
              <a:rPr lang="en-GB" sz="1200">
                <a:solidFill>
                  <a:srgbClr val="000000"/>
                </a:solidFill>
                <a:cs typeface="Calibri"/>
              </a:rPr>
              <a:t>Robertson, G. (2014) Transitions in Later Life. Available at: </a:t>
            </a:r>
            <a:r>
              <a:rPr lang="en-GB" sz="1200">
                <a:solidFill>
                  <a:srgbClr val="000000"/>
                </a:solidFill>
                <a:cs typeface="Calibri"/>
                <a:hlinkClick r:id="rId2">
                  <a:extLst>
                    <a:ext uri="{A12FA001-AC4F-418D-AE19-62706E023703}">
                      <ahyp:hlinkClr xmlns:ahyp="http://schemas.microsoft.com/office/drawing/2018/hyperlinkcolor" val="tx"/>
                    </a:ext>
                  </a:extLst>
                </a:hlinkClick>
              </a:rPr>
              <a:t>https://transitionsinlaterlife.files.wordpress.</a:t>
            </a:r>
            <a:r>
              <a:rPr lang="en-GB" sz="1200">
                <a:solidFill>
                  <a:srgbClr val="000000"/>
                </a:solidFill>
                <a:cs typeface="Calibri"/>
                <a:hlinkClick r:id="rId2"/>
              </a:rPr>
              <a:t>co</a:t>
            </a:r>
            <a:r>
              <a:rPr lang="en-GB" sz="1200">
                <a:solidFill>
                  <a:srgbClr val="000000"/>
                </a:solidFill>
                <a:cs typeface="Calibri"/>
                <a:hlinkClick r:id="rId2">
                  <a:extLst>
                    <a:ext uri="{A12FA001-AC4F-418D-AE19-62706E023703}">
                      <ahyp:hlinkClr xmlns:ahyp="http://schemas.microsoft.com/office/drawing/2018/hyperlinkcolor" val="tx"/>
                    </a:ext>
                  </a:extLst>
                </a:hlinkClick>
              </a:rPr>
              <a:t>/</a:t>
            </a:r>
            <a:r>
              <a:rPr lang="en-GB" sz="1200">
                <a:solidFill>
                  <a:srgbClr val="000000"/>
                </a:solidFill>
                <a:cs typeface="Calibri"/>
              </a:rPr>
              <a:t> Accessed : 9 June 2024).</a:t>
            </a:r>
            <a:endParaRPr lang="en-GB" sz="1200">
              <a:solidFill>
                <a:srgbClr val="000000"/>
              </a:solidFill>
              <a:ea typeface="Calibri"/>
              <a:cs typeface="Calibri"/>
            </a:endParaRPr>
          </a:p>
          <a:p>
            <a:endParaRPr lang="en-GB" sz="1200">
              <a:solidFill>
                <a:srgbClr val="000000"/>
              </a:solidFill>
              <a:ea typeface="Calibri"/>
              <a:cs typeface="Calibri"/>
            </a:endParaRPr>
          </a:p>
          <a:p>
            <a:r>
              <a:rPr lang="en-GB" sz="1200">
                <a:solidFill>
                  <a:srgbClr val="000000"/>
                </a:solidFill>
                <a:cs typeface="Calibri"/>
              </a:rPr>
              <a:t>The kings Fund (2019) </a:t>
            </a:r>
            <a:r>
              <a:rPr lang="en-GB" sz="1200" i="1">
                <a:solidFill>
                  <a:srgbClr val="000000"/>
                </a:solidFill>
                <a:cs typeface="Calibri"/>
              </a:rPr>
              <a:t>Home care in </a:t>
            </a:r>
            <a:r>
              <a:rPr lang="en-GB" sz="1200" i="1" err="1">
                <a:solidFill>
                  <a:srgbClr val="000000"/>
                </a:solidFill>
                <a:cs typeface="Calibri"/>
              </a:rPr>
              <a:t>england</a:t>
            </a:r>
            <a:r>
              <a:rPr lang="en-GB" sz="1200" i="1">
                <a:solidFill>
                  <a:srgbClr val="000000"/>
                </a:solidFill>
                <a:cs typeface="Calibri"/>
              </a:rPr>
              <a:t> </a:t>
            </a:r>
            <a:r>
              <a:rPr lang="en-GB" sz="1200">
                <a:solidFill>
                  <a:srgbClr val="000000"/>
                </a:solidFill>
                <a:cs typeface="Calibri"/>
              </a:rPr>
              <a:t>. Available  at: https://www.kingsfund.org.uk/ (Accessed: 11 June 2024).</a:t>
            </a:r>
            <a:endParaRPr lang="en-GB" sz="1200">
              <a:ea typeface="Calibri"/>
              <a:cs typeface="Calibri" panose="020F0502020204030204"/>
            </a:endParaRPr>
          </a:p>
        </p:txBody>
      </p:sp>
    </p:spTree>
    <p:extLst>
      <p:ext uri="{BB962C8B-B14F-4D97-AF65-F5344CB8AC3E}">
        <p14:creationId xmlns:p14="http://schemas.microsoft.com/office/powerpoint/2010/main" val="32709804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2AB5E1C-0BFE-E5D1-C063-FD2AAE51CEF3}"/>
              </a:ext>
            </a:extLst>
          </p:cNvPr>
          <p:cNvSpPr txBox="1"/>
          <p:nvPr/>
        </p:nvSpPr>
        <p:spPr>
          <a:xfrm>
            <a:off x="248267" y="883570"/>
            <a:ext cx="8508165" cy="3347070"/>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200">
                <a:solidFill>
                  <a:srgbClr val="262626"/>
                </a:solidFill>
                <a:latin typeface="Calibri"/>
                <a:ea typeface="Calibri"/>
                <a:cs typeface="Arial"/>
              </a:rPr>
              <a:t>Thane, P. (2003) ‘Social Histories of Old Age and Aging’ </a:t>
            </a:r>
            <a:r>
              <a:rPr lang="en-US" sz="1200" i="1">
                <a:solidFill>
                  <a:srgbClr val="262626"/>
                </a:solidFill>
                <a:latin typeface="Calibri"/>
                <a:ea typeface="Calibri"/>
                <a:cs typeface="Arial"/>
              </a:rPr>
              <a:t>Journal of Social History </a:t>
            </a:r>
            <a:r>
              <a:rPr lang="en-US" sz="1200">
                <a:solidFill>
                  <a:srgbClr val="262626"/>
                </a:solidFill>
                <a:latin typeface="Calibri"/>
                <a:ea typeface="Calibri"/>
                <a:cs typeface="Arial"/>
              </a:rPr>
              <a:t>37(1) pp.93-111. Available </a:t>
            </a:r>
            <a:r>
              <a:rPr lang="en-US" sz="1200" err="1">
                <a:solidFill>
                  <a:srgbClr val="262626"/>
                </a:solidFill>
                <a:latin typeface="Calibri"/>
                <a:ea typeface="Calibri"/>
                <a:cs typeface="Arial"/>
              </a:rPr>
              <a:t>at:https</a:t>
            </a:r>
            <a:r>
              <a:rPr lang="en-US" sz="1200">
                <a:solidFill>
                  <a:srgbClr val="262626"/>
                </a:solidFill>
                <a:latin typeface="Calibri"/>
                <a:ea typeface="Calibri"/>
                <a:cs typeface="Arial"/>
              </a:rPr>
              <a:t>://www.jstor.o/   (Accessed:7 June 2024).</a:t>
            </a:r>
          </a:p>
          <a:p>
            <a:endParaRPr lang="en-US" sz="1200">
              <a:solidFill>
                <a:srgbClr val="262626"/>
              </a:solidFill>
              <a:latin typeface="Calibri"/>
              <a:ea typeface="Calibri"/>
              <a:cs typeface="Arial"/>
            </a:endParaRPr>
          </a:p>
          <a:p>
            <a:endParaRPr lang="en-US" sz="1200">
              <a:solidFill>
                <a:srgbClr val="262626"/>
              </a:solidFill>
              <a:latin typeface="Calibri"/>
              <a:ea typeface="Calibri"/>
              <a:cs typeface="Arial"/>
            </a:endParaRPr>
          </a:p>
          <a:p>
            <a:r>
              <a:rPr lang="en-US" sz="1200">
                <a:ea typeface="Calibri" panose="020F0502020204030204"/>
                <a:cs typeface="Calibri" panose="020F0502020204030204"/>
              </a:rPr>
              <a:t>Stuart-Hamilton, I., (ed.), (2011) </a:t>
            </a:r>
            <a:r>
              <a:rPr lang="en-US" sz="1200" i="1">
                <a:ea typeface="Calibri" panose="020F0502020204030204"/>
                <a:cs typeface="Calibri" panose="020F0502020204030204"/>
              </a:rPr>
              <a:t>An Introduction to Gerontology Cambridge: </a:t>
            </a:r>
            <a:r>
              <a:rPr lang="en-US" sz="1200">
                <a:ea typeface="Calibri"/>
                <a:cs typeface="Calibri"/>
              </a:rPr>
              <a:t>Cambridge University Press.</a:t>
            </a:r>
          </a:p>
          <a:p>
            <a:endParaRPr lang="en-US" sz="1200">
              <a:ea typeface="Calibri"/>
              <a:cs typeface="Calibri"/>
            </a:endParaRPr>
          </a:p>
          <a:p>
            <a:endParaRPr lang="en-US" sz="1200">
              <a:ea typeface="Calibri"/>
              <a:cs typeface="Calibri"/>
            </a:endParaRPr>
          </a:p>
          <a:p>
            <a:r>
              <a:rPr lang="en-US" sz="1200"/>
              <a:t>Saxon, S.V., Etten, M.J. and Perkins, A.E. (2015) Physical Change and Aging, Sixth Edition: </a:t>
            </a:r>
            <a:r>
              <a:rPr lang="en-US" sz="1200" i="1"/>
              <a:t>A Guide for the Helping Professions New York</a:t>
            </a:r>
            <a:r>
              <a:rPr lang="en-US" sz="1200"/>
              <a:t>: Springer Publishing Company</a:t>
            </a:r>
            <a:endParaRPr lang="en-US" sz="1200">
              <a:ea typeface="Calibri"/>
              <a:cs typeface="Calibri"/>
            </a:endParaRPr>
          </a:p>
          <a:p>
            <a:endParaRPr lang="en-US" sz="1200">
              <a:ea typeface="Calibri"/>
              <a:cs typeface="Calibri"/>
            </a:endParaRPr>
          </a:p>
          <a:p>
            <a:r>
              <a:rPr lang="en-US" sz="1200">
                <a:cs typeface="Calibri"/>
              </a:rPr>
              <a:t>Scherboc S. (2015) What is old age? Available at: </a:t>
            </a:r>
            <a:r>
              <a:rPr lang="en-US" sz="1200">
                <a:cs typeface="Calibri"/>
                <a:hlinkClick r:id="rId2">
                  <a:extLst>
                    <a:ext uri="{A12FA001-AC4F-418D-AE19-62706E023703}">
                      <ahyp:hlinkClr xmlns:ahyp="http://schemas.microsoft.com/office/drawing/2018/hyperlinkcolor" val="tx"/>
                    </a:ext>
                  </a:extLst>
                </a:hlinkClick>
              </a:rPr>
              <a:t>https://www.weforum.o/</a:t>
            </a:r>
            <a:r>
              <a:rPr lang="en-US" sz="1200">
                <a:cs typeface="Calibri"/>
              </a:rPr>
              <a:t> (Accessed: 7 June 2024)</a:t>
            </a:r>
            <a:endParaRPr lang="en-US" sz="1200">
              <a:solidFill>
                <a:srgbClr val="000000"/>
              </a:solidFill>
              <a:latin typeface="Calibri"/>
              <a:ea typeface="Calibri"/>
              <a:cs typeface="Arial"/>
            </a:endParaRPr>
          </a:p>
          <a:p>
            <a:endParaRPr lang="en-US" sz="1200">
              <a:solidFill>
                <a:srgbClr val="262626"/>
              </a:solidFill>
              <a:latin typeface="Calibri"/>
              <a:ea typeface="Calibri"/>
              <a:cs typeface="Arial"/>
            </a:endParaRPr>
          </a:p>
          <a:p>
            <a:r>
              <a:rPr lang="en-US" sz="1200">
                <a:solidFill>
                  <a:srgbClr val="262626"/>
                </a:solidFill>
                <a:latin typeface="Calibri"/>
                <a:ea typeface="Calibri"/>
                <a:cs typeface="Arial"/>
              </a:rPr>
              <a:t>WHO (2021) </a:t>
            </a:r>
            <a:r>
              <a:rPr lang="en-US" sz="1200" i="1">
                <a:solidFill>
                  <a:srgbClr val="262626"/>
                </a:solidFill>
                <a:latin typeface="Calibri"/>
                <a:ea typeface="Calibri"/>
                <a:cs typeface="Arial"/>
              </a:rPr>
              <a:t>Ageing and Health</a:t>
            </a:r>
            <a:r>
              <a:rPr lang="en-US" sz="1200">
                <a:solidFill>
                  <a:srgbClr val="262626"/>
                </a:solidFill>
                <a:latin typeface="Calibri"/>
                <a:ea typeface="Calibri"/>
                <a:cs typeface="Arial"/>
              </a:rPr>
              <a:t> Available at: https://www.who.int/ (Accessed: 9 June 2024).</a:t>
            </a:r>
            <a:endParaRPr lang="en-US" sz="1200">
              <a:latin typeface="Calibri"/>
              <a:ea typeface="Calibri"/>
              <a:cs typeface="Arial"/>
            </a:endParaRPr>
          </a:p>
          <a:p>
            <a:endParaRPr lang="en-US" sz="1200">
              <a:ea typeface="Calibri"/>
              <a:cs typeface="Calibri"/>
            </a:endParaRPr>
          </a:p>
          <a:p>
            <a:endParaRPr lang="en-US" sz="1200">
              <a:ea typeface="Calibri"/>
              <a:cs typeface="Calibri"/>
            </a:endParaRPr>
          </a:p>
          <a:p>
            <a:endParaRPr lang="en-US" sz="1200">
              <a:ea typeface="Calibri"/>
              <a:cs typeface="Calibri"/>
            </a:endParaRPr>
          </a:p>
          <a:p>
            <a:endParaRPr lang="en-US" sz="1350">
              <a:cs typeface="Calibri"/>
            </a:endParaRPr>
          </a:p>
        </p:txBody>
      </p:sp>
    </p:spTree>
    <p:extLst>
      <p:ext uri="{BB962C8B-B14F-4D97-AF65-F5344CB8AC3E}">
        <p14:creationId xmlns:p14="http://schemas.microsoft.com/office/powerpoint/2010/main" val="400261883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27</Slides>
  <Notes>0</Notes>
  <HiddenSlides>0</HiddenSlide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Retrospect</vt:lpstr>
      <vt:lpstr>PowerPoint Presentation</vt:lpstr>
      <vt:lpstr>PowerPoint Presentation</vt:lpstr>
      <vt:lpstr>What is old 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Recommendations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Imtiaz Begum (2128130)</dc:creator>
  <cp:lastModifiedBy>Ana Corcan (2133068)</cp:lastModifiedBy>
  <cp:revision>1</cp:revision>
  <dcterms:created xsi:type="dcterms:W3CDTF">2024-05-28T13:15:52Z</dcterms:created>
  <dcterms:modified xsi:type="dcterms:W3CDTF">2024-06-27T12:03:49Z</dcterms:modified>
</cp:coreProperties>
</file>