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5" r:id="rId1"/>
  </p:sldMasterIdLst>
  <p:notesMasterIdLst>
    <p:notesMasterId r:id="rId39"/>
  </p:notesMasterIdLst>
  <p:handoutMasterIdLst>
    <p:handoutMasterId r:id="rId40"/>
  </p:handoutMasterIdLst>
  <p:sldIdLst>
    <p:sldId id="257" r:id="rId2"/>
    <p:sldId id="389" r:id="rId3"/>
    <p:sldId id="316" r:id="rId4"/>
    <p:sldId id="423" r:id="rId5"/>
    <p:sldId id="296" r:id="rId6"/>
    <p:sldId id="419" r:id="rId7"/>
    <p:sldId id="416" r:id="rId8"/>
    <p:sldId id="319" r:id="rId9"/>
    <p:sldId id="321" r:id="rId10"/>
    <p:sldId id="297" r:id="rId11"/>
    <p:sldId id="399" r:id="rId12"/>
    <p:sldId id="317" r:id="rId13"/>
    <p:sldId id="424" r:id="rId14"/>
    <p:sldId id="261" r:id="rId15"/>
    <p:sldId id="266" r:id="rId16"/>
    <p:sldId id="271" r:id="rId17"/>
    <p:sldId id="272" r:id="rId18"/>
    <p:sldId id="438" r:id="rId19"/>
    <p:sldId id="439" r:id="rId20"/>
    <p:sldId id="442" r:id="rId21"/>
    <p:sldId id="312" r:id="rId22"/>
    <p:sldId id="440" r:id="rId23"/>
    <p:sldId id="426" r:id="rId24"/>
    <p:sldId id="428" r:id="rId25"/>
    <p:sldId id="429" r:id="rId26"/>
    <p:sldId id="441" r:id="rId27"/>
    <p:sldId id="432" r:id="rId28"/>
    <p:sldId id="433" r:id="rId29"/>
    <p:sldId id="434" r:id="rId30"/>
    <p:sldId id="435" r:id="rId31"/>
    <p:sldId id="443" r:id="rId32"/>
    <p:sldId id="444" r:id="rId33"/>
    <p:sldId id="445" r:id="rId34"/>
    <p:sldId id="437" r:id="rId35"/>
    <p:sldId id="436" r:id="rId36"/>
    <p:sldId id="430" r:id="rId37"/>
    <p:sldId id="447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EF4E6A-632F-4ABF-8141-BB5129FC329D}" v="201" dt="2020-02-04T12:51:22.819"/>
    <p1510:client id="{37C4BCAE-D925-F8F1-3709-DEB003002770}" v="1" dt="2020-03-02T11:24:12.453"/>
    <p1510:client id="{417C8BBD-81F1-4E43-AC91-7D67A9B68AB6}" v="17" dt="2020-01-21T16:41:20.880"/>
    <p1510:client id="{AE991C31-E90B-CE23-CEE7-DA5C75BA6164}" v="996" dt="2020-01-21T16:01:02.835"/>
    <p1510:client id="{F35A4B8E-DABC-4398-8F4B-AFB9BDA096AD}" v="1317" dt="2020-01-26T10:55:08.010"/>
    <p1510:client id="{F6582550-017A-11B7-3CCC-973A5B1B829D}" v="866" dt="2020-02-03T14:22:07.8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1"/>
    <p:restoredTop sz="94677"/>
  </p:normalViewPr>
  <p:slideViewPr>
    <p:cSldViewPr snapToGrid="0" snapToObjects="1">
      <p:cViewPr varScale="1">
        <p:scale>
          <a:sx n="153" d="100"/>
          <a:sy n="153" d="100"/>
        </p:scale>
        <p:origin x="176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Evans" userId="S::n.evans@uwtsd.ac.uk::73f80963-43f3-41cc-b629-1f52622eac76" providerId="AD" clId="Web-{37C4BCAE-D925-F8F1-3709-DEB003002770}"/>
    <pc:docChg chg="delSld">
      <pc:chgData name="Nia Evans" userId="S::n.evans@uwtsd.ac.uk::73f80963-43f3-41cc-b629-1f52622eac76" providerId="AD" clId="Web-{37C4BCAE-D925-F8F1-3709-DEB003002770}" dt="2020-03-02T11:24:12.453" v="0"/>
      <pc:docMkLst>
        <pc:docMk/>
      </pc:docMkLst>
      <pc:sldChg chg="del">
        <pc:chgData name="Nia Evans" userId="S::n.evans@uwtsd.ac.uk::73f80963-43f3-41cc-b629-1f52622eac76" providerId="AD" clId="Web-{37C4BCAE-D925-F8F1-3709-DEB003002770}" dt="2020-03-02T11:24:12.453" v="0"/>
        <pc:sldMkLst>
          <pc:docMk/>
          <pc:sldMk cId="2431852061" sldId="446"/>
        </pc:sldMkLst>
      </pc:sldChg>
    </pc:docChg>
  </pc:docChgLst>
  <pc:docChgLst>
    <pc:chgData name="Nia Evans" userId="S::n.evans@uwtsd.ac.uk::73f80963-43f3-41cc-b629-1f52622eac76" providerId="AD" clId="Web-{11EF4E6A-632F-4ABF-8141-BB5129FC329D}"/>
    <pc:docChg chg="modSld">
      <pc:chgData name="Nia Evans" userId="S::n.evans@uwtsd.ac.uk::73f80963-43f3-41cc-b629-1f52622eac76" providerId="AD" clId="Web-{11EF4E6A-632F-4ABF-8141-BB5129FC329D}" dt="2020-02-04T12:51:22.819" v="200" actId="20577"/>
      <pc:docMkLst>
        <pc:docMk/>
      </pc:docMkLst>
      <pc:sldChg chg="delSp">
        <pc:chgData name="Nia Evans" userId="S::n.evans@uwtsd.ac.uk::73f80963-43f3-41cc-b629-1f52622eac76" providerId="AD" clId="Web-{11EF4E6A-632F-4ABF-8141-BB5129FC329D}" dt="2020-02-04T10:22:23.173" v="166"/>
        <pc:sldMkLst>
          <pc:docMk/>
          <pc:sldMk cId="73277262" sldId="296"/>
        </pc:sldMkLst>
        <pc:spChg chg="del">
          <ac:chgData name="Nia Evans" userId="S::n.evans@uwtsd.ac.uk::73f80963-43f3-41cc-b629-1f52622eac76" providerId="AD" clId="Web-{11EF4E6A-632F-4ABF-8141-BB5129FC329D}" dt="2020-02-04T10:22:23.173" v="166"/>
          <ac:spMkLst>
            <pc:docMk/>
            <pc:sldMk cId="73277262" sldId="296"/>
            <ac:spMk id="10" creationId="{2A0BD517-D6E0-43A3-84FF-F4C383391496}"/>
          </ac:spMkLst>
        </pc:spChg>
      </pc:sldChg>
      <pc:sldChg chg="modSp">
        <pc:chgData name="Nia Evans" userId="S::n.evans@uwtsd.ac.uk::73f80963-43f3-41cc-b629-1f52622eac76" providerId="AD" clId="Web-{11EF4E6A-632F-4ABF-8141-BB5129FC329D}" dt="2020-02-04T10:19:22.627" v="163" actId="20577"/>
        <pc:sldMkLst>
          <pc:docMk/>
          <pc:sldMk cId="4224308039" sldId="423"/>
        </pc:sldMkLst>
        <pc:spChg chg="mod">
          <ac:chgData name="Nia Evans" userId="S::n.evans@uwtsd.ac.uk::73f80963-43f3-41cc-b629-1f52622eac76" providerId="AD" clId="Web-{11EF4E6A-632F-4ABF-8141-BB5129FC329D}" dt="2020-02-04T10:19:22.627" v="163" actId="20577"/>
          <ac:spMkLst>
            <pc:docMk/>
            <pc:sldMk cId="4224308039" sldId="423"/>
            <ac:spMk id="10" creationId="{A36146D3-E235-4263-8459-6C595A4F32CA}"/>
          </ac:spMkLst>
        </pc:spChg>
      </pc:sldChg>
      <pc:sldChg chg="modSp">
        <pc:chgData name="Nia Evans" userId="S::n.evans@uwtsd.ac.uk::73f80963-43f3-41cc-b629-1f52622eac76" providerId="AD" clId="Web-{11EF4E6A-632F-4ABF-8141-BB5129FC329D}" dt="2020-02-04T12:51:22.803" v="199" actId="20577"/>
        <pc:sldMkLst>
          <pc:docMk/>
          <pc:sldMk cId="2431852061" sldId="446"/>
        </pc:sldMkLst>
        <pc:spChg chg="mod">
          <ac:chgData name="Nia Evans" userId="S::n.evans@uwtsd.ac.uk::73f80963-43f3-41cc-b629-1f52622eac76" providerId="AD" clId="Web-{11EF4E6A-632F-4ABF-8141-BB5129FC329D}" dt="2020-02-04T12:51:22.803" v="199" actId="20577"/>
          <ac:spMkLst>
            <pc:docMk/>
            <pc:sldMk cId="2431852061" sldId="446"/>
            <ac:spMk id="3" creationId="{3576D625-494C-4475-943E-8CCA0B6773D3}"/>
          </ac:spMkLst>
        </pc:spChg>
      </pc:sldChg>
    </pc:docChg>
  </pc:docChgLst>
  <pc:docChgLst>
    <pc:chgData name="Nia Evans" userId="S::n.evans@uwtsd.ac.uk::73f80963-43f3-41cc-b629-1f52622eac76" providerId="AD" clId="Web-{F6582550-017A-11B7-3CCC-973A5B1B829D}"/>
    <pc:docChg chg="addSld modSld">
      <pc:chgData name="Nia Evans" userId="S::n.evans@uwtsd.ac.uk::73f80963-43f3-41cc-b629-1f52622eac76" providerId="AD" clId="Web-{F6582550-017A-11B7-3CCC-973A5B1B829D}" dt="2020-02-03T14:22:07.846" v="860" actId="1076"/>
      <pc:docMkLst>
        <pc:docMk/>
      </pc:docMkLst>
      <pc:sldChg chg="modSp new">
        <pc:chgData name="Nia Evans" userId="S::n.evans@uwtsd.ac.uk::73f80963-43f3-41cc-b629-1f52622eac76" providerId="AD" clId="Web-{F6582550-017A-11B7-3CCC-973A5B1B829D}" dt="2020-02-03T14:17:05.833" v="831" actId="20577"/>
        <pc:sldMkLst>
          <pc:docMk/>
          <pc:sldMk cId="2431852061" sldId="446"/>
        </pc:sldMkLst>
        <pc:spChg chg="mod">
          <ac:chgData name="Nia Evans" userId="S::n.evans@uwtsd.ac.uk::73f80963-43f3-41cc-b629-1f52622eac76" providerId="AD" clId="Web-{F6582550-017A-11B7-3CCC-973A5B1B829D}" dt="2020-02-03T14:16:12.521" v="797" actId="20577"/>
          <ac:spMkLst>
            <pc:docMk/>
            <pc:sldMk cId="2431852061" sldId="446"/>
            <ac:spMk id="2" creationId="{C8B396E8-2BD2-481D-BF0A-88E0E610DB04}"/>
          </ac:spMkLst>
        </pc:spChg>
        <pc:spChg chg="mod">
          <ac:chgData name="Nia Evans" userId="S::n.evans@uwtsd.ac.uk::73f80963-43f3-41cc-b629-1f52622eac76" providerId="AD" clId="Web-{F6582550-017A-11B7-3CCC-973A5B1B829D}" dt="2020-02-03T14:17:05.833" v="831" actId="20577"/>
          <ac:spMkLst>
            <pc:docMk/>
            <pc:sldMk cId="2431852061" sldId="446"/>
            <ac:spMk id="3" creationId="{3576D625-494C-4475-943E-8CCA0B6773D3}"/>
          </ac:spMkLst>
        </pc:spChg>
      </pc:sldChg>
      <pc:sldChg chg="addSp delSp modSp new mod setBg">
        <pc:chgData name="Nia Evans" userId="S::n.evans@uwtsd.ac.uk::73f80963-43f3-41cc-b629-1f52622eac76" providerId="AD" clId="Web-{F6582550-017A-11B7-3CCC-973A5B1B829D}" dt="2020-02-03T14:22:07.846" v="860" actId="1076"/>
        <pc:sldMkLst>
          <pc:docMk/>
          <pc:sldMk cId="883675686" sldId="447"/>
        </pc:sldMkLst>
        <pc:spChg chg="mod">
          <ac:chgData name="Nia Evans" userId="S::n.evans@uwtsd.ac.uk::73f80963-43f3-41cc-b629-1f52622eac76" providerId="AD" clId="Web-{F6582550-017A-11B7-3CCC-973A5B1B829D}" dt="2020-02-03T14:22:05.377" v="857" actId="20577"/>
          <ac:spMkLst>
            <pc:docMk/>
            <pc:sldMk cId="883675686" sldId="447"/>
            <ac:spMk id="2" creationId="{8328AE03-91A0-457E-998F-8FD7BF6CE288}"/>
          </ac:spMkLst>
        </pc:spChg>
        <pc:spChg chg="del">
          <ac:chgData name="Nia Evans" userId="S::n.evans@uwtsd.ac.uk::73f80963-43f3-41cc-b629-1f52622eac76" providerId="AD" clId="Web-{F6582550-017A-11B7-3CCC-973A5B1B829D}" dt="2020-02-03T14:20:49.597" v="834"/>
          <ac:spMkLst>
            <pc:docMk/>
            <pc:sldMk cId="883675686" sldId="447"/>
            <ac:spMk id="3" creationId="{E2866DB1-1117-42AA-95F8-8749F8C01B6F}"/>
          </ac:spMkLst>
        </pc:spChg>
        <pc:spChg chg="add del mod">
          <ac:chgData name="Nia Evans" userId="S::n.evans@uwtsd.ac.uk::73f80963-43f3-41cc-b629-1f52622eac76" providerId="AD" clId="Web-{F6582550-017A-11B7-3CCC-973A5B1B829D}" dt="2020-02-03T14:21:13.815" v="837"/>
          <ac:spMkLst>
            <pc:docMk/>
            <pc:sldMk cId="883675686" sldId="447"/>
            <ac:spMk id="7" creationId="{FFDAF222-23B4-4C32-B430-D0A6304CC2FC}"/>
          </ac:spMkLst>
        </pc:spChg>
        <pc:spChg chg="add del">
          <ac:chgData name="Nia Evans" userId="S::n.evans@uwtsd.ac.uk::73f80963-43f3-41cc-b629-1f52622eac76" providerId="AD" clId="Web-{F6582550-017A-11B7-3CCC-973A5B1B829D}" dt="2020-02-03T14:21:53.018" v="853"/>
          <ac:spMkLst>
            <pc:docMk/>
            <pc:sldMk cId="883675686" sldId="447"/>
            <ac:spMk id="12" creationId="{47040438-0D95-44D0-93DE-AA842D0C8097}"/>
          </ac:spMkLst>
        </pc:spChg>
        <pc:spChg chg="add del">
          <ac:chgData name="Nia Evans" userId="S::n.evans@uwtsd.ac.uk::73f80963-43f3-41cc-b629-1f52622eac76" providerId="AD" clId="Web-{F6582550-017A-11B7-3CCC-973A5B1B829D}" dt="2020-02-03T14:21:53.018" v="853"/>
          <ac:spMkLst>
            <pc:docMk/>
            <pc:sldMk cId="883675686" sldId="447"/>
            <ac:spMk id="15" creationId="{9F4444CE-BC8D-4D61-B303-4C05614E62AB}"/>
          </ac:spMkLst>
        </pc:spChg>
        <pc:spChg chg="add del">
          <ac:chgData name="Nia Evans" userId="S::n.evans@uwtsd.ac.uk::73f80963-43f3-41cc-b629-1f52622eac76" providerId="AD" clId="Web-{F6582550-017A-11B7-3CCC-973A5B1B829D}" dt="2020-02-03T14:21:53.018" v="853"/>
          <ac:spMkLst>
            <pc:docMk/>
            <pc:sldMk cId="883675686" sldId="447"/>
            <ac:spMk id="17" creationId="{62423CA5-E2E1-4789-B759-9906C1C94063}"/>
          </ac:spMkLst>
        </pc:spChg>
        <pc:spChg chg="add del">
          <ac:chgData name="Nia Evans" userId="S::n.evans@uwtsd.ac.uk::73f80963-43f3-41cc-b629-1f52622eac76" providerId="AD" clId="Web-{F6582550-017A-11B7-3CCC-973A5B1B829D}" dt="2020-02-03T14:21:53.018" v="853"/>
          <ac:spMkLst>
            <pc:docMk/>
            <pc:sldMk cId="883675686" sldId="447"/>
            <ac:spMk id="19" creationId="{73772B81-181F-48B7-8826-4D9686D15DF5}"/>
          </ac:spMkLst>
        </pc:spChg>
        <pc:spChg chg="add del">
          <ac:chgData name="Nia Evans" userId="S::n.evans@uwtsd.ac.uk::73f80963-43f3-41cc-b629-1f52622eac76" providerId="AD" clId="Web-{F6582550-017A-11B7-3CCC-973A5B1B829D}" dt="2020-02-03T14:21:53.018" v="853"/>
          <ac:spMkLst>
            <pc:docMk/>
            <pc:sldMk cId="883675686" sldId="447"/>
            <ac:spMk id="21" creationId="{B2205F6E-03C6-4E92-877C-E2482F6599AA}"/>
          </ac:spMkLst>
        </pc:spChg>
        <pc:picChg chg="add del mod ord">
          <ac:chgData name="Nia Evans" userId="S::n.evans@uwtsd.ac.uk::73f80963-43f3-41cc-b629-1f52622eac76" providerId="AD" clId="Web-{F6582550-017A-11B7-3CCC-973A5B1B829D}" dt="2020-02-03T14:20:59.800" v="836"/>
          <ac:picMkLst>
            <pc:docMk/>
            <pc:sldMk cId="883675686" sldId="447"/>
            <ac:picMk id="4" creationId="{C9C2DB6D-DFCC-4FB8-85D2-9AB2C3B56B9F}"/>
          </ac:picMkLst>
        </pc:picChg>
        <pc:picChg chg="add mod ord">
          <ac:chgData name="Nia Evans" userId="S::n.evans@uwtsd.ac.uk::73f80963-43f3-41cc-b629-1f52622eac76" providerId="AD" clId="Web-{F6582550-017A-11B7-3CCC-973A5B1B829D}" dt="2020-02-03T14:22:07.846" v="860" actId="1076"/>
          <ac:picMkLst>
            <pc:docMk/>
            <pc:sldMk cId="883675686" sldId="447"/>
            <ac:picMk id="8" creationId="{CD3E0A4F-1332-4A08-B2C7-D31C00C8FB6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74B73C9-79E7-7148-8C3F-EDA37B559F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E1CAB1-F2AA-174E-AB4B-403B13E92B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A9B458-96B2-1243-8B2A-2682BE4633DE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77D05-8A03-8446-9500-E9DC7729A5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C433D3-5795-0742-9869-1D321BE835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FE604-775E-C048-9AE3-D98FFA0969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3499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0D2087-CAD2-9A49-8085-48271BA328E0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D3D2A-5AB6-B146-ADD0-F24AA7B5D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524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8C8694-7B2A-4B49-8C2C-523ACE46547C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310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6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7A534A-3FC9-3244-87CE-F1634651C42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0107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83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220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1849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2283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3236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8489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charset="-128"/>
              </a:rPr>
              <a:t>Nawr newidiwch y sgwrs I siarad gydg un plentyn. 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>
                <a:ea typeface="ＭＳ Ｐゴシック" charset="-128"/>
              </a:rPr>
              <a:t>Now practise the dialogue as if you were talking to one child.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eaLnBrk="1" hangingPunct="1"/>
            <a:fld id="{7F640E61-BC67-7D40-8150-9A102CA967CC}" type="slidenum">
              <a:rPr lang="en-US" altLang="en-US" sz="1200"/>
              <a:pPr eaLnBrk="1" hangingPunct="1"/>
              <a:t>27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92262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5457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761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9045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40393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7614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3937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830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6811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144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20854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11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690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7361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633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006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039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085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185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2253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4478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1343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6273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2028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309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77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bg>
      <p:bgPr>
        <a:gradFill>
          <a:gsLst>
            <a:gs pos="0">
              <a:srgbClr val="FF8700"/>
            </a:gs>
            <a:gs pos="100000">
              <a:srgbClr val="FFD900"/>
            </a:gs>
          </a:gsLst>
          <a:lin ang="5400700" scaled="0"/>
        </a:gra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60567" y="2374400"/>
            <a:ext cx="5870800" cy="25924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marL="609585" lvl="0" indent="-491054" algn="ctr" rtl="0">
              <a:spcBef>
                <a:spcPts val="800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1pPr>
            <a:lvl2pPr marL="1219170" lvl="1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2pPr>
            <a:lvl3pPr marL="1828754" lvl="2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3pPr>
            <a:lvl4pPr marL="2438339" lvl="3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4pPr>
            <a:lvl5pPr marL="3047924" lvl="4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5pPr>
            <a:lvl6pPr marL="3657509" lvl="5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6pPr>
            <a:lvl7pPr marL="4267093" lvl="6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7pPr>
            <a:lvl8pPr marL="4876678" lvl="7" indent="-491054" algn="ctr" rtl="0">
              <a:spcBef>
                <a:spcPts val="1333"/>
              </a:spcBef>
              <a:spcAft>
                <a:spcPts val="0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8pPr>
            <a:lvl9pPr marL="5486263" lvl="8" indent="-491054" algn="ctr">
              <a:spcBef>
                <a:spcPts val="1333"/>
              </a:spcBef>
              <a:spcAft>
                <a:spcPts val="1333"/>
              </a:spcAft>
              <a:buClr>
                <a:schemeClr val="lt1"/>
              </a:buClr>
              <a:buSzPts val="2200"/>
              <a:buChar char="◦"/>
              <a:defRPr i="1">
                <a:solidFill>
                  <a:schemeClr val="lt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Google Shape;20;p4"/>
          <p:cNvSpPr txBox="1">
            <a:spLocks noGrp="1"/>
          </p:cNvSpPr>
          <p:nvPr>
            <p:ph type="sldNum" idx="12"/>
          </p:nvPr>
        </p:nvSpPr>
        <p:spPr>
          <a:xfrm>
            <a:off x="11307445" y="6333135"/>
            <a:ext cx="731600" cy="5248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B8A994D5-B160-D946-8BAD-16DD871B9B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959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37F51E-8DDA-1B43-8A39-355F39E6AC55}" type="datetimeFigureOut">
              <a:rPr lang="en-US" smtClean="0"/>
              <a:t>3/2/2020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011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3" Type="http://schemas.openxmlformats.org/officeDocument/2006/relationships/image" Target="../media/image16.png"/><Relationship Id="rId7" Type="http://schemas.openxmlformats.org/officeDocument/2006/relationships/image" Target="../media/image20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tiff"/><Relationship Id="rId5" Type="http://schemas.openxmlformats.org/officeDocument/2006/relationships/image" Target="../media/image18.tiff"/><Relationship Id="rId10" Type="http://schemas.openxmlformats.org/officeDocument/2006/relationships/image" Target="../media/image23.jpeg"/><Relationship Id="rId4" Type="http://schemas.openxmlformats.org/officeDocument/2006/relationships/image" Target="../media/image17.tiff"/><Relationship Id="rId9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tiff"/><Relationship Id="rId3" Type="http://schemas.openxmlformats.org/officeDocument/2006/relationships/image" Target="../media/image24.png"/><Relationship Id="rId7" Type="http://schemas.openxmlformats.org/officeDocument/2006/relationships/image" Target="../media/image19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tiff"/><Relationship Id="rId11" Type="http://schemas.openxmlformats.org/officeDocument/2006/relationships/image" Target="../media/image23.jpeg"/><Relationship Id="rId5" Type="http://schemas.openxmlformats.org/officeDocument/2006/relationships/image" Target="../media/image17.tiff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tif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hyperlink" Target="http://images.google.com/imgres?imgurl=http://www.kidssundayschool.com/Main/Aids/Images/listen.gif&amp;imgrefurl=http://www.kidssundayschool.com/Main/Aids/1aids12.php&amp;usg=__9777dt4O8Qm7GKh-Rm8Nrhta6i8=&amp;h=171&amp;w=175&amp;sz=13&amp;hl=en&amp;start=2&amp;zoom=1&amp;tbnid=vBsElme-rxRxJM:&amp;tbnh=98&amp;tbnw=100&amp;ei=Z-UPUY_YBYjAhAeA2oGIDg&amp;prev=/search?q=children+listening+in+class&amp;hl=en&amp;gbv=2&amp;tbm=isch&amp;itbs=1" TargetMode="External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://images.google.com/imgres?imgurl=http://playoneducation.co.uk/wp-content/uploads/2011/05/children-singing1.gif&amp;imgrefurl=http://playoneducation.co.uk/baby-toddler-preschool-music-classes&amp;usg=__myy7qFp4mrcv8z5di7VCxCm5rCI=&amp;h=289&amp;w=362&amp;sz=16&amp;hl=en&amp;start=2&amp;zoom=1&amp;tbnid=k2mFN_gaBuHppM:&amp;tbnh=97&amp;tbnw=121&amp;ei=FOYPUaaZJcaGhQfzsYHgBw&amp;prev=/search?q=children+singing+in+class&amp;hl=en&amp;gbv=2&amp;tbm=isch&amp;itbs=1" TargetMode="External"/><Relationship Id="rId4" Type="http://schemas.openxmlformats.org/officeDocument/2006/relationships/image" Target="../media/image27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0700" y="1930211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dirty="0" err="1"/>
              <a:t>Sesiwn</a:t>
            </a:r>
            <a:r>
              <a:rPr lang="en-GB" sz="6000" dirty="0"/>
              <a:t> 4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42291" y="422870"/>
            <a:ext cx="11310452" cy="132343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r>
              <a:rPr lang="en-US" sz="8000" dirty="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B.A. </a:t>
            </a:r>
            <a:r>
              <a:rPr lang="en-US" sz="8000" dirty="0" err="1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Addysg</a:t>
            </a:r>
            <a:r>
              <a:rPr lang="en-US" sz="8000" dirty="0">
                <a:solidFill>
                  <a:schemeClr val="tx2"/>
                </a:solidFill>
                <a:latin typeface="Segoe Print"/>
                <a:ea typeface="Segoe Print" charset="0"/>
                <a:cs typeface="Segoe Print" charset="0"/>
              </a:rPr>
              <a:t> Bl. 1C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63038" y="5058383"/>
            <a:ext cx="10340502" cy="12464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ctr"/>
            <a:endParaRPr lang="en-US" sz="2500" dirty="0">
              <a:latin typeface="Segoe Print" panose="02000800000000000000" pitchFamily="2" charset="0"/>
            </a:endParaRPr>
          </a:p>
          <a:p>
            <a:pPr algn="ctr"/>
            <a:r>
              <a:rPr lang="en-US" sz="2500" dirty="0" err="1">
                <a:latin typeface="Segoe Print"/>
              </a:rPr>
              <a:t>Dydd</a:t>
            </a:r>
            <a:r>
              <a:rPr lang="en-US" sz="2500" dirty="0">
                <a:latin typeface="Segoe Print"/>
              </a:rPr>
              <a:t> </a:t>
            </a:r>
            <a:r>
              <a:rPr lang="en-US" sz="2500" dirty="0" err="1">
                <a:latin typeface="Segoe Print"/>
              </a:rPr>
              <a:t>Mawrth</a:t>
            </a:r>
            <a:r>
              <a:rPr lang="en-US" sz="2500" dirty="0">
                <a:latin typeface="Segoe Print"/>
              </a:rPr>
              <a:t>, 4ydd o </a:t>
            </a:r>
            <a:r>
              <a:rPr lang="en-US" sz="2500" dirty="0" err="1">
                <a:latin typeface="Segoe Print"/>
              </a:rPr>
              <a:t>Chwefror</a:t>
            </a:r>
            <a:r>
              <a:rPr lang="en-US" sz="2500" dirty="0">
                <a:latin typeface="Segoe Print"/>
              </a:rPr>
              <a:t>, 2020</a:t>
            </a:r>
          </a:p>
          <a:p>
            <a:endParaRPr lang="en-US" sz="2500" dirty="0"/>
          </a:p>
        </p:txBody>
      </p:sp>
      <p:pic>
        <p:nvPicPr>
          <p:cNvPr id="5" name="Picture 5" descr="A picture containing many, young, girl, little&#10;&#10;Description generated with very high confidence">
            <a:extLst>
              <a:ext uri="{FF2B5EF4-FFF2-40B4-BE49-F238E27FC236}">
                <a16:creationId xmlns:a16="http://schemas.microsoft.com/office/drawing/2014/main" id="{1F1736B8-2D5F-49B4-9369-5C80F15F3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0446" y="2955946"/>
            <a:ext cx="4523138" cy="209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348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type="body" idx="1"/>
          </p:nvPr>
        </p:nvSpPr>
        <p:spPr>
          <a:xfrm>
            <a:off x="659254" y="599415"/>
            <a:ext cx="10747573" cy="541637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5000" b="1" dirty="0"/>
              <a:t>Bore da! Bore  da!</a:t>
            </a:r>
            <a:br>
              <a:rPr lang="en-GB" sz="5000" b="1" dirty="0"/>
            </a:br>
            <a:r>
              <a:rPr lang="en-GB" sz="5000" b="1" dirty="0" err="1"/>
              <a:t>Sut</a:t>
            </a:r>
            <a:r>
              <a:rPr lang="en-GB" sz="5000" b="1" dirty="0"/>
              <a:t> '</a:t>
            </a:r>
            <a:r>
              <a:rPr lang="en-GB" sz="5000" b="1" dirty="0" err="1"/>
              <a:t>dych</a:t>
            </a:r>
            <a:r>
              <a:rPr lang="en-GB" sz="5000" b="1" dirty="0"/>
              <a:t> chi?  </a:t>
            </a:r>
            <a:r>
              <a:rPr lang="en-GB" sz="5000" b="1" dirty="0" err="1"/>
              <a:t>Sut</a:t>
            </a:r>
            <a:r>
              <a:rPr lang="en-GB" sz="5000" b="1" dirty="0"/>
              <a:t> '</a:t>
            </a:r>
            <a:r>
              <a:rPr lang="en-GB" sz="5000" b="1" dirty="0" err="1"/>
              <a:t>dych</a:t>
            </a:r>
            <a:r>
              <a:rPr lang="en-GB" sz="5000" b="1" dirty="0"/>
              <a:t> chi?</a:t>
            </a:r>
            <a:br>
              <a:rPr lang="en-GB" sz="5000" b="1" dirty="0"/>
            </a:br>
            <a:r>
              <a:rPr lang="en-GB" sz="5000" b="1" dirty="0"/>
              <a:t>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r>
              <a:rPr lang="en-GB" sz="5000" b="1" dirty="0"/>
              <a:t>!  Da </a:t>
            </a:r>
            <a:r>
              <a:rPr lang="en-GB" sz="5000" b="1" dirty="0" err="1"/>
              <a:t>iawn</a:t>
            </a:r>
            <a:r>
              <a:rPr lang="en-GB" sz="5000" b="1" dirty="0"/>
              <a:t>, </a:t>
            </a:r>
            <a:r>
              <a:rPr lang="en-GB" sz="5000" b="1" dirty="0" err="1"/>
              <a:t>diolch</a:t>
            </a:r>
            <a:r>
              <a:rPr lang="en-GB" sz="5000" b="1" dirty="0"/>
              <a:t>!</a:t>
            </a:r>
            <a:br>
              <a:rPr lang="en-GB" sz="5000" b="1" dirty="0"/>
            </a:b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 </a:t>
            </a:r>
            <a:r>
              <a:rPr lang="en-GB" sz="5000" b="1" dirty="0" err="1"/>
              <a:t>Hwyl</a:t>
            </a:r>
            <a:r>
              <a:rPr lang="en-GB" sz="5000" b="1" dirty="0"/>
              <a:t> </a:t>
            </a:r>
            <a:r>
              <a:rPr lang="en-GB" sz="5000" b="1" dirty="0" err="1"/>
              <a:t>fawr</a:t>
            </a:r>
            <a:r>
              <a:rPr lang="en-GB" sz="5000" b="1" dirty="0"/>
              <a:t>!</a:t>
            </a:r>
          </a:p>
        </p:txBody>
      </p:sp>
      <p:pic>
        <p:nvPicPr>
          <p:cNvPr id="5" name="Picture 4" descr="http://4vector.com/i/free-vector-mbtwms-musical-note-clip-art_104084_Mbtwms_Musical_Note_clip_art_high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2694" y="4736783"/>
            <a:ext cx="1502696" cy="198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955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...      Registration time ...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700437" y="1497955"/>
            <a:ext cx="8914351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  …......  </a:t>
            </a:r>
            <a:r>
              <a:rPr lang="en-US" sz="3600" b="1" dirty="0" err="1"/>
              <a:t>yma</a:t>
            </a:r>
            <a:r>
              <a:rPr lang="en-US" sz="3600" b="1" dirty="0"/>
              <a:t> </a:t>
            </a:r>
            <a:r>
              <a:rPr lang="en-US" sz="3600" b="1" dirty="0" err="1"/>
              <a:t>heddiw</a:t>
            </a:r>
            <a:r>
              <a:rPr lang="en-US" sz="3600" b="1" dirty="0"/>
              <a:t>?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446ED20-7543-4D1B-B90B-2ADFE8C4BF1C}"/>
              </a:ext>
            </a:extLst>
          </p:cNvPr>
          <p:cNvSpPr/>
          <p:nvPr/>
        </p:nvSpPr>
        <p:spPr>
          <a:xfrm rot="1620000">
            <a:off x="4000541" y="2394981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B543AD05-2853-4B8C-806E-5EE6F87FFCF6}"/>
              </a:ext>
            </a:extLst>
          </p:cNvPr>
          <p:cNvSpPr/>
          <p:nvPr/>
        </p:nvSpPr>
        <p:spPr>
          <a:xfrm rot="-1260000">
            <a:off x="6903120" y="2400797"/>
            <a:ext cx="767815" cy="188464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2113429" y="4353999"/>
            <a:ext cx="1864398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/>
              <a:t>Yma</a:t>
            </a:r>
            <a:r>
              <a:rPr lang="en-US" sz="36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6318971" y="4359817"/>
            <a:ext cx="42318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Nac </a:t>
            </a:r>
            <a:r>
              <a:rPr lang="en-US" sz="3600" b="1" dirty="0" err="1"/>
              <a:t>ydy</a:t>
            </a:r>
            <a:r>
              <a:rPr lang="en-US" sz="3600" b="1" dirty="0"/>
              <a:t>. </a:t>
            </a:r>
            <a:r>
              <a:rPr lang="en-US" sz="3600" b="1" dirty="0" err="1"/>
              <a:t>Absennol</a:t>
            </a:r>
            <a:r>
              <a:rPr lang="en-US" sz="3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15090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Amser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cofrestru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                 Registration time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146D3-E235-4263-8459-6C595A4F32CA}"/>
              </a:ext>
            </a:extLst>
          </p:cNvPr>
          <p:cNvSpPr txBox="1"/>
          <p:nvPr/>
        </p:nvSpPr>
        <p:spPr>
          <a:xfrm>
            <a:off x="356134" y="983510"/>
            <a:ext cx="11723298" cy="5878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err="1"/>
              <a:t>Athro</a:t>
            </a:r>
            <a:r>
              <a:rPr lang="en-GB" sz="2800" b="1" dirty="0"/>
              <a:t>:     Bore da, ________.</a:t>
            </a:r>
          </a:p>
          <a:p>
            <a:r>
              <a:rPr lang="en-GB" sz="2800" b="1" dirty="0"/>
              <a:t>Plant:      Bore da, ______. Bore da, _______.</a:t>
            </a:r>
          </a:p>
          <a:p>
            <a:r>
              <a:rPr lang="en-GB" sz="2800" b="1" err="1"/>
              <a:t>Athro</a:t>
            </a:r>
            <a:r>
              <a:rPr lang="en-GB" sz="2800" b="1" dirty="0"/>
              <a:t>:     </a:t>
            </a:r>
            <a:r>
              <a:rPr lang="en-GB" sz="2800" b="1" err="1"/>
              <a:t>Nawr</a:t>
            </a:r>
            <a:r>
              <a:rPr lang="en-GB" sz="2800" b="1" dirty="0"/>
              <a:t> '</a:t>
            </a:r>
            <a:r>
              <a:rPr lang="en-GB" sz="2800" b="1" err="1"/>
              <a:t>te</a:t>
            </a:r>
            <a:r>
              <a:rPr lang="en-GB" sz="2800" b="1" dirty="0"/>
              <a:t>, y </a:t>
            </a:r>
            <a:r>
              <a:rPr lang="en-GB" sz="2800" b="1" err="1"/>
              <a:t>gofrestr</a:t>
            </a:r>
            <a:r>
              <a:rPr lang="en-GB" sz="2800" b="1" dirty="0"/>
              <a:t>.  ________?</a:t>
            </a:r>
          </a:p>
          <a:p>
            <a:r>
              <a:rPr lang="en-GB" sz="2800" b="1" err="1"/>
              <a:t>Plentyn</a:t>
            </a:r>
            <a:r>
              <a:rPr lang="en-GB" sz="2800" b="1" dirty="0"/>
              <a:t>:  </a:t>
            </a:r>
            <a:r>
              <a:rPr lang="en-GB" sz="2800" b="1" err="1"/>
              <a:t>Yma</a:t>
            </a:r>
            <a:r>
              <a:rPr lang="en-GB" sz="2800" b="1" dirty="0"/>
              <a:t>, ______.</a:t>
            </a:r>
          </a:p>
          <a:p>
            <a:r>
              <a:rPr lang="en-GB" sz="2800" b="1"/>
              <a:t>Athro:     Cinio neu brechdanau?</a:t>
            </a:r>
            <a:endParaRPr lang="en-GB" sz="2800" b="1" dirty="0"/>
          </a:p>
          <a:p>
            <a:r>
              <a:rPr lang="en-GB" sz="2800" b="1"/>
              <a:t>Plentyn:  Cinio, os gwelwch yn dda.</a:t>
            </a:r>
            <a:endParaRPr lang="en-GB" sz="2800" b="1" dirty="0"/>
          </a:p>
          <a:p>
            <a:r>
              <a:rPr lang="en-GB" sz="2800" b="1"/>
              <a:t>Athro:     Marc</a:t>
            </a:r>
            <a:r>
              <a:rPr lang="en-GB" sz="2800" b="1" dirty="0"/>
              <a:t>?</a:t>
            </a:r>
          </a:p>
          <a:p>
            <a:r>
              <a:rPr lang="en-GB" sz="2800" b="1" err="1"/>
              <a:t>Plentyn</a:t>
            </a:r>
            <a:r>
              <a:rPr lang="en-GB" sz="2800" b="1" dirty="0"/>
              <a:t>:  _____, Syr.</a:t>
            </a:r>
          </a:p>
          <a:p>
            <a:r>
              <a:rPr lang="en-GB" sz="2800" b="1"/>
              <a:t>Athro:     Cinio neu brechdanau?</a:t>
            </a:r>
            <a:endParaRPr lang="en-GB" sz="2800" b="1" dirty="0"/>
          </a:p>
          <a:p>
            <a:r>
              <a:rPr lang="en-GB" sz="2800" b="1"/>
              <a:t>Marc:      Brechdanau, os gwelwch yn dda.</a:t>
            </a:r>
            <a:endParaRPr lang="en-GB" sz="2800" b="1" dirty="0"/>
          </a:p>
          <a:p>
            <a:r>
              <a:rPr lang="en-GB" sz="2800" b="1"/>
              <a:t>Athro:     Rhys?</a:t>
            </a:r>
            <a:endParaRPr lang="en-GB" sz="2800" b="1" dirty="0"/>
          </a:p>
          <a:p>
            <a:r>
              <a:rPr lang="en-GB" sz="2800" b="1" dirty="0"/>
              <a:t>Plant:     </a:t>
            </a:r>
            <a:r>
              <a:rPr lang="en-GB" sz="2800" b="1" err="1"/>
              <a:t>Absennol</a:t>
            </a:r>
            <a:r>
              <a:rPr lang="en-GB" sz="2800" b="1" dirty="0"/>
              <a:t>.</a:t>
            </a:r>
          </a:p>
          <a:p>
            <a:r>
              <a:rPr lang="en-GB" sz="2800" b="1" err="1"/>
              <a:t>Athro</a:t>
            </a:r>
            <a:r>
              <a:rPr lang="en-GB" sz="2800" b="1" dirty="0"/>
              <a:t>:    O, </a:t>
            </a:r>
            <a:r>
              <a:rPr lang="en-GB" sz="2800" b="1" err="1"/>
              <a:t>mae</a:t>
            </a:r>
            <a:r>
              <a:rPr lang="en-GB" sz="2800" b="1" dirty="0"/>
              <a:t> _______ </a:t>
            </a:r>
            <a:r>
              <a:rPr lang="en-GB" sz="2800" b="1" err="1"/>
              <a:t>yn</a:t>
            </a:r>
            <a:r>
              <a:rPr lang="en-GB" sz="2800" b="1" dirty="0"/>
              <a:t> </a:t>
            </a:r>
            <a:r>
              <a:rPr lang="en-GB" sz="2800" b="1" err="1"/>
              <a:t>absennol</a:t>
            </a:r>
            <a:r>
              <a:rPr lang="en-GB" sz="2800" b="1" dirty="0"/>
              <a:t>.  Dyna </a:t>
            </a:r>
            <a:r>
              <a:rPr lang="en-GB" sz="2800" b="1" err="1"/>
              <a:t>drueni</a:t>
            </a:r>
            <a:r>
              <a:rPr lang="en-GB" sz="2800" b="1" dirty="0"/>
              <a:t>!</a:t>
            </a:r>
          </a:p>
        </p:txBody>
      </p:sp>
      <p:pic>
        <p:nvPicPr>
          <p:cNvPr id="5" name="Picture 5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15F38A89-EFDF-4B34-AAEC-402A821BB8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3367" y="3668843"/>
            <a:ext cx="3507475" cy="218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308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271042"/>
            <a:ext cx="11767930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Beth am </a:t>
            </a:r>
            <a:r>
              <a:rPr lang="en-US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adolygu</a:t>
            </a:r>
            <a:r>
              <a:rPr lang="en-US" b="1" dirty="0">
                <a:solidFill>
                  <a:schemeClr val="bg1"/>
                </a:solidFill>
                <a:latin typeface="Segoe Print" panose="02000800000000000000" pitchFamily="2" charset="0"/>
              </a:rPr>
              <a:t> …?                    Time to revise ….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 panose="02000800000000000000" pitchFamily="2" charset="0"/>
              </a:rPr>
              <a:t>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46271C-88B4-9A48-8B5A-FC8A83613814}"/>
              </a:ext>
            </a:extLst>
          </p:cNvPr>
          <p:cNvSpPr txBox="1"/>
          <p:nvPr/>
        </p:nvSpPr>
        <p:spPr>
          <a:xfrm>
            <a:off x="1235676" y="1519881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picture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37A35E-3397-AA42-9DE6-F436FB405ABC}"/>
              </a:ext>
            </a:extLst>
          </p:cNvPr>
          <p:cNvSpPr txBox="1"/>
          <p:nvPr/>
        </p:nvSpPr>
        <p:spPr>
          <a:xfrm>
            <a:off x="8216258" y="1532327"/>
            <a:ext cx="3362829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Good</a:t>
            </a:r>
          </a:p>
          <a:p>
            <a:pPr algn="ctr"/>
            <a:r>
              <a:rPr lang="en-US" sz="3600" b="1" dirty="0"/>
              <a:t> afternoon, class!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F1BB2-C9CC-A74E-BA40-9E26B82D2193}"/>
              </a:ext>
            </a:extLst>
          </p:cNvPr>
          <p:cNvSpPr txBox="1"/>
          <p:nvPr/>
        </p:nvSpPr>
        <p:spPr>
          <a:xfrm>
            <a:off x="4724355" y="1997790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apples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1159476" y="3650168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number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D7401-C2BA-5E4D-BE67-BC5E7DF62FB4}"/>
              </a:ext>
            </a:extLst>
          </p:cNvPr>
          <p:cNvSpPr txBox="1"/>
          <p:nvPr/>
        </p:nvSpPr>
        <p:spPr>
          <a:xfrm>
            <a:off x="4403035" y="4758537"/>
            <a:ext cx="398232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numbers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C52B32-E145-244F-8175-5C85E2AFA22D}"/>
              </a:ext>
            </a:extLst>
          </p:cNvPr>
          <p:cNvSpPr txBox="1"/>
          <p:nvPr/>
        </p:nvSpPr>
        <p:spPr>
          <a:xfrm>
            <a:off x="424388" y="4960225"/>
            <a:ext cx="3167359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Year 1 </a:t>
            </a:r>
          </a:p>
        </p:txBody>
      </p:sp>
      <p:pic>
        <p:nvPicPr>
          <p:cNvPr id="4" name="Picture 11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30B53F1E-C627-45F3-B558-40316565DD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290" r="794" b="11290"/>
          <a:stretch/>
        </p:blipFill>
        <p:spPr>
          <a:xfrm>
            <a:off x="9727632" y="4961537"/>
            <a:ext cx="2297703" cy="179183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F4D0D7-E953-EA49-A10B-B900AB76F28C}"/>
              </a:ext>
            </a:extLst>
          </p:cNvPr>
          <p:cNvSpPr txBox="1"/>
          <p:nvPr/>
        </p:nvSpPr>
        <p:spPr>
          <a:xfrm>
            <a:off x="5298843" y="3441203"/>
            <a:ext cx="2068823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book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F6074B4-2C61-5A4E-9B99-A58EF5DBBB34}"/>
              </a:ext>
            </a:extLst>
          </p:cNvPr>
          <p:cNvSpPr txBox="1"/>
          <p:nvPr/>
        </p:nvSpPr>
        <p:spPr>
          <a:xfrm>
            <a:off x="8896662" y="3664871"/>
            <a:ext cx="282213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/>
              <a:t>books</a:t>
            </a:r>
          </a:p>
        </p:txBody>
      </p:sp>
    </p:spTree>
    <p:extLst>
      <p:ext uri="{BB962C8B-B14F-4D97-AF65-F5344CB8AC3E}">
        <p14:creationId xmlns:p14="http://schemas.microsoft.com/office/powerpoint/2010/main" val="73277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32509" y="248984"/>
          <a:ext cx="9502842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8380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Yr</a:t>
                      </a:r>
                      <a:r>
                        <a:rPr lang="en-US" sz="3000" b="1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000" b="1" err="1">
                          <a:solidFill>
                            <a:schemeClr val="tx1"/>
                          </a:solidFill>
                        </a:rPr>
                        <a:t>Wyddor</a:t>
                      </a:r>
                      <a:endParaRPr lang="en-US" sz="30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dd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ff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i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rh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err="1"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4500" b="1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>
                          <a:solidFill>
                            <a:schemeClr val="tx1"/>
                          </a:solidFill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7988364" y="5392484"/>
            <a:ext cx="4723501" cy="1870330"/>
            <a:chOff x="-130629" y="5551882"/>
            <a:chExt cx="3683726" cy="1615828"/>
          </a:xfrm>
        </p:grpSpPr>
        <p:sp>
          <p:nvSpPr>
            <p:cNvPr id="2" name="TextBox 1"/>
            <p:cNvSpPr txBox="1"/>
            <p:nvPr/>
          </p:nvSpPr>
          <p:spPr>
            <a:xfrm>
              <a:off x="-130629" y="5551882"/>
              <a:ext cx="3683726" cy="16158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u="sng" err="1"/>
                <a:t>Allwedd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Llafariaid</a:t>
              </a:r>
              <a:endParaRPr lang="en-US" b="1"/>
            </a:p>
            <a:p>
              <a:pPr>
                <a:lnSpc>
                  <a:spcPct val="150000"/>
                </a:lnSpc>
              </a:pPr>
              <a:r>
                <a:rPr lang="en-US" b="1"/>
                <a:t>		</a:t>
              </a:r>
              <a:r>
                <a:rPr lang="en-US" b="1" err="1"/>
                <a:t>Llythrennau</a:t>
              </a:r>
              <a:r>
                <a:rPr lang="en-US" b="1"/>
                <a:t> </a:t>
              </a:r>
              <a:r>
                <a:rPr lang="en-US" b="1" err="1"/>
                <a:t>Dwbl</a:t>
              </a:r>
              <a:endParaRPr lang="en-US" b="1"/>
            </a:p>
          </p:txBody>
        </p:sp>
        <p:sp>
          <p:nvSpPr>
            <p:cNvPr id="3" name="Rectangle 2"/>
            <p:cNvSpPr/>
            <p:nvPr/>
          </p:nvSpPr>
          <p:spPr>
            <a:xfrm>
              <a:off x="137160" y="5888440"/>
              <a:ext cx="326572" cy="314236"/>
            </a:xfrm>
            <a:prstGeom prst="rect">
              <a:avLst/>
            </a:prstGeom>
            <a:solidFill>
              <a:srgbClr val="00B0F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37160" y="6288640"/>
              <a:ext cx="326572" cy="314236"/>
            </a:xfrm>
            <a:prstGeom prst="rect">
              <a:avLst/>
            </a:prstGeom>
            <a:solidFill>
              <a:srgbClr val="FF0000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93459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3" y="110612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Y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treiglad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b="1" dirty="0" err="1">
                <a:solidFill>
                  <a:schemeClr val="bg1"/>
                </a:solidFill>
                <a:latin typeface="Segoe Print"/>
              </a:rPr>
              <a:t>meddal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                        The soft mutation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CB87E1-2EB0-6043-B1E9-9DB0C3CEC91F}"/>
              </a:ext>
            </a:extLst>
          </p:cNvPr>
          <p:cNvSpPr txBox="1"/>
          <p:nvPr/>
        </p:nvSpPr>
        <p:spPr>
          <a:xfrm>
            <a:off x="303433" y="2197788"/>
            <a:ext cx="4007311" cy="3170099"/>
          </a:xfrm>
          <a:prstGeom prst="rect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Dyma</a:t>
            </a:r>
            <a:r>
              <a:rPr lang="en-US" sz="2800" b="1" dirty="0"/>
              <a:t>…               </a:t>
            </a:r>
          </a:p>
          <a:p>
            <a:r>
              <a:rPr lang="en-US" sz="2800" b="1" i="1" dirty="0"/>
              <a:t>This is … / here is … </a:t>
            </a:r>
          </a:p>
          <a:p>
            <a:endParaRPr lang="en-US" i="1" dirty="0"/>
          </a:p>
          <a:p>
            <a:endParaRPr lang="en-US" dirty="0"/>
          </a:p>
          <a:p>
            <a:r>
              <a:rPr lang="en-US" i="1" dirty="0" err="1"/>
              <a:t>Dyma</a:t>
            </a:r>
            <a:r>
              <a:rPr lang="en-US" dirty="0"/>
              <a:t> is always followed by a soft mutation (</a:t>
            </a:r>
            <a:r>
              <a:rPr lang="en-US" i="1" dirty="0" err="1"/>
              <a:t>treiglad</a:t>
            </a:r>
            <a:r>
              <a:rPr lang="en-US" i="1" dirty="0"/>
              <a:t> </a:t>
            </a:r>
            <a:r>
              <a:rPr lang="en-US" i="1" dirty="0" err="1"/>
              <a:t>meddal</a:t>
            </a:r>
            <a:r>
              <a:rPr lang="en-US" dirty="0"/>
              <a:t>), e.g.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</a:t>
            </a:r>
            <a:r>
              <a:rPr lang="en-US" i="1" dirty="0" err="1"/>
              <a:t>ddosbarth</a:t>
            </a:r>
            <a:r>
              <a:rPr lang="en-US" i="1" dirty="0"/>
              <a:t> </a:t>
            </a:r>
            <a:r>
              <a:rPr lang="en-US" i="1" dirty="0" err="1"/>
              <a:t>Mr</a:t>
            </a:r>
            <a:r>
              <a:rPr lang="en-US" i="1" dirty="0"/>
              <a:t> Jones.</a:t>
            </a:r>
          </a:p>
          <a:p>
            <a:endParaRPr lang="en-US" i="1" dirty="0"/>
          </a:p>
          <a:p>
            <a:r>
              <a:rPr lang="en-US" i="1" dirty="0" err="1"/>
              <a:t>Dyma</a:t>
            </a:r>
            <a:r>
              <a:rPr lang="en-US" i="1" dirty="0"/>
              <a:t> fag Nia.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BD4C4C5-3F4D-1E49-913B-4AB9D711C1D3}"/>
              </a:ext>
            </a:extLst>
          </p:cNvPr>
          <p:cNvGraphicFramePr>
            <a:graphicFrameLocks noGrp="1"/>
          </p:cNvGraphicFramePr>
          <p:nvPr/>
        </p:nvGraphicFramePr>
        <p:xfrm>
          <a:off x="4528454" y="1780540"/>
          <a:ext cx="7282544" cy="4160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0636">
                  <a:extLst>
                    <a:ext uri="{9D8B030D-6E8A-4147-A177-3AD203B41FA5}">
                      <a16:colId xmlns:a16="http://schemas.microsoft.com/office/drawing/2014/main" val="270066104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3301636011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074283036"/>
                    </a:ext>
                  </a:extLst>
                </a:gridCol>
                <a:gridCol w="1820636">
                  <a:extLst>
                    <a:ext uri="{9D8B030D-6E8A-4147-A177-3AD203B41FA5}">
                      <a16:colId xmlns:a16="http://schemas.microsoft.com/office/drawing/2014/main" val="21462705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CYSEFIN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TREIGLAD MEDDAL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en-US" sz="2400" b="1" dirty="0"/>
                        <a:t>ENGHREIFFTIAU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2507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teledu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deledu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72403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car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gar.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774205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pensil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bensil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78924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dd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desg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ddesg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8895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grawnwin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rawnwin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473656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balwn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falwn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1459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llyfr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lyfr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502171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merch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ferch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5006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rhwyd</a:t>
                      </a:r>
                      <a:endParaRPr lang="en-US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Dyma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rwyd</a:t>
                      </a:r>
                      <a:r>
                        <a:rPr lang="en-US" dirty="0"/>
                        <a:t>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77461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3954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3" name="Picture 3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C0BA452F-C1A4-4A8C-A87C-C011AC915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457" y="1536788"/>
            <a:ext cx="2209800" cy="20669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374903" y="4003118"/>
            <a:ext cx="669861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latin typeface="Arial Rounded MT Bold"/>
              </a:rPr>
              <a:t>afal</a:t>
            </a:r>
            <a:r>
              <a:rPr lang="en-GB" sz="4800" dirty="0"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g</a:t>
            </a:r>
            <a:r>
              <a:rPr lang="en-GB" sz="4800" dirty="0" err="1">
                <a:latin typeface="Arial Rounded MT Bold"/>
              </a:rPr>
              <a:t>och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408237" y="5821228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78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5B984-4102-47A8-AB9E-C7578253309F}"/>
              </a:ext>
            </a:extLst>
          </p:cNvPr>
          <p:cNvSpPr txBox="1"/>
          <p:nvPr/>
        </p:nvSpPr>
        <p:spPr>
          <a:xfrm>
            <a:off x="3630842" y="3962400"/>
            <a:ext cx="562963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dirty="0" err="1">
                <a:latin typeface="Arial Rounded MT Bold"/>
              </a:rPr>
              <a:t>Mae'r</a:t>
            </a:r>
            <a:r>
              <a:rPr lang="en-GB" sz="4800" dirty="0">
                <a:latin typeface="Arial Rounded MT Bold"/>
              </a:rPr>
              <a:t> car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yn</a:t>
            </a:r>
            <a:r>
              <a:rPr lang="en-GB" sz="4800" dirty="0">
                <a:highlight>
                  <a:srgbClr val="FFFF00"/>
                </a:highlight>
                <a:latin typeface="Arial Rounded MT Bold"/>
              </a:rPr>
              <a:t> </a:t>
            </a:r>
            <a:r>
              <a:rPr lang="en-GB" sz="4800" dirty="0" err="1">
                <a:highlight>
                  <a:srgbClr val="FFFF00"/>
                </a:highlight>
                <a:latin typeface="Arial Rounded MT Bold"/>
              </a:rPr>
              <a:t>f</a:t>
            </a:r>
            <a:r>
              <a:rPr lang="en-GB" sz="4800" dirty="0" err="1">
                <a:latin typeface="Arial Rounded MT Bold"/>
              </a:rPr>
              <a:t>elyn</a:t>
            </a:r>
            <a:r>
              <a:rPr lang="en-GB" sz="4800" dirty="0">
                <a:latin typeface="Arial Rounded MT Bold"/>
              </a:rPr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6D2E84-13A0-4405-B11C-937CC9BC3A1F}"/>
              </a:ext>
            </a:extLst>
          </p:cNvPr>
          <p:cNvSpPr txBox="1"/>
          <p:nvPr/>
        </p:nvSpPr>
        <p:spPr>
          <a:xfrm>
            <a:off x="5408237" y="5821228"/>
            <a:ext cx="3813489" cy="584775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err="1"/>
              <a:t>yn</a:t>
            </a:r>
            <a:r>
              <a:rPr lang="en-GB" sz="3200" dirty="0"/>
              <a:t> + </a:t>
            </a:r>
            <a:r>
              <a:rPr lang="en-GB" sz="3200" err="1"/>
              <a:t>treiglad</a:t>
            </a:r>
            <a:r>
              <a:rPr lang="en-GB" sz="3200" dirty="0"/>
              <a:t> </a:t>
            </a:r>
            <a:r>
              <a:rPr lang="en-GB" sz="3200" err="1"/>
              <a:t>meddal</a:t>
            </a:r>
            <a:endParaRPr lang="en-GB" sz="3200" dirty="0"/>
          </a:p>
        </p:txBody>
      </p:sp>
      <p:sp>
        <p:nvSpPr>
          <p:cNvPr id="8" name="Arrow: Up 7">
            <a:extLst>
              <a:ext uri="{FF2B5EF4-FFF2-40B4-BE49-F238E27FC236}">
                <a16:creationId xmlns:a16="http://schemas.microsoft.com/office/drawing/2014/main" id="{EC2BA93A-DB83-42AD-AF8C-51D4C722E500}"/>
              </a:ext>
            </a:extLst>
          </p:cNvPr>
          <p:cNvSpPr/>
          <p:nvPr/>
        </p:nvSpPr>
        <p:spPr>
          <a:xfrm>
            <a:off x="7011952" y="4796079"/>
            <a:ext cx="482793" cy="977221"/>
          </a:xfrm>
          <a:prstGeom prst="upArrow">
            <a:avLst/>
          </a:prstGeom>
          <a:solidFill>
            <a:srgbClr val="ED7D3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11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E1329FD2-F453-42B6-A1DA-0D6EC364E3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3784" y="1408280"/>
            <a:ext cx="4578338" cy="2288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66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yw’r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162878" y="155050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2632214" y="3485032"/>
            <a:ext cx="1182757" cy="110799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5627204" y="348978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8622194" y="3491368"/>
            <a:ext cx="1182757" cy="110799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9980543" y="1515499"/>
            <a:ext cx="1182757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7265504" y="1518093"/>
            <a:ext cx="1182757" cy="1107996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4214191" y="1510747"/>
            <a:ext cx="1182757" cy="110799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E1783-78B0-0E45-84E7-876246D2CCCB}"/>
              </a:ext>
            </a:extLst>
          </p:cNvPr>
          <p:cNvSpPr txBox="1"/>
          <p:nvPr/>
        </p:nvSpPr>
        <p:spPr>
          <a:xfrm>
            <a:off x="4214190" y="5209536"/>
            <a:ext cx="1182757" cy="11079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7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1DB5A4-8D15-5540-ABC6-DBDF916BE84F}"/>
              </a:ext>
            </a:extLst>
          </p:cNvPr>
          <p:cNvSpPr txBox="1"/>
          <p:nvPr/>
        </p:nvSpPr>
        <p:spPr>
          <a:xfrm>
            <a:off x="7265504" y="5209536"/>
            <a:ext cx="1182757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271619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Dyma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……                               This is … / Here is …</a:t>
            </a:r>
          </a:p>
        </p:txBody>
      </p:sp>
      <p:pic>
        <p:nvPicPr>
          <p:cNvPr id="16385" name="Picture 1" descr="page1image4243761648">
            <a:extLst>
              <a:ext uri="{FF2B5EF4-FFF2-40B4-BE49-F238E27FC236}">
                <a16:creationId xmlns:a16="http://schemas.microsoft.com/office/drawing/2014/main" id="{D8F0DFC6-C56A-DE47-9644-AEAE39EE7AF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1" t="4321" r="1980" b="3044"/>
          <a:stretch/>
        </p:blipFill>
        <p:spPr bwMode="auto">
          <a:xfrm>
            <a:off x="2236946" y="1075647"/>
            <a:ext cx="7718107" cy="519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22754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41" y="156052"/>
            <a:ext cx="11540033" cy="60095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Adolygu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…                                        Revising … 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2E8101E8-BA11-4B8D-9F7C-CC64984CBA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55245" y="5472298"/>
            <a:ext cx="874944" cy="123248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0EDA99-E9A6-0746-99EB-6708CD9D4BC7}"/>
              </a:ext>
            </a:extLst>
          </p:cNvPr>
          <p:cNvSpPr txBox="1"/>
          <p:nvPr/>
        </p:nvSpPr>
        <p:spPr>
          <a:xfrm>
            <a:off x="114820" y="1101777"/>
            <a:ext cx="236605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Pa </a:t>
            </a:r>
            <a:r>
              <a:rPr lang="en-US" sz="2400" b="1" dirty="0" err="1"/>
              <a:t>liw</a:t>
            </a:r>
            <a:r>
              <a:rPr lang="en-US" sz="2400" b="1" dirty="0"/>
              <a:t> </a:t>
            </a:r>
            <a:r>
              <a:rPr lang="en-US" sz="2400" b="1" dirty="0" err="1"/>
              <a:t>yw’r</a:t>
            </a:r>
            <a:r>
              <a:rPr lang="en-US" sz="2400" b="1" dirty="0"/>
              <a:t> </a:t>
            </a:r>
            <a:r>
              <a:rPr lang="en-US" sz="2400" b="1" dirty="0" err="1"/>
              <a:t>bwrdd</a:t>
            </a:r>
            <a:r>
              <a:rPr lang="en-US" sz="2400" b="1" dirty="0"/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C19695-3318-934C-AFFF-97D65D8DDB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8191" y="991424"/>
            <a:ext cx="6356921" cy="3807599"/>
          </a:xfrm>
          <a:prstGeom prst="rect">
            <a:avLst/>
          </a:prstGeom>
          <a:solidFill>
            <a:srgbClr val="000000">
              <a:shade val="95000"/>
            </a:srgbClr>
          </a:solidFill>
          <a:ln w="5715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12BC0AE-14DE-044E-A77D-76210CDC0685}"/>
              </a:ext>
            </a:extLst>
          </p:cNvPr>
          <p:cNvSpPr txBox="1"/>
          <p:nvPr/>
        </p:nvSpPr>
        <p:spPr>
          <a:xfrm>
            <a:off x="9433809" y="3899381"/>
            <a:ext cx="236605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Pa </a:t>
            </a:r>
            <a:r>
              <a:rPr lang="en-US" sz="2400" b="1" dirty="0" err="1"/>
              <a:t>liw</a:t>
            </a:r>
            <a:r>
              <a:rPr lang="en-US" sz="2400" b="1" dirty="0"/>
              <a:t> </a:t>
            </a:r>
            <a:r>
              <a:rPr lang="en-US" sz="2400" b="1" dirty="0" err="1"/>
              <a:t>yw’r</a:t>
            </a:r>
            <a:r>
              <a:rPr lang="en-US" sz="2400" b="1" dirty="0"/>
              <a:t> </a:t>
            </a:r>
            <a:r>
              <a:rPr lang="en-US" sz="2400" b="1" dirty="0" err="1"/>
              <a:t>twb</a:t>
            </a:r>
            <a:r>
              <a:rPr lang="en-US" sz="2400" b="1" dirty="0"/>
              <a:t> </a:t>
            </a:r>
            <a:r>
              <a:rPr lang="en-US" sz="2400" b="1" dirty="0" err="1"/>
              <a:t>tywod</a:t>
            </a:r>
            <a:r>
              <a:rPr lang="en-US" sz="2400" b="1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84B452C-4E92-F841-AA15-780F86E90183}"/>
              </a:ext>
            </a:extLst>
          </p:cNvPr>
          <p:cNvSpPr txBox="1"/>
          <p:nvPr/>
        </p:nvSpPr>
        <p:spPr>
          <a:xfrm>
            <a:off x="114820" y="4082069"/>
            <a:ext cx="236605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Pa </a:t>
            </a:r>
            <a:r>
              <a:rPr lang="en-US" sz="2400" b="1" dirty="0" err="1"/>
              <a:t>liw</a:t>
            </a:r>
            <a:r>
              <a:rPr lang="en-US" sz="2400" b="1" dirty="0"/>
              <a:t> </a:t>
            </a:r>
            <a:r>
              <a:rPr lang="en-US" sz="2400" b="1" dirty="0" err="1"/>
              <a:t>yw’r</a:t>
            </a:r>
            <a:r>
              <a:rPr lang="en-US" sz="2400" b="1" dirty="0"/>
              <a:t> </a:t>
            </a:r>
            <a:r>
              <a:rPr lang="en-US" sz="2400" b="1" dirty="0" err="1"/>
              <a:t>cylch</a:t>
            </a:r>
            <a:r>
              <a:rPr lang="en-US" sz="2400" b="1" dirty="0"/>
              <a:t>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AFF74E-6574-8D42-BE80-097DDA077B19}"/>
              </a:ext>
            </a:extLst>
          </p:cNvPr>
          <p:cNvSpPr txBox="1"/>
          <p:nvPr/>
        </p:nvSpPr>
        <p:spPr>
          <a:xfrm>
            <a:off x="9433809" y="1101776"/>
            <a:ext cx="2366052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plentyn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</a:t>
            </a:r>
            <a:r>
              <a:rPr lang="en-US" sz="2400" b="1" dirty="0" err="1"/>
              <a:t>dosbarth</a:t>
            </a:r>
            <a:r>
              <a:rPr lang="en-US" sz="2400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BE384D-A185-A646-9ABC-B5E698B44192}"/>
              </a:ext>
            </a:extLst>
          </p:cNvPr>
          <p:cNvSpPr txBox="1"/>
          <p:nvPr/>
        </p:nvSpPr>
        <p:spPr>
          <a:xfrm>
            <a:off x="1766236" y="5257541"/>
            <a:ext cx="2366052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Faint o </a:t>
            </a:r>
            <a:r>
              <a:rPr lang="en-US" sz="2400" b="1" dirty="0" err="1"/>
              <a:t>flodau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tŷ</a:t>
            </a:r>
            <a:r>
              <a:rPr lang="en-US" sz="2400" b="1" dirty="0"/>
              <a:t> </a:t>
            </a:r>
            <a:r>
              <a:rPr lang="en-US" sz="2400" b="1" dirty="0" err="1"/>
              <a:t>bach</a:t>
            </a:r>
            <a:r>
              <a:rPr lang="en-US" sz="2400" b="1" dirty="0"/>
              <a:t> </a:t>
            </a:r>
            <a:r>
              <a:rPr lang="en-US" sz="2400" b="1" dirty="0" err="1"/>
              <a:t>twt</a:t>
            </a:r>
            <a:r>
              <a:rPr lang="en-US" sz="2400" b="1" dirty="0"/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33D264-089C-D04E-BAA0-F7F344A4AAAD}"/>
              </a:ext>
            </a:extLst>
          </p:cNvPr>
          <p:cNvSpPr txBox="1"/>
          <p:nvPr/>
        </p:nvSpPr>
        <p:spPr>
          <a:xfrm>
            <a:off x="4531921" y="5257541"/>
            <a:ext cx="236605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Pa </a:t>
            </a:r>
            <a:r>
              <a:rPr lang="en-US" sz="2400" b="1" dirty="0" err="1"/>
              <a:t>liw</a:t>
            </a:r>
            <a:r>
              <a:rPr lang="en-US" sz="2400" b="1" dirty="0"/>
              <a:t> </a:t>
            </a:r>
            <a:r>
              <a:rPr lang="en-US" sz="2400" b="1" dirty="0" err="1"/>
              <a:t>yw’r</a:t>
            </a:r>
            <a:r>
              <a:rPr lang="en-US" sz="2400" b="1" dirty="0"/>
              <a:t> </a:t>
            </a:r>
            <a:r>
              <a:rPr lang="en-US" sz="2400" b="1" dirty="0" err="1"/>
              <a:t>cadeiriau</a:t>
            </a:r>
            <a:r>
              <a:rPr lang="en-US" sz="2400" b="1" dirty="0"/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C6D8991-2E3C-CE4F-B129-F1FFA4274F4D}"/>
              </a:ext>
            </a:extLst>
          </p:cNvPr>
          <p:cNvSpPr txBox="1"/>
          <p:nvPr/>
        </p:nvSpPr>
        <p:spPr>
          <a:xfrm>
            <a:off x="7574925" y="5257541"/>
            <a:ext cx="2366052" cy="120032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plentyn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</a:t>
            </a:r>
            <a:r>
              <a:rPr lang="en-US" sz="2400" b="1" dirty="0" err="1"/>
              <a:t>llyfrgell</a:t>
            </a:r>
            <a:r>
              <a:rPr lang="en-US" sz="2400" b="1" dirty="0"/>
              <a:t>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EA3B2AC-0683-0F4B-B4E8-31AFC8881456}"/>
              </a:ext>
            </a:extLst>
          </p:cNvPr>
          <p:cNvSpPr txBox="1"/>
          <p:nvPr/>
        </p:nvSpPr>
        <p:spPr>
          <a:xfrm>
            <a:off x="9433809" y="2591773"/>
            <a:ext cx="236605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Ble</a:t>
            </a:r>
            <a:r>
              <a:rPr lang="en-US" sz="2400" b="1" dirty="0"/>
              <a:t> </a:t>
            </a:r>
            <a:r>
              <a:rPr lang="en-US" sz="2400" b="1" dirty="0" err="1"/>
              <a:t>mae’r</a:t>
            </a:r>
            <a:r>
              <a:rPr lang="en-US" sz="2400" b="1" dirty="0"/>
              <a:t> </a:t>
            </a:r>
            <a:r>
              <a:rPr lang="en-US" sz="2400" b="1" dirty="0" err="1"/>
              <a:t>glud</a:t>
            </a:r>
            <a:r>
              <a:rPr lang="en-US" sz="2400" b="1" dirty="0"/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302EB86-0AF0-CA40-B056-D2280FD2BB92}"/>
              </a:ext>
            </a:extLst>
          </p:cNvPr>
          <p:cNvSpPr txBox="1"/>
          <p:nvPr/>
        </p:nvSpPr>
        <p:spPr>
          <a:xfrm>
            <a:off x="114820" y="2490799"/>
            <a:ext cx="2366052" cy="83099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Ble</a:t>
            </a:r>
            <a:r>
              <a:rPr lang="en-US" sz="2400" b="1" dirty="0"/>
              <a:t> </a:t>
            </a:r>
            <a:r>
              <a:rPr lang="en-US" sz="2400" b="1" dirty="0" err="1"/>
              <a:t>mae’r</a:t>
            </a:r>
            <a:r>
              <a:rPr lang="en-US" sz="2400" b="1" dirty="0"/>
              <a:t> </a:t>
            </a:r>
            <a:r>
              <a:rPr lang="en-US" sz="2400" b="1" dirty="0" err="1"/>
              <a:t>tŷ</a:t>
            </a:r>
            <a:r>
              <a:rPr lang="en-US" sz="2400" b="1" dirty="0"/>
              <a:t> </a:t>
            </a:r>
            <a:r>
              <a:rPr lang="en-US" sz="2400" b="1" dirty="0" err="1"/>
              <a:t>bach</a:t>
            </a:r>
            <a:r>
              <a:rPr lang="en-US" sz="2400" b="1" dirty="0"/>
              <a:t> </a:t>
            </a:r>
            <a:r>
              <a:rPr lang="en-US" sz="2400" b="1" dirty="0" err="1"/>
              <a:t>twt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11779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741" y="156052"/>
            <a:ext cx="11540033" cy="60095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chemeClr val="bg1"/>
                </a:solidFill>
                <a:latin typeface="Segoe Print"/>
              </a:rPr>
              <a:t>Eich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tro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chi …                                  Your turn … 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719DBD-9261-0847-AD1C-632EA8FDA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249" y="1562019"/>
            <a:ext cx="6997584" cy="419420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3481804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586120" y="219421"/>
            <a:ext cx="6512511" cy="1143000"/>
          </a:xfrm>
        </p:spPr>
        <p:txBody>
          <a:bodyPr/>
          <a:lstStyle/>
          <a:p>
            <a:r>
              <a:rPr lang="en-GB" dirty="0" err="1"/>
              <a:t>Rhifau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199844" y="1198309"/>
            <a:ext cx="3642532" cy="639762"/>
          </a:xfrm>
        </p:spPr>
        <p:txBody>
          <a:bodyPr>
            <a:normAutofit/>
          </a:bodyPr>
          <a:lstStyle/>
          <a:p>
            <a:pPr algn="l"/>
            <a:r>
              <a:rPr lang="en-GB" dirty="0" err="1"/>
              <a:t>Gwrywaidd</a:t>
            </a:r>
            <a:r>
              <a:rPr lang="en-GB" dirty="0"/>
              <a:t>/Masculine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347758" y="2029771"/>
            <a:ext cx="3346704" cy="4188914"/>
          </a:xfrm>
        </p:spPr>
        <p:txBody>
          <a:bodyPr>
            <a:noAutofit/>
          </a:bodyPr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Dau</a:t>
            </a:r>
            <a:endParaRPr lang="en-GB" sz="2000" dirty="0"/>
          </a:p>
          <a:p>
            <a:r>
              <a:rPr lang="en-GB" sz="2000" dirty="0"/>
              <a:t>Tri</a:t>
            </a:r>
          </a:p>
          <a:p>
            <a:r>
              <a:rPr lang="en-GB" sz="2000" dirty="0" err="1"/>
              <a:t>Pedwar</a:t>
            </a:r>
            <a:endParaRPr lang="en-GB" sz="2000" dirty="0"/>
          </a:p>
          <a:p>
            <a:r>
              <a:rPr lang="en-GB" sz="2000" dirty="0"/>
              <a:t>Pump</a:t>
            </a:r>
          </a:p>
          <a:p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 err="1"/>
              <a:t>Naw</a:t>
            </a:r>
            <a:r>
              <a:rPr lang="en-GB" sz="2000" dirty="0"/>
              <a:t> </a:t>
            </a:r>
          </a:p>
          <a:p>
            <a:r>
              <a:rPr lang="en-GB" sz="2000" dirty="0"/>
              <a:t>Deg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86500" y="1014159"/>
            <a:ext cx="5105400" cy="823912"/>
          </a:xfrm>
        </p:spPr>
        <p:txBody>
          <a:bodyPr>
            <a:normAutofit/>
          </a:bodyPr>
          <a:lstStyle/>
          <a:p>
            <a:pPr algn="l"/>
            <a:r>
              <a:rPr lang="en-GB" dirty="0" err="1"/>
              <a:t>Benywaidd</a:t>
            </a:r>
            <a:r>
              <a:rPr lang="en-GB" dirty="0"/>
              <a:t>/Feminine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286500" y="2029771"/>
            <a:ext cx="5334000" cy="3086019"/>
          </a:xfrm>
        </p:spPr>
        <p:txBody>
          <a:bodyPr/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Dwy</a:t>
            </a:r>
            <a:endParaRPr lang="en-GB" sz="2000" dirty="0"/>
          </a:p>
          <a:p>
            <a:r>
              <a:rPr lang="en-GB" sz="2000" dirty="0" err="1"/>
              <a:t>Tair</a:t>
            </a:r>
            <a:endParaRPr lang="en-GB" sz="2000" dirty="0"/>
          </a:p>
          <a:p>
            <a:r>
              <a:rPr lang="en-GB" sz="2000" dirty="0" err="1"/>
              <a:t>Pedair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92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73" t="17590" r="26116" b="12340"/>
          <a:stretch/>
        </p:blipFill>
        <p:spPr>
          <a:xfrm rot="5400000">
            <a:off x="4489252" y="-2559147"/>
            <a:ext cx="3093398" cy="10993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083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13" t="10922" r="43933" b="16028"/>
          <a:stretch/>
        </p:blipFill>
        <p:spPr>
          <a:xfrm rot="5400000">
            <a:off x="4510148" y="-3114222"/>
            <a:ext cx="3279536" cy="11623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120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30" t="11064" r="25879" b="16029"/>
          <a:stretch/>
        </p:blipFill>
        <p:spPr>
          <a:xfrm rot="5400000">
            <a:off x="4592511" y="-2718570"/>
            <a:ext cx="3216961" cy="1198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4552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93C609F-F3C4-8646-8DEA-04431C3AA64C}"/>
              </a:ext>
            </a:extLst>
          </p:cNvPr>
          <p:cNvSpPr txBox="1"/>
          <p:nvPr/>
        </p:nvSpPr>
        <p:spPr>
          <a:xfrm>
            <a:off x="1504604" y="1246909"/>
            <a:ext cx="8404167" cy="390876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 err="1"/>
              <a:t>Gorchmynion</a:t>
            </a:r>
            <a:endParaRPr lang="en-US" sz="7200" b="1" dirty="0"/>
          </a:p>
          <a:p>
            <a:pPr algn="ctr"/>
            <a:endParaRPr lang="en-US" sz="7200" b="1" dirty="0"/>
          </a:p>
          <a:p>
            <a:pPr algn="ctr"/>
            <a:r>
              <a:rPr lang="en-US" sz="7200" b="1" dirty="0"/>
              <a:t>Commands</a:t>
            </a:r>
          </a:p>
          <a:p>
            <a:pPr algn="ctr"/>
            <a:endParaRPr lang="en-US" sz="1600" b="1" dirty="0"/>
          </a:p>
          <a:p>
            <a:pPr algn="ctr"/>
            <a:r>
              <a:rPr lang="en-US" sz="1600" b="1" dirty="0"/>
              <a:t>(</a:t>
            </a:r>
            <a:r>
              <a:rPr lang="en-US" sz="1600" b="1" dirty="0" err="1"/>
              <a:t>Uned</a:t>
            </a:r>
            <a:r>
              <a:rPr lang="en-US" sz="1600" b="1" dirty="0"/>
              <a:t> 4: </a:t>
            </a:r>
            <a:r>
              <a:rPr lang="en-US" sz="1600" b="1" dirty="0" err="1"/>
              <a:t>Mynediad</a:t>
            </a:r>
            <a:r>
              <a:rPr lang="en-US" sz="16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00582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D808928-927C-E64F-9BA7-544BF1B368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192149"/>
              </p:ext>
            </p:extLst>
          </p:nvPr>
        </p:nvGraphicFramePr>
        <p:xfrm>
          <a:off x="909781" y="144703"/>
          <a:ext cx="4502816" cy="657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1408">
                  <a:extLst>
                    <a:ext uri="{9D8B030D-6E8A-4147-A177-3AD203B41FA5}">
                      <a16:colId xmlns:a16="http://schemas.microsoft.com/office/drawing/2014/main" val="547706754"/>
                    </a:ext>
                  </a:extLst>
                </a:gridCol>
                <a:gridCol w="2251408">
                  <a:extLst>
                    <a:ext uri="{9D8B030D-6E8A-4147-A177-3AD203B41FA5}">
                      <a16:colId xmlns:a16="http://schemas.microsoft.com/office/drawing/2014/main" val="619359482"/>
                    </a:ext>
                  </a:extLst>
                </a:gridCol>
              </a:tblGrid>
              <a:tr h="35067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ysgol</a:t>
                      </a:r>
                      <a:endParaRPr lang="en-US" dirty="0"/>
                    </a:p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73066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athrawes</a:t>
                      </a:r>
                      <a:r>
                        <a:rPr lang="en-US" dirty="0"/>
                        <a:t> (b)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teacher (f)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41746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athro</a:t>
                      </a:r>
                      <a:r>
                        <a:rPr lang="en-US" dirty="0"/>
                        <a:t> (g)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teacher (m)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97827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cadair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chair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94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bwrdd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gwyn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white board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21588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93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bwrdd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table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41958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byrddau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tables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2125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desg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desk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61423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desgiau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desks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676134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llawr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floor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64237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dosbarth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classroom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871379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ffeutur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canteen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593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tegan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711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teganau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toys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42645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llythrennau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letters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3559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numbers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909407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45630"/>
              </p:ext>
            </p:extLst>
          </p:nvPr>
        </p:nvGraphicFramePr>
        <p:xfrm>
          <a:off x="6288952" y="144703"/>
          <a:ext cx="4750350" cy="635246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Geirfa:yn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ysgol</a:t>
                      </a:r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papur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paper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glud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glue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siswrn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scissors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paent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paint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brws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brush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ffedog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apron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1479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CA29EF1-27F0-0C45-81CC-6CA1EFF985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409454"/>
              </p:ext>
            </p:extLst>
          </p:nvPr>
        </p:nvGraphicFramePr>
        <p:xfrm>
          <a:off x="461730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berfenwau</a:t>
                      </a:r>
                      <a:endParaRPr lang="en-US" dirty="0"/>
                    </a:p>
                    <a:p>
                      <a:pPr algn="ctr"/>
                      <a:r>
                        <a:rPr lang="en-US" i="1" dirty="0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cerdded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walk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rhedeg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run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cweryla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quarrel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chwarae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play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darllen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read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dawnsio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dance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dringo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climb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edrych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look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eistedd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sit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gweiddi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shout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gwneud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do / to make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gwrando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listen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neidio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jump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sgipio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skip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siarad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talk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tacluso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tidy up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893E7A0-5ACB-5449-A0D7-B0FAF22952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005802"/>
              </p:ext>
            </p:extLst>
          </p:nvPr>
        </p:nvGraphicFramePr>
        <p:xfrm>
          <a:off x="6300035" y="182880"/>
          <a:ext cx="4750350" cy="64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5175">
                  <a:extLst>
                    <a:ext uri="{9D8B030D-6E8A-4147-A177-3AD203B41FA5}">
                      <a16:colId xmlns:a16="http://schemas.microsoft.com/office/drawing/2014/main" val="3809336919"/>
                    </a:ext>
                  </a:extLst>
                </a:gridCol>
                <a:gridCol w="2375175">
                  <a:extLst>
                    <a:ext uri="{9D8B030D-6E8A-4147-A177-3AD203B41FA5}">
                      <a16:colId xmlns:a16="http://schemas.microsoft.com/office/drawing/2014/main" val="1724580629"/>
                    </a:ext>
                  </a:extLst>
                </a:gridCol>
              </a:tblGrid>
              <a:tr h="500303">
                <a:tc gridSpan="2">
                  <a:txBody>
                    <a:bodyPr/>
                    <a:lstStyle/>
                    <a:p>
                      <a:pPr algn="ctr"/>
                      <a:r>
                        <a:rPr lang="en-US" dirty="0" err="1"/>
                        <a:t>Geirfa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berfenwau</a:t>
                      </a:r>
                      <a:endParaRPr lang="en-US" dirty="0"/>
                    </a:p>
                    <a:p>
                      <a:pPr algn="ctr"/>
                      <a:r>
                        <a:rPr lang="en-US" i="1" dirty="0"/>
                        <a:t>verb-nouns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541432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sefyll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stand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1842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cymryd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take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97327837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plygu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fold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5922601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troi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turn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62384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agor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open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32581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rhoi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put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96178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dod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come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9406396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cymysgu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stir / to mix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58751791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r>
                        <a:rPr lang="en-US" dirty="0" err="1"/>
                        <a:t>torri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to cut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6015437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01640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2929934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60678143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842976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32912889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5441882"/>
                  </a:ext>
                </a:extLst>
              </a:tr>
              <a:tr h="303465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03358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9273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511974" y="202277"/>
            <a:ext cx="4387888" cy="944880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Rhaid</a:t>
            </a:r>
            <a:r>
              <a:rPr lang="en-US" sz="5400" b="1" dirty="0">
                <a:solidFill>
                  <a:schemeClr val="bg1"/>
                </a:solidFill>
              </a:rPr>
              <a:t> 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77334" y="1404851"/>
            <a:ext cx="10802542" cy="46365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 err="1"/>
              <a:t>Yn</a:t>
            </a:r>
            <a:r>
              <a:rPr lang="en-US" sz="3200" b="1" dirty="0"/>
              <a:t> </a:t>
            </a:r>
            <a:r>
              <a:rPr lang="en-US" sz="3200" b="1" dirty="0" err="1"/>
              <a:t>ein</a:t>
            </a:r>
            <a:r>
              <a:rPr lang="en-US" sz="3200" b="1" dirty="0"/>
              <a:t> </a:t>
            </a:r>
            <a:r>
              <a:rPr lang="en-US" sz="3200" b="1" dirty="0" err="1"/>
              <a:t>hysgol</a:t>
            </a:r>
            <a:r>
              <a:rPr lang="en-US" sz="3200" b="1" dirty="0"/>
              <a:t> </a:t>
            </a:r>
            <a:r>
              <a:rPr lang="en-US" sz="3200" b="1" dirty="0" err="1"/>
              <a:t>ni</a:t>
            </a:r>
            <a:r>
              <a:rPr lang="en-US" sz="3200" b="1" dirty="0"/>
              <a:t>: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           “</a:t>
            </a:r>
            <a:r>
              <a:rPr lang="en-US" sz="3200" b="1" dirty="0" err="1"/>
              <a:t>Rhaid</a:t>
            </a:r>
            <a:r>
              <a:rPr lang="en-US" sz="3200" b="1" dirty="0"/>
              <a:t> </a:t>
            </a:r>
            <a:r>
              <a:rPr lang="en-US" sz="3200" b="1" dirty="0" err="1"/>
              <a:t>cerdded</a:t>
            </a:r>
            <a:r>
              <a:rPr lang="en-US" sz="3200" b="1" dirty="0"/>
              <a:t> </a:t>
            </a:r>
            <a:r>
              <a:rPr lang="en-US" sz="3200" b="1" dirty="0" err="1"/>
              <a:t>yn</a:t>
            </a:r>
            <a:r>
              <a:rPr lang="en-US" sz="3200" b="1" dirty="0"/>
              <a:t> y </a:t>
            </a:r>
            <a:r>
              <a:rPr lang="en-US" sz="3200" b="1" dirty="0" err="1"/>
              <a:t>neuadd</a:t>
            </a:r>
            <a:r>
              <a:rPr lang="en-US" sz="3200" b="1" dirty="0"/>
              <a:t>!”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			“</a:t>
            </a:r>
            <a:r>
              <a:rPr lang="en-US" sz="3200" b="1" dirty="0" err="1"/>
              <a:t>Rhaid</a:t>
            </a:r>
            <a:r>
              <a:rPr lang="en-US" sz="3200" b="1" dirty="0"/>
              <a:t> </a:t>
            </a:r>
            <a:r>
              <a:rPr lang="en-US" sz="3200" b="1" dirty="0" err="1"/>
              <a:t>gwrando</a:t>
            </a:r>
            <a:r>
              <a:rPr lang="en-US" sz="3200" b="1" dirty="0"/>
              <a:t> </a:t>
            </a:r>
            <a:r>
              <a:rPr lang="en-US" sz="3200" b="1" dirty="0" err="1"/>
              <a:t>yn</a:t>
            </a:r>
            <a:r>
              <a:rPr lang="en-US" sz="3200" b="1" dirty="0"/>
              <a:t> y </a:t>
            </a:r>
            <a:r>
              <a:rPr lang="en-US" sz="3200" b="1" dirty="0" err="1"/>
              <a:t>dosbarth</a:t>
            </a:r>
            <a:r>
              <a:rPr lang="en-US" sz="3200" b="1" dirty="0"/>
              <a:t>!”</a:t>
            </a:r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/>
              <a:t>			“</a:t>
            </a:r>
            <a:r>
              <a:rPr lang="en-US" sz="3200" b="1" dirty="0" err="1"/>
              <a:t>Rhaid</a:t>
            </a:r>
            <a:r>
              <a:rPr lang="en-US" sz="3200" b="1" dirty="0"/>
              <a:t> ……….</a:t>
            </a:r>
          </a:p>
        </p:txBody>
      </p:sp>
    </p:spTree>
    <p:extLst>
      <p:ext uri="{BB962C8B-B14F-4D97-AF65-F5344CB8AC3E}">
        <p14:creationId xmlns:p14="http://schemas.microsoft.com/office/powerpoint/2010/main" val="11648504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F4701-DF56-2549-A8A7-BCF886262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116" y="169025"/>
            <a:ext cx="3071706" cy="745375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solidFill>
                  <a:schemeClr val="bg1"/>
                </a:solidFill>
              </a:rPr>
              <a:t>Dril</a:t>
            </a:r>
            <a:r>
              <a:rPr lang="en-US" sz="4400" b="1" dirty="0">
                <a:solidFill>
                  <a:schemeClr val="bg1"/>
                </a:solidFill>
              </a:rPr>
              <a:t>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4DEC65-621D-E74B-B5E8-34DAA3F6F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3814953" y="-1818169"/>
            <a:ext cx="4101985" cy="11205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01645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2238895" y="146372"/>
            <a:ext cx="6564284" cy="822641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eaLnBrk="1" hangingPunct="1"/>
            <a:r>
              <a:rPr lang="en-GB" altLang="en-US" sz="4000" b="1" dirty="0" err="1">
                <a:solidFill>
                  <a:schemeClr val="bg1"/>
                </a:solidFill>
                <a:ea typeface="ＭＳ Ｐゴシック" charset="-128"/>
              </a:rPr>
              <a:t>Gorchmynion</a:t>
            </a:r>
            <a:r>
              <a:rPr lang="en-GB" altLang="en-US" sz="4000" b="1" dirty="0">
                <a:solidFill>
                  <a:schemeClr val="bg1"/>
                </a:solidFill>
                <a:ea typeface="ＭＳ Ｐゴシック" charset="-128"/>
              </a:rPr>
              <a:t> / Commands</a:t>
            </a:r>
            <a:endParaRPr lang="en-US" altLang="en-US" sz="4000" b="1" dirty="0">
              <a:solidFill>
                <a:schemeClr val="bg1"/>
              </a:solidFill>
              <a:ea typeface="ＭＳ Ｐゴシック" charset="-128"/>
            </a:endParaRPr>
          </a:p>
        </p:txBody>
      </p:sp>
      <p:sp>
        <p:nvSpPr>
          <p:cNvPr id="24579" name="Text Box 8"/>
          <p:cNvSpPr txBox="1">
            <a:spLocks noChangeArrowheads="1"/>
          </p:cNvSpPr>
          <p:nvPr/>
        </p:nvSpPr>
        <p:spPr bwMode="auto">
          <a:xfrm>
            <a:off x="6096000" y="4734948"/>
            <a:ext cx="34925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dirty="0">
                <a:latin typeface="Comic Sans MS" charset="0"/>
              </a:rPr>
              <a:t>Use </a:t>
            </a:r>
            <a:r>
              <a:rPr lang="en-GB" altLang="en-US" dirty="0">
                <a:solidFill>
                  <a:srgbClr val="5959FF"/>
                </a:solidFill>
                <a:latin typeface="Comic Sans MS" charset="0"/>
              </a:rPr>
              <a:t>–</a:t>
            </a:r>
            <a:r>
              <a:rPr lang="en-GB" altLang="en-US" dirty="0" err="1">
                <a:solidFill>
                  <a:srgbClr val="5959FF"/>
                </a:solidFill>
                <a:latin typeface="Comic Sans MS" charset="0"/>
              </a:rPr>
              <a:t>wch</a:t>
            </a:r>
            <a:r>
              <a:rPr lang="en-GB" altLang="en-US" dirty="0">
                <a:solidFill>
                  <a:srgbClr val="5959FF"/>
                </a:solidFill>
                <a:latin typeface="Comic Sans MS" charset="0"/>
              </a:rPr>
              <a:t> </a:t>
            </a:r>
            <a:r>
              <a:rPr lang="en-GB" altLang="en-US" dirty="0">
                <a:latin typeface="Comic Sans MS" charset="0"/>
              </a:rPr>
              <a:t>when speaking to more than one person/child</a:t>
            </a:r>
          </a:p>
        </p:txBody>
      </p:sp>
      <p:grpSp>
        <p:nvGrpSpPr>
          <p:cNvPr id="24580" name="Group 12"/>
          <p:cNvGrpSpPr>
            <a:grpSpLocks/>
          </p:cNvGrpSpPr>
          <p:nvPr/>
        </p:nvGrpSpPr>
        <p:grpSpPr bwMode="auto">
          <a:xfrm>
            <a:off x="1679171" y="1378515"/>
            <a:ext cx="7436255" cy="3430587"/>
            <a:chOff x="930" y="935"/>
            <a:chExt cx="4284" cy="2161"/>
          </a:xfrm>
        </p:grpSpPr>
        <p:pic>
          <p:nvPicPr>
            <p:cNvPr id="24582" name="Picture 7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2" y="1026"/>
              <a:ext cx="2062" cy="18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4583" name="Picture 9" descr="MPj04393300000[1]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0" y="935"/>
              <a:ext cx="1017" cy="2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4581" name="Text Box 11"/>
          <p:cNvSpPr txBox="1">
            <a:spLocks noChangeArrowheads="1"/>
          </p:cNvSpPr>
          <p:nvPr/>
        </p:nvSpPr>
        <p:spPr bwMode="auto">
          <a:xfrm>
            <a:off x="1190235" y="4879410"/>
            <a:ext cx="27432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dirty="0">
                <a:latin typeface="Comic Sans MS" charset="0"/>
              </a:rPr>
              <a:t>Use </a:t>
            </a:r>
            <a:r>
              <a:rPr lang="en-GB" altLang="en-US" dirty="0">
                <a:solidFill>
                  <a:srgbClr val="5959FF"/>
                </a:solidFill>
                <a:latin typeface="Comic Sans MS" charset="0"/>
              </a:rPr>
              <a:t>–a</a:t>
            </a:r>
            <a:r>
              <a:rPr lang="en-GB" altLang="en-US" dirty="0">
                <a:latin typeface="Comic Sans MS" charset="0"/>
              </a:rPr>
              <a:t> when speaking to a person/child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926C89-F46C-0145-86D7-E08C35B62BAE}"/>
              </a:ext>
            </a:extLst>
          </p:cNvPr>
          <p:cNvSpPr txBox="1"/>
          <p:nvPr/>
        </p:nvSpPr>
        <p:spPr>
          <a:xfrm>
            <a:off x="232756" y="1654233"/>
            <a:ext cx="1828800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Cerdda</a:t>
            </a:r>
            <a:endParaRPr lang="en-US" sz="2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8EBC29-FACA-FB4E-BEDA-6F206DD64287}"/>
              </a:ext>
            </a:extLst>
          </p:cNvPr>
          <p:cNvSpPr txBox="1"/>
          <p:nvPr/>
        </p:nvSpPr>
        <p:spPr>
          <a:xfrm>
            <a:off x="9811788" y="1665317"/>
            <a:ext cx="2147455" cy="5232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Cerddwch</a:t>
            </a:r>
            <a:endParaRPr lang="en-US" sz="28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B2D80B-4CFA-DE43-B850-487C816B4F30}"/>
              </a:ext>
            </a:extLst>
          </p:cNvPr>
          <p:cNvSpPr txBox="1"/>
          <p:nvPr/>
        </p:nvSpPr>
        <p:spPr>
          <a:xfrm>
            <a:off x="232756" y="2905780"/>
            <a:ext cx="1828800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Gwranda</a:t>
            </a:r>
            <a:endParaRPr lang="en-US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B638ABA-942F-0347-97AA-9369D545E16E}"/>
              </a:ext>
            </a:extLst>
          </p:cNvPr>
          <p:cNvSpPr txBox="1"/>
          <p:nvPr/>
        </p:nvSpPr>
        <p:spPr>
          <a:xfrm>
            <a:off x="9588500" y="2876543"/>
            <a:ext cx="2440016" cy="523220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Gwrandewch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17352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259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5954" grpId="0" animBg="1"/>
      <p:bldP spid="4" grpId="0" animBg="1"/>
      <p:bldP spid="11" grpId="0" animBg="1"/>
      <p:bldP spid="12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6709" y="210589"/>
            <a:ext cx="5731779" cy="762000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Groups and individuals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453" y="1420757"/>
            <a:ext cx="10744353" cy="51047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/>
              <a:t>Usually we add </a:t>
            </a:r>
          </a:p>
          <a:p>
            <a:pPr marL="0" indent="0">
              <a:buNone/>
            </a:pPr>
            <a:r>
              <a:rPr lang="en-US" sz="2800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–</a:t>
            </a:r>
            <a:r>
              <a:rPr lang="en-US" sz="2800" b="1" dirty="0" err="1">
                <a:solidFill>
                  <a:schemeClr val="accent5"/>
                </a:solidFill>
              </a:rPr>
              <a:t>wch</a:t>
            </a:r>
            <a:r>
              <a:rPr lang="en-US" sz="2800" b="1" dirty="0">
                <a:solidFill>
                  <a:schemeClr val="accent5"/>
                </a:solidFill>
              </a:rPr>
              <a:t> </a:t>
            </a:r>
            <a:r>
              <a:rPr lang="en-US" sz="2800" dirty="0"/>
              <a:t>when talking to a group</a:t>
            </a:r>
            <a:br>
              <a:rPr lang="en-US" sz="2800" dirty="0"/>
            </a:br>
            <a:r>
              <a:rPr lang="en-US" sz="2800" dirty="0"/>
              <a:t>	</a:t>
            </a:r>
            <a:r>
              <a:rPr lang="en-US" sz="2800" b="1" dirty="0">
                <a:solidFill>
                  <a:schemeClr val="accent5"/>
                </a:solidFill>
              </a:rPr>
              <a:t>-a</a:t>
            </a:r>
            <a:r>
              <a:rPr lang="en-US" sz="2800" dirty="0">
                <a:solidFill>
                  <a:srgbClr val="FFFF00"/>
                </a:solidFill>
              </a:rPr>
              <a:t> </a:t>
            </a:r>
            <a:r>
              <a:rPr lang="en-US" sz="2800" dirty="0"/>
              <a:t>when talking to one person</a:t>
            </a:r>
          </a:p>
          <a:p>
            <a:pPr marL="0" indent="0" algn="ctr">
              <a:buNone/>
            </a:pPr>
            <a:r>
              <a:rPr lang="en-US" sz="2800" dirty="0" err="1"/>
              <a:t>Siarad</a:t>
            </a:r>
            <a:r>
              <a:rPr lang="en-US" sz="2800" dirty="0" err="1">
                <a:highlight>
                  <a:srgbClr val="FFFF00"/>
                </a:highlight>
              </a:rPr>
              <a:t>wch</a:t>
            </a:r>
            <a:r>
              <a:rPr lang="en-US" sz="2800" dirty="0"/>
              <a:t>!		</a:t>
            </a:r>
            <a:r>
              <a:rPr lang="en-US" sz="2800" dirty="0" err="1"/>
              <a:t>Siarad</a:t>
            </a:r>
            <a:r>
              <a:rPr lang="en-US" sz="2800" dirty="0" err="1">
                <a:highlight>
                  <a:srgbClr val="FFFF00"/>
                </a:highlight>
              </a:rPr>
              <a:t>a</a:t>
            </a:r>
            <a:r>
              <a:rPr lang="en-US" sz="2800" dirty="0"/>
              <a:t>!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Sometimes we drop letters from the verb-noun before adding the ending:</a:t>
            </a:r>
          </a:p>
          <a:p>
            <a:pPr marL="0" indent="0" algn="ctr">
              <a:buNone/>
            </a:pPr>
            <a:r>
              <a:rPr lang="en-US" sz="2800" dirty="0" err="1"/>
              <a:t>Cerdd</a:t>
            </a:r>
            <a:r>
              <a:rPr lang="en-US" sz="2800" dirty="0" err="1">
                <a:highlight>
                  <a:srgbClr val="FFFF00"/>
                </a:highlight>
              </a:rPr>
              <a:t>ed</a:t>
            </a:r>
            <a:r>
              <a:rPr lang="en-US" sz="2800" dirty="0"/>
              <a:t>: 	  </a:t>
            </a:r>
            <a:r>
              <a:rPr lang="en-US" sz="2800" dirty="0" err="1"/>
              <a:t>Cerddwch</a:t>
            </a:r>
            <a:r>
              <a:rPr lang="en-US" sz="2800" dirty="0"/>
              <a:t>!	 </a:t>
            </a:r>
            <a:r>
              <a:rPr lang="en-US" sz="2800" dirty="0" err="1"/>
              <a:t>Cerdda</a:t>
            </a:r>
            <a:r>
              <a:rPr lang="en-US" sz="2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4708948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282633" y="225881"/>
            <a:ext cx="11388436" cy="75502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5600"/>
              </a:lnSpc>
              <a:spcBef>
                <a:spcPct val="0"/>
              </a:spcBef>
              <a:buNone/>
              <a:defRPr sz="4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 err="1">
                <a:solidFill>
                  <a:schemeClr val="tx1"/>
                </a:solidFill>
                <a:latin typeface="+mn-lt"/>
                <a:cs typeface="Lucida Handwriting"/>
              </a:rPr>
              <a:t>Sut</a:t>
            </a:r>
            <a:r>
              <a:rPr lang="en-US" sz="4000" b="1" dirty="0">
                <a:solidFill>
                  <a:schemeClr val="tx1"/>
                </a:solidFill>
                <a:latin typeface="+mn-lt"/>
                <a:cs typeface="Lucida Handwriting"/>
              </a:rPr>
              <a:t> </a:t>
            </a:r>
            <a:r>
              <a:rPr lang="en-US" sz="4000" b="1" dirty="0" err="1">
                <a:solidFill>
                  <a:schemeClr val="tx1"/>
                </a:solidFill>
                <a:latin typeface="+mn-lt"/>
                <a:cs typeface="Lucida Handwriting"/>
              </a:rPr>
              <a:t>mae</a:t>
            </a:r>
            <a:r>
              <a:rPr lang="en-US" sz="4000" b="1" dirty="0">
                <a:solidFill>
                  <a:schemeClr val="tx1"/>
                </a:solidFill>
                <a:latin typeface="+mn-lt"/>
                <a:cs typeface="Lucida Handwriting"/>
              </a:rPr>
              <a:t> </a:t>
            </a:r>
            <a:r>
              <a:rPr lang="en-US" sz="4000" b="1" dirty="0" err="1">
                <a:solidFill>
                  <a:schemeClr val="tx1"/>
                </a:solidFill>
                <a:latin typeface="+mn-lt"/>
                <a:cs typeface="Lucida Handwriting"/>
              </a:rPr>
              <a:t>dweud</a:t>
            </a:r>
            <a:r>
              <a:rPr lang="en-US" sz="4000" b="1" dirty="0">
                <a:solidFill>
                  <a:schemeClr val="tx1"/>
                </a:solidFill>
                <a:latin typeface="+mn-lt"/>
                <a:cs typeface="Lucida Handwriting"/>
              </a:rPr>
              <a:t>…?                    How do I say…?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16495" y="1978715"/>
            <a:ext cx="1987550" cy="19875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40691" y="4479105"/>
            <a:ext cx="2091784" cy="209178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649825" y="3927479"/>
            <a:ext cx="1459455" cy="282826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48725" y="1779060"/>
            <a:ext cx="2334287" cy="238686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473267" y="4479105"/>
            <a:ext cx="1509822" cy="20234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934450" y="1653119"/>
            <a:ext cx="2476500" cy="2095500"/>
          </a:xfrm>
          <a:prstGeom prst="rect">
            <a:avLst/>
          </a:prstGeom>
        </p:spPr>
      </p:pic>
      <p:pic>
        <p:nvPicPr>
          <p:cNvPr id="48130" name="Picture 2" descr="Image result for clipart read">
            <a:extLst>
              <a:ext uri="{FF2B5EF4-FFF2-40B4-BE49-F238E27FC236}">
                <a16:creationId xmlns:a16="http://schemas.microsoft.com/office/drawing/2014/main" id="{E0D50838-E2E8-B84F-93D3-CCFA7F0B8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7" y="2132315"/>
            <a:ext cx="3221982" cy="1781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132" name="Picture 4" descr="Image result for clipart eating">
            <a:extLst>
              <a:ext uri="{FF2B5EF4-FFF2-40B4-BE49-F238E27FC236}">
                <a16:creationId xmlns:a16="http://schemas.microsoft.com/office/drawing/2014/main" id="{6CA0008C-1770-B84F-AC3D-98AA1F519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077" y="4471139"/>
            <a:ext cx="1617470" cy="238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59942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/>
          <a:srcRect l="10800" t="12133" r="12400" b="10533"/>
          <a:stretch>
            <a:fillRect/>
          </a:stretch>
        </p:blipFill>
        <p:spPr>
          <a:xfrm>
            <a:off x="1752600" y="381001"/>
            <a:ext cx="1430866" cy="1440803"/>
          </a:xfrm>
          <a:prstGeom prst="rect">
            <a:avLst/>
          </a:prstGeom>
        </p:spPr>
      </p:pic>
      <p:sp>
        <p:nvSpPr>
          <p:cNvPr id="3" name="Oval Callout 2"/>
          <p:cNvSpPr/>
          <p:nvPr/>
        </p:nvSpPr>
        <p:spPr>
          <a:xfrm>
            <a:off x="3505200" y="381000"/>
            <a:ext cx="7162800" cy="1219200"/>
          </a:xfrm>
          <a:prstGeom prst="wedgeEllipseCallout">
            <a:avLst>
              <a:gd name="adj1" fmla="val -58619"/>
              <a:gd name="adj2" fmla="val 3885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267199" y="559860"/>
            <a:ext cx="6400800" cy="9143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5600"/>
              </a:lnSpc>
              <a:spcBef>
                <a:spcPct val="0"/>
              </a:spcBef>
              <a:buNone/>
              <a:defRPr sz="4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000">
                <a:solidFill>
                  <a:schemeClr val="tx1"/>
                </a:solidFill>
                <a:latin typeface="Lucida Handwriting"/>
                <a:cs typeface="Lucida Handwriting"/>
              </a:rPr>
              <a:t>Mae </a:t>
            </a:r>
            <a:r>
              <a:rPr lang="en-US" sz="3000" dirty="0" err="1">
                <a:solidFill>
                  <a:schemeClr val="tx1"/>
                </a:solidFill>
                <a:latin typeface="Lucida Handwriting"/>
                <a:cs typeface="Lucida Handwriting"/>
              </a:rPr>
              <a:t>Seimon</a:t>
            </a:r>
            <a:r>
              <a:rPr lang="en-US" sz="3000" dirty="0">
                <a:solidFill>
                  <a:schemeClr val="tx1"/>
                </a:solidFill>
                <a:latin typeface="Lucida Handwriting"/>
                <a:cs typeface="Lucida Handwriting"/>
              </a:rPr>
              <a:t> </a:t>
            </a:r>
            <a:r>
              <a:rPr lang="en-US" sz="3000" dirty="0" err="1">
                <a:solidFill>
                  <a:schemeClr val="tx1"/>
                </a:solidFill>
                <a:latin typeface="Lucida Handwriting"/>
                <a:cs typeface="Lucida Handwriting"/>
              </a:rPr>
              <a:t>yn</a:t>
            </a:r>
            <a:r>
              <a:rPr lang="en-US" sz="3000" dirty="0">
                <a:solidFill>
                  <a:schemeClr val="tx1"/>
                </a:solidFill>
                <a:latin typeface="Lucida Handwriting"/>
                <a:cs typeface="Lucida Handwriting"/>
              </a:rPr>
              <a:t> </a:t>
            </a:r>
            <a:r>
              <a:rPr lang="en-US" sz="3000" dirty="0" err="1">
                <a:solidFill>
                  <a:schemeClr val="tx1"/>
                </a:solidFill>
                <a:latin typeface="Lucida Handwriting"/>
                <a:cs typeface="Lucida Handwriting"/>
              </a:rPr>
              <a:t>dweud</a:t>
            </a:r>
            <a:r>
              <a:rPr lang="en-US" sz="3000" dirty="0">
                <a:solidFill>
                  <a:schemeClr val="tx1"/>
                </a:solidFill>
                <a:latin typeface="Lucida Handwriting"/>
                <a:cs typeface="Lucida Handwriting"/>
              </a:rPr>
              <a:t>…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16495" y="1978715"/>
            <a:ext cx="1987550" cy="19875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840691" y="4479105"/>
            <a:ext cx="2091784" cy="209178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649825" y="3927479"/>
            <a:ext cx="1459455" cy="282826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248725" y="1779060"/>
            <a:ext cx="2334287" cy="238686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473267" y="4479105"/>
            <a:ext cx="1509822" cy="20234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934450" y="1653119"/>
            <a:ext cx="2476500" cy="2095500"/>
          </a:xfrm>
          <a:prstGeom prst="rect">
            <a:avLst/>
          </a:prstGeom>
        </p:spPr>
      </p:pic>
      <p:pic>
        <p:nvPicPr>
          <p:cNvPr id="48130" name="Picture 2" descr="Image result for clipart read">
            <a:extLst>
              <a:ext uri="{FF2B5EF4-FFF2-40B4-BE49-F238E27FC236}">
                <a16:creationId xmlns:a16="http://schemas.microsoft.com/office/drawing/2014/main" id="{E0D50838-E2E8-B84F-93D3-CCFA7F0B8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7" y="2132315"/>
            <a:ext cx="3221982" cy="1781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132" name="Picture 4" descr="Image result for clipart eating">
            <a:extLst>
              <a:ext uri="{FF2B5EF4-FFF2-40B4-BE49-F238E27FC236}">
                <a16:creationId xmlns:a16="http://schemas.microsoft.com/office/drawing/2014/main" id="{6CA0008C-1770-B84F-AC3D-98AA1F5192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077" y="4471139"/>
            <a:ext cx="1617470" cy="238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04969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3553538" y="252153"/>
            <a:ext cx="3129895" cy="753687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altLang="en-US" sz="4000" b="1" dirty="0" err="1">
                <a:solidFill>
                  <a:schemeClr val="bg1"/>
                </a:solidFill>
                <a:ea typeface="ＭＳ Ｐゴシック" charset="-128"/>
              </a:rPr>
              <a:t>Sgwrs</a:t>
            </a:r>
            <a:endParaRPr lang="en-US" altLang="en-US" sz="4000" b="1" dirty="0">
              <a:solidFill>
                <a:schemeClr val="bg1"/>
              </a:solidFill>
              <a:ea typeface="ＭＳ Ｐゴシック" charset="-128"/>
            </a:endParaRPr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>
          <a:xfrm>
            <a:off x="324196" y="1538943"/>
            <a:ext cx="10781608" cy="3388658"/>
          </a:xfrm>
        </p:spPr>
        <p:txBody>
          <a:bodyPr>
            <a:noAutofit/>
          </a:bodyPr>
          <a:lstStyle/>
          <a:p>
            <a:pPr>
              <a:buFontTx/>
              <a:buNone/>
            </a:pPr>
            <a:r>
              <a:rPr lang="en-US" altLang="en-US" sz="2400" b="1" dirty="0" err="1">
                <a:ea typeface="ＭＳ Ｐゴシック" charset="-128"/>
              </a:rPr>
              <a:t>Athrawes</a:t>
            </a:r>
            <a:r>
              <a:rPr lang="en-US" altLang="en-US" sz="2400" b="1" dirty="0">
                <a:ea typeface="ＭＳ Ｐゴシック" charset="-128"/>
              </a:rPr>
              <a:t>:	</a:t>
            </a:r>
            <a:r>
              <a:rPr lang="en-US" altLang="en-US" sz="2400" b="1" dirty="0" err="1">
                <a:ea typeface="ＭＳ Ｐゴシック" charset="-128"/>
              </a:rPr>
              <a:t>Reit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blant</a:t>
            </a:r>
            <a:r>
              <a:rPr lang="en-US" altLang="en-US" sz="2400" b="1" dirty="0">
                <a:ea typeface="ＭＳ Ｐゴシック" charset="-128"/>
              </a:rPr>
              <a:t>, </a:t>
            </a:r>
            <a:r>
              <a:rPr lang="en-US" altLang="en-US" sz="2400" b="1" dirty="0" err="1">
                <a:ea typeface="ＭＳ Ｐゴシック" charset="-128"/>
              </a:rPr>
              <a:t>gwisg</a:t>
            </a:r>
            <a:r>
              <a:rPr lang="en-US" altLang="en-US" sz="2400" b="1" dirty="0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ffedog</a:t>
            </a:r>
            <a:r>
              <a:rPr lang="en-US" altLang="en-US" sz="2400" b="1" dirty="0">
                <a:ea typeface="ＭＳ Ｐゴシック" charset="-128"/>
              </a:rPr>
              <a:t>. </a:t>
            </a:r>
            <a:r>
              <a:rPr lang="en-US" altLang="en-US" sz="2400" b="1" dirty="0" err="1">
                <a:ea typeface="ＭＳ Ｐゴシック" charset="-128"/>
              </a:rPr>
              <a:t>Barod</a:t>
            </a:r>
            <a:r>
              <a:rPr lang="en-US" altLang="en-US" sz="2400" b="1" dirty="0">
                <a:ea typeface="ＭＳ Ｐゴシック" charset="-128"/>
              </a:rPr>
              <a:t>?</a:t>
            </a:r>
          </a:p>
          <a:p>
            <a:pPr>
              <a:buFontTx/>
              <a:buNone/>
            </a:pPr>
            <a:r>
              <a:rPr lang="en-US" altLang="en-US" sz="2400" b="1" dirty="0">
                <a:ea typeface="ＭＳ Ｐゴシック" charset="-128"/>
              </a:rPr>
              <a:t>Plant:		     </a:t>
            </a:r>
            <a:r>
              <a:rPr lang="en-US" altLang="en-US" sz="2400" b="1" dirty="0" err="1">
                <a:ea typeface="ＭＳ Ｐゴシック" charset="-128"/>
              </a:rPr>
              <a:t>Barod</a:t>
            </a:r>
            <a:r>
              <a:rPr lang="en-US" altLang="en-US" sz="2400" b="1" dirty="0">
                <a:ea typeface="ＭＳ Ｐゴシック" charset="-128"/>
              </a:rPr>
              <a:t>, Miss.</a:t>
            </a:r>
          </a:p>
          <a:p>
            <a:pPr>
              <a:buFontTx/>
              <a:buNone/>
            </a:pPr>
            <a:r>
              <a:rPr lang="en-US" altLang="en-US" sz="2400" b="1" dirty="0" err="1">
                <a:ea typeface="ＭＳ Ｐゴシック" charset="-128"/>
              </a:rPr>
              <a:t>Athrawes</a:t>
            </a:r>
            <a:r>
              <a:rPr lang="en-US" altLang="en-US" sz="2400" b="1" dirty="0">
                <a:ea typeface="ＭＳ Ｐゴシック" charset="-128"/>
              </a:rPr>
              <a:t>:	</a:t>
            </a:r>
            <a:r>
              <a:rPr lang="en-US" altLang="en-US" sz="2400" b="1" dirty="0" err="1">
                <a:ea typeface="ＭＳ Ｐゴシック" charset="-128"/>
              </a:rPr>
              <a:t>Cymysg</a:t>
            </a:r>
            <a:r>
              <a:rPr lang="en-US" altLang="en-US" sz="2400" b="1" dirty="0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 dirty="0">
                <a:solidFill>
                  <a:srgbClr val="5959FF"/>
                </a:solidFill>
                <a:ea typeface="ＭＳ Ｐゴシック" charset="-128"/>
              </a:rPr>
              <a:t> </a:t>
            </a:r>
            <a:r>
              <a:rPr lang="en-US" altLang="en-US" sz="2400" b="1" dirty="0">
                <a:ea typeface="ＭＳ Ｐゴシック" charset="-128"/>
              </a:rPr>
              <a:t>y </a:t>
            </a:r>
            <a:r>
              <a:rPr lang="en-US" altLang="en-US" sz="2400" b="1" dirty="0" err="1">
                <a:ea typeface="ＭＳ Ｐゴシック" charset="-128"/>
              </a:rPr>
              <a:t>paent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a’r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dŵr</a:t>
            </a:r>
            <a:r>
              <a:rPr lang="en-US" altLang="en-US" sz="2400" b="1" dirty="0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 dirty="0">
                <a:ea typeface="ＭＳ Ｐゴシック" charset="-128"/>
              </a:rPr>
              <a:t>Plant:		     </a:t>
            </a:r>
            <a:r>
              <a:rPr lang="en-US" altLang="en-US" sz="2400" b="1" dirty="0" err="1">
                <a:ea typeface="ＭＳ Ｐゴシック" charset="-128"/>
              </a:rPr>
              <a:t>Wps</a:t>
            </a:r>
            <a:r>
              <a:rPr lang="en-US" altLang="en-US" sz="2400" b="1" dirty="0">
                <a:ea typeface="ＭＳ Ｐゴシック" charset="-128"/>
              </a:rPr>
              <a:t>!</a:t>
            </a:r>
          </a:p>
          <a:p>
            <a:pPr>
              <a:buFontTx/>
              <a:buNone/>
            </a:pPr>
            <a:r>
              <a:rPr lang="en-US" altLang="en-US" sz="2400" b="1" dirty="0" err="1">
                <a:ea typeface="ＭＳ Ｐゴシック" charset="-128"/>
              </a:rPr>
              <a:t>Athrawes</a:t>
            </a:r>
            <a:r>
              <a:rPr lang="en-US" altLang="en-US" sz="2400" b="1" dirty="0">
                <a:ea typeface="ＭＳ Ｐゴシック" charset="-128"/>
              </a:rPr>
              <a:t>:	</a:t>
            </a:r>
            <a:r>
              <a:rPr lang="en-US" altLang="en-US" sz="2400" b="1" dirty="0" err="1">
                <a:ea typeface="ＭＳ Ｐゴシック" charset="-128"/>
              </a:rPr>
              <a:t>Bydd</a:t>
            </a:r>
            <a:r>
              <a:rPr lang="en-US" altLang="en-US" sz="2400" b="1" dirty="0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yn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ofalus</a:t>
            </a:r>
            <a:r>
              <a:rPr lang="en-US" altLang="en-US" sz="2400" b="1" dirty="0">
                <a:ea typeface="ＭＳ Ｐゴシック" charset="-128"/>
              </a:rPr>
              <a:t>!  </a:t>
            </a:r>
            <a:r>
              <a:rPr lang="en-US" altLang="en-US" sz="2400" b="1" dirty="0" err="1">
                <a:ea typeface="ＭＳ Ｐゴシック" charset="-128"/>
              </a:rPr>
              <a:t>Nawr</a:t>
            </a:r>
            <a:r>
              <a:rPr lang="en-US" altLang="en-US" sz="2400" b="1" dirty="0">
                <a:ea typeface="ＭＳ Ｐゴシック" charset="-128"/>
              </a:rPr>
              <a:t> ‘</a:t>
            </a:r>
            <a:r>
              <a:rPr lang="en-US" altLang="en-US" sz="2400" b="1" dirty="0" err="1">
                <a:ea typeface="ＭＳ Ｐゴシック" charset="-128"/>
              </a:rPr>
              <a:t>te</a:t>
            </a:r>
            <a:r>
              <a:rPr lang="en-US" altLang="en-US" sz="2400" b="1" dirty="0">
                <a:ea typeface="ＭＳ Ｐゴシック" charset="-128"/>
              </a:rPr>
              <a:t>, </a:t>
            </a:r>
            <a:r>
              <a:rPr lang="en-US" altLang="en-US" sz="2400" b="1" dirty="0" err="1">
                <a:ea typeface="ＭＳ Ｐゴシック" charset="-128"/>
              </a:rPr>
              <a:t>rho</a:t>
            </a:r>
            <a:r>
              <a:rPr lang="en-US" altLang="en-US" sz="2400" b="1" dirty="0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 dirty="0">
                <a:ea typeface="ＭＳ Ｐゴシック" charset="-128"/>
              </a:rPr>
              <a:t> y </a:t>
            </a:r>
            <a:r>
              <a:rPr lang="en-US" altLang="en-US" sz="2400" b="1" dirty="0" err="1">
                <a:ea typeface="ＭＳ Ｐゴシック" charset="-128"/>
              </a:rPr>
              <a:t>brwsh</a:t>
            </a:r>
            <a:r>
              <a:rPr lang="en-US" altLang="en-US" sz="2400" b="1" dirty="0">
                <a:ea typeface="ＭＳ Ｐゴシック" charset="-128"/>
              </a:rPr>
              <a:t>  </a:t>
            </a:r>
            <a:r>
              <a:rPr lang="en-US" altLang="en-US" sz="2400" b="1" dirty="0" err="1">
                <a:ea typeface="ＭＳ Ｐゴシック" charset="-128"/>
              </a:rPr>
              <a:t>yn</a:t>
            </a:r>
            <a:r>
              <a:rPr lang="en-US" altLang="en-US" sz="2400" b="1" dirty="0">
                <a:ea typeface="ＭＳ Ｐゴシック" charset="-128"/>
              </a:rPr>
              <a:t> y </a:t>
            </a:r>
            <a:r>
              <a:rPr lang="en-US" altLang="en-US" sz="2400" b="1" dirty="0" err="1">
                <a:ea typeface="ＭＳ Ｐゴシック" charset="-128"/>
              </a:rPr>
              <a:t>paent</a:t>
            </a:r>
            <a:r>
              <a:rPr lang="en-US" altLang="en-US" sz="2400" b="1" dirty="0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 dirty="0">
                <a:ea typeface="ＭＳ Ｐゴシック" charset="-128"/>
              </a:rPr>
              <a:t>Plant:		     </a:t>
            </a:r>
            <a:r>
              <a:rPr lang="en-US" altLang="en-US" sz="2400" b="1" dirty="0" err="1">
                <a:ea typeface="ＭＳ Ｐゴシック" charset="-128"/>
              </a:rPr>
              <a:t>Iawn</a:t>
            </a:r>
            <a:r>
              <a:rPr lang="en-US" altLang="en-US" sz="2400" b="1" dirty="0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2400" b="1" dirty="0" err="1">
                <a:ea typeface="ＭＳ Ｐゴシック" charset="-128"/>
              </a:rPr>
              <a:t>Athrawes</a:t>
            </a:r>
            <a:r>
              <a:rPr lang="en-US" altLang="en-US" sz="2400" b="1" dirty="0">
                <a:ea typeface="ＭＳ Ｐゴシック" charset="-128"/>
              </a:rPr>
              <a:t>:	</a:t>
            </a:r>
            <a:r>
              <a:rPr lang="en-US" altLang="en-US" sz="2400" b="1" dirty="0" err="1">
                <a:ea typeface="ＭＳ Ｐゴシック" charset="-128"/>
              </a:rPr>
              <a:t>Gwne</a:t>
            </a:r>
            <a:r>
              <a:rPr lang="en-US" altLang="en-US" sz="2400" b="1" dirty="0" err="1">
                <a:solidFill>
                  <a:srgbClr val="5959FF"/>
                </a:solidFill>
                <a:ea typeface="ＭＳ Ｐゴシック" charset="-128"/>
              </a:rPr>
              <a:t>wch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batrwm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igam</a:t>
            </a:r>
            <a:r>
              <a:rPr lang="en-US" altLang="en-US" sz="2400" b="1" dirty="0">
                <a:ea typeface="ＭＳ Ｐゴシック" charset="-128"/>
              </a:rPr>
              <a:t> </a:t>
            </a:r>
            <a:r>
              <a:rPr lang="en-US" altLang="en-US" sz="2400" b="1" dirty="0" err="1">
                <a:ea typeface="ＭＳ Ｐゴシック" charset="-128"/>
              </a:rPr>
              <a:t>ogam</a:t>
            </a:r>
            <a:r>
              <a:rPr lang="en-US" altLang="en-US" sz="2400" b="1" dirty="0">
                <a:ea typeface="ＭＳ Ｐゴシック" charset="-128"/>
              </a:rPr>
              <a:t> (</a:t>
            </a:r>
            <a:r>
              <a:rPr lang="en-US" altLang="en-US" sz="2400" b="1" i="1" dirty="0">
                <a:ea typeface="ＭＳ Ｐゴシック" charset="-128"/>
              </a:rPr>
              <a:t>zig </a:t>
            </a:r>
            <a:r>
              <a:rPr lang="en-US" altLang="en-US" sz="2400" b="1" i="1" dirty="0" err="1">
                <a:ea typeface="ＭＳ Ｐゴシック" charset="-128"/>
              </a:rPr>
              <a:t>zag</a:t>
            </a:r>
            <a:r>
              <a:rPr lang="en-US" altLang="en-US" sz="2400" b="1" dirty="0">
                <a:ea typeface="ＭＳ Ｐゴシック" charset="-128"/>
              </a:rPr>
              <a:t>). Da </a:t>
            </a:r>
            <a:r>
              <a:rPr lang="en-US" altLang="en-US" sz="2400" b="1" dirty="0" err="1">
                <a:ea typeface="ＭＳ Ｐゴシック" charset="-128"/>
              </a:rPr>
              <a:t>iawn</a:t>
            </a:r>
            <a:r>
              <a:rPr lang="en-US" altLang="en-US" sz="2400" b="1" dirty="0">
                <a:ea typeface="ＭＳ Ｐゴシック" charset="-128"/>
              </a:rPr>
              <a:t>, </a:t>
            </a:r>
            <a:r>
              <a:rPr lang="en-US" altLang="en-US" sz="2400" b="1" dirty="0" err="1">
                <a:ea typeface="ＭＳ Ｐゴシック" charset="-128"/>
              </a:rPr>
              <a:t>wir</a:t>
            </a:r>
            <a:r>
              <a:rPr lang="en-US" altLang="en-US" sz="2400" b="1" dirty="0">
                <a:ea typeface="ＭＳ Ｐゴシック" charset="-128"/>
              </a:rPr>
              <a:t>.</a:t>
            </a:r>
          </a:p>
          <a:p>
            <a:pPr>
              <a:buFontTx/>
              <a:buNone/>
            </a:pPr>
            <a:r>
              <a:rPr lang="en-US" altLang="en-US" sz="1050" b="1" dirty="0">
                <a:ea typeface="ＭＳ Ｐゴシック" charset="-128"/>
              </a:rPr>
              <a:t>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075500-F24E-E541-BA9A-657D1D62222D}"/>
              </a:ext>
            </a:extLst>
          </p:cNvPr>
          <p:cNvSpPr txBox="1"/>
          <p:nvPr/>
        </p:nvSpPr>
        <p:spPr>
          <a:xfrm>
            <a:off x="2464723" y="6043353"/>
            <a:ext cx="6500553" cy="369332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tro</a:t>
            </a:r>
            <a:r>
              <a:rPr lang="en-US" dirty="0"/>
              <a:t> chi:  Beth am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dirty="0" err="1"/>
              <a:t>sgwrs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phartner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3457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614" y="165879"/>
            <a:ext cx="6720993" cy="753687"/>
          </a:xfrm>
          <a:solidFill>
            <a:schemeClr val="accent2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Dim /  Paid / </a:t>
            </a:r>
            <a:r>
              <a:rPr lang="en-US" dirty="0" err="1">
                <a:solidFill>
                  <a:schemeClr val="bg1"/>
                </a:solidFill>
              </a:rPr>
              <a:t>Peidiwch</a:t>
            </a:r>
            <a:r>
              <a:rPr lang="en-US" dirty="0">
                <a:solidFill>
                  <a:schemeClr val="bg1"/>
                </a:solidFill>
              </a:rPr>
              <a:t>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519" y="1611949"/>
            <a:ext cx="1073604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/>
              <a:t>Dim ……                 No …..</a:t>
            </a:r>
          </a:p>
          <a:p>
            <a:pPr marL="0" indent="0">
              <a:buNone/>
            </a:pPr>
            <a:r>
              <a:rPr lang="en-US" sz="4000" b="1" dirty="0"/>
              <a:t>Paid  ……..             Do not / Don’t   (s)</a:t>
            </a:r>
          </a:p>
          <a:p>
            <a:pPr marL="0" indent="0">
              <a:buNone/>
            </a:pPr>
            <a:r>
              <a:rPr lang="en-US" sz="4000" b="1" dirty="0" err="1"/>
              <a:t>Peidiwch</a:t>
            </a:r>
            <a:r>
              <a:rPr lang="en-US" sz="4000" b="1" dirty="0"/>
              <a:t> ……..       Do not    / Don’t  (pl)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35110" y="4460550"/>
            <a:ext cx="2231571" cy="2231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01276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1877" y="243840"/>
            <a:ext cx="4468245" cy="695498"/>
          </a:xfrm>
          <a:solidFill>
            <a:schemeClr val="accent2"/>
          </a:solidFill>
        </p:spPr>
        <p:txBody>
          <a:bodyPr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Irregular verbs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5400" b="1" dirty="0" err="1"/>
              <a:t>Cer</a:t>
            </a:r>
            <a:r>
              <a:rPr lang="en-US" sz="5400" b="1" dirty="0"/>
              <a:t>!					</a:t>
            </a:r>
            <a:r>
              <a:rPr lang="en-US" sz="5400" b="1" dirty="0" err="1"/>
              <a:t>Ewch</a:t>
            </a:r>
            <a:r>
              <a:rPr lang="en-US" sz="5400" b="1" dirty="0"/>
              <a:t>!</a:t>
            </a:r>
          </a:p>
          <a:p>
            <a:pPr marL="0" indent="0">
              <a:buNone/>
            </a:pPr>
            <a:r>
              <a:rPr lang="en-US" sz="5400" b="1" dirty="0" err="1"/>
              <a:t>Dere</a:t>
            </a:r>
            <a:r>
              <a:rPr lang="en-US" sz="5400" b="1" dirty="0"/>
              <a:t>!				</a:t>
            </a:r>
            <a:r>
              <a:rPr lang="en-US" sz="5400" b="1" dirty="0" err="1"/>
              <a:t>Dewch</a:t>
            </a:r>
            <a:r>
              <a:rPr lang="en-US" sz="5400" b="1" dirty="0"/>
              <a:t>!</a:t>
            </a:r>
          </a:p>
          <a:p>
            <a:pPr marL="0" indent="0">
              <a:buNone/>
            </a:pPr>
            <a:r>
              <a:rPr lang="en-US" sz="5400" b="1" dirty="0" err="1"/>
              <a:t>Gwna</a:t>
            </a:r>
            <a:r>
              <a:rPr lang="en-US" sz="5400" b="1" dirty="0"/>
              <a:t>!			</a:t>
            </a:r>
            <a:r>
              <a:rPr lang="en-US" sz="5400" b="1" dirty="0" err="1"/>
              <a:t>Gwnewch</a:t>
            </a:r>
            <a:r>
              <a:rPr lang="en-US" sz="5400" b="1" dirty="0"/>
              <a:t>!</a:t>
            </a:r>
          </a:p>
          <a:p>
            <a:pPr marL="0" indent="0">
              <a:buNone/>
            </a:pPr>
            <a:r>
              <a:rPr lang="en-US" sz="5400" b="1" dirty="0" err="1"/>
              <a:t>Bydda</a:t>
            </a:r>
            <a:r>
              <a:rPr lang="en-US" sz="5400" b="1" dirty="0"/>
              <a:t>!			</a:t>
            </a:r>
            <a:r>
              <a:rPr lang="en-US" sz="5400" b="1" dirty="0" err="1"/>
              <a:t>Byddwch</a:t>
            </a:r>
            <a:r>
              <a:rPr lang="en-US" sz="54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459891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6445" y="243840"/>
            <a:ext cx="4119110" cy="778625"/>
          </a:xfrm>
          <a:solidFill>
            <a:schemeClr val="accent2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Dewch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i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eistedd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b="1" dirty="0" err="1"/>
              <a:t>Dewch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/>
              <a:t>eistedd</a:t>
            </a:r>
            <a:r>
              <a:rPr lang="en-US" sz="3600" b="1" dirty="0"/>
              <a:t>, </a:t>
            </a:r>
            <a:r>
              <a:rPr lang="en-US" sz="3600" b="1" dirty="0" err="1"/>
              <a:t>dewch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/>
              <a:t>eistedd</a:t>
            </a:r>
            <a:endParaRPr lang="en-US" sz="3600" b="1" dirty="0"/>
          </a:p>
          <a:p>
            <a:pPr marL="0" indent="0" algn="ctr">
              <a:buNone/>
            </a:pPr>
            <a:r>
              <a:rPr lang="en-US" sz="3600" b="1" dirty="0" err="1"/>
              <a:t>Ar</a:t>
            </a:r>
            <a:r>
              <a:rPr lang="en-US" sz="3600" b="1" dirty="0"/>
              <a:t> y carped </a:t>
            </a:r>
            <a:r>
              <a:rPr lang="en-US" sz="3600" b="1" dirty="0" err="1"/>
              <a:t>gyda</a:t>
            </a:r>
            <a:r>
              <a:rPr lang="en-US" sz="3600" b="1" dirty="0"/>
              <a:t> fi</a:t>
            </a:r>
          </a:p>
          <a:p>
            <a:pPr marL="0" indent="0" algn="ctr">
              <a:buNone/>
            </a:pPr>
            <a:r>
              <a:rPr lang="en-US" sz="3600" b="1" dirty="0" err="1"/>
              <a:t>Dewch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/>
              <a:t>eistedd</a:t>
            </a:r>
            <a:r>
              <a:rPr lang="en-US" sz="3600" b="1" dirty="0"/>
              <a:t>, </a:t>
            </a:r>
            <a:r>
              <a:rPr lang="en-US" sz="3600" b="1" dirty="0" err="1"/>
              <a:t>dewch</a:t>
            </a:r>
            <a:r>
              <a:rPr lang="en-US" sz="3600" b="1" dirty="0"/>
              <a:t> </a:t>
            </a:r>
            <a:r>
              <a:rPr lang="en-US" sz="3600" b="1" dirty="0" err="1"/>
              <a:t>i</a:t>
            </a:r>
            <a:r>
              <a:rPr lang="en-US" sz="3600" b="1" dirty="0"/>
              <a:t> </a:t>
            </a:r>
            <a:r>
              <a:rPr lang="en-US" sz="3600" b="1" dirty="0" err="1"/>
              <a:t>eistedd</a:t>
            </a:r>
            <a:endParaRPr lang="en-US" sz="3600" b="1" dirty="0"/>
          </a:p>
          <a:p>
            <a:pPr marL="0" indent="0" algn="ctr">
              <a:buNone/>
            </a:pPr>
            <a:r>
              <a:rPr lang="en-US" sz="3600" b="1" dirty="0" err="1"/>
              <a:t>Ar</a:t>
            </a:r>
            <a:r>
              <a:rPr lang="en-US" sz="3600" b="1" dirty="0"/>
              <a:t> y carped </a:t>
            </a:r>
            <a:r>
              <a:rPr lang="en-US" sz="3600" b="1" dirty="0" err="1"/>
              <a:t>gyda</a:t>
            </a:r>
            <a:r>
              <a:rPr lang="en-US" sz="3600" b="1" dirty="0"/>
              <a:t> fi!</a:t>
            </a:r>
          </a:p>
        </p:txBody>
      </p:sp>
    </p:spTree>
    <p:extLst>
      <p:ext uri="{BB962C8B-B14F-4D97-AF65-F5344CB8AC3E}">
        <p14:creationId xmlns:p14="http://schemas.microsoft.com/office/powerpoint/2010/main" val="21619042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5468" r="7602"/>
          <a:stretch/>
        </p:blipFill>
        <p:spPr>
          <a:xfrm rot="16200000">
            <a:off x="4428008" y="-2842526"/>
            <a:ext cx="3237808" cy="1199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39160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4478" r="42012"/>
          <a:stretch/>
        </p:blipFill>
        <p:spPr>
          <a:xfrm rot="16200000">
            <a:off x="4686826" y="-2641338"/>
            <a:ext cx="2801389" cy="11891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8450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A944D19-EA54-9B49-A0FC-D4EDF3986C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73642"/>
          <a:stretch/>
        </p:blipFill>
        <p:spPr>
          <a:xfrm rot="16200000">
            <a:off x="4435066" y="-3081965"/>
            <a:ext cx="3167151" cy="11991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12857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32509" y="149630"/>
            <a:ext cx="11405062" cy="645067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 err="1">
                <a:solidFill>
                  <a:schemeClr val="accent2"/>
                </a:solidFill>
                <a:effectLst/>
              </a:rPr>
              <a:t>Rheolau’r</a:t>
            </a:r>
            <a:r>
              <a:rPr lang="en-GB" sz="4000" b="1" dirty="0">
                <a:solidFill>
                  <a:schemeClr val="accent2"/>
                </a:solidFill>
                <a:effectLst/>
              </a:rPr>
              <a:t> </a:t>
            </a:r>
            <a:r>
              <a:rPr lang="en-GB" sz="4000" b="1" dirty="0" err="1">
                <a:solidFill>
                  <a:schemeClr val="accent2"/>
                </a:solidFill>
                <a:effectLst/>
              </a:rPr>
              <a:t>Dosbarth</a:t>
            </a:r>
            <a:endParaRPr lang="en-GB" sz="4000" b="1" dirty="0">
              <a:solidFill>
                <a:schemeClr val="accent2"/>
              </a:solidFill>
              <a:effectLst/>
            </a:endParaRPr>
          </a:p>
          <a:p>
            <a:pPr marL="0" indent="0">
              <a:buNone/>
            </a:pPr>
            <a:endParaRPr lang="en-GB" dirty="0">
              <a:effectLst/>
            </a:endParaRPr>
          </a:p>
          <a:p>
            <a:pPr marL="0" indent="0">
              <a:buNone/>
            </a:pPr>
            <a:r>
              <a:rPr lang="en-GB" b="1" dirty="0">
                <a:effectLst/>
              </a:rPr>
              <a:t>     </a:t>
            </a:r>
            <a:r>
              <a:rPr lang="en-GB" b="1" dirty="0" err="1">
                <a:effectLst/>
              </a:rPr>
              <a:t>Gwnewch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boster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ar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gyfer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eich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ystafell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ddosbarth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gyda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gorchmynion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defnyddiol</a:t>
            </a:r>
            <a:r>
              <a:rPr lang="en-GB" b="1" dirty="0">
                <a:effectLst/>
              </a:rPr>
              <a:t> </a:t>
            </a:r>
            <a:r>
              <a:rPr lang="en-GB" b="1" dirty="0" err="1">
                <a:effectLst/>
              </a:rPr>
              <a:t>i’r</a:t>
            </a:r>
            <a:r>
              <a:rPr lang="en-GB" b="1" dirty="0">
                <a:effectLst/>
              </a:rPr>
              <a:t> plant.</a:t>
            </a:r>
            <a:br>
              <a:rPr lang="en-GB" b="1" dirty="0">
                <a:effectLst/>
              </a:rPr>
            </a:br>
            <a:r>
              <a:rPr lang="en-GB" b="1" dirty="0">
                <a:effectLst/>
              </a:rPr>
              <a:t>     </a:t>
            </a:r>
            <a:r>
              <a:rPr lang="en-GB" i="1" dirty="0">
                <a:solidFill>
                  <a:schemeClr val="tx1"/>
                </a:solidFill>
                <a:effectLst/>
              </a:rPr>
              <a:t>Create a poster for your classroom with useful commands for the children.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effectLst/>
              </a:rPr>
              <a:t>     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tx1"/>
                </a:solidFill>
                <a:effectLst/>
              </a:rPr>
              <a:t>     </a:t>
            </a:r>
            <a:r>
              <a:rPr lang="en-GB" b="1" dirty="0" err="1">
                <a:solidFill>
                  <a:schemeClr val="tx1"/>
                </a:solidFill>
                <a:effectLst/>
              </a:rPr>
              <a:t>Triwch</a:t>
            </a:r>
            <a:r>
              <a:rPr lang="en-GB" b="1" dirty="0">
                <a:solidFill>
                  <a:schemeClr val="tx1"/>
                </a:solidFill>
                <a:effectLst/>
              </a:rPr>
              <a:t> </a:t>
            </a:r>
            <a:r>
              <a:rPr lang="en-GB" b="1" dirty="0" err="1">
                <a:solidFill>
                  <a:schemeClr val="tx1"/>
                </a:solidFill>
                <a:effectLst/>
              </a:rPr>
              <a:t>gynnwys</a:t>
            </a:r>
            <a:r>
              <a:rPr lang="en-GB" b="1" dirty="0">
                <a:solidFill>
                  <a:schemeClr val="tx1"/>
                </a:solidFill>
                <a:effectLst/>
              </a:rPr>
              <a:t> </a:t>
            </a:r>
            <a:r>
              <a:rPr lang="en-GB" b="1" dirty="0" err="1">
                <a:solidFill>
                  <a:schemeClr val="tx1"/>
                </a:solidFill>
                <a:effectLst/>
              </a:rPr>
              <a:t>amrywiaeth</a:t>
            </a:r>
            <a:r>
              <a:rPr lang="en-GB" b="1" dirty="0">
                <a:solidFill>
                  <a:schemeClr val="tx1"/>
                </a:solidFill>
                <a:effectLst/>
              </a:rPr>
              <a:t> o </a:t>
            </a:r>
            <a:r>
              <a:rPr lang="en-GB" b="1" dirty="0" err="1">
                <a:solidFill>
                  <a:schemeClr val="tx1"/>
                </a:solidFill>
                <a:effectLst/>
              </a:rPr>
              <a:t>batrymau</a:t>
            </a:r>
            <a:r>
              <a:rPr lang="en-GB" b="1" dirty="0">
                <a:solidFill>
                  <a:schemeClr val="tx1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  <a:effectLst/>
              </a:rPr>
              <a:t>     You should try and include various patterns…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tx1"/>
                </a:solidFill>
              </a:rPr>
              <a:t>	</a:t>
            </a:r>
            <a:endParaRPr lang="en-GB" i="1" dirty="0">
              <a:solidFill>
                <a:schemeClr val="tx1"/>
              </a:solidFill>
              <a:effectLst/>
            </a:endParaRPr>
          </a:p>
          <a:p>
            <a:r>
              <a:rPr lang="en-GB" b="1" dirty="0">
                <a:effectLst/>
              </a:rPr>
              <a:t>Dim …</a:t>
            </a:r>
          </a:p>
          <a:p>
            <a:r>
              <a:rPr lang="en-GB" b="1" dirty="0" err="1">
                <a:effectLst/>
              </a:rPr>
              <a:t>Rhaid</a:t>
            </a:r>
            <a:r>
              <a:rPr lang="en-GB" b="1" dirty="0">
                <a:effectLst/>
              </a:rPr>
              <a:t> …</a:t>
            </a:r>
          </a:p>
          <a:p>
            <a:r>
              <a:rPr lang="en-GB" b="1" dirty="0" err="1">
                <a:effectLst/>
              </a:rPr>
              <a:t>Peidiwch</a:t>
            </a:r>
            <a:r>
              <a:rPr lang="en-GB" b="1" dirty="0">
                <a:effectLst/>
              </a:rPr>
              <a:t> …</a:t>
            </a:r>
          </a:p>
          <a:p>
            <a:r>
              <a:rPr lang="en-GB" b="1" dirty="0" err="1">
                <a:effectLst/>
              </a:rPr>
              <a:t>Cerddwch</a:t>
            </a:r>
            <a:r>
              <a:rPr lang="en-GB" b="1" dirty="0">
                <a:effectLst/>
              </a:rPr>
              <a:t> …</a:t>
            </a:r>
            <a:r>
              <a:rPr lang="en-GB" b="1" i="1" dirty="0">
                <a:effectLst/>
              </a:rPr>
              <a:t> </a:t>
            </a:r>
            <a:endParaRPr lang="en-GB" b="1" dirty="0">
              <a:effectLst/>
            </a:endParaRPr>
          </a:p>
          <a:p>
            <a:pPr marL="0" indent="0">
              <a:buNone/>
            </a:pPr>
            <a:endParaRPr lang="en-GB" b="1" i="1" dirty="0">
              <a:effectLst/>
            </a:endParaRPr>
          </a:p>
          <a:p>
            <a:pPr marL="0" indent="0">
              <a:buNone/>
            </a:pPr>
            <a:r>
              <a:rPr lang="en-GB" b="1" i="1" dirty="0">
                <a:effectLst/>
              </a:rPr>
              <a:t>Try and include </a:t>
            </a:r>
            <a:r>
              <a:rPr lang="en-GB" b="1" i="1" dirty="0">
                <a:solidFill>
                  <a:schemeClr val="tx1"/>
                </a:solidFill>
                <a:effectLst/>
              </a:rPr>
              <a:t>about </a:t>
            </a:r>
            <a:r>
              <a:rPr lang="en-GB" b="1" i="1" dirty="0">
                <a:solidFill>
                  <a:schemeClr val="tx1"/>
                </a:solidFill>
                <a:highlight>
                  <a:srgbClr val="FFFF00"/>
                </a:highlight>
              </a:rPr>
              <a:t>8</a:t>
            </a:r>
            <a:r>
              <a:rPr lang="en-GB" b="1" i="1" dirty="0">
                <a:solidFill>
                  <a:schemeClr val="tx1"/>
                </a:solidFill>
              </a:rPr>
              <a:t> </a:t>
            </a:r>
            <a:r>
              <a:rPr lang="en-GB" b="1" i="1" dirty="0">
                <a:solidFill>
                  <a:schemeClr val="tx1"/>
                </a:solidFill>
                <a:effectLst/>
              </a:rPr>
              <a:t>different commands.</a:t>
            </a:r>
            <a:endParaRPr lang="en-GB" b="1" dirty="0">
              <a:solidFill>
                <a:schemeClr val="tx1"/>
              </a:solidFill>
              <a:effectLst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85117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3076326" y="139103"/>
            <a:ext cx="4667750" cy="836815"/>
          </a:xfrm>
          <a:solidFill>
            <a:schemeClr val="accent2"/>
          </a:solidFill>
        </p:spPr>
        <p:txBody>
          <a:bodyPr>
            <a:normAutofit/>
          </a:bodyPr>
          <a:lstStyle/>
          <a:p>
            <a:pPr algn="ctr"/>
            <a:r>
              <a:rPr lang="en-US" altLang="en-US" sz="4000" b="1" dirty="0">
                <a:solidFill>
                  <a:schemeClr val="bg1"/>
                </a:solidFill>
                <a:ea typeface="ＭＳ Ｐゴシック" charset="-128"/>
              </a:rPr>
              <a:t>GORCHMYNION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669021" y="1453227"/>
            <a:ext cx="8596668" cy="3880773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dirty="0">
                <a:ea typeface="ＭＳ Ｐゴシック" charset="-128"/>
              </a:rPr>
              <a:t>   </a:t>
            </a:r>
            <a:r>
              <a:rPr lang="en-US" altLang="en-US" i="1" dirty="0">
                <a:ea typeface="ＭＳ Ｐゴシック" charset="-128"/>
              </a:rPr>
              <a:t>How many commands can you mime in two minutes? </a:t>
            </a:r>
            <a:r>
              <a:rPr lang="en-US" altLang="en-US" dirty="0">
                <a:ea typeface="ＭＳ Ｐゴシック" charset="-128"/>
              </a:rPr>
              <a:t>(</a:t>
            </a:r>
            <a:r>
              <a:rPr lang="en-US" altLang="en-US" dirty="0" err="1">
                <a:ea typeface="ＭＳ Ｐゴシック" charset="-128"/>
              </a:rPr>
              <a:t>dwy</a:t>
            </a:r>
            <a:r>
              <a:rPr lang="en-US" altLang="en-US" dirty="0">
                <a:ea typeface="ＭＳ Ｐゴシック" charset="-128"/>
              </a:rPr>
              <a:t> </a:t>
            </a:r>
            <a:r>
              <a:rPr lang="en-US" altLang="en-US" dirty="0" err="1">
                <a:ea typeface="ＭＳ Ｐゴシック" charset="-128"/>
              </a:rPr>
              <a:t>funud</a:t>
            </a:r>
            <a:r>
              <a:rPr lang="en-US" altLang="en-US" dirty="0">
                <a:ea typeface="ＭＳ Ｐゴシック" charset="-128"/>
              </a:rPr>
              <a:t>)</a:t>
            </a:r>
            <a:endParaRPr lang="en-US" altLang="en-US" i="1" dirty="0">
              <a:ea typeface="ＭＳ Ｐゴシック" charset="-128"/>
            </a:endParaRPr>
          </a:p>
        </p:txBody>
      </p:sp>
      <p:pic>
        <p:nvPicPr>
          <p:cNvPr id="26628" name="Picture 3" descr="http://t0.gstatic.com/images?q=tbn:ANd9GcSf6DgJxUE0o2XX_2S1q3_8GEqxhFqk5NmmT04N3KtHDg8n5x9hn1JJPvQ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18" y="2414472"/>
            <a:ext cx="1773007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4" descr="http://t1.gstatic.com/images?q=tbn:ANd9GcTzcbDj0f-alO4a33ACPYw_zKj1KAurSsbbGvDua2A3M-qd5pJmkcbLvOo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251" y="4600704"/>
            <a:ext cx="1820863" cy="160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78" name="Picture 2" descr="Image result for clipart run">
            <a:extLst>
              <a:ext uri="{FF2B5EF4-FFF2-40B4-BE49-F238E27FC236}">
                <a16:creationId xmlns:a16="http://schemas.microsoft.com/office/drawing/2014/main" id="{AFA5A031-0636-154F-AF51-CE6E32023B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04"/>
          <a:stretch/>
        </p:blipFill>
        <p:spPr bwMode="auto">
          <a:xfrm>
            <a:off x="5230487" y="2159556"/>
            <a:ext cx="2262051" cy="218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180" name="Picture 4" descr="Image result for clipart cut">
            <a:extLst>
              <a:ext uri="{FF2B5EF4-FFF2-40B4-BE49-F238E27FC236}">
                <a16:creationId xmlns:a16="http://schemas.microsoft.com/office/drawing/2014/main" id="{1C30B60F-7969-0248-948B-DB8CF3E514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4663" y="4345788"/>
            <a:ext cx="2262051" cy="227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8015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4294967295"/>
          </p:nvPr>
        </p:nvSpPr>
        <p:spPr>
          <a:xfrm>
            <a:off x="415636" y="1410892"/>
            <a:ext cx="11504814" cy="497681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en-GB" sz="3500" b="1" dirty="0" err="1"/>
              <a:t>Cymerwch</a:t>
            </a:r>
            <a:r>
              <a:rPr lang="en-GB" sz="3500" b="1" dirty="0"/>
              <a:t> </a:t>
            </a:r>
            <a:r>
              <a:rPr lang="en-GB" sz="3500" b="1" dirty="0" err="1"/>
              <a:t>ddarn</a:t>
            </a:r>
            <a:r>
              <a:rPr lang="en-GB" sz="3500" b="1" dirty="0"/>
              <a:t> o </a:t>
            </a:r>
            <a:r>
              <a:rPr lang="en-GB" sz="3500" b="1" dirty="0" err="1"/>
              <a:t>bapur</a:t>
            </a:r>
            <a:r>
              <a:rPr lang="en-GB" sz="3500" b="1" dirty="0"/>
              <a:t> </a:t>
            </a:r>
            <a:r>
              <a:rPr lang="en-GB" sz="3500" b="1" dirty="0" err="1"/>
              <a:t>sgwâr</a:t>
            </a:r>
            <a:r>
              <a:rPr lang="en-GB" sz="3500" b="1" dirty="0"/>
              <a:t>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Plygwch</a:t>
            </a:r>
            <a:r>
              <a:rPr lang="en-GB" sz="3500" b="1" dirty="0"/>
              <a:t> y </a:t>
            </a:r>
            <a:r>
              <a:rPr lang="en-GB" sz="3500" b="1" dirty="0" err="1"/>
              <a:t>corneli</a:t>
            </a:r>
            <a:r>
              <a:rPr lang="en-GB" sz="3500" b="1" dirty="0"/>
              <a:t> </a:t>
            </a:r>
            <a:r>
              <a:rPr lang="en-GB" sz="3500" b="1" dirty="0" err="1"/>
              <a:t>i’r</a:t>
            </a:r>
            <a:r>
              <a:rPr lang="en-GB" sz="3500" b="1" dirty="0"/>
              <a:t> </a:t>
            </a:r>
            <a:r>
              <a:rPr lang="en-GB" sz="3500" b="1" dirty="0" err="1"/>
              <a:t>canol</a:t>
            </a:r>
            <a:r>
              <a:rPr lang="en-GB" sz="3500" b="1" dirty="0"/>
              <a:t>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Trowch</a:t>
            </a:r>
            <a:r>
              <a:rPr lang="en-GB" sz="3500" b="1" dirty="0"/>
              <a:t> y </a:t>
            </a:r>
            <a:r>
              <a:rPr lang="en-GB" sz="3500" b="1" dirty="0" err="1"/>
              <a:t>sgwâr</a:t>
            </a:r>
            <a:r>
              <a:rPr lang="en-GB" sz="3500" b="1" dirty="0"/>
              <a:t> </a:t>
            </a:r>
            <a:r>
              <a:rPr lang="en-GB" sz="3500" b="1" dirty="0" err="1"/>
              <a:t>drosodd</a:t>
            </a:r>
            <a:r>
              <a:rPr lang="en-GB" sz="3500" b="1" dirty="0"/>
              <a:t>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Plygwch</a:t>
            </a:r>
            <a:r>
              <a:rPr lang="en-GB" sz="3500" b="1" dirty="0"/>
              <a:t> y </a:t>
            </a:r>
            <a:r>
              <a:rPr lang="en-GB" sz="3500" b="1" dirty="0" err="1"/>
              <a:t>corneli</a:t>
            </a:r>
            <a:r>
              <a:rPr lang="en-GB" sz="3500" b="1" dirty="0"/>
              <a:t> </a:t>
            </a:r>
            <a:r>
              <a:rPr lang="en-GB" sz="3500" b="1" dirty="0" err="1"/>
              <a:t>i’r</a:t>
            </a:r>
            <a:r>
              <a:rPr lang="en-GB" sz="3500" b="1" dirty="0"/>
              <a:t> </a:t>
            </a:r>
            <a:r>
              <a:rPr lang="en-GB" sz="3500" b="1" dirty="0" err="1"/>
              <a:t>canol</a:t>
            </a:r>
            <a:r>
              <a:rPr lang="en-GB" sz="3500" b="1" dirty="0"/>
              <a:t> eto.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Plygwch</a:t>
            </a:r>
            <a:r>
              <a:rPr lang="en-GB" sz="3500" b="1" dirty="0"/>
              <a:t> y </a:t>
            </a:r>
            <a:r>
              <a:rPr lang="en-GB" sz="3500" b="1" dirty="0" err="1"/>
              <a:t>sgwâr</a:t>
            </a:r>
            <a:r>
              <a:rPr lang="en-GB" sz="3500" b="1" dirty="0"/>
              <a:t> </a:t>
            </a:r>
            <a:r>
              <a:rPr lang="en-GB" sz="3500" b="1" dirty="0" err="1"/>
              <a:t>yn</a:t>
            </a:r>
            <a:r>
              <a:rPr lang="en-GB" sz="3500" b="1" dirty="0"/>
              <a:t> </a:t>
            </a:r>
            <a:r>
              <a:rPr lang="en-GB" sz="3500" b="1" dirty="0" err="1"/>
              <a:t>hanner</a:t>
            </a:r>
            <a:r>
              <a:rPr lang="en-GB" sz="3500" b="1" dirty="0"/>
              <a:t>, ac </a:t>
            </a:r>
            <a:r>
              <a:rPr lang="en-GB" sz="3500" b="1" dirty="0" err="1"/>
              <a:t>yn</a:t>
            </a:r>
            <a:r>
              <a:rPr lang="en-GB" sz="3500" b="1" dirty="0"/>
              <a:t> </a:t>
            </a:r>
            <a:r>
              <a:rPr lang="en-GB" sz="3500" b="1" dirty="0" err="1"/>
              <a:t>hanner</a:t>
            </a:r>
            <a:r>
              <a:rPr lang="en-GB" sz="3500" b="1" dirty="0"/>
              <a:t> eto.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Agorwch</a:t>
            </a:r>
            <a:r>
              <a:rPr lang="en-GB" sz="3500" b="1" dirty="0"/>
              <a:t> e </a:t>
            </a:r>
            <a:r>
              <a:rPr lang="en-GB" sz="3500" b="1" dirty="0" err="1"/>
              <a:t>i</a:t>
            </a:r>
            <a:r>
              <a:rPr lang="en-GB" sz="3500" b="1" dirty="0"/>
              <a:t> </a:t>
            </a:r>
            <a:r>
              <a:rPr lang="en-GB" sz="3500" b="1" dirty="0" err="1"/>
              <a:t>wneud</a:t>
            </a:r>
            <a:r>
              <a:rPr lang="en-GB" sz="3500" b="1" dirty="0"/>
              <a:t> </a:t>
            </a:r>
            <a:r>
              <a:rPr lang="en-GB" sz="3500" b="1" dirty="0" err="1"/>
              <a:t>sgwâr</a:t>
            </a:r>
            <a:r>
              <a:rPr lang="en-GB" sz="3500" b="1" dirty="0"/>
              <a:t> </a:t>
            </a:r>
            <a:r>
              <a:rPr lang="en-GB" sz="3500" b="1" dirty="0" err="1"/>
              <a:t>mwy</a:t>
            </a:r>
            <a:r>
              <a:rPr lang="en-GB" sz="3500" b="1" dirty="0"/>
              <a:t>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Rhowch</a:t>
            </a:r>
            <a:r>
              <a:rPr lang="en-GB" sz="3500" b="1" dirty="0"/>
              <a:t> </a:t>
            </a:r>
            <a:r>
              <a:rPr lang="en-GB" sz="3500" b="1" dirty="0" err="1"/>
              <a:t>fys</a:t>
            </a:r>
            <a:r>
              <a:rPr lang="en-GB" sz="3500" b="1" dirty="0"/>
              <a:t> a bawd o </a:t>
            </a:r>
            <a:r>
              <a:rPr lang="en-GB" sz="3500" b="1" dirty="0" err="1"/>
              <a:t>dan</a:t>
            </a:r>
            <a:r>
              <a:rPr lang="en-GB" sz="3500" b="1" dirty="0"/>
              <a:t> y </a:t>
            </a:r>
            <a:r>
              <a:rPr lang="en-GB" sz="3500" b="1" dirty="0" err="1"/>
              <a:t>fflapiau</a:t>
            </a:r>
            <a:r>
              <a:rPr lang="en-GB" sz="3500" b="1" dirty="0"/>
              <a:t>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Dewch</a:t>
            </a:r>
            <a:r>
              <a:rPr lang="en-GB" sz="3500" b="1" dirty="0"/>
              <a:t> </a:t>
            </a:r>
            <a:r>
              <a:rPr lang="en-GB" sz="3500" b="1" dirty="0" err="1"/>
              <a:t>a’r</a:t>
            </a:r>
            <a:r>
              <a:rPr lang="en-GB" sz="3500" b="1" dirty="0"/>
              <a:t> </a:t>
            </a:r>
            <a:r>
              <a:rPr lang="en-GB" sz="3500" b="1" dirty="0" err="1"/>
              <a:t>fflapiau</a:t>
            </a:r>
            <a:r>
              <a:rPr lang="en-GB" sz="3500" b="1" dirty="0"/>
              <a:t> at </a:t>
            </a:r>
            <a:r>
              <a:rPr lang="en-GB" sz="3500" b="1" dirty="0" err="1"/>
              <a:t>ei</a:t>
            </a:r>
            <a:r>
              <a:rPr lang="en-GB" sz="3500" b="1" dirty="0"/>
              <a:t> </a:t>
            </a:r>
            <a:r>
              <a:rPr lang="en-GB" sz="3500" b="1" dirty="0" err="1"/>
              <a:t>gilydd</a:t>
            </a:r>
            <a:r>
              <a:rPr lang="en-GB" sz="3500" b="1" dirty="0"/>
              <a:t>.</a:t>
            </a:r>
          </a:p>
          <a:p>
            <a:pPr marL="514350" indent="-514350">
              <a:buAutoNum type="arabicPeriod"/>
            </a:pPr>
            <a:r>
              <a:rPr lang="en-GB" sz="3500" b="1" dirty="0" err="1"/>
              <a:t>Dyna</a:t>
            </a:r>
            <a:r>
              <a:rPr lang="en-GB" sz="3500" b="1" dirty="0"/>
              <a:t> chi- </a:t>
            </a:r>
            <a:r>
              <a:rPr lang="en-GB" sz="3500" b="1" dirty="0" err="1"/>
              <a:t>Ceg</a:t>
            </a:r>
            <a:r>
              <a:rPr lang="en-GB" sz="3500" b="1" dirty="0"/>
              <a:t> y </a:t>
            </a:r>
            <a:r>
              <a:rPr lang="en-GB" sz="3500" b="1" dirty="0" err="1"/>
              <a:t>ddraig</a:t>
            </a:r>
            <a:r>
              <a:rPr lang="en-GB" sz="3500" b="1" dirty="0"/>
              <a:t>!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BE2DEE6-A726-154A-81E9-10523B563B4E}"/>
              </a:ext>
            </a:extLst>
          </p:cNvPr>
          <p:cNvSpPr txBox="1"/>
          <p:nvPr/>
        </p:nvSpPr>
        <p:spPr>
          <a:xfrm>
            <a:off x="3624349" y="229227"/>
            <a:ext cx="3931920" cy="707886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Gweithgaredd</a:t>
            </a:r>
            <a:endParaRPr lang="en-US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52378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8AE03-91A0-457E-998F-8FD7BF6CE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6000" b="1" dirty="0" err="1"/>
              <a:t>Diolch</a:t>
            </a:r>
            <a:r>
              <a:rPr lang="en-GB" sz="6000" b="1" dirty="0"/>
              <a:t> a ...</a:t>
            </a:r>
          </a:p>
        </p:txBody>
      </p:sp>
      <p:pic>
        <p:nvPicPr>
          <p:cNvPr id="8" name="Picture 8" descr="A picture containing white&#10;&#10;Description generated with very high confidence">
            <a:extLst>
              <a:ext uri="{FF2B5EF4-FFF2-40B4-BE49-F238E27FC236}">
                <a16:creationId xmlns:a16="http://schemas.microsoft.com/office/drawing/2014/main" id="{CD3E0A4F-1332-4A08-B2C7-D31C00C8FB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93444" y="1296942"/>
            <a:ext cx="3681502" cy="3681502"/>
          </a:xfrm>
        </p:spPr>
      </p:pic>
    </p:spTree>
    <p:extLst>
      <p:ext uri="{BB962C8B-B14F-4D97-AF65-F5344CB8AC3E}">
        <p14:creationId xmlns:p14="http://schemas.microsoft.com/office/powerpoint/2010/main" val="88367568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{F1E3EC66-BA5A-B540-99FA-9E2A4F388C29}tf10001060</Template>
  <TotalTime>1204</TotalTime>
  <Words>1135</Words>
  <Application>Microsoft Office PowerPoint</Application>
  <PresentationFormat>Widescreen</PresentationFormat>
  <Paragraphs>359</Paragraphs>
  <Slides>37</Slides>
  <Notes>19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Facet</vt:lpstr>
      <vt:lpstr>Sesiwn 4</vt:lpstr>
      <vt:lpstr>PowerPoint Presentation</vt:lpstr>
      <vt:lpstr>Amser cofrestru ...      Registration time ...  </vt:lpstr>
      <vt:lpstr>Amser cofrestru                  Registration time </vt:lpstr>
      <vt:lpstr>Beth am adolygu …?                    Time to revise ….  </vt:lpstr>
      <vt:lpstr>PowerPoint Presentation</vt:lpstr>
      <vt:lpstr>Y treiglad meddal                        The soft mutation</vt:lpstr>
      <vt:lpstr>Pa liw ydy'r  …?                      What colour is the …?  </vt:lpstr>
      <vt:lpstr>Pa liw ydy'r  …?       What colour is the …?  </vt:lpstr>
      <vt:lpstr>Beth yw’r rhif?           What is the number?  </vt:lpstr>
      <vt:lpstr>Dyma ……                               This is … / Here is …</vt:lpstr>
      <vt:lpstr>Adolygu …                                        Revising …   </vt:lpstr>
      <vt:lpstr>Eich tro chi …                                  Your turn …   </vt:lpstr>
      <vt:lpstr>Rhifau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Rhaid …</vt:lpstr>
      <vt:lpstr>Dril 1</vt:lpstr>
      <vt:lpstr>Gorchmynion / Commands</vt:lpstr>
      <vt:lpstr>Groups and individuals</vt:lpstr>
      <vt:lpstr>PowerPoint Presentation</vt:lpstr>
      <vt:lpstr>PowerPoint Presentation</vt:lpstr>
      <vt:lpstr>Sgwrs</vt:lpstr>
      <vt:lpstr>Dim /  Paid / Peidiwch ….</vt:lpstr>
      <vt:lpstr>Irregular verbs</vt:lpstr>
      <vt:lpstr>Dewch i eistedd</vt:lpstr>
      <vt:lpstr>PowerPoint Presentation</vt:lpstr>
      <vt:lpstr>PowerPoint Presentation</vt:lpstr>
      <vt:lpstr>PowerPoint Presentation</vt:lpstr>
      <vt:lpstr>PowerPoint Presentation</vt:lpstr>
      <vt:lpstr>GORCHMYNION</vt:lpstr>
      <vt:lpstr>PowerPoint Presentation</vt:lpstr>
      <vt:lpstr>Diolch a 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Uned 2</dc:title>
  <dc:creator>Microsoft Office User</dc:creator>
  <cp:lastModifiedBy>Nia Evans</cp:lastModifiedBy>
  <cp:revision>685</cp:revision>
  <cp:lastPrinted>2020-02-03T13:52:20Z</cp:lastPrinted>
  <dcterms:created xsi:type="dcterms:W3CDTF">2015-12-21T14:17:18Z</dcterms:created>
  <dcterms:modified xsi:type="dcterms:W3CDTF">2020-03-02T11:24:12Z</dcterms:modified>
</cp:coreProperties>
</file>