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5" r:id="rId3"/>
    <p:sldMasterId id="2147483669" r:id="rId4"/>
    <p:sldMasterId id="2147483681" r:id="rId5"/>
    <p:sldMasterId id="2147483693" r:id="rId6"/>
    <p:sldMasterId id="2147483695" r:id="rId7"/>
  </p:sldMasterIdLst>
  <p:notesMasterIdLst>
    <p:notesMasterId r:id="rId21"/>
  </p:notesMasterIdLst>
  <p:sldIdLst>
    <p:sldId id="793" r:id="rId8"/>
    <p:sldId id="794" r:id="rId9"/>
    <p:sldId id="964" r:id="rId10"/>
    <p:sldId id="589" r:id="rId11"/>
    <p:sldId id="966" r:id="rId12"/>
    <p:sldId id="305" r:id="rId13"/>
    <p:sldId id="349" r:id="rId14"/>
    <p:sldId id="967" r:id="rId15"/>
    <p:sldId id="969" r:id="rId16"/>
    <p:sldId id="306" r:id="rId17"/>
    <p:sldId id="326" r:id="rId18"/>
    <p:sldId id="974" r:id="rId19"/>
    <p:sldId id="973" r:id="rId20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898" autoAdjust="0"/>
    <p:restoredTop sz="93187" autoAdjust="0"/>
  </p:normalViewPr>
  <p:slideViewPr>
    <p:cSldViewPr snapToGrid="0">
      <p:cViewPr varScale="1">
        <p:scale>
          <a:sx n="91" d="100"/>
          <a:sy n="91" d="100"/>
        </p:scale>
        <p:origin x="60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9EC54533-8641-42CD-A55F-C99415AF8E89}"/>
    <pc:docChg chg="delSld">
      <pc:chgData name="Julie Crossman" userId="d902ac89-ff56-4e5d-982f-3384b0284abe" providerId="ADAL" clId="{9EC54533-8641-42CD-A55F-C99415AF8E89}" dt="2024-08-07T15:13:32.507" v="7" actId="47"/>
      <pc:docMkLst>
        <pc:docMk/>
      </pc:docMkLst>
      <pc:sldChg chg="del">
        <pc:chgData name="Julie Crossman" userId="d902ac89-ff56-4e5d-982f-3384b0284abe" providerId="ADAL" clId="{9EC54533-8641-42CD-A55F-C99415AF8E89}" dt="2024-08-07T15:13:26.726" v="0" actId="47"/>
        <pc:sldMkLst>
          <pc:docMk/>
          <pc:sldMk cId="1285955439" sldId="307"/>
        </pc:sldMkLst>
      </pc:sldChg>
      <pc:sldChg chg="del">
        <pc:chgData name="Julie Crossman" userId="d902ac89-ff56-4e5d-982f-3384b0284abe" providerId="ADAL" clId="{9EC54533-8641-42CD-A55F-C99415AF8E89}" dt="2024-08-07T15:13:28.904" v="3" actId="47"/>
        <pc:sldMkLst>
          <pc:docMk/>
          <pc:sldMk cId="14599560" sldId="309"/>
        </pc:sldMkLst>
      </pc:sldChg>
      <pc:sldChg chg="del">
        <pc:chgData name="Julie Crossman" userId="d902ac89-ff56-4e5d-982f-3384b0284abe" providerId="ADAL" clId="{9EC54533-8641-42CD-A55F-C99415AF8E89}" dt="2024-08-07T15:13:29.755" v="4" actId="47"/>
        <pc:sldMkLst>
          <pc:docMk/>
          <pc:sldMk cId="3311378911" sldId="310"/>
        </pc:sldMkLst>
      </pc:sldChg>
      <pc:sldChg chg="del">
        <pc:chgData name="Julie Crossman" userId="d902ac89-ff56-4e5d-982f-3384b0284abe" providerId="ADAL" clId="{9EC54533-8641-42CD-A55F-C99415AF8E89}" dt="2024-08-07T15:13:27.069" v="1" actId="47"/>
        <pc:sldMkLst>
          <pc:docMk/>
          <pc:sldMk cId="3831811888" sldId="311"/>
        </pc:sldMkLst>
      </pc:sldChg>
      <pc:sldChg chg="del">
        <pc:chgData name="Julie Crossman" userId="d902ac89-ff56-4e5d-982f-3384b0284abe" providerId="ADAL" clId="{9EC54533-8641-42CD-A55F-C99415AF8E89}" dt="2024-08-07T15:13:30.702" v="5" actId="47"/>
        <pc:sldMkLst>
          <pc:docMk/>
          <pc:sldMk cId="2825320640" sldId="314"/>
        </pc:sldMkLst>
      </pc:sldChg>
      <pc:sldChg chg="del">
        <pc:chgData name="Julie Crossman" userId="d902ac89-ff56-4e5d-982f-3384b0284abe" providerId="ADAL" clId="{9EC54533-8641-42CD-A55F-C99415AF8E89}" dt="2024-08-07T15:13:31.216" v="6" actId="47"/>
        <pc:sldMkLst>
          <pc:docMk/>
          <pc:sldMk cId="3748714567" sldId="325"/>
        </pc:sldMkLst>
      </pc:sldChg>
      <pc:sldChg chg="del">
        <pc:chgData name="Julie Crossman" userId="d902ac89-ff56-4e5d-982f-3384b0284abe" providerId="ADAL" clId="{9EC54533-8641-42CD-A55F-C99415AF8E89}" dt="2024-08-07T15:13:28.167" v="2" actId="47"/>
        <pc:sldMkLst>
          <pc:docMk/>
          <pc:sldMk cId="4107425171" sldId="335"/>
        </pc:sldMkLst>
      </pc:sldChg>
      <pc:sldChg chg="del">
        <pc:chgData name="Julie Crossman" userId="d902ac89-ff56-4e5d-982f-3384b0284abe" providerId="ADAL" clId="{9EC54533-8641-42CD-A55F-C99415AF8E89}" dt="2024-08-07T15:13:32.507" v="7" actId="47"/>
        <pc:sldMkLst>
          <pc:docMk/>
          <pc:sldMk cId="290978772" sldId="337"/>
        </pc:sldMkLst>
      </pc:sldChg>
    </pc:docChg>
  </pc:docChgLst>
  <pc:docChgLst>
    <pc:chgData name="Julie Crossman" userId="d902ac89-ff56-4e5d-982f-3384b0284abe" providerId="ADAL" clId="{448CECEF-EB78-4AB6-BE6A-28A92BFCC1FF}"/>
    <pc:docChg chg="custSel delSld modSld">
      <pc:chgData name="Julie Crossman" userId="d902ac89-ff56-4e5d-982f-3384b0284abe" providerId="ADAL" clId="{448CECEF-EB78-4AB6-BE6A-28A92BFCC1FF}" dt="2024-07-25T10:57:01.362" v="21" actId="255"/>
      <pc:docMkLst>
        <pc:docMk/>
      </pc:docMkLst>
      <pc:sldChg chg="delSp modSp mod">
        <pc:chgData name="Julie Crossman" userId="d902ac89-ff56-4e5d-982f-3384b0284abe" providerId="ADAL" clId="{448CECEF-EB78-4AB6-BE6A-28A92BFCC1FF}" dt="2024-07-25T10:57:01.362" v="21" actId="255"/>
        <pc:sldMkLst>
          <pc:docMk/>
          <pc:sldMk cId="14599560" sldId="309"/>
        </pc:sldMkLst>
        <pc:spChg chg="mod">
          <ac:chgData name="Julie Crossman" userId="d902ac89-ff56-4e5d-982f-3384b0284abe" providerId="ADAL" clId="{448CECEF-EB78-4AB6-BE6A-28A92BFCC1FF}" dt="2024-07-25T10:52:18.066" v="20" actId="20577"/>
          <ac:spMkLst>
            <pc:docMk/>
            <pc:sldMk cId="14599560" sldId="309"/>
            <ac:spMk id="5" creationId="{00000000-0000-0000-0000-000000000000}"/>
          </ac:spMkLst>
        </pc:spChg>
        <pc:spChg chg="del mod">
          <ac:chgData name="Julie Crossman" userId="d902ac89-ff56-4e5d-982f-3384b0284abe" providerId="ADAL" clId="{448CECEF-EB78-4AB6-BE6A-28A92BFCC1FF}" dt="2024-07-25T10:49:31.688" v="17" actId="478"/>
          <ac:spMkLst>
            <pc:docMk/>
            <pc:sldMk cId="14599560" sldId="309"/>
            <ac:spMk id="6" creationId="{00000000-0000-0000-0000-000000000000}"/>
          </ac:spMkLst>
        </pc:spChg>
        <pc:spChg chg="mod">
          <ac:chgData name="Julie Crossman" userId="d902ac89-ff56-4e5d-982f-3384b0284abe" providerId="ADAL" clId="{448CECEF-EB78-4AB6-BE6A-28A92BFCC1FF}" dt="2024-07-25T10:57:01.362" v="21" actId="255"/>
          <ac:spMkLst>
            <pc:docMk/>
            <pc:sldMk cId="14599560" sldId="309"/>
            <ac:spMk id="7" creationId="{00000000-0000-0000-0000-000000000000}"/>
          </ac:spMkLst>
        </pc:spChg>
        <pc:spChg chg="del">
          <ac:chgData name="Julie Crossman" userId="d902ac89-ff56-4e5d-982f-3384b0284abe" providerId="ADAL" clId="{448CECEF-EB78-4AB6-BE6A-28A92BFCC1FF}" dt="2024-07-25T10:47:06.680" v="8" actId="478"/>
          <ac:spMkLst>
            <pc:docMk/>
            <pc:sldMk cId="14599560" sldId="309"/>
            <ac:spMk id="8" creationId="{00000000-0000-0000-0000-000000000000}"/>
          </ac:spMkLst>
        </pc:spChg>
      </pc:sldChg>
      <pc:sldChg chg="modSp mod">
        <pc:chgData name="Julie Crossman" userId="d902ac89-ff56-4e5d-982f-3384b0284abe" providerId="ADAL" clId="{448CECEF-EB78-4AB6-BE6A-28A92BFCC1FF}" dt="2024-07-24T16:56:22.698" v="5" actId="20577"/>
        <pc:sldMkLst>
          <pc:docMk/>
          <pc:sldMk cId="302351856" sldId="964"/>
        </pc:sldMkLst>
        <pc:graphicFrameChg chg="modGraphic">
          <ac:chgData name="Julie Crossman" userId="d902ac89-ff56-4e5d-982f-3384b0284abe" providerId="ADAL" clId="{448CECEF-EB78-4AB6-BE6A-28A92BFCC1FF}" dt="2024-07-24T16:56:13.842" v="1" actId="20577"/>
          <ac:graphicFrameMkLst>
            <pc:docMk/>
            <pc:sldMk cId="302351856" sldId="964"/>
            <ac:graphicFrameMk id="2" creationId="{131919B4-CF17-408D-9F07-FE39099B5A06}"/>
          </ac:graphicFrameMkLst>
        </pc:graphicFrameChg>
        <pc:graphicFrameChg chg="modGraphic">
          <ac:chgData name="Julie Crossman" userId="d902ac89-ff56-4e5d-982f-3384b0284abe" providerId="ADAL" clId="{448CECEF-EB78-4AB6-BE6A-28A92BFCC1FF}" dt="2024-07-24T16:56:22.698" v="5" actId="20577"/>
          <ac:graphicFrameMkLst>
            <pc:docMk/>
            <pc:sldMk cId="302351856" sldId="964"/>
            <ac:graphicFrameMk id="5" creationId="{8FB2900C-962B-400B-ABF3-4038323360AE}"/>
          </ac:graphicFrameMkLst>
        </pc:graphicFrameChg>
      </pc:sldChg>
      <pc:sldChg chg="addSp delSp modSp del mod delAnim">
        <pc:chgData name="Julie Crossman" userId="d902ac89-ff56-4e5d-982f-3384b0284abe" providerId="ADAL" clId="{448CECEF-EB78-4AB6-BE6A-28A92BFCC1FF}" dt="2024-07-25T10:47:01.363" v="7" actId="2696"/>
        <pc:sldMkLst>
          <pc:docMk/>
          <pc:sldMk cId="1942880537" sldId="968"/>
        </pc:sldMkLst>
        <pc:spChg chg="add mod">
          <ac:chgData name="Julie Crossman" userId="d902ac89-ff56-4e5d-982f-3384b0284abe" providerId="ADAL" clId="{448CECEF-EB78-4AB6-BE6A-28A92BFCC1FF}" dt="2024-07-25T10:46:56.206" v="6" actId="478"/>
          <ac:spMkLst>
            <pc:docMk/>
            <pc:sldMk cId="1942880537" sldId="968"/>
            <ac:spMk id="3" creationId="{760896D0-DB2E-5A5A-130C-6FC078B55344}"/>
          </ac:spMkLst>
        </pc:spChg>
        <pc:picChg chg="del">
          <ac:chgData name="Julie Crossman" userId="d902ac89-ff56-4e5d-982f-3384b0284abe" providerId="ADAL" clId="{448CECEF-EB78-4AB6-BE6A-28A92BFCC1FF}" dt="2024-07-25T10:46:56.206" v="6" actId="478"/>
          <ac:picMkLst>
            <pc:docMk/>
            <pc:sldMk cId="1942880537" sldId="968"/>
            <ac:picMk id="4" creationId="{56099624-8A1E-4EF7-BFF4-E491787970B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FA9AEF37-4A10-47B4-BE50-C4797461E473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45A2668-57C8-435C-9244-65EEF4ADA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017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rPr>
              <a:t>Today’s environment of extreme dynamism calls for a degree of courage, judgment, and flexibility that only humans and teams led by humans can bring. A predictable world can be effectively dealt with by algorithms and equations. A messy world cannot, even in an age of increasingly intelligent machines.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571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3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07/08/2024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6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7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3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66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56664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3571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93709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36764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8785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33104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31424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060564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55201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89120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90320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956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13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6670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98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324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902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387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780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57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7802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9419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9305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1194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1251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351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34438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099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6442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6467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0448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7555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58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759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image" Target="../media/image7.jpe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0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8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7"/>
            <a:ext cx="11557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3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00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669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8/7/2024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92786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07/08/2024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93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675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07/08/2024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04512" y="508518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28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AHxtM-ewlg4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2299509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Leadership and Change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604"/>
            <a:ext cx="12191999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76045" y="332717"/>
            <a:ext cx="11645661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800" dirty="0">
                <a:solidFill>
                  <a:srgbClr val="E0BC4C"/>
                </a:solidFill>
                <a:latin typeface="Arial Black"/>
                <a:cs typeface="Arial Hebrew Scholar"/>
              </a:rPr>
              <a:t>Learning outcomes:</a:t>
            </a:r>
          </a:p>
          <a:p>
            <a:r>
              <a:rPr lang="en-GB" sz="3500" dirty="0">
                <a:solidFill>
                  <a:schemeClr val="bg1"/>
                </a:solidFill>
                <a:latin typeface="Arial Black"/>
                <a:cs typeface="Arial Hebrew Scholar"/>
              </a:rPr>
              <a:t>critically evaluate the influence of organisational culture in the context of change initiatives;</a:t>
            </a:r>
          </a:p>
          <a:p>
            <a:r>
              <a:rPr lang="en-GB" sz="3500" dirty="0">
                <a:solidFill>
                  <a:srgbClr val="21B9EF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r>
              <a:rPr lang="en-GB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 </a:t>
            </a:r>
            <a:endParaRPr lang="en-US" sz="35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GB" sz="35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31919B4-CF17-408D-9F07-FE39099B5A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3261807"/>
              </p:ext>
            </p:extLst>
          </p:nvPr>
        </p:nvGraphicFramePr>
        <p:xfrm>
          <a:off x="2028466" y="1722120"/>
          <a:ext cx="8530266" cy="85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889255">
                  <a:extLst>
                    <a:ext uri="{9D8B030D-6E8A-4147-A177-3AD203B41FA5}">
                      <a16:colId xmlns:a16="http://schemas.microsoft.com/office/drawing/2014/main" val="3475703259"/>
                    </a:ext>
                  </a:extLst>
                </a:gridCol>
                <a:gridCol w="2208362">
                  <a:extLst>
                    <a:ext uri="{9D8B030D-6E8A-4147-A177-3AD203B41FA5}">
                      <a16:colId xmlns:a16="http://schemas.microsoft.com/office/drawing/2014/main" val="2300881958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07534447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dirty="0">
                          <a:effectLst/>
                        </a:rPr>
                        <a:t>Mode of assessment</a:t>
                      </a:r>
                      <a:endParaRPr lang="en-GB" sz="28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4597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Written Assignment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4500 words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60%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148866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0846D3B-DA62-4FC3-A211-4EDAFBE4DFCC}"/>
              </a:ext>
            </a:extLst>
          </p:cNvPr>
          <p:cNvSpPr txBox="1"/>
          <p:nvPr/>
        </p:nvSpPr>
        <p:spPr>
          <a:xfrm>
            <a:off x="1633268" y="405225"/>
            <a:ext cx="95638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accent5">
                    <a:lumMod val="50000"/>
                  </a:schemeClr>
                </a:solidFill>
              </a:rPr>
              <a:t>Module component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7E5430-E388-472B-8581-9FEFB1A30AAC}"/>
              </a:ext>
            </a:extLst>
          </p:cNvPr>
          <p:cNvSpPr txBox="1"/>
          <p:nvPr/>
        </p:nvSpPr>
        <p:spPr>
          <a:xfrm>
            <a:off x="1000664" y="1722120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1.)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FB2900C-962B-400B-ABF3-403832336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915448"/>
              </p:ext>
            </p:extLst>
          </p:nvPr>
        </p:nvGraphicFramePr>
        <p:xfrm>
          <a:off x="2028466" y="3735798"/>
          <a:ext cx="8530266" cy="1280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14641">
                  <a:extLst>
                    <a:ext uri="{9D8B030D-6E8A-4147-A177-3AD203B41FA5}">
                      <a16:colId xmlns:a16="http://schemas.microsoft.com/office/drawing/2014/main" val="824520896"/>
                    </a:ext>
                  </a:extLst>
                </a:gridCol>
                <a:gridCol w="2182976">
                  <a:extLst>
                    <a:ext uri="{9D8B030D-6E8A-4147-A177-3AD203B41FA5}">
                      <a16:colId xmlns:a16="http://schemas.microsoft.com/office/drawing/2014/main" val="3490575342"/>
                    </a:ext>
                  </a:extLst>
                </a:gridCol>
                <a:gridCol w="2432649">
                  <a:extLst>
                    <a:ext uri="{9D8B030D-6E8A-4147-A177-3AD203B41FA5}">
                      <a16:colId xmlns:a16="http://schemas.microsoft.com/office/drawing/2014/main" val="293094829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Mode of assessment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Volume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>
                          <a:effectLst/>
                        </a:rPr>
                        <a:t>Weighting</a:t>
                      </a:r>
                      <a:endParaRPr lang="en-GB" sz="28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87745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Individual Presentation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18 minutes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2800" b="1" dirty="0">
                          <a:effectLst/>
                        </a:rPr>
                        <a:t>40%</a:t>
                      </a:r>
                      <a:endParaRPr lang="en-GB" sz="28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1336463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2F406E5-DBBD-4733-BEE7-BDD3EB1D2FB8}"/>
              </a:ext>
            </a:extLst>
          </p:cNvPr>
          <p:cNvSpPr txBox="1"/>
          <p:nvPr/>
        </p:nvSpPr>
        <p:spPr>
          <a:xfrm>
            <a:off x="1029419" y="3639298"/>
            <a:ext cx="632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2.)</a:t>
            </a:r>
          </a:p>
        </p:txBody>
      </p:sp>
    </p:spTree>
    <p:extLst>
      <p:ext uri="{BB962C8B-B14F-4D97-AF65-F5344CB8AC3E}">
        <p14:creationId xmlns:p14="http://schemas.microsoft.com/office/powerpoint/2010/main" val="30235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22AC425E-AF25-4B72-B300-77C32C61741A}"/>
              </a:ext>
            </a:extLst>
          </p:cNvPr>
          <p:cNvSpPr/>
          <p:nvPr/>
        </p:nvSpPr>
        <p:spPr>
          <a:xfrm>
            <a:off x="1121434" y="990599"/>
            <a:ext cx="10058400" cy="1920815"/>
          </a:xfrm>
          <a:prstGeom prst="wedgeRoundRectCallou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prstClr val="white"/>
                </a:solidFill>
                <a:latin typeface="Myriad Pro"/>
              </a:rPr>
              <a:t>Means operating in a new context characterised by changing demographics and customer expectations, the influx of new technologies, and a rapid pace of change.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i="1" dirty="0">
                <a:solidFill>
                  <a:prstClr val="white"/>
                </a:solidFill>
                <a:latin typeface="Myriad Pro"/>
              </a:rPr>
              <a:t>(Future Leadership Trends, Deloitte, 2019)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BFF524D-0572-4A2C-BF25-DA62B36305E3}"/>
              </a:ext>
            </a:extLst>
          </p:cNvPr>
          <p:cNvSpPr/>
          <p:nvPr/>
        </p:nvSpPr>
        <p:spPr>
          <a:xfrm>
            <a:off x="1121434" y="3260784"/>
            <a:ext cx="10058400" cy="1920815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prstClr val="white"/>
                </a:solidFill>
                <a:latin typeface="Myriad Pro"/>
              </a:rPr>
              <a:t>Making the shift  from “survive to thrive” depends on an organization becoming distinctly human at its core - a different way of being that approaches every question, every issue, and every decision from a human angle first.” </a:t>
            </a:r>
            <a:r>
              <a:rPr lang="en-GB" sz="2400" i="1" dirty="0">
                <a:solidFill>
                  <a:prstClr val="white"/>
                </a:solidFill>
                <a:latin typeface="Myriad Pro"/>
              </a:rPr>
              <a:t>(Global Human Capital Trends, Deloitte, 2021)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b="1" dirty="0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1EE52F-4238-4B46-8A42-707FFD5873B6}"/>
              </a:ext>
            </a:extLst>
          </p:cNvPr>
          <p:cNvSpPr txBox="1"/>
          <p:nvPr/>
        </p:nvSpPr>
        <p:spPr>
          <a:xfrm>
            <a:off x="1414732" y="189781"/>
            <a:ext cx="93855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21</a:t>
            </a:r>
            <a:r>
              <a:rPr lang="en-GB" sz="4000" b="1" baseline="30000" dirty="0">
                <a:solidFill>
                  <a:schemeClr val="accent5">
                    <a:lumMod val="50000"/>
                  </a:schemeClr>
                </a:solidFill>
              </a:rPr>
              <a:t>st</a:t>
            </a: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 Century leadership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847528" y="332657"/>
            <a:ext cx="849694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>
                <a:solidFill>
                  <a:srgbClr val="4BACC6">
                    <a:lumMod val="50000"/>
                  </a:srgbClr>
                </a:solidFill>
              </a:rPr>
              <a:t>Organisational culture -the shadow of the leader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C96561-4254-4D1D-AE60-B6E6E452B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606" y="1700809"/>
            <a:ext cx="4474789" cy="372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881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279577" y="260649"/>
            <a:ext cx="74517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747622" y="1226073"/>
            <a:ext cx="11018807" cy="3630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	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“Values, beliefs,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behaviours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, customs, and attitudes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that help the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members of the </a:t>
            </a:r>
            <a:r>
              <a:rPr lang="en-US" sz="3200" b="1" kern="0" dirty="0" err="1">
                <a:solidFill>
                  <a:srgbClr val="000000"/>
                </a:solidFill>
                <a:latin typeface="Myriad Pro"/>
              </a:rPr>
              <a:t>organisation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 understand what it stands for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,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how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does things, and </a:t>
            </a:r>
            <a:r>
              <a:rPr lang="en-US" sz="3200" b="1" kern="0" dirty="0">
                <a:solidFill>
                  <a:srgbClr val="000000"/>
                </a:solidFill>
                <a:latin typeface="Myriad Pro"/>
              </a:rPr>
              <a:t>what </a:t>
            </a:r>
            <a:r>
              <a:rPr lang="en-US" sz="3200" kern="0" dirty="0">
                <a:solidFill>
                  <a:srgbClr val="000000"/>
                </a:solidFill>
                <a:latin typeface="Myriad Pro"/>
              </a:rPr>
              <a:t>it considers important.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3200" i="1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i="1" kern="0" dirty="0">
                <a:solidFill>
                  <a:srgbClr val="000000"/>
                </a:solidFill>
                <a:latin typeface="Myriad Pro"/>
              </a:rPr>
              <a:t>Source: CMI 2010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3200" kern="0" dirty="0">
              <a:solidFill>
                <a:srgbClr val="000000"/>
              </a:solidFill>
              <a:latin typeface="Myriad Pro"/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81365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133A4-BE35-428F-A8BF-9800D566D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EE311-C1F5-4B4B-96EF-2BCD190B5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0DCD1CD-01A7-426A-ABFF-DB7651E8C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083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North East Ambulance Service NEAS: Growing a compassionate culture">
            <a:hlinkClick r:id="" action="ppaction://media"/>
            <a:extLst>
              <a:ext uri="{FF2B5EF4-FFF2-40B4-BE49-F238E27FC236}">
                <a16:creationId xmlns:a16="http://schemas.microsoft.com/office/drawing/2014/main" id="{231821CF-2A9B-4753-BE52-4E8AF7672F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61628"/>
            <a:ext cx="12192000" cy="691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376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E909D23-E5A9-47D9-A5D0-4426EFA36D8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961" y="477078"/>
            <a:ext cx="7301254" cy="5098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0D9E25-4B7A-4941-9781-739166108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Emerging themes from NEAS video </a:t>
            </a:r>
          </a:p>
        </p:txBody>
      </p:sp>
    </p:spTree>
    <p:extLst>
      <p:ext uri="{BB962C8B-B14F-4D97-AF65-F5344CB8AC3E}">
        <p14:creationId xmlns:p14="http://schemas.microsoft.com/office/powerpoint/2010/main" val="190068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20770" y="-89520"/>
            <a:ext cx="11461630" cy="1143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ts val="600"/>
              </a:spcAft>
            </a:pPr>
            <a:r>
              <a:rPr lang="en-GB" altLang="en-US" sz="4400" b="1" dirty="0">
                <a:solidFill>
                  <a:schemeClr val="accent5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Organisational culture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FB73916B-A9C7-49C9-A7A9-CBFB476B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283" y="1219201"/>
            <a:ext cx="7975586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7951303" y="1434480"/>
            <a:ext cx="3902765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“</a:t>
            </a:r>
            <a:r>
              <a:rPr lang="en-GB" sz="2400" b="1" i="1" dirty="0"/>
              <a:t>Culture </a:t>
            </a:r>
            <a:r>
              <a:rPr lang="en-GB" sz="2400" i="1" dirty="0"/>
              <a:t>is the </a:t>
            </a:r>
            <a:r>
              <a:rPr lang="en-GB" sz="2400" b="1" i="1" dirty="0"/>
              <a:t>commonly held </a:t>
            </a:r>
            <a:r>
              <a:rPr lang="en-GB" sz="2400" i="1" dirty="0"/>
              <a:t>and </a:t>
            </a:r>
            <a:r>
              <a:rPr lang="en-GB" sz="2400" b="1" i="1" dirty="0"/>
              <a:t>relatively stable beliefs</a:t>
            </a:r>
            <a:r>
              <a:rPr lang="en-GB" sz="2400" i="1" dirty="0"/>
              <a:t>, </a:t>
            </a:r>
            <a:r>
              <a:rPr lang="en-GB" sz="2400" b="1" i="1" dirty="0"/>
              <a:t>attitudes  </a:t>
            </a:r>
            <a:r>
              <a:rPr lang="en-GB" sz="2400" i="1" dirty="0"/>
              <a:t>and </a:t>
            </a:r>
            <a:r>
              <a:rPr lang="en-GB" sz="2400" b="1" i="1" dirty="0"/>
              <a:t>values</a:t>
            </a:r>
            <a:r>
              <a:rPr lang="en-GB" sz="2400" i="1" dirty="0"/>
              <a:t> that </a:t>
            </a:r>
            <a:r>
              <a:rPr lang="en-GB" sz="2400" b="1" i="1" dirty="0"/>
              <a:t>exist</a:t>
            </a:r>
            <a:r>
              <a:rPr lang="en-GB" sz="2400" i="1" dirty="0"/>
              <a:t> </a:t>
            </a:r>
            <a:r>
              <a:rPr lang="en-GB" sz="2400" b="1" i="1" dirty="0"/>
              <a:t>within</a:t>
            </a:r>
            <a:r>
              <a:rPr lang="en-GB" sz="2400" i="1" dirty="0"/>
              <a:t> an </a:t>
            </a:r>
            <a:r>
              <a:rPr lang="en-GB" sz="2400" b="1" i="1" dirty="0"/>
              <a:t>organisation</a:t>
            </a:r>
            <a:r>
              <a:rPr lang="en-GB" sz="2400" i="1" dirty="0"/>
              <a:t>.….</a:t>
            </a:r>
            <a:r>
              <a:rPr lang="en-GB" sz="2400" b="1" i="1" dirty="0"/>
              <a:t>the way things are done around here”.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endParaRPr lang="en-GB" sz="2400" i="1" dirty="0"/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defRPr/>
            </a:pPr>
            <a:r>
              <a:rPr lang="en-GB" sz="2400" i="1" dirty="0"/>
              <a:t>(Deal and Kennedy, 1992)</a:t>
            </a:r>
          </a:p>
        </p:txBody>
      </p:sp>
    </p:spTree>
    <p:extLst>
      <p:ext uri="{BB962C8B-B14F-4D97-AF65-F5344CB8AC3E}">
        <p14:creationId xmlns:p14="http://schemas.microsoft.com/office/powerpoint/2010/main" val="1369762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75521" y="188641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>
                <a:solidFill>
                  <a:srgbClr val="4BACC6">
                    <a:lumMod val="50000"/>
                  </a:srgbClr>
                </a:solidFill>
              </a:rPr>
              <a:t>Organisational culture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83079" y="1196753"/>
            <a:ext cx="9717377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Culture determines what is: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acceptable or unacceptable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important or unimportant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right or wrong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workable or unworkable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000" i="1" dirty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i="1" dirty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It encompasses...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524000" y="4869160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values</a:t>
            </a:r>
            <a:r>
              <a:rPr lang="en-GB" sz="4400" b="1" dirty="0">
                <a:solidFill>
                  <a:srgbClr val="0066CC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attitudes</a:t>
            </a:r>
            <a:r>
              <a:rPr lang="en-GB" sz="4400" b="1" dirty="0">
                <a:solidFill>
                  <a:srgbClr val="FF66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4BACC6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behaviour</a:t>
            </a:r>
            <a:r>
              <a:rPr lang="en-GB" sz="4400" b="1" dirty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language</a:t>
            </a:r>
          </a:p>
          <a:p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7912" y="1152614"/>
            <a:ext cx="4737903" cy="335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56F672-DABB-4201-89B5-9AC2FFEE6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8361" y="0"/>
            <a:ext cx="8323640" cy="5671226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75D0067-95D9-43CE-948C-AB971D38CC84}"/>
              </a:ext>
            </a:extLst>
          </p:cNvPr>
          <p:cNvSpPr txBox="1">
            <a:spLocks/>
          </p:cNvSpPr>
          <p:nvPr/>
        </p:nvSpPr>
        <p:spPr>
          <a:xfrm>
            <a:off x="609599" y="2666330"/>
            <a:ext cx="3767847" cy="9064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Cultural paradigm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AD51A92-48EC-4900-87B5-A6AACF3C5FE7}"/>
              </a:ext>
            </a:extLst>
          </p:cNvPr>
          <p:cNvSpPr txBox="1">
            <a:spLocks/>
          </p:cNvSpPr>
          <p:nvPr/>
        </p:nvSpPr>
        <p:spPr>
          <a:xfrm>
            <a:off x="609598" y="500881"/>
            <a:ext cx="376784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solidFill>
                  <a:schemeClr val="accent5">
                    <a:lumMod val="75000"/>
                  </a:schemeClr>
                </a:solidFill>
              </a:rPr>
              <a:t>Johnson and Scholes</a:t>
            </a:r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697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DC657-34AF-4C61-83DA-E863EBB48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8" y="500881"/>
            <a:ext cx="3767847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Johnson and Scholes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BFFCB-A968-4F37-85C0-B079C16EC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666330"/>
            <a:ext cx="3767847" cy="906429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solidFill>
                  <a:schemeClr val="accent5">
                    <a:lumMod val="75000"/>
                  </a:schemeClr>
                </a:solidFill>
              </a:rPr>
              <a:t>Cultural paradigm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728B2B-55FB-4719-B794-0333E1118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3750" y="1"/>
            <a:ext cx="7549200" cy="573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9712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F1ADBF0E-F7DE-6D48-B6B1-F4ACFAC8CFA2}"/>
    </a:ext>
  </a:extLst>
</a:theme>
</file>

<file path=ppt/theme/theme3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_Powerpoint Template Widescreen" id="{86A905F7-F16A-614B-9927-B406E2A1228A}" vid="{301D9F0C-1E53-B443-B6DD-D4A3D073EB39}"/>
    </a:ext>
  </a:extLst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375</Words>
  <Application>Microsoft Office PowerPoint</Application>
  <PresentationFormat>Widescreen</PresentationFormat>
  <Paragraphs>56</Paragraphs>
  <Slides>13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13</vt:i4>
      </vt:variant>
    </vt:vector>
  </HeadingPairs>
  <TitlesOfParts>
    <vt:vector size="26" baseType="lpstr">
      <vt:lpstr>Myriad Pro</vt:lpstr>
      <vt:lpstr>Arial</vt:lpstr>
      <vt:lpstr>Arial Black</vt:lpstr>
      <vt:lpstr>Calibri</vt:lpstr>
      <vt:lpstr>Calibri Light</vt:lpstr>
      <vt:lpstr>Times New Roman</vt:lpstr>
      <vt:lpstr>20140311PresentationUWTSDTemplate</vt:lpstr>
      <vt:lpstr>UWTSD 200_Text 2</vt:lpstr>
      <vt:lpstr>UWTSD 200_Subtitle 4</vt:lpstr>
      <vt:lpstr>1_20140311PresentationUWTSDTemplate</vt:lpstr>
      <vt:lpstr>2_20140311PresentationUWTSDTemplate</vt:lpstr>
      <vt:lpstr>Title Slide 1</vt:lpstr>
      <vt:lpstr>2_201500625PowerPointPresentationTemplate</vt:lpstr>
      <vt:lpstr>   Leadership and Change  Day 1</vt:lpstr>
      <vt:lpstr>Our Vision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Emerging themes from NEAS video </vt:lpstr>
      <vt:lpstr>PowerPoint Presentation</vt:lpstr>
      <vt:lpstr>PowerPoint Presentation</vt:lpstr>
      <vt:lpstr>PowerPoint Presentation</vt:lpstr>
      <vt:lpstr>Johnson and Scholes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Crossman</dc:creator>
  <cp:lastModifiedBy>Julie Crossman</cp:lastModifiedBy>
  <cp:revision>14</cp:revision>
  <cp:lastPrinted>2021-08-03T18:44:37Z</cp:lastPrinted>
  <dcterms:created xsi:type="dcterms:W3CDTF">2021-06-29T14:16:45Z</dcterms:created>
  <dcterms:modified xsi:type="dcterms:W3CDTF">2024-08-07T15:13:37Z</dcterms:modified>
</cp:coreProperties>
</file>