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7" r:id="rId2"/>
    <p:sldId id="258" r:id="rId3"/>
    <p:sldId id="263" r:id="rId4"/>
    <p:sldId id="259" r:id="rId5"/>
    <p:sldId id="260" r:id="rId6"/>
    <p:sldId id="261" r:id="rId7"/>
    <p:sldId id="262"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342DB3-F088-49E5-80EA-0FCBA0BBA4CC}" type="datetimeFigureOut">
              <a:rPr lang="en-GB" smtClean="0"/>
              <a:t>19/10/2025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AA11C2-8223-40DA-9CF9-1F12ECBC49DC}" type="slidenum">
              <a:rPr lang="en-GB" smtClean="0"/>
              <a:t>‹#›</a:t>
            </a:fld>
            <a:endParaRPr lang="en-GB"/>
          </a:p>
        </p:txBody>
      </p:sp>
    </p:spTree>
    <p:extLst>
      <p:ext uri="{BB962C8B-B14F-4D97-AF65-F5344CB8AC3E}">
        <p14:creationId xmlns:p14="http://schemas.microsoft.com/office/powerpoint/2010/main" val="3334267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Good [morning/afternoon]. In this presentation I will share my personal SWOT analysis to support my strategic professional development within the UK Health and Social Care sector. I’ll outline my key strengths and weaknesses, the opportunities available to me, and potential threats I need to manage.</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AA11C2-8223-40DA-9CF9-1F12ECBC49DC}" type="slidenum">
              <a:rPr lang="en-GB" smtClean="0"/>
              <a:t>5</a:t>
            </a:fld>
            <a:endParaRPr lang="en-GB"/>
          </a:p>
        </p:txBody>
      </p:sp>
    </p:spTree>
    <p:extLst>
      <p:ext uri="{BB962C8B-B14F-4D97-AF65-F5344CB8AC3E}">
        <p14:creationId xmlns:p14="http://schemas.microsoft.com/office/powerpoint/2010/main" val="29186611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935365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3077678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779853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C86339-EB47-4DE9-9A52-488F03D5B1D4}" type="datetimeFigureOut">
              <a:rPr lang="en-GB" smtClean="0"/>
              <a:t>19/10/2025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1100150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C86339-EB47-4DE9-9A52-488F03D5B1D4}" type="datetimeFigureOut">
              <a:rPr lang="en-GB" smtClean="0"/>
              <a:t>19/10/2025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1422651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333763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599291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241365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C86339-EB47-4DE9-9A52-488F03D5B1D4}" type="datetimeFigureOut">
              <a:rPr lang="en-GB" smtClean="0"/>
              <a:t>19/10/2025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2904464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C86339-EB47-4DE9-9A52-488F03D5B1D4}" type="datetimeFigureOut">
              <a:rPr lang="en-GB" smtClean="0"/>
              <a:t>19/10/2025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2991142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30772995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0788720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2908688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28117127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1749676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9088795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C86339-EB47-4DE9-9A52-488F03D5B1D4}" type="datetimeFigureOut">
              <a:rPr lang="en-GB" smtClean="0"/>
              <a:t>19/10/2025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91E9EC-F870-4DB5-9583-B96FD1F66082}" type="slidenum">
              <a:rPr lang="en-GB" smtClean="0"/>
              <a:t>‹#›</a:t>
            </a:fld>
            <a:endParaRPr lang="en-GB"/>
          </a:p>
        </p:txBody>
      </p:sp>
    </p:spTree>
    <p:extLst>
      <p:ext uri="{BB962C8B-B14F-4D97-AF65-F5344CB8AC3E}">
        <p14:creationId xmlns:p14="http://schemas.microsoft.com/office/powerpoint/2010/main" val="2412435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7C86339-EB47-4DE9-9A52-488F03D5B1D4}" type="datetimeFigureOut">
              <a:rPr lang="en-GB" smtClean="0"/>
              <a:t>19/10/2025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F91E9EC-F870-4DB5-9583-B96FD1F66082}" type="slidenum">
              <a:rPr lang="en-GB" smtClean="0"/>
              <a:t>‹#›</a:t>
            </a:fld>
            <a:endParaRPr lang="en-GB"/>
          </a:p>
        </p:txBody>
      </p:sp>
    </p:spTree>
    <p:extLst>
      <p:ext uri="{BB962C8B-B14F-4D97-AF65-F5344CB8AC3E}">
        <p14:creationId xmlns:p14="http://schemas.microsoft.com/office/powerpoint/2010/main" val="398221142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924667"/>
            <a:ext cx="9404723" cy="1400530"/>
          </a:xfrm>
        </p:spPr>
        <p:txBody>
          <a:bodyPr>
            <a:normAutofit/>
          </a:bodyPr>
          <a:lstStyle/>
          <a:p>
            <a:pPr algn="ctr"/>
            <a:r>
              <a:rPr sz="3200" dirty="0"/>
              <a:t>Personal SWOT Analysis for Professional Development in UK Health and Social Care</a:t>
            </a:r>
          </a:p>
        </p:txBody>
      </p:sp>
      <p:sp>
        <p:nvSpPr>
          <p:cNvPr id="3" name="Content Placeholder 2"/>
          <p:cNvSpPr>
            <a:spLocks noGrp="1"/>
          </p:cNvSpPr>
          <p:nvPr>
            <p:ph idx="1"/>
          </p:nvPr>
        </p:nvSpPr>
        <p:spPr>
          <a:xfrm>
            <a:off x="567453" y="2507577"/>
            <a:ext cx="10515600" cy="3322953"/>
          </a:xfrm>
        </p:spPr>
        <p:txBody>
          <a:bodyPr/>
          <a:lstStyle/>
          <a:p>
            <a:r>
              <a:rPr dirty="0"/>
              <a:t>Your Name</a:t>
            </a:r>
            <a:r>
              <a:rPr lang="en-GB" dirty="0"/>
              <a:t> : Kristina Masih  2419848</a:t>
            </a:r>
          </a:p>
          <a:p>
            <a:endParaRPr dirty="0"/>
          </a:p>
          <a:p>
            <a:r>
              <a:rPr dirty="0"/>
              <a:t>Course Title</a:t>
            </a:r>
            <a:r>
              <a:rPr lang="en-GB" dirty="0"/>
              <a:t>:Certificate of Higher Education skills for the workplace (Health and social care )</a:t>
            </a:r>
          </a:p>
          <a:p>
            <a:endParaRPr lang="en-GB" dirty="0"/>
          </a:p>
          <a:p>
            <a:r>
              <a:rPr lang="en-GB" dirty="0"/>
              <a:t>Module: Professional Development within Health and social care </a:t>
            </a:r>
          </a:p>
          <a:p>
            <a:endParaRPr dirty="0"/>
          </a:p>
          <a:p>
            <a:r>
              <a:rPr lang="en-GB" dirty="0"/>
              <a:t>Module code: LCHS4009</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4AE5E-3F94-A20F-F748-1F36D39028DA}"/>
              </a:ext>
            </a:extLst>
          </p:cNvPr>
          <p:cNvSpPr>
            <a:spLocks noGrp="1"/>
          </p:cNvSpPr>
          <p:nvPr>
            <p:ph type="title"/>
          </p:nvPr>
        </p:nvSpPr>
        <p:spPr>
          <a:xfrm>
            <a:off x="648930" y="629266"/>
            <a:ext cx="9252154" cy="1223983"/>
          </a:xfrm>
        </p:spPr>
        <p:txBody>
          <a:bodyPr>
            <a:normAutofit/>
          </a:bodyPr>
          <a:lstStyle/>
          <a:p>
            <a:r>
              <a:rPr lang="en-GB"/>
              <a:t>Strengths</a:t>
            </a:r>
          </a:p>
        </p:txBody>
      </p:sp>
      <p:sp>
        <p:nvSpPr>
          <p:cNvPr id="3" name="Content Placeholder 2">
            <a:extLst>
              <a:ext uri="{FF2B5EF4-FFF2-40B4-BE49-F238E27FC236}">
                <a16:creationId xmlns:a16="http://schemas.microsoft.com/office/drawing/2014/main" id="{106CABEA-41D2-838F-9540-B04EE67168E2}"/>
              </a:ext>
            </a:extLst>
          </p:cNvPr>
          <p:cNvSpPr>
            <a:spLocks noGrp="1" noRot="1" noMove="1" noResize="1" noEditPoints="1" noAdjustHandles="1" noChangeArrowheads="1" noChangeShapeType="1"/>
          </p:cNvSpPr>
          <p:nvPr>
            <p:ph idx="1"/>
          </p:nvPr>
        </p:nvSpPr>
        <p:spPr>
          <a:xfrm>
            <a:off x="1103311" y="2052214"/>
            <a:ext cx="6369309" cy="4196185"/>
          </a:xfrm>
        </p:spPr>
        <p:txBody>
          <a:bodyPr>
            <a:normAutofit/>
          </a:bodyPr>
          <a:lstStyle/>
          <a:p>
            <a:r>
              <a:rPr lang="en-US" dirty="0"/>
              <a:t>Listening and communication skills </a:t>
            </a:r>
          </a:p>
          <a:p>
            <a:endParaRPr lang="en-US" dirty="0"/>
          </a:p>
          <a:p>
            <a:r>
              <a:rPr lang="en-US" dirty="0"/>
              <a:t>Empathy and person focused approach</a:t>
            </a:r>
          </a:p>
          <a:p>
            <a:endParaRPr lang="en-US" dirty="0"/>
          </a:p>
          <a:p>
            <a:r>
              <a:rPr lang="en-US" dirty="0"/>
              <a:t>-Reliability and time management </a:t>
            </a:r>
          </a:p>
          <a:p>
            <a:endParaRPr lang="en-US" dirty="0"/>
          </a:p>
          <a:p>
            <a:r>
              <a:rPr lang="en-US" dirty="0"/>
              <a:t>- open to new ideas and willing to learn</a:t>
            </a:r>
          </a:p>
          <a:p>
            <a:endParaRPr lang="en-US" dirty="0"/>
          </a:p>
          <a:p>
            <a:endParaRPr lang="en-GB" dirty="0"/>
          </a:p>
        </p:txBody>
      </p:sp>
      <p:pic>
        <p:nvPicPr>
          <p:cNvPr id="3076" name="Picture 4" descr="Are your team members using their strengths every day ...">
            <a:extLst>
              <a:ext uri="{FF2B5EF4-FFF2-40B4-BE49-F238E27FC236}">
                <a16:creationId xmlns:a16="http://schemas.microsoft.com/office/drawing/2014/main" id="{F067A209-2259-F8A0-22A5-F9DDCE4064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804" r="9846" b="1"/>
          <a:stretch>
            <a:fillRect/>
          </a:stretch>
        </p:blipFill>
        <p:spPr bwMode="auto">
          <a:xfrm>
            <a:off x="8129871" y="2052213"/>
            <a:ext cx="3413671"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3010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113FB463-F4F2-F4B9-CB8E-339C40B468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8F9D74-5CB5-6EA4-3905-665AFDA8E28C}"/>
              </a:ext>
            </a:extLst>
          </p:cNvPr>
          <p:cNvSpPr>
            <a:spLocks noGrp="1"/>
          </p:cNvSpPr>
          <p:nvPr>
            <p:ph type="title"/>
          </p:nvPr>
        </p:nvSpPr>
        <p:spPr>
          <a:xfrm>
            <a:off x="648930" y="629266"/>
            <a:ext cx="9252154" cy="1223983"/>
          </a:xfrm>
        </p:spPr>
        <p:txBody>
          <a:bodyPr>
            <a:normAutofit/>
          </a:bodyPr>
          <a:lstStyle/>
          <a:p>
            <a:r>
              <a:rPr lang="en-GB"/>
              <a:t>Weakness</a:t>
            </a:r>
          </a:p>
        </p:txBody>
      </p:sp>
      <p:sp>
        <p:nvSpPr>
          <p:cNvPr id="3" name="Content Placeholder 2">
            <a:extLst>
              <a:ext uri="{FF2B5EF4-FFF2-40B4-BE49-F238E27FC236}">
                <a16:creationId xmlns:a16="http://schemas.microsoft.com/office/drawing/2014/main" id="{A8E2764E-06F0-CDBE-480B-892A9E28EFF4}"/>
              </a:ext>
            </a:extLst>
          </p:cNvPr>
          <p:cNvSpPr>
            <a:spLocks noGrp="1" noRot="1" noMove="1" noResize="1" noEditPoints="1" noAdjustHandles="1" noChangeArrowheads="1" noChangeShapeType="1"/>
          </p:cNvSpPr>
          <p:nvPr>
            <p:ph idx="1"/>
          </p:nvPr>
        </p:nvSpPr>
        <p:spPr>
          <a:xfrm>
            <a:off x="1103311" y="2052214"/>
            <a:ext cx="5965394" cy="4196185"/>
          </a:xfrm>
        </p:spPr>
        <p:txBody>
          <a:bodyPr>
            <a:normAutofit/>
          </a:bodyPr>
          <a:lstStyle/>
          <a:p>
            <a:r>
              <a:rPr lang="en-US" dirty="0"/>
              <a:t>Limited practical experience </a:t>
            </a:r>
          </a:p>
          <a:p>
            <a:endParaRPr lang="en-US" dirty="0"/>
          </a:p>
          <a:p>
            <a:r>
              <a:rPr lang="en-US" dirty="0"/>
              <a:t>- Sometimes lack confidence when making independent decisions</a:t>
            </a:r>
          </a:p>
          <a:p>
            <a:endParaRPr lang="en-US" dirty="0"/>
          </a:p>
          <a:p>
            <a:r>
              <a:rPr lang="en-US" dirty="0"/>
              <a:t>- Can overcommit to helping others, leading to stress</a:t>
            </a:r>
          </a:p>
          <a:p>
            <a:endParaRPr lang="en-US" dirty="0"/>
          </a:p>
          <a:p>
            <a:r>
              <a:rPr lang="en-US" dirty="0"/>
              <a:t>- Setting boundaries</a:t>
            </a:r>
          </a:p>
          <a:p>
            <a:endParaRPr lang="en-US" dirty="0"/>
          </a:p>
          <a:p>
            <a:endParaRPr lang="en-GB" dirty="0"/>
          </a:p>
        </p:txBody>
      </p:sp>
      <p:pic>
        <p:nvPicPr>
          <p:cNvPr id="4098" name="Picture 2" descr="179+ Thousand Weakness Royalty-Free Images, Stock Photos &amp; Pictures |  Shutterstock">
            <a:extLst>
              <a:ext uri="{FF2B5EF4-FFF2-40B4-BE49-F238E27FC236}">
                <a16:creationId xmlns:a16="http://schemas.microsoft.com/office/drawing/2014/main" id="{559E944C-0776-D050-2020-58BC051472A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34655" y="2914232"/>
            <a:ext cx="4008888" cy="2472147"/>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303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1D099-4614-8892-98DD-CB2E34EEB869}"/>
              </a:ext>
            </a:extLst>
          </p:cNvPr>
          <p:cNvSpPr>
            <a:spLocks noGrp="1"/>
          </p:cNvSpPr>
          <p:nvPr>
            <p:ph type="title"/>
          </p:nvPr>
        </p:nvSpPr>
        <p:spPr>
          <a:xfrm>
            <a:off x="648930" y="629266"/>
            <a:ext cx="9252154" cy="1223983"/>
          </a:xfrm>
        </p:spPr>
        <p:txBody>
          <a:bodyPr>
            <a:normAutofit/>
          </a:bodyPr>
          <a:lstStyle/>
          <a:p>
            <a:r>
              <a:rPr lang="en-GB"/>
              <a:t>Opportunities</a:t>
            </a:r>
          </a:p>
        </p:txBody>
      </p:sp>
      <p:sp>
        <p:nvSpPr>
          <p:cNvPr id="3" name="Content Placeholder 2">
            <a:extLst>
              <a:ext uri="{FF2B5EF4-FFF2-40B4-BE49-F238E27FC236}">
                <a16:creationId xmlns:a16="http://schemas.microsoft.com/office/drawing/2014/main" id="{43DEDBF4-B7E3-EADE-D2E7-99414D2ADBA2}"/>
              </a:ext>
            </a:extLst>
          </p:cNvPr>
          <p:cNvSpPr>
            <a:spLocks noGrp="1"/>
          </p:cNvSpPr>
          <p:nvPr>
            <p:ph idx="1"/>
          </p:nvPr>
        </p:nvSpPr>
        <p:spPr>
          <a:xfrm>
            <a:off x="1103311" y="2052214"/>
            <a:ext cx="5965394" cy="4196185"/>
          </a:xfrm>
        </p:spPr>
        <p:txBody>
          <a:bodyPr>
            <a:normAutofit/>
          </a:bodyPr>
          <a:lstStyle/>
          <a:p>
            <a:pPr>
              <a:lnSpc>
                <a:spcPct val="90000"/>
              </a:lnSpc>
            </a:pPr>
            <a:r>
              <a:rPr lang="en-US" dirty="0"/>
              <a:t>Developing  health and social care workforce in the UK</a:t>
            </a:r>
            <a:endParaRPr lang="en-US"/>
          </a:p>
          <a:p>
            <a:pPr>
              <a:lnSpc>
                <a:spcPct val="90000"/>
              </a:lnSpc>
            </a:pPr>
            <a:endParaRPr lang="en-US"/>
          </a:p>
          <a:p>
            <a:pPr>
              <a:lnSpc>
                <a:spcPct val="90000"/>
              </a:lnSpc>
            </a:pPr>
            <a:r>
              <a:rPr lang="en-US" dirty="0"/>
              <a:t>- Professional training (e.g., Care Certificate, NVQs)</a:t>
            </a:r>
            <a:endParaRPr lang="en-US"/>
          </a:p>
          <a:p>
            <a:pPr>
              <a:lnSpc>
                <a:spcPct val="90000"/>
              </a:lnSpc>
            </a:pPr>
            <a:endParaRPr lang="en-US"/>
          </a:p>
          <a:p>
            <a:pPr>
              <a:lnSpc>
                <a:spcPct val="90000"/>
              </a:lnSpc>
            </a:pPr>
            <a:r>
              <a:rPr lang="en-US" dirty="0"/>
              <a:t>- Entrance to leadership and placement learning</a:t>
            </a:r>
            <a:endParaRPr lang="en-US"/>
          </a:p>
          <a:p>
            <a:pPr>
              <a:lnSpc>
                <a:spcPct val="90000"/>
              </a:lnSpc>
            </a:pPr>
            <a:endParaRPr lang="en-US"/>
          </a:p>
          <a:p>
            <a:pPr>
              <a:lnSpc>
                <a:spcPct val="90000"/>
              </a:lnSpc>
            </a:pPr>
            <a:r>
              <a:rPr lang="en-US" dirty="0"/>
              <a:t>- Networking through NHS and local council initiatives</a:t>
            </a:r>
            <a:endParaRPr lang="en-US"/>
          </a:p>
          <a:p>
            <a:pPr>
              <a:lnSpc>
                <a:spcPct val="90000"/>
              </a:lnSpc>
            </a:pPr>
            <a:endParaRPr lang="en-GB"/>
          </a:p>
        </p:txBody>
      </p:sp>
      <p:pic>
        <p:nvPicPr>
          <p:cNvPr id="5122" name="Picture 2" descr="548,200+ Opportunity Stock Photos, Pictures &amp; Royalty-Free ...">
            <a:extLst>
              <a:ext uri="{FF2B5EF4-FFF2-40B4-BE49-F238E27FC236}">
                <a16:creationId xmlns:a16="http://schemas.microsoft.com/office/drawing/2014/main" id="{3E9D8331-6278-7318-3685-2919C958E5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34655" y="2814009"/>
            <a:ext cx="4008888" cy="2672592"/>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5714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9671A-59F5-7133-FF5C-95C354057F5A}"/>
              </a:ext>
            </a:extLst>
          </p:cNvPr>
          <p:cNvSpPr>
            <a:spLocks noGrp="1"/>
          </p:cNvSpPr>
          <p:nvPr>
            <p:ph type="title"/>
          </p:nvPr>
        </p:nvSpPr>
        <p:spPr>
          <a:xfrm>
            <a:off x="648930" y="629266"/>
            <a:ext cx="9252154" cy="1223983"/>
          </a:xfrm>
        </p:spPr>
        <p:txBody>
          <a:bodyPr>
            <a:normAutofit/>
          </a:bodyPr>
          <a:lstStyle/>
          <a:p>
            <a:r>
              <a:rPr lang="en-GB"/>
              <a:t>Threats</a:t>
            </a:r>
          </a:p>
        </p:txBody>
      </p:sp>
      <p:sp>
        <p:nvSpPr>
          <p:cNvPr id="3" name="Content Placeholder 2">
            <a:extLst>
              <a:ext uri="{FF2B5EF4-FFF2-40B4-BE49-F238E27FC236}">
                <a16:creationId xmlns:a16="http://schemas.microsoft.com/office/drawing/2014/main" id="{B888D302-BAED-C7C7-172E-B04C588093CB}"/>
              </a:ext>
            </a:extLst>
          </p:cNvPr>
          <p:cNvSpPr>
            <a:spLocks noGrp="1"/>
          </p:cNvSpPr>
          <p:nvPr>
            <p:ph idx="1"/>
          </p:nvPr>
        </p:nvSpPr>
        <p:spPr>
          <a:xfrm>
            <a:off x="1103311" y="2052214"/>
            <a:ext cx="5965394" cy="4196185"/>
          </a:xfrm>
        </p:spPr>
        <p:txBody>
          <a:bodyPr>
            <a:normAutofit/>
          </a:bodyPr>
          <a:lstStyle/>
          <a:p>
            <a:endParaRPr lang="en-US" dirty="0"/>
          </a:p>
          <a:p>
            <a:r>
              <a:rPr lang="en-US" dirty="0"/>
              <a:t>- Emotional exhaustion and anxiety</a:t>
            </a:r>
          </a:p>
          <a:p>
            <a:pPr marL="0" indent="0">
              <a:buNone/>
            </a:pPr>
            <a:endParaRPr lang="en-US" dirty="0"/>
          </a:p>
          <a:p>
            <a:r>
              <a:rPr lang="en-US" dirty="0"/>
              <a:t>- Competition for career advancement</a:t>
            </a:r>
          </a:p>
          <a:p>
            <a:endParaRPr lang="en-US" dirty="0"/>
          </a:p>
          <a:p>
            <a:r>
              <a:rPr lang="en-US" dirty="0"/>
              <a:t>- Workforce burdens and staff shortages</a:t>
            </a:r>
          </a:p>
          <a:p>
            <a:endParaRPr lang="en-US" dirty="0"/>
          </a:p>
          <a:p>
            <a:r>
              <a:rPr lang="en-US" dirty="0"/>
              <a:t>- Changing policy or funding cuts</a:t>
            </a:r>
          </a:p>
          <a:p>
            <a:endParaRPr lang="en-US" dirty="0"/>
          </a:p>
          <a:p>
            <a:endParaRPr lang="en-US" dirty="0"/>
          </a:p>
          <a:p>
            <a:endParaRPr lang="en-GB" dirty="0"/>
          </a:p>
        </p:txBody>
      </p:sp>
      <p:pic>
        <p:nvPicPr>
          <p:cNvPr id="6146" name="Picture 2" descr="Risk Mitigation ...">
            <a:extLst>
              <a:ext uri="{FF2B5EF4-FFF2-40B4-BE49-F238E27FC236}">
                <a16:creationId xmlns:a16="http://schemas.microsoft.com/office/drawing/2014/main" id="{71F93F3C-2B19-2E6F-37F8-AB036359973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534655" y="2816439"/>
            <a:ext cx="4008888" cy="2667732"/>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876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F4140-7049-1CDE-4F2E-3D3652542EC7}"/>
              </a:ext>
            </a:extLst>
          </p:cNvPr>
          <p:cNvSpPr>
            <a:spLocks noGrp="1"/>
          </p:cNvSpPr>
          <p:nvPr>
            <p:ph type="title"/>
          </p:nvPr>
        </p:nvSpPr>
        <p:spPr>
          <a:xfrm>
            <a:off x="646111" y="452718"/>
            <a:ext cx="9186147" cy="1680882"/>
          </a:xfrm>
        </p:spPr>
        <p:txBody>
          <a:bodyPr/>
          <a:lstStyle/>
          <a:p>
            <a:r>
              <a:rPr lang="en-US" sz="5400" dirty="0"/>
              <a:t>Relating SWOT: Strategy for Growth</a:t>
            </a:r>
            <a:endParaRPr lang="en-GB" sz="5400" dirty="0"/>
          </a:p>
        </p:txBody>
      </p:sp>
      <p:sp>
        <p:nvSpPr>
          <p:cNvPr id="3" name="Content Placeholder 2">
            <a:extLst>
              <a:ext uri="{FF2B5EF4-FFF2-40B4-BE49-F238E27FC236}">
                <a16:creationId xmlns:a16="http://schemas.microsoft.com/office/drawing/2014/main" id="{3B88F609-2D01-059C-39B8-168BC7073F0B}"/>
              </a:ext>
            </a:extLst>
          </p:cNvPr>
          <p:cNvSpPr>
            <a:spLocks noGrp="1"/>
          </p:cNvSpPr>
          <p:nvPr>
            <p:ph idx="1"/>
          </p:nvPr>
        </p:nvSpPr>
        <p:spPr>
          <a:xfrm>
            <a:off x="646111" y="2505202"/>
            <a:ext cx="8946541" cy="4195481"/>
          </a:xfrm>
        </p:spPr>
        <p:txBody>
          <a:bodyPr/>
          <a:lstStyle/>
          <a:p>
            <a:r>
              <a:rPr lang="en-US" dirty="0"/>
              <a:t>Use communication and empathy (strengths) to build confidence and leadership</a:t>
            </a:r>
          </a:p>
          <a:p>
            <a:endParaRPr lang="en-US" dirty="0"/>
          </a:p>
          <a:p>
            <a:r>
              <a:rPr lang="en-US" dirty="0"/>
              <a:t>- Seek leadership and CPD (opportunities) to reduce inexperience (weakness)</a:t>
            </a:r>
          </a:p>
          <a:p>
            <a:endParaRPr lang="en-US" dirty="0"/>
          </a:p>
          <a:p>
            <a:r>
              <a:rPr lang="en-US" dirty="0"/>
              <a:t>- Manage stress with reflection, supervision, and time management</a:t>
            </a:r>
          </a:p>
          <a:p>
            <a:endParaRPr lang="en-US" dirty="0"/>
          </a:p>
          <a:p>
            <a:r>
              <a:rPr lang="en-US" dirty="0"/>
              <a:t>- Network to access career progression opportunities</a:t>
            </a:r>
          </a:p>
          <a:p>
            <a:endParaRPr lang="en-GB" dirty="0"/>
          </a:p>
        </p:txBody>
      </p:sp>
    </p:spTree>
    <p:extLst>
      <p:ext uri="{BB962C8B-B14F-4D97-AF65-F5344CB8AC3E}">
        <p14:creationId xmlns:p14="http://schemas.microsoft.com/office/powerpoint/2010/main" val="3602186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D9B4F-C523-43AB-5C6D-E81DEBE09685}"/>
              </a:ext>
            </a:extLst>
          </p:cNvPr>
          <p:cNvSpPr>
            <a:spLocks noGrp="1"/>
          </p:cNvSpPr>
          <p:nvPr>
            <p:ph type="title"/>
          </p:nvPr>
        </p:nvSpPr>
        <p:spPr>
          <a:xfrm>
            <a:off x="3307146" y="521544"/>
            <a:ext cx="5577708" cy="1071282"/>
          </a:xfrm>
        </p:spPr>
        <p:txBody>
          <a:bodyPr/>
          <a:lstStyle/>
          <a:p>
            <a:r>
              <a:rPr lang="en-GB" sz="5400" dirty="0"/>
              <a:t>Conclusion</a:t>
            </a:r>
          </a:p>
        </p:txBody>
      </p:sp>
      <p:sp>
        <p:nvSpPr>
          <p:cNvPr id="3" name="Content Placeholder 2">
            <a:extLst>
              <a:ext uri="{FF2B5EF4-FFF2-40B4-BE49-F238E27FC236}">
                <a16:creationId xmlns:a16="http://schemas.microsoft.com/office/drawing/2014/main" id="{11E01A95-3912-9B23-AA58-6AA4C58385AD}"/>
              </a:ext>
            </a:extLst>
          </p:cNvPr>
          <p:cNvSpPr>
            <a:spLocks noGrp="1"/>
          </p:cNvSpPr>
          <p:nvPr>
            <p:ph idx="1"/>
          </p:nvPr>
        </p:nvSpPr>
        <p:spPr>
          <a:xfrm>
            <a:off x="1104293" y="2751009"/>
            <a:ext cx="8946541" cy="2774721"/>
          </a:xfrm>
        </p:spPr>
        <p:txBody>
          <a:bodyPr/>
          <a:lstStyle/>
          <a:p>
            <a:pPr marL="0" indent="0" algn="ctr">
              <a:buNone/>
            </a:pPr>
            <a:r>
              <a:rPr lang="en-US" sz="4800" dirty="0"/>
              <a:t>Reflection is key for continuous professional growth</a:t>
            </a:r>
          </a:p>
          <a:p>
            <a:endParaRPr lang="en-US" dirty="0"/>
          </a:p>
          <a:p>
            <a:endParaRPr lang="en-GB" dirty="0"/>
          </a:p>
        </p:txBody>
      </p:sp>
    </p:spTree>
    <p:extLst>
      <p:ext uri="{BB962C8B-B14F-4D97-AF65-F5344CB8AC3E}">
        <p14:creationId xmlns:p14="http://schemas.microsoft.com/office/powerpoint/2010/main" val="2801735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502826-F145-99A0-EDC3-5F4B2C3D3E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38740A-9AF2-3630-2010-6D0BBC8AD047}"/>
              </a:ext>
            </a:extLst>
          </p:cNvPr>
          <p:cNvSpPr>
            <a:spLocks noGrp="1"/>
          </p:cNvSpPr>
          <p:nvPr>
            <p:ph type="title"/>
          </p:nvPr>
        </p:nvSpPr>
        <p:spPr>
          <a:xfrm>
            <a:off x="1413026" y="472382"/>
            <a:ext cx="4918947" cy="1071282"/>
          </a:xfrm>
        </p:spPr>
        <p:txBody>
          <a:bodyPr/>
          <a:lstStyle/>
          <a:p>
            <a:r>
              <a:rPr lang="en-GB" sz="4800" dirty="0"/>
              <a:t>References:</a:t>
            </a:r>
          </a:p>
        </p:txBody>
      </p:sp>
      <p:sp>
        <p:nvSpPr>
          <p:cNvPr id="3" name="Content Placeholder 2">
            <a:extLst>
              <a:ext uri="{FF2B5EF4-FFF2-40B4-BE49-F238E27FC236}">
                <a16:creationId xmlns:a16="http://schemas.microsoft.com/office/drawing/2014/main" id="{074B96C9-362B-36A0-5373-EA8B2525663D}"/>
              </a:ext>
            </a:extLst>
          </p:cNvPr>
          <p:cNvSpPr>
            <a:spLocks noGrp="1"/>
          </p:cNvSpPr>
          <p:nvPr>
            <p:ph idx="1"/>
          </p:nvPr>
        </p:nvSpPr>
        <p:spPr>
          <a:xfrm>
            <a:off x="936164" y="1728454"/>
            <a:ext cx="8946541" cy="4195481"/>
          </a:xfrm>
        </p:spPr>
        <p:txBody>
          <a:bodyPr/>
          <a:lstStyle/>
          <a:p>
            <a:endParaRPr lang="en-US" dirty="0"/>
          </a:p>
          <a:p>
            <a:r>
              <a:rPr lang="en-US" dirty="0"/>
              <a:t>- NHS England (2023) NHS Long Term Workforce Plan.</a:t>
            </a:r>
          </a:p>
          <a:p>
            <a:endParaRPr lang="en-US" dirty="0"/>
          </a:p>
          <a:p>
            <a:r>
              <a:rPr lang="en-US" dirty="0"/>
              <a:t>- Social Care Institute for Excellence (SCIE) (2022) Continuous Professional Development in Social Care.</a:t>
            </a:r>
          </a:p>
          <a:p>
            <a:endParaRPr lang="en-GB" dirty="0"/>
          </a:p>
        </p:txBody>
      </p:sp>
    </p:spTree>
    <p:extLst>
      <p:ext uri="{BB962C8B-B14F-4D97-AF65-F5344CB8AC3E}">
        <p14:creationId xmlns:p14="http://schemas.microsoft.com/office/powerpoint/2010/main" val="3440532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8830</TotalTime>
  <Words>303</Words>
  <Application>Microsoft Office PowerPoint</Application>
  <PresentationFormat>Widescreen</PresentationFormat>
  <Paragraphs>59</Paragraphs>
  <Slides>8</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Century Gothic</vt:lpstr>
      <vt:lpstr>Wingdings 3</vt:lpstr>
      <vt:lpstr>Ion</vt:lpstr>
      <vt:lpstr>Personal SWOT Analysis for Professional Development in UK Health and Social Care</vt:lpstr>
      <vt:lpstr>Strengths</vt:lpstr>
      <vt:lpstr>Weakness</vt:lpstr>
      <vt:lpstr>Opportunities</vt:lpstr>
      <vt:lpstr>Threats</vt:lpstr>
      <vt:lpstr>Relating SWOT: Strategy for Growth</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Kristina Masih</dc:creator>
  <cp:lastModifiedBy>Kristina Masih</cp:lastModifiedBy>
  <cp:revision>1</cp:revision>
  <dcterms:created xsi:type="dcterms:W3CDTF">2025-10-13T18:12:07Z</dcterms:created>
  <dcterms:modified xsi:type="dcterms:W3CDTF">2025-10-19T21:26:54Z</dcterms:modified>
</cp:coreProperties>
</file>