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16"/>
  </p:notesMasterIdLst>
  <p:handoutMasterIdLst>
    <p:handoutMasterId r:id="rId17"/>
  </p:handoutMasterIdLst>
  <p:sldIdLst>
    <p:sldId id="343" r:id="rId2"/>
    <p:sldId id="344" r:id="rId3"/>
    <p:sldId id="345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353" r:id="rId12"/>
    <p:sldId id="354" r:id="rId13"/>
    <p:sldId id="355" r:id="rId14"/>
    <p:sldId id="356" r:id="rId15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2065" autoAdjust="0"/>
  </p:normalViewPr>
  <p:slideViewPr>
    <p:cSldViewPr>
      <p:cViewPr varScale="1">
        <p:scale>
          <a:sx n="47" d="100"/>
          <a:sy n="47" d="100"/>
        </p:scale>
        <p:origin x="1878" y="3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6663995-8822-47D2-B86D-7610B2618D5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893703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11D9B4F2-BDC0-4579-BD76-EAD4711A8E5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4230414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933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0294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8076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7916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323F88-F415-493F-A5D8-D2A5A431A6A8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635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aseline="0" dirty="0" smtClean="0">
                <a:latin typeface="Arial" panose="020B0604020202020204" pitchFamily="34" charset="0"/>
              </a:rPr>
              <a:t>)</a:t>
            </a:r>
          </a:p>
          <a:p>
            <a:endParaRPr lang="en-GB" altLang="en-US" baseline="0" dirty="0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39FFE4-0185-4F9B-862B-44548B0E4463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214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aseline="0" dirty="0" smtClean="0"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753A59-3A03-4A17-BC3A-4A53B4CCD5B3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29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725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487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1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84675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772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7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799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14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01715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15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600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07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947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485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5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629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303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162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4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407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215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8/25/2020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81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 smtClean="0">
                <a:latin typeface="Lucida Sans" panose="020B0602030504020204" pitchFamily="34" charset="0"/>
              </a:rPr>
              <a:t>ECGE4003P/C</a:t>
            </a:r>
            <a:endParaRPr lang="cy-GB" sz="3600" b="1" dirty="0" smtClean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Cyfeirnodi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- Llyfrau ac E-lyfrau</a:t>
            </a: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36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ECGE4003P/C</a:t>
            </a:r>
            <a:endParaRPr lang="cy-GB" sz="3600" b="1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- Books and E-books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66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Cynnwys</a:t>
            </a:r>
            <a:r>
              <a:rPr lang="en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		</a:t>
            </a: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Content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417638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Ailymweld a’r ddarlith flaenorol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Rhestrau cyfeirnodi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 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Cyfeirnodi anuniongyrchol</a:t>
            </a:r>
          </a:p>
          <a:p>
            <a:pPr>
              <a:buFontTx/>
              <a:buChar char="•"/>
              <a:defRPr/>
            </a:pPr>
            <a:r>
              <a:rPr lang="cy-GB" altLang="en-US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Llyfrau/E-lyfrau</a:t>
            </a: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Recap of previous lecture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lists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Indirect referencing</a:t>
            </a:r>
          </a:p>
          <a:p>
            <a:pPr>
              <a:buFontTx/>
              <a:buChar char="•"/>
              <a:defRPr/>
            </a:pPr>
            <a:r>
              <a:rPr lang="en-GB" altLang="en-US" sz="28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Books/E-books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15482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Adnoddau</a:t>
            </a:r>
            <a:b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Resources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Cyflwyniad</a:t>
            </a:r>
            <a:r>
              <a:rPr lang="en-GB" dirty="0" smtClean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Llawlyfr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cyfeirnodi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Gweithgareddau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cyfeirnodi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Llyfrau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defnyddiol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activities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Useful books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417638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endParaRPr lang="cy-GB" sz="28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60329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Rhestrau cyfeirnodi</a:t>
            </a:r>
            <a:r>
              <a:rPr lang="en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/>
            </a:r>
            <a:br>
              <a:rPr lang="en-GB" altLang="en-US" sz="32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2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lists</a:t>
            </a:r>
            <a:endParaRPr lang="cy-GB" sz="40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1417638"/>
            <a:ext cx="424428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4000" dirty="0" smtClean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4000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sz="4000" dirty="0" smtClean="0">
                <a:latin typeface="Lucida Sans" panose="020B0602030504020204" pitchFamily="34" charset="0"/>
              </a:rPr>
              <a:t>Beth ydych chi’n cofio?</a:t>
            </a:r>
            <a:endParaRPr lang="cy-GB" sz="40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417638"/>
            <a:ext cx="4038600" cy="47085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altLang="en-US" sz="4000" kern="0" dirty="0" smtClean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en-GB" altLang="en-US" sz="4000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40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What do you remember?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274047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sz="3600" smtClean="0">
                <a:latin typeface="Lucida Sans" panose="020B0602030504020204" pitchFamily="34" charset="0"/>
              </a:rPr>
              <a:t>Cyfeirnodi o fewn testun</a:t>
            </a:r>
            <a:r>
              <a:rPr lang="en-GB" altLang="en-US" sz="3600" smtClean="0">
                <a:latin typeface="Lucida Sans" panose="020B0602030504020204" pitchFamily="34" charset="0"/>
              </a:rPr>
              <a:t/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within text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Er mwyn dilysu’r hyn rydych wedi’i ysgrifennu</a:t>
            </a:r>
          </a:p>
          <a:p>
            <a:pPr>
              <a:defRPr/>
            </a:pPr>
            <a:r>
              <a:rPr lang="cy-GB" sz="2400" dirty="0" smtClean="0">
                <a:latin typeface="Lucida Sans" panose="020B0602040502020204" pitchFamily="34" charset="0"/>
              </a:rPr>
              <a:t>Er mwyn dangos ystod a dyfnder eich ymchwil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400" dirty="0" smtClean="0"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400" b="1" dirty="0" smtClean="0">
                <a:latin typeface="Lucida Sans" panose="020B0602040502020204" pitchFamily="34" charset="0"/>
              </a:rPr>
              <a:t>Rhaid cydnabod y cynnwys er mwyn osgoi LLÊN-LADRAD.</a:t>
            </a:r>
            <a:endParaRPr lang="cy-GB" sz="2400" b="1" dirty="0">
              <a:latin typeface="Lucida Sans" panose="020B0602040502020204" pitchFamily="34" charset="0"/>
            </a:endParaRPr>
          </a:p>
        </p:txBody>
      </p:sp>
      <p:sp>
        <p:nvSpPr>
          <p:cNvPr id="4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To validate what you have written</a:t>
            </a:r>
          </a:p>
          <a:p>
            <a:pPr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To show the scope and depth of your research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b="1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b="1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The content must be acknowledged to avoid PLAGIARISM.</a:t>
            </a:r>
            <a:endParaRPr lang="cy-GB" sz="2400" b="1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775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911275"/>
          </a:xfrm>
        </p:spPr>
        <p:txBody>
          <a:bodyPr>
            <a:normAutofit fontScale="90000"/>
          </a:bodyPr>
          <a:lstStyle/>
          <a:p>
            <a:r>
              <a:rPr lang="en-GB" altLang="en-US" sz="3200" dirty="0" err="1" smtClean="0">
                <a:latin typeface="Lucida Sans" panose="020B0602030504020204" pitchFamily="34" charset="0"/>
              </a:rPr>
              <a:t>Cyfeirnodi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uniongyrchol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Direct referencing</a:t>
            </a:r>
            <a:endParaRPr lang="cy-GB" altLang="en-US" sz="3200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196752"/>
            <a:ext cx="4244280" cy="4357118"/>
          </a:xfrm>
        </p:spPr>
        <p:txBody>
          <a:bodyPr>
            <a:normAutofit fontScale="92500"/>
          </a:bodyPr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Awgryma Jones (2008) fod chwarae yn yr awyr agored yn rhoi sgiliau cymdeithasol pwysig i blant.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 smtClean="0">
              <a:solidFill>
                <a:srgbClr val="000000"/>
              </a:solidFill>
              <a:latin typeface="Lucida Sans" pitchFamily="34" charset="0"/>
              <a:ea typeface="ＭＳ Ｐゴシック" pitchFamily="34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Mae chwarae yn yr awyr agored yn darparu nifer o sgiliau cymdeithasol pwysig. Cefnogir y </a:t>
            </a:r>
            <a:r>
              <a:rPr lang="cy-GB" altLang="cy-GB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farn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 hon gan Jones (2008).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29411"/>
          </a:xfrm>
        </p:spPr>
        <p:txBody>
          <a:bodyPr>
            <a:normAutofit fontScale="92500"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Jones (2008) suggests that outdoor play provides children with important social skills.</a:t>
            </a:r>
          </a:p>
          <a:p>
            <a:pPr>
              <a:defRPr/>
            </a:pPr>
            <a:endParaRPr lang="en-US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Outdoor play provides several important social skills. This view is supported by Jones (2008).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2222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>
                <a:latin typeface="Lucida Sans" panose="020B0602030504020204" pitchFamily="34" charset="0"/>
              </a:rPr>
              <a:t>Cyfeirnodi anuniongyrchol</a:t>
            </a:r>
            <a:br>
              <a:rPr lang="en-GB" altLang="en-US" sz="3600" smtClean="0">
                <a:latin typeface="Lucida Sans" panose="020B0602030504020204" pitchFamily="34" charset="0"/>
              </a:rPr>
            </a:br>
            <a:r>
              <a:rPr lang="en-GB" altLang="en-US" sz="3600" smtClean="0">
                <a:solidFill>
                  <a:srgbClr val="0000FF"/>
                </a:solidFill>
                <a:latin typeface="Lucida Sans" panose="020B0602030504020204" pitchFamily="34" charset="0"/>
              </a:rPr>
              <a:t>Indirect referencing</a:t>
            </a:r>
            <a:endParaRPr lang="cy-GB" altLang="en-US" sz="3600" smtClean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</a:rPr>
              <a:t>Mae chwarae yn yr awyr agored yn rhoi nifer o sgiliau cymdeithasol pwysig i blant (Jones, 2008).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Outdoor play provides children with several important social skills (Jones, 2008). 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3200" kern="0" dirty="0" smtClean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3200" kern="0" dirty="0" smtClean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9752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Beth sydd angen cofnodi?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What should be recorded?</a:t>
            </a:r>
            <a:endParaRPr lang="cy-GB" sz="3600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746376" cy="4708525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Llyf/E-lyfr: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Cyfenw’r awdur a’r flaenlythyren gyntaf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Blwyddyn gyhoeddi mewn cromfachau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Teitl y llyfr mewn ffont italig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Argraffiad (os yn berthnasol)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Man cyhoeddi</a:t>
            </a:r>
          </a:p>
          <a:p>
            <a:pPr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pitchFamily="34" charset="-128"/>
              </a:rPr>
              <a:t>Enw’r cyhoeddwr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925888" y="1417638"/>
            <a:ext cx="4038600" cy="4708525"/>
          </a:xfrm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Book/E-book:</a:t>
            </a:r>
            <a:endParaRPr lang="en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Author’s surname and first 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initial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Publication year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 </a:t>
            </a: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brackets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Title of book 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italics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Edition (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if </a:t>
            </a: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relevant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)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Place </a:t>
            </a:r>
            <a:r>
              <a:rPr lang="en-US" altLang="en-US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of </a:t>
            </a: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publication</a:t>
            </a:r>
          </a:p>
          <a:p>
            <a:pPr>
              <a:buFontTx/>
              <a:buChar char="•"/>
              <a:defRPr/>
            </a:pPr>
            <a:r>
              <a:rPr lang="en-US" altLang="en-US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Name of publisher</a:t>
            </a:r>
            <a:endParaRPr lang="cy-GB" sz="2400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476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Esiampl – 1 awdur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Example – 1 author</a:t>
            </a:r>
            <a:endParaRPr lang="cy-GB" sz="36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2170584" cy="3595538"/>
          </a:xfrm>
        </p:spPr>
      </p:pic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2627784" y="1600200"/>
            <a:ext cx="6264696" cy="3989388"/>
          </a:xfrm>
        </p:spPr>
        <p:txBody>
          <a:bodyPr/>
          <a:lstStyle/>
          <a:p>
            <a:pPr marL="0" indent="0">
              <a:buNone/>
            </a:pPr>
            <a:endParaRPr lang="en-GB" sz="24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Lucida Sans" panose="020B0602030504020204" pitchFamily="34" charset="0"/>
              </a:rPr>
              <a:t>Crowley, K. (2017) </a:t>
            </a:r>
            <a:r>
              <a:rPr lang="en-GB" sz="2400" i="1" dirty="0" smtClean="0">
                <a:latin typeface="Lucida Sans" panose="020B0602030504020204" pitchFamily="34" charset="0"/>
              </a:rPr>
              <a:t>Child Development: A practical introduction. </a:t>
            </a:r>
            <a:r>
              <a:rPr lang="en-GB" sz="2400" dirty="0" smtClean="0">
                <a:latin typeface="Lucida Sans" panose="020B0602030504020204" pitchFamily="34" charset="0"/>
              </a:rPr>
              <a:t>2</a:t>
            </a:r>
            <a:r>
              <a:rPr lang="en-GB" sz="2400" baseline="30000" dirty="0" smtClean="0">
                <a:latin typeface="Lucida Sans" panose="020B0602030504020204" pitchFamily="34" charset="0"/>
              </a:rPr>
              <a:t>nd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 smtClean="0">
                <a:latin typeface="Lucida Sans" panose="020B0602030504020204" pitchFamily="34" charset="0"/>
              </a:rPr>
              <a:t>edn</a:t>
            </a:r>
            <a:r>
              <a:rPr lang="en-GB" sz="2400" dirty="0" smtClean="0">
                <a:latin typeface="Lucida Sans" panose="020B0602030504020204" pitchFamily="34" charset="0"/>
              </a:rPr>
              <a:t>. London: Sage Publications Ltd.</a:t>
            </a:r>
            <a:endParaRPr lang="en-US" sz="24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99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Esiampl – 2 neu 3 awdur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Example – 2 or 3 authors</a:t>
            </a:r>
            <a:endParaRPr lang="cy-GB" sz="36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00201"/>
            <a:ext cx="2314600" cy="348498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771800" y="1600201"/>
            <a:ext cx="6192688" cy="3989040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 smtClean="0">
                <a:latin typeface="Lucida Sans" panose="020B0602030504020204" pitchFamily="34" charset="0"/>
              </a:rPr>
              <a:t>Powell, S. and Smith, K. </a:t>
            </a:r>
            <a:r>
              <a:rPr lang="en-US" sz="2400" dirty="0">
                <a:latin typeface="Lucida Sans" panose="020B0602030504020204" pitchFamily="34" charset="0"/>
              </a:rPr>
              <a:t>(2017) </a:t>
            </a:r>
            <a:r>
              <a:rPr lang="en-US" sz="2400" i="1" dirty="0" smtClean="0">
                <a:latin typeface="Lucida Sans" panose="020B0602030504020204" pitchFamily="34" charset="0"/>
              </a:rPr>
              <a:t>An Introduction to Early Childhood Studies</a:t>
            </a:r>
            <a:r>
              <a:rPr lang="en-US" sz="2400" dirty="0" smtClean="0">
                <a:latin typeface="Lucida Sans" panose="020B0602030504020204" pitchFamily="34" charset="0"/>
              </a:rPr>
              <a:t>. 4th </a:t>
            </a:r>
            <a:r>
              <a:rPr lang="en-US" sz="2400" dirty="0" err="1">
                <a:latin typeface="Lucida Sans" panose="020B0602030504020204" pitchFamily="34" charset="0"/>
              </a:rPr>
              <a:t>edn</a:t>
            </a:r>
            <a:r>
              <a:rPr lang="en-US" sz="2400" dirty="0">
                <a:latin typeface="Lucida Sans" panose="020B0602030504020204" pitchFamily="34" charset="0"/>
              </a:rPr>
              <a:t>. London: Sage Publications Ltd.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304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Esiampl – 4+ awdur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Example – 4+ authors</a:t>
            </a:r>
            <a:endParaRPr lang="cy-GB" sz="36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800"/>
            <a:ext cx="2856915" cy="3653345"/>
          </a:xfrm>
        </p:spPr>
      </p:pic>
      <p:sp>
        <p:nvSpPr>
          <p:cNvPr id="4" name="Rectangle 3"/>
          <p:cNvSpPr/>
          <p:nvPr/>
        </p:nvSpPr>
        <p:spPr>
          <a:xfrm>
            <a:off x="3314115" y="2459504"/>
            <a:ext cx="565037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Siegler, R. et al. </a:t>
            </a:r>
            <a:r>
              <a:rPr lang="en-GB" dirty="0">
                <a:latin typeface="Lucida Sans" panose="020B0602030504020204" pitchFamily="34" charset="0"/>
              </a:rPr>
              <a:t>(</a:t>
            </a:r>
            <a:r>
              <a:rPr lang="en-GB" dirty="0" smtClean="0">
                <a:latin typeface="Lucida Sans" panose="020B0602030504020204" pitchFamily="34" charset="0"/>
              </a:rPr>
              <a:t>2014) </a:t>
            </a:r>
            <a:r>
              <a:rPr lang="en-GB" i="1" dirty="0" smtClean="0">
                <a:latin typeface="Lucida Sans" panose="020B0602030504020204" pitchFamily="34" charset="0"/>
              </a:rPr>
              <a:t>How Children Develop. </a:t>
            </a:r>
            <a:r>
              <a:rPr lang="en-GB" dirty="0" smtClean="0">
                <a:latin typeface="Lucida Sans" panose="020B0602030504020204" pitchFamily="34" charset="0"/>
              </a:rPr>
              <a:t>4</a:t>
            </a:r>
            <a:r>
              <a:rPr lang="en-GB" baseline="30000" dirty="0" smtClean="0">
                <a:latin typeface="Lucida Sans" panose="020B0602030504020204" pitchFamily="34" charset="0"/>
              </a:rPr>
              <a:t>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edn</a:t>
            </a:r>
            <a:r>
              <a:rPr lang="en-GB" dirty="0">
                <a:latin typeface="Lucida Sans" panose="020B0602030504020204" pitchFamily="34" charset="0"/>
              </a:rPr>
              <a:t>. </a:t>
            </a:r>
            <a:r>
              <a:rPr lang="en-GB" dirty="0" smtClean="0">
                <a:latin typeface="Lucida Sans" panose="020B0602030504020204" pitchFamily="34" charset="0"/>
              </a:rPr>
              <a:t>New York: Worth Publishers.</a:t>
            </a:r>
            <a:endParaRPr lang="en-US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3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Yn eich gwaith...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In your work…</a:t>
            </a: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1"/>
            <a:ext cx="424428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latin typeface="Lucida Sans" panose="020B0602030504020204" pitchFamily="34" charset="0"/>
              </a:rPr>
              <a:t>Noda </a:t>
            </a:r>
            <a:r>
              <a:rPr lang="en-US" dirty="0">
                <a:latin typeface="Lucida Sans" panose="020B0602030504020204" pitchFamily="34" charset="0"/>
              </a:rPr>
              <a:t>Crowley (2017</a:t>
            </a:r>
            <a:r>
              <a:rPr lang="en-US" dirty="0" smtClean="0">
                <a:latin typeface="Lucida Sans" panose="020B0602030504020204" pitchFamily="34" charset="0"/>
              </a:rPr>
              <a:t>)...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err="1" smtClean="0">
                <a:latin typeface="Lucida Sans" panose="020B0602030504020204" pitchFamily="34" charset="0"/>
              </a:rPr>
              <a:t>Yn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ôl</a:t>
            </a:r>
            <a:r>
              <a:rPr lang="en-US" dirty="0">
                <a:latin typeface="Lucida Sans" panose="020B0602030504020204" pitchFamily="34" charset="0"/>
              </a:rPr>
              <a:t> Powell a Smith (2017</a:t>
            </a:r>
            <a:r>
              <a:rPr lang="en-US" dirty="0" smtClean="0">
                <a:latin typeface="Lucida Sans" panose="020B0602030504020204" pitchFamily="34" charset="0"/>
              </a:rPr>
              <a:t>)....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 err="1" smtClean="0">
                <a:latin typeface="Lucida Sans" panose="020B0602030504020204" pitchFamily="34" charset="0"/>
              </a:rPr>
              <a:t>Dadleuai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 err="1" smtClean="0">
                <a:latin typeface="Lucida Sans" panose="020B0602030504020204" pitchFamily="34" charset="0"/>
              </a:rPr>
              <a:t>Siegler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r>
              <a:rPr lang="en-US" dirty="0">
                <a:latin typeface="Lucida Sans" panose="020B0602030504020204" pitchFamily="34" charset="0"/>
              </a:rPr>
              <a:t>et al. (2014</a:t>
            </a:r>
            <a:r>
              <a:rPr lang="en-US" dirty="0" smtClean="0">
                <a:latin typeface="Lucida Sans" panose="020B0602030504020204" pitchFamily="34" charset="0"/>
              </a:rPr>
              <a:t>)...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Crowley (2017) states…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According to Powell and Smith (2017)….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Siegler et al. (2014) would argue…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4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  <a:t>Rhestr o gyfeiriadau</a:t>
            </a:r>
            <a:br>
              <a:rPr lang="cy-GB" altLang="en-US" sz="36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pitchFamily="34" charset="-128"/>
              </a:rPr>
            </a:br>
            <a:r>
              <a:rPr lang="en-GB" altLang="en-US" sz="36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pitchFamily="34" charset="-128"/>
              </a:rPr>
              <a:t>Reference list</a:t>
            </a: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4248473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>
                <a:latin typeface="Lucida Sans" panose="020B0602030504020204" pitchFamily="34" charset="0"/>
              </a:rPr>
              <a:t>Crowley, K. (2017) Child Development: A practical introduction. 2nd </a:t>
            </a:r>
            <a:r>
              <a:rPr lang="en-US" sz="2800" dirty="0" err="1">
                <a:latin typeface="Lucida Sans" panose="020B0602030504020204" pitchFamily="34" charset="0"/>
              </a:rPr>
              <a:t>edn</a:t>
            </a:r>
            <a:r>
              <a:rPr lang="en-US" sz="2800" dirty="0">
                <a:latin typeface="Lucida Sans" panose="020B0602030504020204" pitchFamily="34" charset="0"/>
              </a:rPr>
              <a:t>. London: Sage Publications Ltd</a:t>
            </a:r>
            <a:r>
              <a:rPr lang="en-US" sz="2800" dirty="0" smtClean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800" dirty="0">
                <a:latin typeface="Lucida Sans" panose="020B0602030504020204" pitchFamily="34" charset="0"/>
              </a:rPr>
              <a:t>Powell, S. and Smith, K. (2017) An Introduction to Early Childhood Studies. 4th </a:t>
            </a:r>
            <a:r>
              <a:rPr lang="en-US" sz="2800" dirty="0" err="1">
                <a:latin typeface="Lucida Sans" panose="020B0602030504020204" pitchFamily="34" charset="0"/>
              </a:rPr>
              <a:t>edn</a:t>
            </a:r>
            <a:r>
              <a:rPr lang="en-US" sz="2800" dirty="0">
                <a:latin typeface="Lucida Sans" panose="020B0602030504020204" pitchFamily="34" charset="0"/>
              </a:rPr>
              <a:t>. London: Sage Publications Ltd.</a:t>
            </a:r>
          </a:p>
          <a:p>
            <a:pPr marL="0" indent="0">
              <a:buNone/>
            </a:pPr>
            <a:r>
              <a:rPr lang="en-US" sz="2800" dirty="0" err="1" smtClean="0">
                <a:latin typeface="Lucida Sans" panose="020B0602030504020204" pitchFamily="34" charset="0"/>
              </a:rPr>
              <a:t>Siegler</a:t>
            </a:r>
            <a:r>
              <a:rPr lang="en-US" sz="2800" dirty="0">
                <a:latin typeface="Lucida Sans" panose="020B0602030504020204" pitchFamily="34" charset="0"/>
              </a:rPr>
              <a:t>, R. et al. (2014) How Children Develop. 4th </a:t>
            </a:r>
            <a:r>
              <a:rPr lang="en-US" sz="2800" dirty="0" err="1">
                <a:latin typeface="Lucida Sans" panose="020B0602030504020204" pitchFamily="34" charset="0"/>
              </a:rPr>
              <a:t>edn</a:t>
            </a:r>
            <a:r>
              <a:rPr lang="en-US" sz="2800" dirty="0">
                <a:latin typeface="Lucida Sans" panose="020B0602030504020204" pitchFamily="34" charset="0"/>
              </a:rPr>
              <a:t>. New York: Worth Publishers.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22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468688" cy="4171603"/>
          </a:xfrm>
        </p:spPr>
        <p:txBody>
          <a:bodyPr/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Cofiwch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gyfeirio</a:t>
            </a:r>
            <a:r>
              <a:rPr lang="en-GB" sz="3200" dirty="0" smtClean="0">
                <a:latin typeface="Lucida Sans" panose="020B0602030504020204" pitchFamily="34" charset="0"/>
              </a:rPr>
              <a:t> at y </a:t>
            </a:r>
            <a:r>
              <a:rPr lang="en-GB" sz="3200" dirty="0" err="1" smtClean="0">
                <a:latin typeface="Lucida Sans" panose="020B0602030504020204" pitchFamily="34" charset="0"/>
              </a:rPr>
              <a:t>llawlyfr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cyfeirnodi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sydd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gael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</a:t>
            </a:r>
            <a:r>
              <a:rPr lang="en-GB" sz="3200" dirty="0" smtClean="0">
                <a:latin typeface="Lucida Sans" panose="020B0602030504020204" pitchFamily="34" charset="0"/>
              </a:rPr>
              <a:t> Moodle.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495800" cy="4171603"/>
          </a:xfrm>
        </p:spPr>
        <p:txBody>
          <a:bodyPr/>
          <a:lstStyle/>
          <a:p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Remember to refer to the referencing handbook available on Moodle</a:t>
            </a:r>
            <a:r>
              <a:rPr lang="en-US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.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53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2613</TotalTime>
  <Words>590</Words>
  <Application>Microsoft Office PowerPoint</Application>
  <PresentationFormat>On-screen Show (4:3)</PresentationFormat>
  <Paragraphs>116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ＭＳ Ｐゴシック</vt:lpstr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Office Theme</vt:lpstr>
      <vt:lpstr>PowerPoint Presentation</vt:lpstr>
      <vt:lpstr>Cynnwys  Content</vt:lpstr>
      <vt:lpstr>Adnoddau Resources</vt:lpstr>
      <vt:lpstr>Rhestrau cyfeirnodi Reference lists</vt:lpstr>
      <vt:lpstr>Cyfeirnodi o fewn testun Referencing within text</vt:lpstr>
      <vt:lpstr>Cyfeirnodi uniongyrchol Direct referencing</vt:lpstr>
      <vt:lpstr>Cyfeirnodi anuniongyrchol Indirect referencing</vt:lpstr>
      <vt:lpstr>Beth sydd angen cofnodi? What should be recorded?</vt:lpstr>
      <vt:lpstr>Esiampl – 1 awdur Example – 1 author</vt:lpstr>
      <vt:lpstr>Esiampl – 2 neu 3 awdur Example – 2 or 3 authors</vt:lpstr>
      <vt:lpstr>Esiampl – 4+ awdur Example – 4+ authors</vt:lpstr>
      <vt:lpstr>Yn eich gwaith... In your work…</vt:lpstr>
      <vt:lpstr>Rhestr o gyfeiriadau Reference list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104</cp:revision>
  <dcterms:created xsi:type="dcterms:W3CDTF">2004-04-06T15:50:52Z</dcterms:created>
  <dcterms:modified xsi:type="dcterms:W3CDTF">2020-08-25T14:59:07Z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