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61" r:id="rId5"/>
    <p:sldId id="458" r:id="rId6"/>
    <p:sldId id="457" r:id="rId7"/>
    <p:sldId id="460" r:id="rId8"/>
    <p:sldId id="452" r:id="rId9"/>
    <p:sldId id="462" r:id="rId10"/>
    <p:sldId id="459" r:id="rId11"/>
    <p:sldId id="454" r:id="rId12"/>
    <p:sldId id="450" r:id="rId13"/>
    <p:sldId id="463"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F4B161-333B-412A-8B7E-5B4DE745ECF8}" v="25" dt="2026-04-18T19:19:12.702"/>
    <p1510:client id="{DD42A075-4A77-4E7D-9340-419656ACDFF3}" v="1" dt="2026-04-19T15:13:00.5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347" autoAdjust="0"/>
    <p:restoredTop sz="94576" autoAdjust="0"/>
  </p:normalViewPr>
  <p:slideViewPr>
    <p:cSldViewPr>
      <p:cViewPr>
        <p:scale>
          <a:sx n="79" d="100"/>
          <a:sy n="79" d="100"/>
        </p:scale>
        <p:origin x="109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2.m4a"/><Relationship Id="rId7" Type="http://schemas.openxmlformats.org/officeDocument/2006/relationships/image" Target="../media/image4.pn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slideLayout" Target="../slideLayouts/slideLayout2.xml"/><Relationship Id="rId5" Type="http://schemas.openxmlformats.org/officeDocument/2006/relationships/video" Target="../media/media3.mp4"/><Relationship Id="rId4" Type="http://schemas.microsoft.com/office/2007/relationships/media" Target="../media/media3.mp4"/></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microsoft.com/office/2007/relationships/media" Target="../media/media10.mp4"/><Relationship Id="rId7" Type="http://schemas.openxmlformats.org/officeDocument/2006/relationships/image" Target="../media/image14.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3.png"/><Relationship Id="rId5" Type="http://schemas.openxmlformats.org/officeDocument/2006/relationships/slideLayout" Target="../slideLayouts/slideLayout2.xml"/><Relationship Id="rId4" Type="http://schemas.openxmlformats.org/officeDocument/2006/relationships/video" Target="../media/media10.mp4"/></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hyperlink" Target="https://www.who.int/news-room/fact-sheets/detail/musculoskeletal-conditions" TargetMode="External"/><Relationship Id="rId5" Type="http://schemas.openxmlformats.org/officeDocument/2006/relationships/hyperlink" Target="https://www.nhs/" TargetMode="External"/><Relationship Id="rId4" Type="http://schemas.openxmlformats.org/officeDocument/2006/relationships/hyperlink" Target="https://www.niceorg.uk/guidance/ng2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Musculoskeletal Disorders</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2328802</a:t>
            </a:r>
          </a:p>
          <a:p>
            <a:pPr algn="l" eaLnBrk="1" hangingPunct="1"/>
            <a:r>
              <a:rPr lang="en-GB" altLang="en-US" sz="2800" b="1" dirty="0">
                <a:solidFill>
                  <a:schemeClr val="bg1"/>
                </a:solidFill>
              </a:rPr>
              <a:t>Student name: Laurence Brehouan</a:t>
            </a:r>
          </a:p>
          <a:p>
            <a:pPr algn="l" eaLnBrk="1" hangingPunct="1"/>
            <a:r>
              <a:rPr lang="en-GB" altLang="en-US" sz="2800" b="1" dirty="0">
                <a:solidFill>
                  <a:schemeClr val="bg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59" name="Video 58">
            <a:hlinkClick r:id="" action="ppaction://media"/>
            <a:extLst>
              <a:ext uri="{FF2B5EF4-FFF2-40B4-BE49-F238E27FC236}">
                <a16:creationId xmlns:a16="http://schemas.microsoft.com/office/drawing/2014/main" id="{AE285119-5004-E741-2979-F7EF6AA493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0659"/>
    </mc:Choice>
    <mc:Fallback xmlns="">
      <p:transition spd="slow" advTm="20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9"/>
                </p:tgtEl>
              </p:cMediaNode>
            </p:video>
            <p:seq concurrent="1" nextAc="seek">
              <p:cTn id="8" restart="whenNotActive" fill="hold" evtFilter="cancelBubble" nodeType="interactiveSeq">
                <p:stCondLst>
                  <p:cond evt="onClick" delay="0">
                    <p:tgtEl>
                      <p:spTgt spid="5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9"/>
                                        </p:tgtEl>
                                      </p:cBhvr>
                                    </p:cmd>
                                  </p:childTnLst>
                                </p:cTn>
                              </p:par>
                            </p:childTnLst>
                          </p:cTn>
                        </p:par>
                      </p:childTnLst>
                    </p:cTn>
                  </p:par>
                </p:childTnLst>
              </p:cTn>
              <p:nextCondLst>
                <p:cond evt="onClick" delay="0">
                  <p:tgtEl>
                    <p:spTgt spid="5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82292" y="-531440"/>
            <a:ext cx="8229600" cy="1512168"/>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0" y="548680"/>
            <a:ext cx="8229600" cy="4473439"/>
          </a:xfrm>
        </p:spPr>
        <p:txBody>
          <a:bodyPr/>
          <a:lstStyle/>
          <a:p>
            <a:pPr marL="0" indent="0">
              <a:buNone/>
            </a:pPr>
            <a:r>
              <a:rPr lang="en-GB" sz="1600" dirty="0">
                <a:solidFill>
                  <a:srgbClr val="0070C0"/>
                </a:solidFill>
              </a:rPr>
              <a:t>Musculoskeletal </a:t>
            </a:r>
            <a:r>
              <a:rPr lang="en-GB" sz="1800" dirty="0">
                <a:solidFill>
                  <a:srgbClr val="0070C0"/>
                </a:solidFill>
              </a:rPr>
              <a:t>disorders (MSDs) are a group of conditions that affect the  body’s  muscles, bones, joints, tendons, ligaments, and connective tissues ( World Health organization, 2023). </a:t>
            </a:r>
          </a:p>
          <a:p>
            <a:pPr marL="0" indent="0">
              <a:buNone/>
            </a:pPr>
            <a:r>
              <a:rPr lang="en-GB" sz="1800" dirty="0">
                <a:solidFill>
                  <a:srgbClr val="0070C0"/>
                </a:solidFill>
              </a:rPr>
              <a:t>These structures from the musculoskeletal system, which supports the body, allows movement, and protects vital organs.</a:t>
            </a:r>
          </a:p>
          <a:p>
            <a:pPr marL="0" indent="0">
              <a:buNone/>
            </a:pPr>
            <a:r>
              <a:rPr lang="en-GB" sz="1800" dirty="0">
                <a:solidFill>
                  <a:srgbClr val="0070C0"/>
                </a:solidFill>
              </a:rPr>
              <a:t>When this system is damaged or affected by disease, it can lead to pain, stiffness, inflammation  and reduced mobility.</a:t>
            </a:r>
          </a:p>
          <a:p>
            <a:pPr marL="0" indent="0">
              <a:buNone/>
            </a:pPr>
            <a:r>
              <a:rPr lang="en-GB" sz="1800" dirty="0">
                <a:solidFill>
                  <a:srgbClr val="0070C0"/>
                </a:solidFill>
              </a:rPr>
              <a:t> Understanding musculoskeletal disorders is important in health and social care because effective prevention, early diagnosis, and person-centred care help reduce symptoms, improve physical functioning, and enhance overall wellbeing. Musculoskeletal disorders are a major global health concern and one of the leading causes of disability word wide.</a:t>
            </a:r>
          </a:p>
          <a:p>
            <a:pPr marL="0" indent="0">
              <a:buNone/>
            </a:pPr>
            <a:r>
              <a:rPr lang="en-GB" sz="1800" dirty="0">
                <a:solidFill>
                  <a:srgbClr val="0070C0"/>
                </a:solidFill>
              </a:rPr>
              <a:t> According to the  World Health Organization, these condition affect hundreds of  million people and are a significant contributor to reduced mobility and decreased participation in work and social activities (NHS,2023).</a:t>
            </a:r>
          </a:p>
          <a:p>
            <a:pPr marL="0" indent="0">
              <a:buNone/>
            </a:pPr>
            <a:r>
              <a:rPr lang="en-GB" sz="1800" dirty="0">
                <a:solidFill>
                  <a:srgbClr val="0070C0"/>
                </a:solidFill>
              </a:rPr>
              <a:t> </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6" name="Recorded Sound">
            <a:hlinkClick r:id="" action="ppaction://media"/>
            <a:extLst>
              <a:ext uri="{FF2B5EF4-FFF2-40B4-BE49-F238E27FC236}">
                <a16:creationId xmlns:a16="http://schemas.microsoft.com/office/drawing/2014/main" id="{5FE9DA70-C83F-E643-B2CB-94DC0CA22CB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4327525" y="3184525"/>
            <a:ext cx="487363" cy="487363"/>
          </a:xfrm>
          <a:prstGeom prst="rect">
            <a:avLst/>
          </a:prstGeom>
        </p:spPr>
      </p:pic>
      <p:pic>
        <p:nvPicPr>
          <p:cNvPr id="61" name="Video 60">
            <a:hlinkClick r:id="" action="ppaction://media"/>
            <a:extLst>
              <a:ext uri="{FF2B5EF4-FFF2-40B4-BE49-F238E27FC236}">
                <a16:creationId xmlns:a16="http://schemas.microsoft.com/office/drawing/2014/main" id="{4817C25F-0209-8C69-E21C-19827E480B13}"/>
              </a:ext>
            </a:extLst>
          </p:cNvPr>
          <p:cNvPicPr>
            <a:picLocks noChangeAspect="1"/>
          </p:cNvPicPr>
          <p:nvPr>
            <a:videoFile r:link="rId5"/>
            <p:extLst>
              <p:ext uri="{DAA4B4D4-6D71-4841-9C94-3DE7FCFB9230}">
                <p14:media xmlns:p14="http://schemas.microsoft.com/office/powerpoint/2010/main" r:embed="rId4"/>
              </p:ext>
              <p:ext uri="{42D2F446-02D8-4167-A562-619A0277C38B}">
                <p15:isNarration xmlns:p15="http://schemas.microsoft.com/office/powerpoint/2012/main" val="1"/>
              </p:ext>
            </p:extLst>
          </p:nvPr>
        </p:nvPicPr>
        <p:blipFill>
          <a:blip r:embed="rId8"/>
          <a:srcRect l="21875" r="21875"/>
          <a:stretch>
            <a:fillRect/>
          </a:stretch>
        </p:blipFill>
        <p:spPr>
          <a:xfrm>
            <a:off x="7004304" y="4718304"/>
            <a:ext cx="2057400" cy="2057400"/>
          </a:xfrm>
          <a:prstGeom prst="ellipse">
            <a:avLst/>
          </a:prstGeom>
        </p:spPr>
      </p:pic>
    </p:spTree>
    <p:custDataLst>
      <p:tags r:id="rId1"/>
    </p:custDataLst>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06138"/>
    </mc:Choice>
    <mc:Fallback xmlns="">
      <p:transition spd="slow" advTm="106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155"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6"/>
                </p:tgtEl>
              </p:cMediaNode>
            </p:audio>
            <p:video>
              <p:cMediaNode vol="80000">
                <p:cTn id="12" fill="hold" display="0">
                  <p:stCondLst>
                    <p:cond delay="indefinite"/>
                  </p:stCondLst>
                </p:cTn>
                <p:tgtEl>
                  <p:spTgt spid="61"/>
                </p:tgtEl>
              </p:cMediaNode>
            </p:video>
            <p:seq concurrent="1" nextAc="seek">
              <p:cTn id="13" restart="whenNotActive" fill="hold" evtFilter="cancelBubble" nodeType="interactiveSeq">
                <p:stCondLst>
                  <p:cond evt="onClick" delay="0">
                    <p:tgtEl>
                      <p:spTgt spid="61"/>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61"/>
                                        </p:tgtEl>
                                      </p:cBhvr>
                                    </p:cmd>
                                  </p:childTnLst>
                                </p:cTn>
                              </p:par>
                            </p:childTnLst>
                          </p:cTn>
                        </p:par>
                      </p:childTnLst>
                    </p:cTn>
                  </p:par>
                </p:childTnLst>
              </p:cTn>
              <p:nextCondLst>
                <p:cond evt="onClick" delay="0">
                  <p:tgtEl>
                    <p:spTgt spid="61"/>
                  </p:tgtEl>
                </p:cond>
              </p:nextCondLst>
            </p:seq>
          </p:childTnLst>
        </p:cTn>
      </p:par>
    </p:tnLst>
  </p:timing>
  <p:extLst>
    <p:ext uri="{E180D4A7-C9FB-4DFB-919C-405C955672EB}">
      <p14:showEvtLst xmlns:p14="http://schemas.microsoft.com/office/powerpoint/2010/main">
        <p14:playEvt time="105540" objId="16"/>
        <p14:stopEvt time="106022" objId="16"/>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747464"/>
            <a:ext cx="8229600" cy="2165102"/>
          </a:xfrm>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0" y="764704"/>
            <a:ext cx="8686800" cy="4176464"/>
          </a:xfrm>
        </p:spPr>
        <p:txBody>
          <a:bodyPr/>
          <a:lstStyle/>
          <a:p>
            <a:r>
              <a:rPr lang="en-GB" sz="1800" dirty="0">
                <a:solidFill>
                  <a:srgbClr val="0070C0"/>
                </a:solidFill>
              </a:rPr>
              <a:t>Demographic Information and Health Measurements of the Fictional Patient</a:t>
            </a:r>
          </a:p>
          <a:p>
            <a:pPr marL="0" indent="0">
              <a:buNone/>
            </a:pPr>
            <a:r>
              <a:rPr lang="en-GB" sz="1800" dirty="0">
                <a:solidFill>
                  <a:srgbClr val="0070C0"/>
                </a:solidFill>
              </a:rPr>
              <a:t>Patient Name: Andy Dave</a:t>
            </a:r>
          </a:p>
          <a:p>
            <a:r>
              <a:rPr lang="en-GB" sz="1800" dirty="0">
                <a:solidFill>
                  <a:srgbClr val="0070C0"/>
                </a:solidFill>
              </a:rPr>
              <a:t>Age:  57 years</a:t>
            </a:r>
          </a:p>
          <a:p>
            <a:r>
              <a:rPr lang="en-GB" sz="1800" dirty="0">
                <a:solidFill>
                  <a:srgbClr val="0070C0"/>
                </a:solidFill>
              </a:rPr>
              <a:t>Gender:  Male</a:t>
            </a:r>
          </a:p>
          <a:p>
            <a:r>
              <a:rPr lang="en-GB" sz="1800" dirty="0">
                <a:solidFill>
                  <a:srgbClr val="0070C0"/>
                </a:solidFill>
              </a:rPr>
              <a:t>Ethnicity: Black British</a:t>
            </a:r>
          </a:p>
          <a:p>
            <a:r>
              <a:rPr lang="en-GB" sz="1800" dirty="0">
                <a:solidFill>
                  <a:srgbClr val="0070C0"/>
                </a:solidFill>
              </a:rPr>
              <a:t>Marital Situation:  Lives alone  in the apartment in urban area</a:t>
            </a:r>
          </a:p>
          <a:p>
            <a:r>
              <a:rPr lang="en-GB" sz="1800" dirty="0">
                <a:solidFill>
                  <a:srgbClr val="0070C0"/>
                </a:solidFill>
              </a:rPr>
              <a:t>Occupation:  Former Delivery Driver ( recently retired due to health problems ) Socioeconomic Status:  Moderate to low income; receives pension and state support </a:t>
            </a:r>
          </a:p>
          <a:p>
            <a:r>
              <a:rPr lang="en-GB" sz="1800" dirty="0">
                <a:solidFill>
                  <a:srgbClr val="0070C0"/>
                </a:solidFill>
              </a:rPr>
              <a:t> Health Condition</a:t>
            </a:r>
          </a:p>
          <a:p>
            <a:r>
              <a:rPr lang="en-GB" sz="1800" dirty="0">
                <a:solidFill>
                  <a:srgbClr val="0070C0"/>
                </a:solidFill>
              </a:rPr>
              <a:t>Andy Dave has been diagnosed with osteoarthritis, a common musculoskeletal disorder affecting his knees and hips, which causes chronic joint, pain, stiffness, and reduced mobility.  common musculoskeletal disorder affecting his knees and hips, which  causses chronic joint pain, stiffness, and reduced mobility ( NICE,2022)</a:t>
            </a:r>
          </a:p>
          <a:p>
            <a:endParaRPr lang="en-GB" sz="1800" dirty="0">
              <a:solidFill>
                <a:srgbClr val="0070C0"/>
              </a:solidFill>
            </a:endParaRPr>
          </a:p>
          <a:p>
            <a:endParaRPr lang="en-GB" sz="1800" dirty="0">
              <a:solidFill>
                <a:srgbClr val="0070C0"/>
              </a:solidFill>
            </a:endParaRPr>
          </a:p>
          <a:p>
            <a:endParaRPr lang="en-GB" sz="1800" dirty="0">
              <a:solidFill>
                <a:srgbClr val="0070C0"/>
              </a:solidFill>
            </a:endParaRPr>
          </a:p>
          <a:p>
            <a:endParaRPr lang="en-GB" dirty="0">
              <a:solidFill>
                <a:srgbClr val="0070C0"/>
              </a:solidFill>
            </a:endParaRPr>
          </a:p>
          <a:p>
            <a:endParaRPr lang="en-GB" dirty="0">
              <a:solidFill>
                <a:srgbClr val="0070C0"/>
              </a:solidFill>
            </a:endParaRPr>
          </a:p>
          <a:p>
            <a:r>
              <a:rPr lang="en-GB" dirty="0">
                <a:solidFill>
                  <a:srgbClr val="0070C0"/>
                </a:solidFill>
              </a:rPr>
              <a:t>Include the main health measurements of this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21" name="Video 20">
            <a:hlinkClick r:id="" action="ppaction://media"/>
            <a:extLst>
              <a:ext uri="{FF2B5EF4-FFF2-40B4-BE49-F238E27FC236}">
                <a16:creationId xmlns:a16="http://schemas.microsoft.com/office/drawing/2014/main" id="{856D7B25-9374-5910-D07A-B234F85DA3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83103"/>
    </mc:Choice>
    <mc:Fallback xmlns="">
      <p:transition spd="slow" advTm="83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54635-87C5-7DB1-8F6F-4BFB45BA04C5}"/>
              </a:ext>
            </a:extLst>
          </p:cNvPr>
          <p:cNvSpPr>
            <a:spLocks noGrp="1"/>
          </p:cNvSpPr>
          <p:nvPr>
            <p:ph type="title"/>
          </p:nvPr>
        </p:nvSpPr>
        <p:spPr>
          <a:xfrm>
            <a:off x="457200" y="274638"/>
            <a:ext cx="8229600" cy="1143000"/>
          </a:xfrm>
        </p:spPr>
        <p:txBody>
          <a:bodyPr wrap="square" anchor="ctr">
            <a:normAutofit/>
          </a:bodyPr>
          <a:lstStyle/>
          <a:p>
            <a:r>
              <a:rPr lang="en-GB"/>
              <a:t>Main Health Measurement</a:t>
            </a:r>
          </a:p>
        </p:txBody>
      </p:sp>
      <p:sp>
        <p:nvSpPr>
          <p:cNvPr id="3" name="Content Placeholder 2">
            <a:extLst>
              <a:ext uri="{FF2B5EF4-FFF2-40B4-BE49-F238E27FC236}">
                <a16:creationId xmlns:a16="http://schemas.microsoft.com/office/drawing/2014/main" id="{20FF0E42-ABC2-C033-F11E-66334E918D67}"/>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800" dirty="0"/>
              <a:t>Height  1.75 m</a:t>
            </a:r>
          </a:p>
          <a:p>
            <a:pPr>
              <a:lnSpc>
                <a:spcPct val="90000"/>
              </a:lnSpc>
            </a:pPr>
            <a:r>
              <a:rPr lang="en-GB" sz="1800" dirty="0"/>
              <a:t>Weight  92 kg</a:t>
            </a:r>
          </a:p>
          <a:p>
            <a:pPr>
              <a:lnSpc>
                <a:spcPct val="90000"/>
              </a:lnSpc>
            </a:pPr>
            <a:r>
              <a:rPr lang="en-GB" sz="1800" dirty="0"/>
              <a:t>Body Mass Index ( BMI) 30kg/m2</a:t>
            </a:r>
          </a:p>
          <a:p>
            <a:pPr>
              <a:lnSpc>
                <a:spcPct val="90000"/>
              </a:lnSpc>
            </a:pPr>
            <a:r>
              <a:rPr lang="en-GB" sz="1800" dirty="0"/>
              <a:t>Boody  Pressure  148/ 92mmHg</a:t>
            </a:r>
          </a:p>
          <a:p>
            <a:pPr>
              <a:lnSpc>
                <a:spcPct val="90000"/>
              </a:lnSpc>
            </a:pPr>
            <a:r>
              <a:rPr lang="en-GB" sz="1800" dirty="0"/>
              <a:t>Resting Heart Rate 82 beats per minute </a:t>
            </a:r>
          </a:p>
          <a:p>
            <a:pPr>
              <a:lnSpc>
                <a:spcPct val="90000"/>
              </a:lnSpc>
            </a:pPr>
            <a:r>
              <a:rPr lang="en-GB" sz="1800" dirty="0"/>
              <a:t>Pain Score 7/10 during movement </a:t>
            </a:r>
          </a:p>
          <a:p>
            <a:pPr>
              <a:lnSpc>
                <a:spcPct val="90000"/>
              </a:lnSpc>
            </a:pPr>
            <a:r>
              <a:rPr lang="en-GB" sz="1800" dirty="0"/>
              <a:t>Mobility Level  Reduced knee and hip</a:t>
            </a:r>
          </a:p>
          <a:p>
            <a:pPr>
              <a:lnSpc>
                <a:spcPct val="90000"/>
              </a:lnSpc>
            </a:pPr>
            <a:r>
              <a:rPr lang="en-GB" sz="1800" dirty="0"/>
              <a:t>Physical Activity level low</a:t>
            </a:r>
          </a:p>
        </p:txBody>
      </p:sp>
      <p:pic>
        <p:nvPicPr>
          <p:cNvPr id="1026" name="Picture 2" descr="Musculoskeletal system: Anatomy and functions | Kenhub">
            <a:extLst>
              <a:ext uri="{FF2B5EF4-FFF2-40B4-BE49-F238E27FC236}">
                <a16:creationId xmlns:a16="http://schemas.microsoft.com/office/drawing/2014/main" id="{7BF553C1-5E71-E956-0948-4230ECBD73B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4" name="Date Placeholder 3">
            <a:extLst>
              <a:ext uri="{FF2B5EF4-FFF2-40B4-BE49-F238E27FC236}">
                <a16:creationId xmlns:a16="http://schemas.microsoft.com/office/drawing/2014/main" id="{80B030B0-CF4E-EA19-C67D-2F244FE481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19/04/2026</a:t>
            </a:fld>
            <a:endParaRPr lang="en-GB" altLang="en-US" sz="900"/>
          </a:p>
        </p:txBody>
      </p:sp>
      <p:sp>
        <p:nvSpPr>
          <p:cNvPr id="5" name="Slide Number Placeholder 4">
            <a:extLst>
              <a:ext uri="{FF2B5EF4-FFF2-40B4-BE49-F238E27FC236}">
                <a16:creationId xmlns:a16="http://schemas.microsoft.com/office/drawing/2014/main" id="{BEA77C50-68C0-21D0-F0B2-5EBC6B732FC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pic>
        <p:nvPicPr>
          <p:cNvPr id="19" name="Video 18">
            <a:hlinkClick r:id="" action="ppaction://media"/>
            <a:extLst>
              <a:ext uri="{FF2B5EF4-FFF2-40B4-BE49-F238E27FC236}">
                <a16:creationId xmlns:a16="http://schemas.microsoft.com/office/drawing/2014/main" id="{10BC63B5-D9D7-D019-8B98-D3E2F46325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39671050"/>
      </p:ext>
    </p:extLst>
  </p:cSld>
  <p:clrMapOvr>
    <a:masterClrMapping/>
  </p:clrMapOvr>
  <mc:AlternateContent xmlns:mc="http://schemas.openxmlformats.org/markup-compatibility/2006" xmlns:p14="http://schemas.microsoft.com/office/powerpoint/2010/main">
    <mc:Choice Requires="p14">
      <p:transition spd="slow" p14:dur="2000" advTm="45678"/>
    </mc:Choice>
    <mc:Fallback xmlns="">
      <p:transition spd="slow" advTm="45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b="1" dirty="0"/>
              <a:t>Care plane</a:t>
            </a:r>
          </a:p>
        </p:txBody>
      </p:sp>
      <p:sp>
        <p:nvSpPr>
          <p:cNvPr id="2055" name="Text Placeholder 2">
            <a:extLst>
              <a:ext uri="{FF2B5EF4-FFF2-40B4-BE49-F238E27FC236}">
                <a16:creationId xmlns:a16="http://schemas.microsoft.com/office/drawing/2014/main" id="{B7CFC98E-2B56-85A8-835F-B202617EF1CB}"/>
              </a:ext>
            </a:extLst>
          </p:cNvPr>
          <p:cNvSpPr>
            <a:spLocks noGrp="1"/>
          </p:cNvSpPr>
          <p:nvPr>
            <p:ph type="body" idx="1"/>
          </p:nvPr>
        </p:nvSpPr>
        <p:spPr>
          <a:xfrm>
            <a:off x="946831" y="4018397"/>
            <a:ext cx="4041775" cy="2858676"/>
          </a:xfrm>
        </p:spPr>
        <p:txBody>
          <a:bodyPr/>
          <a:lstStyle/>
          <a:p>
            <a:endParaRPr lang="en-US"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2"/>
          </p:nvPr>
        </p:nvSpPr>
        <p:spPr>
          <a:xfrm>
            <a:off x="603250" y="1268760"/>
            <a:ext cx="3752726" cy="4968551"/>
          </a:xfrm>
        </p:spPr>
        <p:txBody>
          <a:bodyPr wrap="square" anchor="t">
            <a:normAutofit/>
          </a:bodyPr>
          <a:lstStyle/>
          <a:p>
            <a:pPr>
              <a:lnSpc>
                <a:spcPct val="90000"/>
              </a:lnSpc>
            </a:pPr>
            <a:r>
              <a:rPr lang="en-GB" sz="1800" dirty="0"/>
              <a:t>Andy Dave lifestyle and In terms of social behavioural habits, Michel live alone following his divorce and has limited social interaction.</a:t>
            </a:r>
          </a:p>
          <a:p>
            <a:pPr>
              <a:lnSpc>
                <a:spcPct val="90000"/>
              </a:lnSpc>
            </a:pPr>
            <a:r>
              <a:rPr lang="en-GB" sz="1800" dirty="0"/>
              <a:t> This relative social isolation reduce motivation to engage in healthy behaviours such as exercise or meal reparation</a:t>
            </a:r>
            <a:r>
              <a:rPr lang="en-GB" sz="1900" dirty="0"/>
              <a:t>. </a:t>
            </a:r>
            <a:endParaRPr lang="en-GB" sz="1000" dirty="0"/>
          </a:p>
        </p:txBody>
      </p:sp>
      <p:sp>
        <p:nvSpPr>
          <p:cNvPr id="2057" name="Text Placeholder 4">
            <a:extLst>
              <a:ext uri="{FF2B5EF4-FFF2-40B4-BE49-F238E27FC236}">
                <a16:creationId xmlns:a16="http://schemas.microsoft.com/office/drawing/2014/main" id="{326DF44D-DDDF-1EA0-ADA4-AD6E7A0C0772}"/>
              </a:ext>
            </a:extLst>
          </p:cNvPr>
          <p:cNvSpPr>
            <a:spLocks noGrp="1"/>
          </p:cNvSpPr>
          <p:nvPr>
            <p:ph type="body" sz="quarter" idx="3"/>
          </p:nvPr>
        </p:nvSpPr>
        <p:spPr>
          <a:xfrm>
            <a:off x="4645025" y="1535113"/>
            <a:ext cx="4041775" cy="639762"/>
          </a:xfrm>
        </p:spPr>
        <p:txBody>
          <a:bodyPr/>
          <a:lstStyle/>
          <a:p>
            <a:endParaRPr lang="en-US" dirty="0"/>
          </a:p>
        </p:txBody>
      </p:sp>
      <p:pic>
        <p:nvPicPr>
          <p:cNvPr id="2050" name="Picture 2" descr="Basic Anatomy &amp; Physiology of the Musculoskeletal System – Medical  Terminology: An Interactive Approach">
            <a:extLst>
              <a:ext uri="{FF2B5EF4-FFF2-40B4-BE49-F238E27FC236}">
                <a16:creationId xmlns:a16="http://schemas.microsoft.com/office/drawing/2014/main" id="{19EBC2E9-6F39-9486-3BAD-E3728452CF0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988606" y="2174875"/>
            <a:ext cx="3354613" cy="3414365"/>
          </a:xfrm>
          <a:prstGeom prst="rect">
            <a:avLst/>
          </a:prstGeom>
          <a:solidFill>
            <a:srgbClr val="FFFFFF"/>
          </a:solid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19/04/2026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18" name="Video 17">
            <a:hlinkClick r:id="" action="ppaction://media"/>
            <a:extLst>
              <a:ext uri="{FF2B5EF4-FFF2-40B4-BE49-F238E27FC236}">
                <a16:creationId xmlns:a16="http://schemas.microsoft.com/office/drawing/2014/main" id="{FDA71F27-EFA2-2495-0B93-1B55021230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44258"/>
    </mc:Choice>
    <mc:Fallback xmlns="">
      <p:transition spd="slow" advTm="44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67544" y="0"/>
            <a:ext cx="8219256" cy="764704"/>
          </a:xfrm>
        </p:spPr>
        <p:txBody>
          <a:bodyPr/>
          <a:lstStyle/>
          <a:p>
            <a:pPr>
              <a:tabLst>
                <a:tab pos="4030663" algn="l"/>
              </a:tabLst>
            </a:pPr>
            <a:r>
              <a:rPr lang="en-GB" sz="3600" b="1" dirty="0"/>
              <a:t>Care Plan (2/3ect how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50826" y="764704"/>
            <a:ext cx="8539162" cy="5184577"/>
          </a:xfrm>
        </p:spPr>
        <p:txBody>
          <a:bodyPr/>
          <a:lstStyle/>
          <a:p>
            <a:pPr marL="0" indent="0">
              <a:buNone/>
            </a:pPr>
            <a:r>
              <a:rPr lang="en-GB" sz="1800" dirty="0">
                <a:solidFill>
                  <a:srgbClr val="0070C0"/>
                </a:solidFill>
              </a:rPr>
              <a:t>.    Andy Dave  everyday routine is influenced by the symptoms of osteoarthritis, particularly the join pain and stiffness he experience in his knees and hips. These symptoms affect how he  performs daily activities and often slow down his normal routine.</a:t>
            </a:r>
          </a:p>
          <a:p>
            <a:r>
              <a:rPr lang="en-GB" sz="1800" dirty="0">
                <a:solidFill>
                  <a:srgbClr val="0070C0"/>
                </a:solidFill>
              </a:rPr>
              <a:t>In the morning Andy  usually wakes up feeling stiff and uncomfortable, which is a common symptom, of osteoarthritis. The stiffness in his joints makes it difficult for him to get out of bed quickly.</a:t>
            </a:r>
          </a:p>
          <a:p>
            <a:r>
              <a:rPr lang="en-GB" sz="1800" dirty="0">
                <a:solidFill>
                  <a:srgbClr val="0070C0"/>
                </a:solidFill>
              </a:rPr>
              <a:t> He often spends several minutes gently stretching or moving his leg before standing. Basic activities such as dressing, bathing, and preparing breakfast take longer than they used to because of reduced mobility and discomfort in his joints. During the late morning and early afternoon, Andy typically spend most of time at home.</a:t>
            </a:r>
          </a:p>
          <a:p>
            <a:r>
              <a:rPr lang="en-GB" sz="1800" dirty="0">
                <a:solidFill>
                  <a:srgbClr val="0070C0"/>
                </a:solidFill>
              </a:rPr>
              <a:t>In the afternoon, Andy may take short breaks to rest, sometimes take a nap because he often feel tired due to poor sleep quality at night. </a:t>
            </a:r>
          </a:p>
          <a:p>
            <a:endParaRPr lang="en-GB" sz="16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4" name="Video 13">
            <a:hlinkClick r:id="" action="ppaction://media"/>
            <a:extLst>
              <a:ext uri="{FF2B5EF4-FFF2-40B4-BE49-F238E27FC236}">
                <a16:creationId xmlns:a16="http://schemas.microsoft.com/office/drawing/2014/main" id="{6D492C59-20D7-8D18-C671-2963A2FA3A3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109221"/>
    </mc:Choice>
    <mc:Fallback xmlns="">
      <p:transition spd="slow" advTm="109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54260" y="980728"/>
            <a:ext cx="9252520" cy="4464497"/>
          </a:xfrm>
        </p:spPr>
        <p:txBody>
          <a:bodyPr/>
          <a:lstStyle/>
          <a:p>
            <a:pPr marL="0" indent="0">
              <a:buNone/>
            </a:pPr>
            <a:r>
              <a:rPr lang="en-GB" sz="1600" dirty="0">
                <a:solidFill>
                  <a:srgbClr val="0070C0"/>
                </a:solidFill>
              </a:rPr>
              <a:t>. Effective communication and ethical practice are essential when providing care for Andy Dave, who is living with Osteoarthritis. Health and social care professionals must ensure that communication is clear,</a:t>
            </a:r>
            <a:r>
              <a:rPr lang="en-GB" dirty="0">
                <a:solidFill>
                  <a:srgbClr val="0070C0"/>
                </a:solidFill>
              </a:rPr>
              <a:t> </a:t>
            </a:r>
            <a:r>
              <a:rPr lang="en-GB" sz="1600" dirty="0">
                <a:solidFill>
                  <a:srgbClr val="0070C0"/>
                </a:solidFill>
              </a:rPr>
              <a:t>respectful, and person-centred so that Andy feels supported and involved in decision of his care.</a:t>
            </a:r>
          </a:p>
          <a:p>
            <a:pPr marL="0" indent="0">
              <a:buNone/>
            </a:pPr>
            <a:r>
              <a:rPr lang="en-GB" sz="2000" dirty="0">
                <a:solidFill>
                  <a:srgbClr val="0070C0"/>
                </a:solidFill>
              </a:rPr>
              <a:t>. Communication in Care</a:t>
            </a:r>
            <a:r>
              <a:rPr lang="en-GB" sz="1600" dirty="0">
                <a:solidFill>
                  <a:srgbClr val="0070C0"/>
                </a:solidFill>
              </a:rPr>
              <a:t>. Good communication is important to understand Andy need, concerns, and preferences. Healthcare professionals should use clear and simple language when explaining his condition, treatment options and care plan. It </a:t>
            </a:r>
            <a:r>
              <a:rPr lang="en-GB" sz="1600">
                <a:solidFill>
                  <a:srgbClr val="0070C0"/>
                </a:solidFill>
              </a:rPr>
              <a:t>help Andy </a:t>
            </a:r>
            <a:r>
              <a:rPr lang="en-GB" sz="1600" dirty="0">
                <a:solidFill>
                  <a:srgbClr val="0070C0"/>
                </a:solidFill>
              </a:rPr>
              <a:t>understands the information and can make decision about this health. </a:t>
            </a:r>
          </a:p>
          <a:p>
            <a:pPr marL="0" indent="0">
              <a:buNone/>
            </a:pPr>
            <a:r>
              <a:rPr lang="en-GB" sz="2000" dirty="0">
                <a:solidFill>
                  <a:srgbClr val="0070C0"/>
                </a:solidFill>
              </a:rPr>
              <a:t>. Active listening </a:t>
            </a:r>
            <a:r>
              <a:rPr lang="en-GB" sz="1600" dirty="0">
                <a:solidFill>
                  <a:srgbClr val="0070C0"/>
                </a:solidFill>
              </a:rPr>
              <a:t>is also important. Care providers should give Andy the opportunity to express his experiences of pain, mobility difficulties, and how his condition affects his daily life.  This allows professionals to tailor care strategies that meet his individual needs. Another aspect is person-centred communication, where Andy is treated as an active partner in this care. Healthcare personals should involve him in discussion about pain management, exercise routine, and lifestyle change. This approach can improve trust, cooperation, and adherence to treatment plan.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3" name="Video 12">
            <a:hlinkClick r:id="" action="ppaction://media"/>
            <a:extLst>
              <a:ext uri="{FF2B5EF4-FFF2-40B4-BE49-F238E27FC236}">
                <a16:creationId xmlns:a16="http://schemas.microsoft.com/office/drawing/2014/main" id="{9A68DC36-87D8-194F-D1DD-E3E39FB0FC0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102556"/>
    </mc:Choice>
    <mc:Fallback xmlns="">
      <p:transition spd="slow" advTm="102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2000" b="1" dirty="0">
                <a:cs typeface="Arial" panose="020B0604020202020204" pitchFamily="34" charset="0"/>
              </a:rPr>
              <a:t>Ethical Considerations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0" y="980728"/>
            <a:ext cx="8229600" cy="4277072"/>
          </a:xfrm>
        </p:spPr>
        <p:txBody>
          <a:bodyPr/>
          <a:lstStyle/>
          <a:p>
            <a:pPr marL="0" indent="0">
              <a:buNone/>
            </a:pPr>
            <a:r>
              <a:rPr lang="en-GB" sz="1600" dirty="0">
                <a:solidFill>
                  <a:srgbClr val="0070C0"/>
                </a:solidFill>
              </a:rPr>
              <a:t>.  </a:t>
            </a:r>
            <a:r>
              <a:rPr lang="en-GB" sz="1800" dirty="0">
                <a:solidFill>
                  <a:srgbClr val="0070C0"/>
                </a:solidFill>
              </a:rPr>
              <a:t>Several ethical principles guide the care of Anddy Dave. </a:t>
            </a:r>
          </a:p>
          <a:p>
            <a:pPr marL="0" indent="0">
              <a:buNone/>
            </a:pPr>
            <a:r>
              <a:rPr lang="en-GB" sz="1800" dirty="0">
                <a:solidFill>
                  <a:srgbClr val="0070C0"/>
                </a:solidFill>
              </a:rPr>
              <a:t>Autonomy:  Andy has the right to make decisions about his own healthcare. Professionals must respect his choices and ensure that they keep him informed consent before any treatment or intervention. </a:t>
            </a:r>
          </a:p>
          <a:p>
            <a:pPr marL="0" indent="0">
              <a:buNone/>
            </a:pPr>
            <a:r>
              <a:rPr lang="en-GB" sz="1800" dirty="0">
                <a:solidFill>
                  <a:srgbClr val="0070C0"/>
                </a:solidFill>
              </a:rPr>
              <a:t>.  Beneficence: Healthcare providers should act in the best interests of Andy by providing care that improves his health, mobility, and quality of life.</a:t>
            </a:r>
          </a:p>
          <a:p>
            <a:pPr marL="0" indent="0">
              <a:buNone/>
            </a:pPr>
            <a:r>
              <a:rPr lang="en-GB" sz="1800" dirty="0">
                <a:solidFill>
                  <a:srgbClr val="0070C0"/>
                </a:solidFill>
              </a:rPr>
              <a:t>.  Non-maleficence: Care professionals must avoid causing harm, for example by ensuring that treatments, medications, exercise programmes are safe and appropriate for his condition.</a:t>
            </a:r>
          </a:p>
          <a:p>
            <a:pPr marL="0" indent="0">
              <a:buNone/>
            </a:pPr>
            <a:r>
              <a:rPr lang="en-GB" sz="1800" dirty="0">
                <a:solidFill>
                  <a:srgbClr val="0070C0"/>
                </a:solidFill>
              </a:rPr>
              <a:t>.  Justice: Andy should have equal access to healthcare services, physiotherapy, pain management, and communication support services. Confidentiality is also an important ethical and legal responsibility. Personal health information about Andy must be protected according to Data Protection Act2018, ensuring his medication information is only shared with authorised professional involved in his care.</a:t>
            </a:r>
          </a:p>
        </p:txBody>
      </p:sp>
      <p:pic>
        <p:nvPicPr>
          <p:cNvPr id="5" name="Picture 4">
            <a:hlinkClick r:id="" action="ppaction://media"/>
            <a:extLst>
              <a:ext uri="{FF2B5EF4-FFF2-40B4-BE49-F238E27FC236}">
                <a16:creationId xmlns:a16="http://schemas.microsoft.com/office/drawing/2014/main" id="{2AE0D41C-ABCB-2B67-EFF8-75A0696678B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858000" y="5572125"/>
            <a:ext cx="2286000" cy="1285875"/>
          </a:xfrm>
          <a:prstGeom prst="rect">
            <a:avLst/>
          </a:prstGeom>
        </p:spPr>
      </p:pic>
      <p:pic>
        <p:nvPicPr>
          <p:cNvPr id="10" name="Video 9">
            <a:hlinkClick r:id="" action="ppaction://media"/>
            <a:extLst>
              <a:ext uri="{FF2B5EF4-FFF2-40B4-BE49-F238E27FC236}">
                <a16:creationId xmlns:a16="http://schemas.microsoft.com/office/drawing/2014/main" id="{C7449AB8-C9BD-04BE-D402-E3F0D79BE555}"/>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7"/>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95763"/>
    </mc:Choice>
    <mc:Fallback xmlns="">
      <p:transition spd="slow" advTm="95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BA673-DB5D-E23D-CE5A-B6C42AF69C65}"/>
              </a:ext>
            </a:extLst>
          </p:cNvPr>
          <p:cNvSpPr>
            <a:spLocks noGrp="1"/>
          </p:cNvSpPr>
          <p:nvPr>
            <p:ph type="title"/>
          </p:nvPr>
        </p:nvSpPr>
        <p:spPr/>
        <p:txBody>
          <a:bodyPr/>
          <a:lstStyle/>
          <a:p>
            <a:r>
              <a:rPr lang="en-GB" sz="2000" dirty="0"/>
              <a:t>Main Risk factors</a:t>
            </a:r>
          </a:p>
        </p:txBody>
      </p:sp>
      <p:sp>
        <p:nvSpPr>
          <p:cNvPr id="3" name="Content Placeholder 2">
            <a:extLst>
              <a:ext uri="{FF2B5EF4-FFF2-40B4-BE49-F238E27FC236}">
                <a16:creationId xmlns:a16="http://schemas.microsoft.com/office/drawing/2014/main" id="{005F49A2-6586-F7E0-572F-717E60D837C0}"/>
              </a:ext>
            </a:extLst>
          </p:cNvPr>
          <p:cNvSpPr>
            <a:spLocks noGrp="1"/>
          </p:cNvSpPr>
          <p:nvPr>
            <p:ph idx="1"/>
          </p:nvPr>
        </p:nvSpPr>
        <p:spPr>
          <a:xfrm>
            <a:off x="770663" y="1248445"/>
            <a:ext cx="8291264" cy="5473030"/>
          </a:xfrm>
        </p:spPr>
        <p:txBody>
          <a:bodyPr/>
          <a:lstStyle/>
          <a:p>
            <a:r>
              <a:rPr lang="en-GB" sz="1800" dirty="0"/>
              <a:t>Andy Dave  health is influenced by several risk factors related to his lifestyle, behaviour, existing health condition, particularly his diagnosis of Osteoarthritis. These factors can worsen his symptoms and increase the likelihood of further health complication if they are not managed effectively.</a:t>
            </a:r>
          </a:p>
          <a:p>
            <a:r>
              <a:rPr lang="en-GB" sz="1800" dirty="0"/>
              <a:t>Physical inactivity. Since retiring from his warehouse job,  Andy spends much of his day sitting or resting because of joint pain. A sedentary lifestyle can lead to muscle weakness, reduced joint flexibility, increased stiffness, which may worsen osteoarthritis symptoms. Physical inactivity can also increase the risk of other health problems such as cardiovascular disease and poor overall fitness.</a:t>
            </a:r>
          </a:p>
          <a:p>
            <a:r>
              <a:rPr lang="en-GB" sz="1800" dirty="0"/>
              <a:t>Excess body weight. Andy has a body mass index ( BMI) of approximately 30kg/m2, which places him in the obese category. Carrying extra body weight places additional pressure on weight-bearing </a:t>
            </a:r>
            <a:r>
              <a:rPr lang="en-GB" sz="1600" dirty="0"/>
              <a:t>joints such as the knees and hips.</a:t>
            </a:r>
          </a:p>
        </p:txBody>
      </p:sp>
      <p:sp>
        <p:nvSpPr>
          <p:cNvPr id="4" name="Date Placeholder 3">
            <a:extLst>
              <a:ext uri="{FF2B5EF4-FFF2-40B4-BE49-F238E27FC236}">
                <a16:creationId xmlns:a16="http://schemas.microsoft.com/office/drawing/2014/main" id="{E1A1A09E-8B83-D6A8-AD8B-9698F403CFD8}"/>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2A6392E9-529A-59FE-0C02-ED662DB27753}"/>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2" name="Video 11">
            <a:hlinkClick r:id="" action="ppaction://media"/>
            <a:extLst>
              <a:ext uri="{FF2B5EF4-FFF2-40B4-BE49-F238E27FC236}">
                <a16:creationId xmlns:a16="http://schemas.microsoft.com/office/drawing/2014/main" id="{C4DBF855-EE3A-8D23-406B-572B602799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27937742"/>
      </p:ext>
    </p:extLst>
  </p:cSld>
  <p:clrMapOvr>
    <a:masterClrMapping/>
  </p:clrMapOvr>
  <mc:AlternateContent xmlns:mc="http://schemas.openxmlformats.org/markup-compatibility/2006" xmlns:p14="http://schemas.microsoft.com/office/powerpoint/2010/main">
    <mc:Choice Requires="p14">
      <p:transition spd="slow" p14:dur="2000" advTm="60082"/>
    </mc:Choice>
    <mc:Fallback xmlns="">
      <p:transition spd="slow" advTm="60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052736"/>
            <a:ext cx="8229600" cy="4464497"/>
          </a:xfrm>
        </p:spPr>
        <p:txBody>
          <a:bodyPr/>
          <a:lstStyle/>
          <a:p>
            <a:pPr marL="0" indent="0">
              <a:buNone/>
            </a:pPr>
            <a:r>
              <a:rPr lang="en-GB" sz="1600" dirty="0">
                <a:solidFill>
                  <a:srgbClr val="0070C0"/>
                </a:solidFill>
              </a:rPr>
              <a:t>.  </a:t>
            </a:r>
            <a:r>
              <a:rPr lang="en-GB" sz="1800" dirty="0">
                <a:solidFill>
                  <a:srgbClr val="0070C0"/>
                </a:solidFill>
              </a:rPr>
              <a:t>Effective care for Andy Dave, who has osteoarthritis, should be on evidence-based practice, meaning that care decision are guided by the best available research, clinical expertise, and the patient’s individual preferences. The aim of Andy ‘s care plan is to reduce pain, improve mobility, maintain independence, and enhance his overall quality of life. </a:t>
            </a:r>
          </a:p>
          <a:p>
            <a:pPr marL="0" indent="0">
              <a:buNone/>
            </a:pPr>
            <a:r>
              <a:rPr lang="en-GB" sz="1800" dirty="0">
                <a:solidFill>
                  <a:srgbClr val="0070C0"/>
                </a:solidFill>
              </a:rPr>
              <a:t>Care Routine </a:t>
            </a:r>
          </a:p>
          <a:p>
            <a:pPr marL="0" indent="0">
              <a:buNone/>
            </a:pPr>
            <a:r>
              <a:rPr lang="en-GB" sz="1800" dirty="0">
                <a:solidFill>
                  <a:srgbClr val="0070C0"/>
                </a:solidFill>
              </a:rPr>
              <a:t>.  A daily care routine should include regular physical activity, pain management, lifestyle adjustments. Low-impact exercises such as walking, swimming, and stretching because they help strengthen the muscles around the joints, improve flexibility, and reduce stiffness. </a:t>
            </a:r>
          </a:p>
          <a:p>
            <a:pPr marL="0" indent="0">
              <a:buNone/>
            </a:pPr>
            <a:r>
              <a:rPr lang="en-GB" sz="1800" dirty="0">
                <a:solidFill>
                  <a:srgbClr val="0070C0"/>
                </a:solidFill>
              </a:rPr>
              <a:t>Pain management is another important part of care routine. </a:t>
            </a:r>
          </a:p>
          <a:p>
            <a:pPr marL="0" indent="0">
              <a:buNone/>
            </a:pPr>
            <a:r>
              <a:rPr lang="en-GB" sz="1800" dirty="0">
                <a:solidFill>
                  <a:srgbClr val="0070C0"/>
                </a:solidFill>
              </a:rPr>
              <a:t>. Weight management is particularly important because the pressure placed on weight-bearing joints such as the knees and hips. A health diet that includes fruit, vegetables, whole grains, and lean proteins can support overall health and help manage hid BMI.</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1" name="Video 10">
            <a:hlinkClick r:id="" action="ppaction://media"/>
            <a:extLst>
              <a:ext uri="{FF2B5EF4-FFF2-40B4-BE49-F238E27FC236}">
                <a16:creationId xmlns:a16="http://schemas.microsoft.com/office/drawing/2014/main" id="{D575E284-F881-F46B-E6A3-2B3AB66992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95251"/>
    </mc:Choice>
    <mc:Fallback xmlns="">
      <p:transition spd="slow" advTm="95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Monitoring</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Content Placeholder 2">
            <a:extLst>
              <a:ext uri="{FF2B5EF4-FFF2-40B4-BE49-F238E27FC236}">
                <a16:creationId xmlns:a16="http://schemas.microsoft.com/office/drawing/2014/main" id="{20DEEBB0-AA06-7C4C-E284-56B2A82F974E}"/>
              </a:ext>
            </a:extLst>
          </p:cNvPr>
          <p:cNvSpPr>
            <a:spLocks noGrp="1"/>
          </p:cNvSpPr>
          <p:nvPr>
            <p:ph idx="1"/>
          </p:nvPr>
        </p:nvSpPr>
        <p:spPr>
          <a:xfrm>
            <a:off x="179512" y="1700808"/>
            <a:ext cx="8784976" cy="3686708"/>
          </a:xfrm>
        </p:spPr>
        <p:txBody>
          <a:bodyPr/>
          <a:lstStyle/>
          <a:p>
            <a:r>
              <a:rPr lang="en-GB" sz="1800" dirty="0"/>
              <a:t>Regular monitoring is necessary to evaluate Andy’s progress and adjust his care plan when needed. Healthcare professionals should monitor several key indicators, including:</a:t>
            </a:r>
          </a:p>
          <a:p>
            <a:r>
              <a:rPr lang="en-GB" sz="1800" dirty="0"/>
              <a:t>Pain levels, using a pain scale to assess improvement or worsening symptoms</a:t>
            </a:r>
          </a:p>
          <a:p>
            <a:r>
              <a:rPr lang="en-GB" sz="1800" dirty="0"/>
              <a:t>Weight and BMI, to monitor progress in weight management</a:t>
            </a:r>
          </a:p>
          <a:p>
            <a:r>
              <a:rPr lang="en-GB" sz="1800" dirty="0"/>
              <a:t>Blood pressure, as  Andy also has hypertension</a:t>
            </a:r>
          </a:p>
          <a:p>
            <a:r>
              <a:rPr lang="en-GB" sz="1800" dirty="0"/>
              <a:t>Physical activity levels, to encourage consistent participation in exercises.  Monitoring can take  place during routine appointments and through self-monitoring technique such as keeping a pain or activity diary.  Care plan include SMART goals ( Specific, Measurable, Achievable,  Relevant, and Time-bound).  Andy may walk for 15minutes three time per week or gradually reduce his body weight over a few months</a:t>
            </a:r>
            <a:r>
              <a:rPr lang="en-GB" sz="1600" dirty="0"/>
              <a:t>.</a:t>
            </a:r>
          </a:p>
        </p:txBody>
      </p:sp>
      <p:pic>
        <p:nvPicPr>
          <p:cNvPr id="11" name="Video 10">
            <a:hlinkClick r:id="" action="ppaction://media"/>
            <a:extLst>
              <a:ext uri="{FF2B5EF4-FFF2-40B4-BE49-F238E27FC236}">
                <a16:creationId xmlns:a16="http://schemas.microsoft.com/office/drawing/2014/main" id="{F7A24C61-A17C-6377-1C74-8D3984AAFA0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212"/>
    </mc:Choice>
    <mc:Fallback xmlns="">
      <p:transition spd="slow" advTm="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363272" cy="1156990"/>
          </a:xfrm>
        </p:spPr>
        <p:txBody>
          <a:bodyPr/>
          <a:lstStyle/>
          <a:p>
            <a:r>
              <a:rPr lang="en-GB" sz="2000" b="1" dirty="0">
                <a:cs typeface="Arial" panose="020B0604020202020204" pitchFamily="34" charset="0"/>
              </a:rPr>
              <a:t>CONCLUSION</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683568" y="1052736"/>
            <a:ext cx="7877079" cy="4104456"/>
          </a:xfrm>
        </p:spPr>
        <p:txBody>
          <a:bodyPr/>
          <a:lstStyle/>
          <a:p>
            <a:pPr marL="0" indent="0">
              <a:buNone/>
            </a:pPr>
            <a:r>
              <a:rPr lang="en-GB" sz="1800" dirty="0">
                <a:solidFill>
                  <a:srgbClr val="0070C0"/>
                </a:solidFill>
              </a:rPr>
              <a:t>.  Musculoskeletal disorder such as osteoarthritis can significantly affect mobility, independence and quality of life, particularly in older adults ( World Health Organization, 2023). This case study has examined the health condition and care needs of Andy Dave , 58-yeae-old man living with Osteoarthritis, which is a common type of musculoskeletal disorder. The discussion highlighted how osteoarthritis affects the musculoskeletal system, particularly the joints, leading to symptoms such as pain, stiffness, and reduced mobility.</a:t>
            </a:r>
          </a:p>
          <a:p>
            <a:pPr marL="0" indent="0">
              <a:buNone/>
            </a:pPr>
            <a:r>
              <a:rPr lang="en-GB" sz="1800" dirty="0">
                <a:solidFill>
                  <a:srgbClr val="0070C0"/>
                </a:solidFill>
              </a:rPr>
              <a:t>.  The study also explored Andy’s demographic background, heath measurements, lifestyle behaviours, and everyday routine, showing how factors  can significantly affect his overall health and quality of life. </a:t>
            </a:r>
          </a:p>
          <a:p>
            <a:pPr marL="0" indent="0">
              <a:buNone/>
            </a:pPr>
            <a:r>
              <a:rPr lang="en-GB" sz="1800" dirty="0">
                <a:solidFill>
                  <a:srgbClr val="0070C0"/>
                </a:solidFill>
              </a:rPr>
              <a:t>.  The men, pain management strategies, and support from a multidisciplinary healthcare team..</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3" name="Video 12">
            <a:hlinkClick r:id="" action="ppaction://media"/>
            <a:extLst>
              <a:ext uri="{FF2B5EF4-FFF2-40B4-BE49-F238E27FC236}">
                <a16:creationId xmlns:a16="http://schemas.microsoft.com/office/drawing/2014/main" id="{5E0754AC-EDFF-11FC-1A77-06D9D70586A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101125"/>
    </mc:Choice>
    <mc:Fallback xmlns="">
      <p:transition spd="slow" advTm="101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5529-9211-DC62-49DD-68CBE7CD5B9E}"/>
              </a:ext>
            </a:extLst>
          </p:cNvPr>
          <p:cNvSpPr>
            <a:spLocks noGrp="1"/>
          </p:cNvSpPr>
          <p:nvPr>
            <p:ph type="title"/>
          </p:nvPr>
        </p:nvSpPr>
        <p:spPr>
          <a:xfrm>
            <a:off x="457200" y="-459432"/>
            <a:ext cx="8229600" cy="1877070"/>
          </a:xfrm>
        </p:spPr>
        <p:txBody>
          <a:bodyPr/>
          <a:lstStyle/>
          <a:p>
            <a:r>
              <a:rPr lang="en-GB" sz="3200" dirty="0"/>
              <a:t>References</a:t>
            </a:r>
          </a:p>
        </p:txBody>
      </p:sp>
      <p:sp>
        <p:nvSpPr>
          <p:cNvPr id="3" name="Content Placeholder 2">
            <a:extLst>
              <a:ext uri="{FF2B5EF4-FFF2-40B4-BE49-F238E27FC236}">
                <a16:creationId xmlns:a16="http://schemas.microsoft.com/office/drawing/2014/main" id="{61F2B2A6-1708-77E6-AC22-96B687CCEB7C}"/>
              </a:ext>
            </a:extLst>
          </p:cNvPr>
          <p:cNvSpPr>
            <a:spLocks noGrp="1"/>
          </p:cNvSpPr>
          <p:nvPr>
            <p:ph idx="1"/>
          </p:nvPr>
        </p:nvSpPr>
        <p:spPr>
          <a:xfrm>
            <a:off x="683568" y="548680"/>
            <a:ext cx="8003232" cy="5184576"/>
          </a:xfrm>
        </p:spPr>
        <p:txBody>
          <a:bodyPr/>
          <a:lstStyle/>
          <a:p>
            <a:pPr marL="0" indent="0">
              <a:buNone/>
            </a:pPr>
            <a:r>
              <a:rPr lang="en-GB" sz="1600" dirty="0"/>
              <a:t>.  Arthritis Research UK ( 2018) Osteoarthritis: A guide for patients. Chesterfield: Arthritis</a:t>
            </a:r>
          </a:p>
          <a:p>
            <a:pPr marL="0" indent="0">
              <a:buNone/>
            </a:pPr>
            <a:r>
              <a:rPr lang="en-GB" sz="1600" dirty="0"/>
              <a:t> Research UK.</a:t>
            </a:r>
          </a:p>
          <a:p>
            <a:pPr marL="0" indent="0">
              <a:buNone/>
            </a:pPr>
            <a:endParaRPr lang="en-GB" sz="1600" dirty="0"/>
          </a:p>
          <a:p>
            <a:pPr marL="0" indent="0">
              <a:buNone/>
            </a:pPr>
            <a:r>
              <a:rPr lang="en-GB" sz="1600" dirty="0"/>
              <a:t>.  Felson, D.T. (2013) ‘Osteoarthritis as a disease of mechanics,’ Osteoarthritis and Cartilage, 21(1), pp.10-15.</a:t>
            </a:r>
          </a:p>
          <a:p>
            <a:pPr marL="0" indent="0">
              <a:buNone/>
            </a:pPr>
            <a:endParaRPr lang="en-GB" sz="1600" dirty="0"/>
          </a:p>
          <a:p>
            <a:pPr marL="0" indent="0">
              <a:buNone/>
            </a:pPr>
            <a:r>
              <a:rPr lang="en-GB" sz="1600" dirty="0"/>
              <a:t> .   Hunter, D. J. and Bierma-Zeinstra, S. (2019) ‘Osteoarthritis,’ The Lancet, 393(10182), pp. 1745-1759.</a:t>
            </a:r>
          </a:p>
          <a:p>
            <a:pPr marL="0" indent="0">
              <a:buNone/>
            </a:pPr>
            <a:r>
              <a:rPr lang="en-GB" sz="1600" dirty="0"/>
              <a:t>National Institute for Health and care Excellence (NICE)  (226).  Osteoarthritis in over 16s: diagnosis and management ( NG226). London: NICE. Available at: </a:t>
            </a:r>
            <a:r>
              <a:rPr lang="en-GB" sz="1600" dirty="0">
                <a:hlinkClick r:id="rId4"/>
              </a:rPr>
              <a:t>https://www.niceorg.uk/guidance/ng226</a:t>
            </a:r>
            <a:r>
              <a:rPr lang="en-GB" sz="1600" dirty="0"/>
              <a:t> (Accessed: 16 March 2026).</a:t>
            </a:r>
          </a:p>
          <a:p>
            <a:r>
              <a:rPr lang="en-GB" sz="1600" dirty="0"/>
              <a:t>NHS (2023) Osteoarthritis. Available at: </a:t>
            </a:r>
            <a:r>
              <a:rPr lang="en-GB" sz="1600" dirty="0">
                <a:hlinkClick r:id="rId5"/>
              </a:rPr>
              <a:t>https://www.nhs</a:t>
            </a:r>
            <a:r>
              <a:rPr lang="en-GB" sz="1600" dirty="0"/>
              <a:t>. Uh/conditions/ osteoarthritis/ Accessed: 16 March 2026).</a:t>
            </a:r>
          </a:p>
          <a:p>
            <a:r>
              <a:rPr lang="en-GB" sz="1600" dirty="0"/>
              <a:t>Office for National Statistics (ONS) ( 2022) Sickness absence in the Uk labour market. London: ONS.</a:t>
            </a:r>
          </a:p>
          <a:p>
            <a:r>
              <a:rPr lang="en-GB" sz="1600" dirty="0"/>
              <a:t>World Health Organization (WHO) (2023) Musculoskeletal condition. Geneva: WHO. Available at: </a:t>
            </a:r>
            <a:r>
              <a:rPr lang="en-GB" sz="1600" dirty="0">
                <a:hlinkClick r:id="rId6"/>
              </a:rPr>
              <a:t>https://www.who.int/news-room/fact-sheets/detail/musculoskeletal-conditions</a:t>
            </a:r>
            <a:r>
              <a:rPr lang="en-GB" sz="1600" dirty="0"/>
              <a:t> ( Accessed: 16 March 2026).</a:t>
            </a:r>
          </a:p>
        </p:txBody>
      </p:sp>
      <p:sp>
        <p:nvSpPr>
          <p:cNvPr id="4" name="Date Placeholder 3">
            <a:extLst>
              <a:ext uri="{FF2B5EF4-FFF2-40B4-BE49-F238E27FC236}">
                <a16:creationId xmlns:a16="http://schemas.microsoft.com/office/drawing/2014/main" id="{452FAB50-70E0-3202-D0FB-F6217B71B03D}"/>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2CFEB015-625F-5E99-B624-46D3212A6B1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8" name="Video 7">
            <a:hlinkClick r:id="" action="ppaction://media"/>
            <a:extLst>
              <a:ext uri="{FF2B5EF4-FFF2-40B4-BE49-F238E27FC236}">
                <a16:creationId xmlns:a16="http://schemas.microsoft.com/office/drawing/2014/main" id="{1E1432BE-89B8-0AD5-8DDA-8B5380B721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92697152"/>
      </p:ext>
    </p:extLst>
  </p:cSld>
  <p:clrMapOvr>
    <a:masterClrMapping/>
  </p:clrMapOvr>
  <mc:AlternateContent xmlns:mc="http://schemas.openxmlformats.org/markup-compatibility/2006" xmlns:p14="http://schemas.microsoft.com/office/powerpoint/2010/main">
    <mc:Choice Requires="p14">
      <p:transition spd="slow" p14:dur="2000" advTm="26510"/>
    </mc:Choice>
    <mc:Fallback xmlns="">
      <p:transition spd="slow" advTm="26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05.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1789</Words>
  <Application>Microsoft Office PowerPoint</Application>
  <PresentationFormat>On-screen Show (4:3)</PresentationFormat>
  <Paragraphs>111</Paragraphs>
  <Slides>13</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Verdana</vt:lpstr>
      <vt:lpstr>20140311PresentationUWTSDTemplate</vt:lpstr>
      <vt:lpstr>PowerPoint Presentation</vt:lpstr>
      <vt:lpstr>Introduction</vt:lpstr>
      <vt:lpstr>Information about the person</vt:lpstr>
      <vt:lpstr>Main Health Measurement</vt:lpstr>
      <vt:lpstr>Care plane</vt:lpstr>
      <vt:lpstr>Care Plan (2/3ect how </vt:lpstr>
      <vt:lpstr>Care Plan (3/3) </vt:lpstr>
      <vt:lpstr>Ethical Considerations</vt:lpstr>
      <vt:lpstr>Main Risk factors</vt:lpstr>
      <vt:lpstr>Recommendations</vt:lpstr>
      <vt:lpstr>Monitoring</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Laurence Brehouan (2328802)</cp:lastModifiedBy>
  <cp:revision>229</cp:revision>
  <cp:lastPrinted>2018-07-09T15:27:01Z</cp:lastPrinted>
  <dcterms:created xsi:type="dcterms:W3CDTF">2002-10-07T19:43:58Z</dcterms:created>
  <dcterms:modified xsi:type="dcterms:W3CDTF">2026-04-19T15:13:09Z</dcterms:modified>
</cp:coreProperties>
</file>