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257" r:id="rId5"/>
    <p:sldId id="258" r:id="rId6"/>
    <p:sldId id="446" r:id="rId7"/>
    <p:sldId id="445" r:id="rId8"/>
    <p:sldId id="823" r:id="rId9"/>
    <p:sldId id="824" r:id="rId10"/>
    <p:sldId id="448" r:id="rId11"/>
    <p:sldId id="819" r:id="rId12"/>
    <p:sldId id="276" r:id="rId13"/>
    <p:sldId id="447" r:id="rId14"/>
    <p:sldId id="449" r:id="rId15"/>
    <p:sldId id="822" r:id="rId16"/>
    <p:sldId id="827" r:id="rId17"/>
    <p:sldId id="843" r:id="rId18"/>
    <p:sldId id="836" r:id="rId19"/>
    <p:sldId id="826" r:id="rId20"/>
    <p:sldId id="487" r:id="rId21"/>
    <p:sldId id="833" r:id="rId22"/>
    <p:sldId id="844" r:id="rId23"/>
    <p:sldId id="489" r:id="rId24"/>
    <p:sldId id="866" r:id="rId25"/>
    <p:sldId id="828" r:id="rId26"/>
    <p:sldId id="829" r:id="rId27"/>
    <p:sldId id="867" r:id="rId28"/>
    <p:sldId id="851" r:id="rId29"/>
    <p:sldId id="865" r:id="rId30"/>
    <p:sldId id="862" r:id="rId31"/>
    <p:sldId id="450" r:id="rId32"/>
    <p:sldId id="451" r:id="rId33"/>
    <p:sldId id="452" r:id="rId34"/>
    <p:sldId id="805" r:id="rId35"/>
    <p:sldId id="807" r:id="rId36"/>
    <p:sldId id="453" r:id="rId37"/>
    <p:sldId id="814" r:id="rId38"/>
    <p:sldId id="808" r:id="rId39"/>
    <p:sldId id="811" r:id="rId40"/>
    <p:sldId id="812" r:id="rId41"/>
    <p:sldId id="813" r:id="rId42"/>
    <p:sldId id="815" r:id="rId43"/>
    <p:sldId id="816" r:id="rId44"/>
    <p:sldId id="817" r:id="rId45"/>
    <p:sldId id="818" r:id="rId46"/>
    <p:sldId id="820" r:id="rId47"/>
    <p:sldId id="821" r:id="rId48"/>
    <p:sldId id="287" r:id="rId49"/>
    <p:sldId id="831" r:id="rId50"/>
    <p:sldId id="274" r:id="rId51"/>
    <p:sldId id="1461" r:id="rId52"/>
    <p:sldId id="1460" r:id="rId53"/>
    <p:sldId id="830"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6C14B4-F2FC-A64D-97D0-D8C88D13EFCA}" v="6" dt="2023-07-31T14:08:34.686"/>
    <p1510:client id="{7ECB647C-611E-3BFC-746B-9010DC628BC3}" v="13" dt="2023-07-31T15:54:00.772"/>
    <p1510:client id="{D86E073A-C64D-4242-A085-4ED47B8B3D7F}" v="411" dt="2023-07-31T14:33:53.8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snapToGrid="0">
      <p:cViewPr varScale="1">
        <p:scale>
          <a:sx n="97" d="100"/>
          <a:sy n="97" d="100"/>
        </p:scale>
        <p:origin x="968" y="7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31/01/2026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BWolWB3tSEU"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3IpE8dE4cVc"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slide" Target="../slides/slide46.xml"/><Relationship Id="rId1" Type="http://schemas.openxmlformats.org/officeDocument/2006/relationships/notesMaster" Target="../notesMasters/notesMaster1.xml"/><Relationship Id="rId4" Type="http://schemas.openxmlformats.org/officeDocument/2006/relationships/hyperlink" Target="https://www.youtube.com/watch?v=kUlKRIMxpZQ"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Infectious diseases </a:t>
            </a:r>
            <a:r>
              <a:rPr lang="en-GB"/>
              <a:t>are “diseases caused by an agent, often a type of </a:t>
            </a:r>
            <a:r>
              <a:rPr lang="en-GB" i="1"/>
              <a:t>pathogenic microorganism</a:t>
            </a:r>
            <a:r>
              <a:rPr lang="en-GB"/>
              <a:t>, that impairs a person’s health”</a:t>
            </a:r>
            <a:r>
              <a:rPr lang="nl-NL"/>
              <a:t> (Feigin et al., 2020; WHO, 2022)</a:t>
            </a:r>
          </a:p>
          <a:p>
            <a:endParaRPr lang="en-GB"/>
          </a:p>
          <a:p>
            <a:r>
              <a:rPr lang="en-GB" sz="1200" b="0" i="0" kern="1200">
                <a:solidFill>
                  <a:schemeClr val="tx1"/>
                </a:solidFill>
                <a:effectLst/>
                <a:latin typeface="+mn-lt"/>
                <a:ea typeface="+mn-ea"/>
                <a:cs typeface="+mn-cs"/>
              </a:rPr>
              <a:t>Chronic illnesses are non-communicable diseases or non-contagious diseases e.g.</a:t>
            </a:r>
            <a:r>
              <a:rPr lang="en-GB"/>
              <a:t> Type 2 diabetes</a:t>
            </a:r>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3000507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A global killer… Noncommunicable diseases – an introduction – YouTube</a:t>
            </a:r>
            <a:endParaRPr lang="en-GB"/>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740797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Public health surveillance is the ongoing, systematic collection, analysis, interpretation, and dissemination of health data to help guide public health decision making and action.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Surveillance is equivalent to monitoring the pulse of the community.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Surveillance is </a:t>
            </a:r>
            <a:r>
              <a:rPr kumimoji="0" lang="en-GB" sz="1200" b="1" i="0" u="none" strike="noStrike" kern="1200" cap="none" spc="0" normalizeH="0" baseline="0" noProof="0">
                <a:ln>
                  <a:noFill/>
                </a:ln>
                <a:solidFill>
                  <a:prstClr val="black"/>
                </a:solidFill>
                <a:effectLst/>
                <a:uLnTx/>
                <a:uFillTx/>
                <a:latin typeface="Calibri" panose="020F0502020204030204"/>
                <a:ea typeface="+mn-ea"/>
                <a:cs typeface="+mn-cs"/>
              </a:rPr>
              <a:t>the monitoring of behaviour, many activities, or information for the purpose of information gathering, influencing, managing or directing</a:t>
            </a: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Surveillance is </a:t>
            </a:r>
            <a:r>
              <a:rPr kumimoji="0" lang="en-GB" sz="1200" b="1" i="0" u="none" strike="noStrike" kern="1200" cap="none" spc="0" normalizeH="0" baseline="0" noProof="0">
                <a:ln>
                  <a:noFill/>
                </a:ln>
                <a:solidFill>
                  <a:prstClr val="black"/>
                </a:solidFill>
                <a:effectLst/>
                <a:uLnTx/>
                <a:uFillTx/>
                <a:latin typeface="Calibri" panose="020F0502020204030204"/>
                <a:ea typeface="+mn-ea"/>
                <a:cs typeface="+mn-cs"/>
              </a:rPr>
              <a:t>the continuous gathering of health data needed to monitor the population's health status in order to provide or revise</a:t>
            </a: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 needed services</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3601599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Orenstein WA, Bernier RH. Surveillance: information for action. </a:t>
            </a:r>
            <a:r>
              <a:rPr lang="en-GB" sz="1200" b="0" i="0" kern="1200" err="1">
                <a:solidFill>
                  <a:schemeClr val="tx1"/>
                </a:solidFill>
                <a:effectLst/>
                <a:latin typeface="+mn-lt"/>
                <a:ea typeface="+mn-ea"/>
                <a:cs typeface="+mn-cs"/>
              </a:rPr>
              <a:t>Pediatr</a:t>
            </a:r>
            <a:r>
              <a:rPr lang="en-GB" sz="1200" b="0" i="0" kern="1200">
                <a:solidFill>
                  <a:schemeClr val="tx1"/>
                </a:solidFill>
                <a:effectLst/>
                <a:latin typeface="+mn-lt"/>
                <a:ea typeface="+mn-ea"/>
                <a:cs typeface="+mn-cs"/>
              </a:rPr>
              <a:t> Clin North Am 1990; 37:709–34.</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549721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a:latin typeface="Palatino Linotype" panose="02040502050505030304" pitchFamily="18" charset="0"/>
              </a:rPr>
              <a:t>By collation and analysis of real-time health data (such as presentations to primary care with a particular symptom e.g. influenza-like illness, rather than clinician notified diagnoses) which may indicate an important public health threat, ‘Syndromic surveillance’ allows for the earlier detection of outbreaks or health threats than would normally occur using traditional notification systems, and therefore earlier targeted action (CDC MMWR 2004). </a:t>
            </a:r>
            <a:endParaRPr lang="en-GB"/>
          </a:p>
        </p:txBody>
      </p:sp>
      <p:sp>
        <p:nvSpPr>
          <p:cNvPr id="4" name="Slide Number Placeholder 3"/>
          <p:cNvSpPr>
            <a:spLocks noGrp="1"/>
          </p:cNvSpPr>
          <p:nvPr>
            <p:ph type="sldNum" sz="quarter" idx="5"/>
          </p:nvPr>
        </p:nvSpPr>
        <p:spPr/>
        <p:txBody>
          <a:bodyPr/>
          <a:lstStyle/>
          <a:p>
            <a:pPr>
              <a:defRPr/>
            </a:pPr>
            <a:fld id="{85360570-2B09-DB43-BBE0-DA076DA911F1}" type="slidenum">
              <a:rPr lang="en-US" altLang="en-US" smtClean="0"/>
              <a:pPr>
                <a:defRPr/>
              </a:pPr>
              <a:t>20</a:t>
            </a:fld>
            <a:endParaRPr lang="en-US" altLang="en-US"/>
          </a:p>
        </p:txBody>
      </p:sp>
    </p:spTree>
    <p:extLst>
      <p:ext uri="{BB962C8B-B14F-4D97-AF65-F5344CB8AC3E}">
        <p14:creationId xmlns:p14="http://schemas.microsoft.com/office/powerpoint/2010/main" val="70869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Public Health Surveillance – a brief overview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2477585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Collecting data</a:t>
            </a:r>
          </a:p>
          <a:p>
            <a:r>
              <a:rPr lang="en-GB"/>
              <a:t>Vaccination data</a:t>
            </a:r>
          </a:p>
          <a:p>
            <a:r>
              <a:rPr lang="en-GB"/>
              <a:t>Lateral flow test and PCR test data</a:t>
            </a:r>
          </a:p>
          <a:p>
            <a:r>
              <a:rPr lang="en-GB"/>
              <a:t>Mutation identify by scientist</a:t>
            </a:r>
          </a:p>
          <a:p>
            <a:endParaRPr lang="en-GB"/>
          </a:p>
        </p:txBody>
      </p:sp>
      <p:sp>
        <p:nvSpPr>
          <p:cNvPr id="4" name="Slide Number Placeholder 3"/>
          <p:cNvSpPr>
            <a:spLocks noGrp="1"/>
          </p:cNvSpPr>
          <p:nvPr>
            <p:ph type="sldNum" sz="quarter" idx="5"/>
          </p:nvPr>
        </p:nvSpPr>
        <p:spPr/>
        <p:txBody>
          <a:bodyPr/>
          <a:lstStyle/>
          <a:p>
            <a:fld id="{4DDCFA93-3A2F-4F87-AC09-EAA5311D156C}" type="slidenum">
              <a:rPr lang="en-GB" smtClean="0"/>
              <a:t>25</a:t>
            </a:fld>
            <a:endParaRPr lang="en-GB"/>
          </a:p>
        </p:txBody>
      </p:sp>
    </p:spTree>
    <p:extLst>
      <p:ext uri="{BB962C8B-B14F-4D97-AF65-F5344CB8AC3E}">
        <p14:creationId xmlns:p14="http://schemas.microsoft.com/office/powerpoint/2010/main" val="3984010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p:spPr>
        <p:txBody>
          <a:bodyPr/>
          <a:lstStyle/>
          <a:p>
            <a:fld id="{74B68D88-961B-4028-BCDF-BA05FA986C22}" type="slidenum">
              <a:rPr lang="en-US" smtClean="0">
                <a:solidFill>
                  <a:prstClr val="black"/>
                </a:solidFill>
                <a:latin typeface="Arial" charset="0"/>
              </a:rPr>
              <a:pPr/>
              <a:t>31</a:t>
            </a:fld>
            <a:endParaRPr lang="en-US">
              <a:solidFill>
                <a:prstClr val="black"/>
              </a:solidFill>
              <a:latin typeface="Arial" charset="0"/>
            </a:endParaRPr>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xfrm>
            <a:off x="685801" y="4387135"/>
            <a:ext cx="5486400" cy="9374902"/>
          </a:xfrm>
          <a:noFill/>
          <a:ln/>
        </p:spPr>
        <p:txBody>
          <a:bodyPr/>
          <a:lstStyle/>
          <a:p>
            <a:endParaRPr lang="en-US">
              <a:latin typeface="Arial" pitchFamily="34" charset="0"/>
              <a:cs typeface="Arial" pitchFamily="34" charset="0"/>
            </a:endParaRPr>
          </a:p>
        </p:txBody>
      </p:sp>
    </p:spTree>
    <p:extLst>
      <p:ext uri="{BB962C8B-B14F-4D97-AF65-F5344CB8AC3E}">
        <p14:creationId xmlns:p14="http://schemas.microsoft.com/office/powerpoint/2010/main" val="3102376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hlinkClick r:id="rId3"/>
              </a:rPr>
              <a:t>Infectious Diseases - How do we control them? – YouTube</a:t>
            </a:r>
            <a:endParaRPr lang="en-GB" sz="1200"/>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2938572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Infectious Diseases - How do we control them? – YouTube</a:t>
            </a:r>
            <a:endParaRPr lang="en-GB"/>
          </a:p>
          <a:p>
            <a:r>
              <a:rPr lang="en-GB">
                <a:hlinkClick r:id="rId4"/>
              </a:rPr>
              <a:t>Outbreak Investigation - a step by step approach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572360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 B</a:t>
            </a:r>
          </a:p>
          <a:p>
            <a:r>
              <a:rPr lang="en-GB"/>
              <a:t>2A</a:t>
            </a:r>
          </a:p>
          <a:p>
            <a:r>
              <a:rPr lang="en-GB"/>
              <a:t>3D</a:t>
            </a:r>
          </a:p>
          <a:p>
            <a:r>
              <a:rPr lang="en-GB"/>
              <a:t>4C</a:t>
            </a:r>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4319208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711478042"/>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BWolWB3tSEU"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9o0d-Nv4A0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R1FIeiRiBYI" TargetMode="Externa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3IpE8dE4cVc"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ecdc.europa.eu/sites/default/files/documents/COVID-19-surveillance-strategy-9-Apr-2020.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apps.who.int/iris/handle/10665/332051"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7.png"/><Relationship Id="rId5" Type="http://schemas.microsoft.com/office/2007/relationships/hdphoto" Target="../media/hdphoto1.wdp"/><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lNjrAXGRda4"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cdcfoundation.org/what-public-health" TargetMode="External"/><Relationship Id="rId2" Type="http://schemas.openxmlformats.org/officeDocument/2006/relationships/hyperlink" Target="https://www.cdc.gov/csels/dsepd/ss1978/Lesson1/Section4.html#_ref1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83757" y="2154759"/>
            <a:ext cx="7992888" cy="1274241"/>
          </a:xfrm>
        </p:spPr>
        <p:txBody>
          <a:bodyPr>
            <a:noAutofit/>
          </a:bodyPr>
          <a:lstStyle/>
          <a:p>
            <a:br>
              <a:rPr lang="en-GB" sz="3600" b="1" i="1" dirty="0"/>
            </a:br>
            <a:br>
              <a:rPr lang="en-GB" sz="3600" b="1" i="1" dirty="0"/>
            </a:br>
            <a:r>
              <a:rPr lang="en-GB" sz="3600" b="1" dirty="0">
                <a:solidFill>
                  <a:schemeClr val="bg1"/>
                </a:solidFill>
              </a:rPr>
              <a:t>Social Epidemiology and Public Health Development</a:t>
            </a:r>
            <a:br>
              <a:rPr lang="en-GB" sz="3600" b="1" i="1" dirty="0"/>
            </a:br>
            <a:br>
              <a:rPr lang="en-GB" sz="3600" b="1" i="1" dirty="0"/>
            </a:br>
            <a:br>
              <a:rPr lang="en-GB" sz="3600" b="1" i="1" dirty="0"/>
            </a:br>
            <a:br>
              <a:rPr lang="en-GB" sz="3600" b="1"/>
            </a:br>
            <a:br>
              <a:rPr lang="en-GB" sz="3600" b="1"/>
            </a:br>
            <a:br>
              <a:rPr lang="en-GB" sz="3600" b="1"/>
            </a:br>
            <a:r>
              <a:rPr lang="en-GB" sz="3600" b="1">
                <a:solidFill>
                  <a:schemeClr val="bg1"/>
                </a:solidFill>
              </a:rPr>
              <a:t>Week </a:t>
            </a:r>
            <a:r>
              <a:rPr lang="en-GB" sz="3600" b="1" dirty="0">
                <a:solidFill>
                  <a:schemeClr val="bg1"/>
                </a:solidFill>
              </a:rPr>
              <a:t>9</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279801" y="3999209"/>
            <a:ext cx="7200800" cy="523220"/>
          </a:xfrm>
          <a:prstGeom prst="rect">
            <a:avLst/>
          </a:prstGeom>
        </p:spPr>
        <p:txBody>
          <a:bodyPr wrap="square">
            <a:spAutoFit/>
          </a:bodyPr>
          <a:lstStyle/>
          <a:p>
            <a:pPr algn="ctr"/>
            <a:r>
              <a:rPr lang="en-GB" sz="2800" b="1" i="1">
                <a:solidFill>
                  <a:schemeClr val="bg1"/>
                </a:solidFill>
              </a:rPr>
              <a:t>Public Health Approach</a:t>
            </a:r>
            <a:endParaRPr lang="en-GB" sz="2800"/>
          </a:p>
        </p:txBody>
      </p:sp>
    </p:spTree>
    <p:extLst>
      <p:ext uri="{BB962C8B-B14F-4D97-AF65-F5344CB8AC3E}">
        <p14:creationId xmlns:p14="http://schemas.microsoft.com/office/powerpoint/2010/main" val="1607094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a:cs typeface="Arial" panose="020B0604020202020204" pitchFamily="34" charset="0"/>
              </a:rPr>
              <a:t>On successful completion of this module, you should be able to: </a:t>
            </a:r>
          </a:p>
          <a:p>
            <a:pPr marL="0" indent="0">
              <a:buNone/>
            </a:pPr>
            <a:endParaRPr lang="en-GB" sz="1600">
              <a:cs typeface="Arial" panose="020B0604020202020204" pitchFamily="34" charset="0"/>
            </a:endParaRPr>
          </a:p>
          <a:p>
            <a:pPr lvl="0">
              <a:buFont typeface="Wingdings" panose="05000000000000000000" pitchFamily="2" charset="2"/>
              <a:buChar char="§"/>
            </a:pPr>
            <a:r>
              <a:rPr lang="en-GB" sz="160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vert="horz" lIns="91440" tIns="45720" rIns="91440" bIns="45720" rtlCol="0" anchor="t">
            <a:normAutofit/>
          </a:bodyPr>
          <a:lstStyle/>
          <a:p>
            <a:pPr marL="0" indent="0">
              <a:buNone/>
            </a:pPr>
            <a:r>
              <a:rPr lang="en-GB" sz="2400">
                <a:cs typeface="Arial" panose="020B0604020202020204" pitchFamily="34" charset="0"/>
              </a:rPr>
              <a:t>To understand the terms</a:t>
            </a:r>
          </a:p>
          <a:p>
            <a:pPr lvl="1" fontAlgn="base">
              <a:spcAft>
                <a:spcPct val="0"/>
              </a:spcAft>
              <a:buFont typeface="Wingdings" panose="05000000000000000000" pitchFamily="2" charset="2"/>
              <a:buChar char="§"/>
            </a:pPr>
            <a:r>
              <a:rPr lang="en-US" altLang="en-US" sz="2400">
                <a:cs typeface="Arial" panose="020B0604020202020204" pitchFamily="34" charset="0"/>
              </a:rPr>
              <a:t>Public health approach</a:t>
            </a:r>
          </a:p>
          <a:p>
            <a:pPr lvl="1" fontAlgn="base">
              <a:spcAft>
                <a:spcPct val="0"/>
              </a:spcAft>
              <a:buFont typeface="Wingdings" panose="05000000000000000000" pitchFamily="2" charset="2"/>
              <a:buChar char="§"/>
            </a:pPr>
            <a:r>
              <a:rPr lang="en-US" altLang="en-US" sz="2400">
                <a:cs typeface="Arial" panose="020B0604020202020204" pitchFamily="34" charset="0"/>
              </a:rPr>
              <a:t>Public health problem</a:t>
            </a:r>
          </a:p>
          <a:p>
            <a:pPr lvl="1" fontAlgn="base">
              <a:spcAft>
                <a:spcPct val="0"/>
              </a:spcAft>
              <a:buFont typeface="Wingdings" panose="05000000000000000000" pitchFamily="2" charset="2"/>
              <a:buChar char="§"/>
            </a:pPr>
            <a:r>
              <a:rPr lang="en-US" altLang="en-US" sz="2400">
                <a:cs typeface="Arial" panose="020B0604020202020204" pitchFamily="34" charset="0"/>
              </a:rPr>
              <a:t>Public Health surveillance</a:t>
            </a:r>
          </a:p>
          <a:p>
            <a:pPr lvl="1" fontAlgn="base">
              <a:spcAft>
                <a:spcPct val="0"/>
              </a:spcAft>
              <a:buFont typeface="Wingdings" panose="05000000000000000000" pitchFamily="2" charset="2"/>
              <a:buChar char="§"/>
            </a:pPr>
            <a:r>
              <a:rPr lang="en-US" altLang="en-US" sz="2400">
                <a:cs typeface="Arial" panose="020B0604020202020204" pitchFamily="34" charset="0"/>
              </a:rPr>
              <a:t>Type of public health surveillance</a:t>
            </a:r>
          </a:p>
          <a:p>
            <a:pPr lvl="1" fontAlgn="base">
              <a:spcAft>
                <a:spcPct val="0"/>
              </a:spcAft>
              <a:buFont typeface="Wingdings" panose="05000000000000000000" pitchFamily="2" charset="2"/>
              <a:buChar char="§"/>
            </a:pPr>
            <a:r>
              <a:rPr lang="en-US" sz="2400">
                <a:cs typeface="Arial"/>
              </a:rPr>
              <a:t>How Snow's case study was used to demonstrate the public health approach.</a:t>
            </a:r>
            <a:endParaRPr lang="en-GB" sz="2400">
              <a:cs typeface="Arial"/>
            </a:endParaRPr>
          </a:p>
        </p:txBody>
      </p:sp>
    </p:spTree>
    <p:extLst>
      <p:ext uri="{BB962C8B-B14F-4D97-AF65-F5344CB8AC3E}">
        <p14:creationId xmlns:p14="http://schemas.microsoft.com/office/powerpoint/2010/main" val="1460264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cs typeface="Arial" panose="020B0604020202020204" pitchFamily="34" charset="0"/>
              </a:rPr>
              <a:t>Module Summary</a:t>
            </a:r>
            <a:endParaRPr lang="en-GB" b="1"/>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a:bodyPr>
          <a:lstStyle/>
          <a:p>
            <a:pPr marL="0" indent="0">
              <a:buNone/>
            </a:pPr>
            <a:r>
              <a:rPr lang="en-GB" sz="260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marL="0" indent="0">
              <a:buNone/>
            </a:pPr>
            <a:endParaRPr lang="en-GB" sz="2600">
              <a:cs typeface="Arial" panose="020B0604020202020204" pitchFamily="34" charset="0"/>
            </a:endParaRPr>
          </a:p>
          <a:p>
            <a:pPr marL="0" indent="0">
              <a:buNone/>
            </a:pPr>
            <a:r>
              <a:rPr lang="en-GB" sz="260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a:p>
        </p:txBody>
      </p:sp>
    </p:spTree>
    <p:extLst>
      <p:ext uri="{BB962C8B-B14F-4D97-AF65-F5344CB8AC3E}">
        <p14:creationId xmlns:p14="http://schemas.microsoft.com/office/powerpoint/2010/main" val="293363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540668" y="2545992"/>
            <a:ext cx="8062664" cy="1470025"/>
          </a:xfrm>
        </p:spPr>
        <p:txBody>
          <a:bodyPr>
            <a:normAutofit/>
          </a:bodyPr>
          <a:lstStyle/>
          <a:p>
            <a:r>
              <a:rPr lang="en-GB" b="1" i="1">
                <a:solidFill>
                  <a:schemeClr val="bg1"/>
                </a:solidFill>
              </a:rPr>
              <a:t>What are Public Health Problems?</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2739852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C0E6-D0DC-4CB9-BFEB-922F40B277E4}"/>
              </a:ext>
            </a:extLst>
          </p:cNvPr>
          <p:cNvSpPr>
            <a:spLocks noGrp="1"/>
          </p:cNvSpPr>
          <p:nvPr>
            <p:ph type="title"/>
          </p:nvPr>
        </p:nvSpPr>
        <p:spPr/>
        <p:txBody>
          <a:bodyPr/>
          <a:lstStyle/>
          <a:p>
            <a:r>
              <a:rPr lang="en-GB" b="1"/>
              <a:t>Public Health Problems</a:t>
            </a:r>
          </a:p>
        </p:txBody>
      </p:sp>
      <p:sp>
        <p:nvSpPr>
          <p:cNvPr id="3" name="Content Placeholder 2">
            <a:extLst>
              <a:ext uri="{FF2B5EF4-FFF2-40B4-BE49-F238E27FC236}">
                <a16:creationId xmlns:a16="http://schemas.microsoft.com/office/drawing/2014/main" id="{218DFE40-2ED8-4E7C-B5C2-B12D3BD112B1}"/>
              </a:ext>
            </a:extLst>
          </p:cNvPr>
          <p:cNvSpPr>
            <a:spLocks noGrp="1"/>
          </p:cNvSpPr>
          <p:nvPr>
            <p:ph idx="1"/>
          </p:nvPr>
        </p:nvSpPr>
        <p:spPr>
          <a:xfrm>
            <a:off x="476250" y="1988840"/>
            <a:ext cx="8229600" cy="2952328"/>
          </a:xfrm>
        </p:spPr>
        <p:txBody>
          <a:bodyPr/>
          <a:lstStyle/>
          <a:p>
            <a:pPr marL="0" indent="0">
              <a:buNone/>
            </a:pPr>
            <a:r>
              <a:rPr lang="en-GB" sz="3600"/>
              <a:t>A public health problem is ”</a:t>
            </a:r>
            <a:r>
              <a:rPr lang="en-GB" sz="3600" i="1"/>
              <a:t>a medical issue that affects a significant portion of a specific population”.</a:t>
            </a:r>
            <a:r>
              <a:rPr lang="en-GB" sz="3600"/>
              <a:t> </a:t>
            </a:r>
          </a:p>
          <a:p>
            <a:endParaRPr lang="en-GB"/>
          </a:p>
          <a:p>
            <a:pPr marL="0" indent="0">
              <a:buNone/>
            </a:pPr>
            <a:r>
              <a:rPr lang="en-GB"/>
              <a:t>                                          </a:t>
            </a:r>
            <a:r>
              <a:rPr lang="en-GB" sz="2400"/>
              <a:t>(CDC Foundation, 2022)    </a:t>
            </a:r>
          </a:p>
        </p:txBody>
      </p:sp>
    </p:spTree>
    <p:extLst>
      <p:ext uri="{BB962C8B-B14F-4D97-AF65-F5344CB8AC3E}">
        <p14:creationId xmlns:p14="http://schemas.microsoft.com/office/powerpoint/2010/main" val="1428571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58177-1093-35D6-37C4-F246BFC79BAA}"/>
              </a:ext>
            </a:extLst>
          </p:cNvPr>
          <p:cNvSpPr>
            <a:spLocks noGrp="1"/>
          </p:cNvSpPr>
          <p:nvPr>
            <p:ph type="title"/>
          </p:nvPr>
        </p:nvSpPr>
        <p:spPr/>
        <p:txBody>
          <a:bodyPr/>
          <a:lstStyle/>
          <a:p>
            <a:r>
              <a:rPr lang="en-GB" b="1"/>
              <a:t>Public Health Problems</a:t>
            </a:r>
          </a:p>
        </p:txBody>
      </p:sp>
      <p:sp>
        <p:nvSpPr>
          <p:cNvPr id="3" name="Content Placeholder 2">
            <a:extLst>
              <a:ext uri="{FF2B5EF4-FFF2-40B4-BE49-F238E27FC236}">
                <a16:creationId xmlns:a16="http://schemas.microsoft.com/office/drawing/2014/main" id="{166A03FE-525E-72AA-6E71-6755BD9104A7}"/>
              </a:ext>
            </a:extLst>
          </p:cNvPr>
          <p:cNvSpPr>
            <a:spLocks noGrp="1"/>
          </p:cNvSpPr>
          <p:nvPr>
            <p:ph idx="1"/>
          </p:nvPr>
        </p:nvSpPr>
        <p:spPr/>
        <p:txBody>
          <a:bodyPr/>
          <a:lstStyle/>
          <a:p>
            <a:pPr marL="0" indent="0">
              <a:buNone/>
            </a:pPr>
            <a:r>
              <a:rPr lang="en-GB"/>
              <a:t>Public health problems are diverse and can include: </a:t>
            </a:r>
          </a:p>
          <a:p>
            <a:pPr marL="0" indent="0">
              <a:buNone/>
            </a:pPr>
            <a:r>
              <a:rPr lang="en-GB"/>
              <a:t>Infectious diseases, </a:t>
            </a:r>
          </a:p>
          <a:p>
            <a:pPr marL="0" indent="0">
              <a:buNone/>
            </a:pPr>
            <a:r>
              <a:rPr lang="en-GB"/>
              <a:t>Chronic diseases, </a:t>
            </a:r>
          </a:p>
          <a:p>
            <a:pPr marL="0" indent="0">
              <a:buNone/>
            </a:pPr>
            <a:r>
              <a:rPr lang="en-GB"/>
              <a:t>Emergencies, injuries, </a:t>
            </a:r>
          </a:p>
          <a:p>
            <a:pPr marL="0" indent="0">
              <a:buNone/>
            </a:pPr>
            <a:r>
              <a:rPr lang="en-GB"/>
              <a:t>Environmental health problems, as well as other health threats.</a:t>
            </a:r>
          </a:p>
        </p:txBody>
      </p:sp>
    </p:spTree>
    <p:extLst>
      <p:ext uri="{BB962C8B-B14F-4D97-AF65-F5344CB8AC3E}">
        <p14:creationId xmlns:p14="http://schemas.microsoft.com/office/powerpoint/2010/main" val="268601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a:cs typeface="Arial" panose="020B0604020202020204" pitchFamily="34" charset="0"/>
              </a:rPr>
              <a:t>Activity 1</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293483"/>
          </a:xfrm>
          <a:prstGeom prst="rect">
            <a:avLst/>
          </a:prstGeom>
          <a:noFill/>
        </p:spPr>
        <p:txBody>
          <a:bodyPr wrap="square">
            <a:spAutoFit/>
          </a:bodyPr>
          <a:lstStyle/>
          <a:p>
            <a:r>
              <a:rPr lang="en-GB" sz="2800"/>
              <a:t>Working in groups, research the term</a:t>
            </a:r>
          </a:p>
          <a:p>
            <a:endParaRPr lang="en-GB" sz="2800"/>
          </a:p>
          <a:p>
            <a:pPr algn="ctr"/>
            <a:r>
              <a:rPr lang="en-GB" sz="2800" b="1"/>
              <a:t>Infectious diseases and chronic diseases </a:t>
            </a:r>
            <a:r>
              <a:rPr lang="en-GB" sz="2800"/>
              <a:t>and the other names they are called</a:t>
            </a:r>
          </a:p>
          <a:p>
            <a:r>
              <a:rPr lang="en-GB" sz="2800"/>
              <a:t>and give </a:t>
            </a:r>
            <a:r>
              <a:rPr lang="en-GB" sz="2800" b="1"/>
              <a:t>examples </a:t>
            </a:r>
            <a:r>
              <a:rPr lang="en-GB" sz="2800"/>
              <a:t>for each of them</a:t>
            </a:r>
          </a:p>
          <a:p>
            <a:endParaRPr lang="en-GB" sz="2800"/>
          </a:p>
          <a:p>
            <a:endParaRPr lang="en-GB" sz="2800"/>
          </a:p>
          <a:p>
            <a:pPr algn="ctr"/>
            <a:r>
              <a:rPr lang="en-GB" sz="2800" b="1"/>
              <a:t>Feedback your findings to the whole class</a:t>
            </a:r>
          </a:p>
          <a:p>
            <a:endParaRPr lang="en-GB" sz="2100">
              <a:solidFill>
                <a:schemeClr val="accent3"/>
              </a:solidFill>
            </a:endParaRPr>
          </a:p>
        </p:txBody>
      </p:sp>
    </p:spTree>
    <p:extLst>
      <p:ext uri="{BB962C8B-B14F-4D97-AF65-F5344CB8AC3E}">
        <p14:creationId xmlns:p14="http://schemas.microsoft.com/office/powerpoint/2010/main" val="4262697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16737-F23B-4BDE-8E2F-7DCDBF950DAC}"/>
              </a:ext>
            </a:extLst>
          </p:cNvPr>
          <p:cNvSpPr>
            <a:spLocks noGrp="1"/>
          </p:cNvSpPr>
          <p:nvPr>
            <p:ph type="title"/>
          </p:nvPr>
        </p:nvSpPr>
        <p:spPr/>
        <p:txBody>
          <a:bodyPr/>
          <a:lstStyle/>
          <a:p>
            <a:r>
              <a:rPr lang="en-GB" b="1"/>
              <a:t>Activity 2</a:t>
            </a:r>
            <a:endParaRPr lang="en-GB"/>
          </a:p>
        </p:txBody>
      </p:sp>
      <p:sp>
        <p:nvSpPr>
          <p:cNvPr id="3" name="Content Placeholder 2">
            <a:extLst>
              <a:ext uri="{FF2B5EF4-FFF2-40B4-BE49-F238E27FC236}">
                <a16:creationId xmlns:a16="http://schemas.microsoft.com/office/drawing/2014/main" id="{4325C8CB-7E7D-4343-9BA5-8D901985715A}"/>
              </a:ext>
            </a:extLst>
          </p:cNvPr>
          <p:cNvSpPr>
            <a:spLocks noGrp="1"/>
          </p:cNvSpPr>
          <p:nvPr>
            <p:ph idx="1"/>
          </p:nvPr>
        </p:nvSpPr>
        <p:spPr/>
        <p:txBody>
          <a:bodyPr/>
          <a:lstStyle/>
          <a:p>
            <a:pPr marL="0" indent="0">
              <a:buNone/>
            </a:pPr>
            <a:r>
              <a:rPr lang="en-GB" sz="2800"/>
              <a:t>Watch the video below then discuss and</a:t>
            </a:r>
          </a:p>
          <a:p>
            <a:pPr marL="0" indent="0">
              <a:buNone/>
            </a:pPr>
            <a:endParaRPr lang="en-GB" sz="2800">
              <a:hlinkClick r:id="rId3"/>
            </a:endParaRPr>
          </a:p>
          <a:p>
            <a:pPr marL="0" indent="0">
              <a:buNone/>
            </a:pPr>
            <a:r>
              <a:rPr lang="en-GB" sz="2800">
                <a:hlinkClick r:id="rId3"/>
              </a:rPr>
              <a:t>https://www.youtube.com/watch?v=BWolWB3tSEU</a:t>
            </a:r>
            <a:endParaRPr lang="en-GB" sz="2800"/>
          </a:p>
          <a:p>
            <a:endParaRPr lang="en-GB" sz="2800"/>
          </a:p>
          <a:p>
            <a:pPr marL="0" indent="0" algn="ctr">
              <a:buNone/>
            </a:pPr>
            <a:r>
              <a:rPr lang="en-GB" sz="2800" b="1"/>
              <a:t>Feedback your findings to the whole class</a:t>
            </a:r>
          </a:p>
          <a:p>
            <a:endParaRPr lang="en-GB"/>
          </a:p>
        </p:txBody>
      </p:sp>
    </p:spTree>
    <p:extLst>
      <p:ext uri="{BB962C8B-B14F-4D97-AF65-F5344CB8AC3E}">
        <p14:creationId xmlns:p14="http://schemas.microsoft.com/office/powerpoint/2010/main" val="58861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540668" y="2545992"/>
            <a:ext cx="8062664" cy="1470025"/>
          </a:xfrm>
        </p:spPr>
        <p:txBody>
          <a:bodyPr>
            <a:normAutofit fontScale="90000"/>
          </a:bodyPr>
          <a:lstStyle/>
          <a:p>
            <a:r>
              <a:rPr lang="en-GB" b="1" i="1">
                <a:solidFill>
                  <a:schemeClr val="bg1"/>
                </a:solidFill>
              </a:rPr>
              <a:t>What is a Public Health  Approach?</a:t>
            </a:r>
            <a:br>
              <a:rPr lang="en-GB" b="1" i="1">
                <a:solidFill>
                  <a:schemeClr val="bg1"/>
                </a:solidFill>
              </a:rPr>
            </a:br>
            <a:endParaRPr lang="en-GB" b="1" i="1">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005064"/>
            <a:ext cx="2051720" cy="1944216"/>
          </a:xfrm>
          <a:prstGeom prst="rect">
            <a:avLst/>
          </a:prstGeom>
        </p:spPr>
      </p:pic>
    </p:spTree>
    <p:extLst>
      <p:ext uri="{BB962C8B-B14F-4D97-AF65-F5344CB8AC3E}">
        <p14:creationId xmlns:p14="http://schemas.microsoft.com/office/powerpoint/2010/main" val="2408974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F06F7-6836-AB9B-234F-EE0CC25ED17E}"/>
              </a:ext>
            </a:extLst>
          </p:cNvPr>
          <p:cNvSpPr>
            <a:spLocks noGrp="1"/>
          </p:cNvSpPr>
          <p:nvPr>
            <p:ph type="title"/>
          </p:nvPr>
        </p:nvSpPr>
        <p:spPr/>
        <p:txBody>
          <a:bodyPr/>
          <a:lstStyle/>
          <a:p>
            <a:r>
              <a:rPr lang="en-GB" b="1"/>
              <a:t>Public Health Approach</a:t>
            </a:r>
          </a:p>
        </p:txBody>
      </p:sp>
      <p:sp>
        <p:nvSpPr>
          <p:cNvPr id="3" name="Content Placeholder 2">
            <a:extLst>
              <a:ext uri="{FF2B5EF4-FFF2-40B4-BE49-F238E27FC236}">
                <a16:creationId xmlns:a16="http://schemas.microsoft.com/office/drawing/2014/main" id="{E64EECE8-1D9C-8F97-671C-B91ABEBFDD90}"/>
              </a:ext>
            </a:extLst>
          </p:cNvPr>
          <p:cNvSpPr>
            <a:spLocks noGrp="1"/>
          </p:cNvSpPr>
          <p:nvPr>
            <p:ph idx="1"/>
          </p:nvPr>
        </p:nvSpPr>
        <p:spPr/>
        <p:txBody>
          <a:bodyPr>
            <a:normAutofit fontScale="77500" lnSpcReduction="20000"/>
          </a:bodyPr>
          <a:lstStyle/>
          <a:p>
            <a:pPr marL="0" indent="0">
              <a:lnSpc>
                <a:spcPct val="120000"/>
              </a:lnSpc>
              <a:buNone/>
            </a:pPr>
            <a:r>
              <a:rPr lang="en-GB" sz="3000"/>
              <a:t>Irrespective of the health topic public health practitioners use the same approach to address public health issues.</a:t>
            </a:r>
          </a:p>
          <a:p>
            <a:pPr marL="0" indent="0">
              <a:lnSpc>
                <a:spcPct val="120000"/>
              </a:lnSpc>
              <a:buNone/>
            </a:pPr>
            <a:r>
              <a:rPr lang="en-GB" sz="3000"/>
              <a:t>They begin with considering</a:t>
            </a:r>
          </a:p>
          <a:p>
            <a:pPr marL="0" indent="0">
              <a:lnSpc>
                <a:spcPct val="120000"/>
              </a:lnSpc>
              <a:buNone/>
            </a:pPr>
            <a:endParaRPr lang="en-GB" sz="3000"/>
          </a:p>
          <a:p>
            <a:pPr marL="0" indent="0" algn="ctr">
              <a:lnSpc>
                <a:spcPct val="120000"/>
              </a:lnSpc>
              <a:buNone/>
            </a:pPr>
            <a:r>
              <a:rPr lang="en-GB" sz="3000" b="1" i="1"/>
              <a:t>“What is the problem?” </a:t>
            </a:r>
          </a:p>
          <a:p>
            <a:pPr marL="0" indent="0" algn="ctr">
              <a:lnSpc>
                <a:spcPct val="120000"/>
              </a:lnSpc>
              <a:buNone/>
            </a:pPr>
            <a:endParaRPr lang="en-GB" sz="3000" b="1"/>
          </a:p>
          <a:p>
            <a:pPr marL="0" indent="0">
              <a:lnSpc>
                <a:spcPct val="120000"/>
              </a:lnSpc>
              <a:buNone/>
            </a:pPr>
            <a:r>
              <a:rPr lang="en-GB" sz="3000"/>
              <a:t>Public health practitioners identify the problem by using surveillance systems to monitor health events and behaviours occurring among a population.</a:t>
            </a:r>
          </a:p>
          <a:p>
            <a:pPr>
              <a:buFont typeface="Wingdings" panose="05000000000000000000" pitchFamily="2" charset="2"/>
              <a:buChar char="§"/>
            </a:pPr>
            <a:endParaRPr lang="en-GB"/>
          </a:p>
          <a:p>
            <a:endParaRPr lang="en-GB"/>
          </a:p>
        </p:txBody>
      </p:sp>
    </p:spTree>
    <p:extLst>
      <p:ext uri="{BB962C8B-B14F-4D97-AF65-F5344CB8AC3E}">
        <p14:creationId xmlns:p14="http://schemas.microsoft.com/office/powerpoint/2010/main" val="150021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D8FEC-EAF9-4442-B19F-0988219BC788}"/>
              </a:ext>
            </a:extLst>
          </p:cNvPr>
          <p:cNvSpPr>
            <a:spLocks noGrp="1"/>
          </p:cNvSpPr>
          <p:nvPr>
            <p:ph type="title"/>
          </p:nvPr>
        </p:nvSpPr>
        <p:spPr/>
        <p:txBody>
          <a:bodyPr>
            <a:normAutofit/>
          </a:bodyPr>
          <a:lstStyle/>
          <a:p>
            <a:r>
              <a:rPr lang="en-GB" b="1">
                <a:hlinkClick r:id="rId3"/>
              </a:rPr>
              <a:t>Public health surveillance</a:t>
            </a:r>
            <a:endParaRPr lang="en-GB" b="1"/>
          </a:p>
        </p:txBody>
      </p:sp>
      <p:sp>
        <p:nvSpPr>
          <p:cNvPr id="3" name="Content Placeholder 2">
            <a:extLst>
              <a:ext uri="{FF2B5EF4-FFF2-40B4-BE49-F238E27FC236}">
                <a16:creationId xmlns:a16="http://schemas.microsoft.com/office/drawing/2014/main" id="{8E66C043-2752-4BBB-86BC-3650EEBBF070}"/>
              </a:ext>
            </a:extLst>
          </p:cNvPr>
          <p:cNvSpPr>
            <a:spLocks noGrp="1"/>
          </p:cNvSpPr>
          <p:nvPr>
            <p:ph idx="1"/>
          </p:nvPr>
        </p:nvSpPr>
        <p:spPr/>
        <p:txBody>
          <a:bodyPr>
            <a:normAutofit/>
          </a:bodyPr>
          <a:lstStyle/>
          <a:p>
            <a:pPr marL="0" indent="0">
              <a:buNone/>
            </a:pPr>
            <a:r>
              <a:rPr lang="en-GB" sz="2800"/>
              <a:t>Public health surveillance is the “ongoing, systematic collection, analysis, interpretation, and dissemination of health data to help guide public health decision making and action”. </a:t>
            </a:r>
          </a:p>
          <a:p>
            <a:pPr marL="0" indent="0">
              <a:buNone/>
            </a:pPr>
            <a:r>
              <a:rPr lang="en-GB" sz="2800"/>
              <a:t>Surveillance is “equivalent to </a:t>
            </a:r>
            <a:r>
              <a:rPr lang="en-GB" sz="2800" b="1"/>
              <a:t>monitoring</a:t>
            </a:r>
            <a:r>
              <a:rPr lang="en-GB" sz="2800"/>
              <a:t> the extent of a disease in the community”.</a:t>
            </a:r>
          </a:p>
          <a:p>
            <a:pPr marL="0" indent="0">
              <a:buNone/>
            </a:pPr>
            <a:r>
              <a:rPr lang="en-GB" sz="2800"/>
              <a:t>                                                  (CDC, 2012)</a:t>
            </a:r>
          </a:p>
        </p:txBody>
      </p:sp>
    </p:spTree>
    <p:extLst>
      <p:ext uri="{BB962C8B-B14F-4D97-AF65-F5344CB8AC3E}">
        <p14:creationId xmlns:p14="http://schemas.microsoft.com/office/powerpoint/2010/main" val="2629414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F322D-CF8E-4102-873C-49760A6B0A6D}"/>
              </a:ext>
            </a:extLst>
          </p:cNvPr>
          <p:cNvSpPr>
            <a:spLocks noGrp="1"/>
          </p:cNvSpPr>
          <p:nvPr>
            <p:ph type="title"/>
          </p:nvPr>
        </p:nvSpPr>
        <p:spPr/>
        <p:txBody>
          <a:bodyPr/>
          <a:lstStyle/>
          <a:p>
            <a:r>
              <a:rPr lang="en-GB" b="1"/>
              <a:t>Public Health Surveillance</a:t>
            </a:r>
            <a:endParaRPr lang="en-GB"/>
          </a:p>
        </p:txBody>
      </p:sp>
      <p:sp>
        <p:nvSpPr>
          <p:cNvPr id="3" name="Content Placeholder 2">
            <a:extLst>
              <a:ext uri="{FF2B5EF4-FFF2-40B4-BE49-F238E27FC236}">
                <a16:creationId xmlns:a16="http://schemas.microsoft.com/office/drawing/2014/main" id="{460B4BC8-369B-4BBF-B3A4-2D8257E38085}"/>
              </a:ext>
            </a:extLst>
          </p:cNvPr>
          <p:cNvSpPr>
            <a:spLocks noGrp="1"/>
          </p:cNvSpPr>
          <p:nvPr>
            <p:ph idx="1"/>
          </p:nvPr>
        </p:nvSpPr>
        <p:spPr/>
        <p:txBody>
          <a:bodyPr>
            <a:normAutofit fontScale="92500" lnSpcReduction="10000"/>
          </a:bodyPr>
          <a:lstStyle/>
          <a:p>
            <a:pPr marL="0" indent="0">
              <a:lnSpc>
                <a:spcPct val="110000"/>
              </a:lnSpc>
              <a:buNone/>
            </a:pPr>
            <a:r>
              <a:rPr lang="en-GB"/>
              <a:t>This is achieved through the systematic collection and evaluation of morbidity and mortality reports and other relevant health information, and</a:t>
            </a:r>
          </a:p>
          <a:p>
            <a:pPr marL="0" indent="0">
              <a:lnSpc>
                <a:spcPct val="110000"/>
              </a:lnSpc>
              <a:buNone/>
            </a:pPr>
            <a:r>
              <a:rPr lang="en-GB"/>
              <a:t>The dissemination of these data and their interpretation to those involved in disease control and public health decision making.</a:t>
            </a:r>
          </a:p>
          <a:p>
            <a:pPr marL="0" indent="0">
              <a:buNone/>
            </a:pPr>
            <a:r>
              <a:rPr lang="en-GB"/>
              <a:t>                                               (CDC, 2012)</a:t>
            </a:r>
          </a:p>
        </p:txBody>
      </p:sp>
    </p:spTree>
    <p:extLst>
      <p:ext uri="{BB962C8B-B14F-4D97-AF65-F5344CB8AC3E}">
        <p14:creationId xmlns:p14="http://schemas.microsoft.com/office/powerpoint/2010/main" val="282457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998D-3457-E704-D8F2-EBC9ADA2B37B}"/>
              </a:ext>
            </a:extLst>
          </p:cNvPr>
          <p:cNvSpPr>
            <a:spLocks noGrp="1"/>
          </p:cNvSpPr>
          <p:nvPr>
            <p:ph type="title"/>
          </p:nvPr>
        </p:nvSpPr>
        <p:spPr/>
        <p:txBody>
          <a:bodyPr/>
          <a:lstStyle/>
          <a:p>
            <a:r>
              <a:rPr lang="en-GB" b="1"/>
              <a:t>Public Health Surveillance</a:t>
            </a:r>
            <a:endParaRPr lang="en-GB"/>
          </a:p>
        </p:txBody>
      </p:sp>
      <p:sp>
        <p:nvSpPr>
          <p:cNvPr id="3" name="Content Placeholder 2">
            <a:extLst>
              <a:ext uri="{FF2B5EF4-FFF2-40B4-BE49-F238E27FC236}">
                <a16:creationId xmlns:a16="http://schemas.microsoft.com/office/drawing/2014/main" id="{1733C8D9-A030-6C50-3FC2-BC9D95B5D88C}"/>
              </a:ext>
            </a:extLst>
          </p:cNvPr>
          <p:cNvSpPr>
            <a:spLocks noGrp="1"/>
          </p:cNvSpPr>
          <p:nvPr>
            <p:ph idx="1"/>
          </p:nvPr>
        </p:nvSpPr>
        <p:spPr/>
        <p:txBody>
          <a:bodyPr>
            <a:normAutofit fontScale="85000" lnSpcReduction="20000"/>
          </a:bodyPr>
          <a:lstStyle/>
          <a:p>
            <a:pPr marL="0" indent="0">
              <a:lnSpc>
                <a:spcPct val="110000"/>
              </a:lnSpc>
              <a:buNone/>
            </a:pPr>
            <a:r>
              <a:rPr lang="en-GB"/>
              <a:t>Morbidity and mortality reports are “common sources of surveillance data for local and state health departments”. </a:t>
            </a:r>
          </a:p>
          <a:p>
            <a:pPr marL="0" indent="0">
              <a:lnSpc>
                <a:spcPct val="110000"/>
              </a:lnSpc>
              <a:buNone/>
            </a:pPr>
            <a:r>
              <a:rPr lang="en-GB"/>
              <a:t>These reports generally are “submitted by health-care providers, infection control practitioners, or laboratories that are required to notify the health department of any patient with a reportable disease such as meningococcal meningitis, or AIDS”.</a:t>
            </a:r>
          </a:p>
          <a:p>
            <a:pPr marL="0" indent="0">
              <a:buNone/>
            </a:pPr>
            <a:r>
              <a:rPr lang="en-GB"/>
              <a:t>                                                        (CDC, 2012)</a:t>
            </a:r>
          </a:p>
        </p:txBody>
      </p:sp>
    </p:spTree>
    <p:extLst>
      <p:ext uri="{BB962C8B-B14F-4D97-AF65-F5344CB8AC3E}">
        <p14:creationId xmlns:p14="http://schemas.microsoft.com/office/powerpoint/2010/main" val="313674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a:t>What is purpose of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8190901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2260B-B295-4E74-929C-07F002E2DD7C}"/>
              </a:ext>
            </a:extLst>
          </p:cNvPr>
          <p:cNvSpPr>
            <a:spLocks noGrp="1"/>
          </p:cNvSpPr>
          <p:nvPr>
            <p:ph type="title"/>
          </p:nvPr>
        </p:nvSpPr>
        <p:spPr/>
        <p:txBody>
          <a:bodyPr/>
          <a:lstStyle/>
          <a:p>
            <a:r>
              <a:rPr lang="en-GB" b="1"/>
              <a:t>Public Health Surveillance</a:t>
            </a:r>
            <a:endParaRPr lang="en-GB"/>
          </a:p>
        </p:txBody>
      </p:sp>
      <p:sp>
        <p:nvSpPr>
          <p:cNvPr id="3" name="Content Placeholder 2">
            <a:extLst>
              <a:ext uri="{FF2B5EF4-FFF2-40B4-BE49-F238E27FC236}">
                <a16:creationId xmlns:a16="http://schemas.microsoft.com/office/drawing/2014/main" id="{6D42B382-DC8F-4D88-AC34-90EAF0371EC1}"/>
              </a:ext>
            </a:extLst>
          </p:cNvPr>
          <p:cNvSpPr>
            <a:spLocks noGrp="1"/>
          </p:cNvSpPr>
          <p:nvPr>
            <p:ph idx="1"/>
          </p:nvPr>
        </p:nvSpPr>
        <p:spPr/>
        <p:txBody>
          <a:bodyPr vert="horz" lIns="91440" tIns="45720" rIns="91440" bIns="45720" rtlCol="0" anchor="t">
            <a:normAutofit fontScale="92500"/>
          </a:bodyPr>
          <a:lstStyle/>
          <a:p>
            <a:pPr marL="0" indent="0">
              <a:buNone/>
            </a:pPr>
            <a:r>
              <a:rPr lang="en-GB"/>
              <a:t>The purpose of public health surveillance, which is sometimes called </a:t>
            </a:r>
            <a:r>
              <a:rPr lang="en-GB" b="1" i="1"/>
              <a:t>“information for action,”</a:t>
            </a:r>
            <a:r>
              <a:rPr lang="en-GB"/>
              <a:t> is to portray the ongoing patterns of disease occurrence and disease potential so that investigation, control, and prevention measures can be applied efficiently and effectively.</a:t>
            </a:r>
          </a:p>
          <a:p>
            <a:pPr marL="0" indent="0">
              <a:buNone/>
            </a:pPr>
            <a:r>
              <a:rPr lang="en-GB" sz="2800"/>
              <a:t>                  (Orenstein WA, Bernier, 1990; CDC, 2012) </a:t>
            </a:r>
          </a:p>
        </p:txBody>
      </p:sp>
    </p:spTree>
    <p:extLst>
      <p:ext uri="{BB962C8B-B14F-4D97-AF65-F5344CB8AC3E}">
        <p14:creationId xmlns:p14="http://schemas.microsoft.com/office/powerpoint/2010/main" val="41421914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E403-ECC0-4472-B46D-E00A553689F8}"/>
              </a:ext>
            </a:extLst>
          </p:cNvPr>
          <p:cNvSpPr>
            <a:spLocks noGrp="1"/>
          </p:cNvSpPr>
          <p:nvPr>
            <p:ph type="title"/>
          </p:nvPr>
        </p:nvSpPr>
        <p:spPr>
          <a:xfrm>
            <a:off x="717747" y="188640"/>
            <a:ext cx="7886700" cy="1011108"/>
          </a:xfrm>
        </p:spPr>
        <p:txBody>
          <a:bodyPr/>
          <a:lstStyle/>
          <a:p>
            <a:r>
              <a:rPr lang="en-US" b="1">
                <a:solidFill>
                  <a:schemeClr val="tx1"/>
                </a:solidFill>
              </a:rPr>
              <a:t>Purpose of s</a:t>
            </a:r>
            <a:r>
              <a:rPr lang="en-US" sz="4400" b="1">
                <a:solidFill>
                  <a:schemeClr val="tx1"/>
                </a:solidFill>
              </a:rPr>
              <a:t>urveillance</a:t>
            </a:r>
            <a:endParaRPr lang="en-GB" sz="4400" b="1">
              <a:solidFill>
                <a:schemeClr val="tx1"/>
              </a:solidFill>
            </a:endParaRPr>
          </a:p>
        </p:txBody>
      </p:sp>
      <p:sp>
        <p:nvSpPr>
          <p:cNvPr id="3" name="Content Placeholder 2">
            <a:extLst>
              <a:ext uri="{FF2B5EF4-FFF2-40B4-BE49-F238E27FC236}">
                <a16:creationId xmlns:a16="http://schemas.microsoft.com/office/drawing/2014/main" id="{E378DC21-D1CB-4B04-A41A-E15B0455C089}"/>
              </a:ext>
            </a:extLst>
          </p:cNvPr>
          <p:cNvSpPr>
            <a:spLocks noGrp="1"/>
          </p:cNvSpPr>
          <p:nvPr>
            <p:ph type="body" sz="quarter" idx="11"/>
          </p:nvPr>
        </p:nvSpPr>
        <p:spPr>
          <a:xfrm>
            <a:off x="467544" y="1487780"/>
            <a:ext cx="8136903" cy="5253588"/>
          </a:xfrm>
        </p:spPr>
        <p:txBody>
          <a:bodyPr>
            <a:normAutofit/>
          </a:bodyPr>
          <a:lstStyle/>
          <a:p>
            <a:pPr marL="9525" indent="0">
              <a:lnSpc>
                <a:spcPct val="120000"/>
              </a:lnSpc>
              <a:buNone/>
            </a:pPr>
            <a:r>
              <a:rPr lang="en-US" sz="2000"/>
              <a:t>Measures incidence of infectious disease, with changes potentially indicating an outbreak.</a:t>
            </a:r>
          </a:p>
          <a:p>
            <a:pPr>
              <a:lnSpc>
                <a:spcPct val="120000"/>
              </a:lnSpc>
            </a:pPr>
            <a:endParaRPr lang="en-US" sz="2000"/>
          </a:p>
          <a:p>
            <a:pPr marL="9525" indent="0">
              <a:lnSpc>
                <a:spcPct val="120000"/>
              </a:lnSpc>
              <a:buNone/>
            </a:pPr>
            <a:r>
              <a:rPr lang="en-US" sz="2000"/>
              <a:t>Tracks trends in occurrence and risk factors of an infectious disease allowing targeted interventions.</a:t>
            </a:r>
          </a:p>
          <a:p>
            <a:pPr>
              <a:lnSpc>
                <a:spcPct val="120000"/>
              </a:lnSpc>
            </a:pPr>
            <a:endParaRPr lang="en-US" sz="2000"/>
          </a:p>
          <a:p>
            <a:pPr marL="9525" indent="0">
              <a:lnSpc>
                <a:spcPct val="120000"/>
              </a:lnSpc>
              <a:buNone/>
            </a:pPr>
            <a:r>
              <a:rPr lang="en-US" sz="2000"/>
              <a:t>Enables priority setting and planning of control measures specific for example to a particular region.</a:t>
            </a:r>
          </a:p>
          <a:p>
            <a:pPr marL="9525" indent="0">
              <a:lnSpc>
                <a:spcPct val="120000"/>
              </a:lnSpc>
              <a:buNone/>
            </a:pPr>
            <a:endParaRPr lang="en-US" sz="2000"/>
          </a:p>
          <a:p>
            <a:pPr marL="9525" indent="0" algn="ctr">
              <a:lnSpc>
                <a:spcPct val="120000"/>
              </a:lnSpc>
              <a:buNone/>
            </a:pPr>
            <a:r>
              <a:rPr lang="en-US" sz="1200"/>
              <a:t>(Adapted from Hawker et al.  Communicable Disease Control and Health Protection Handbook, Third Edition.  2012, Blackwell Publishing)</a:t>
            </a:r>
            <a:endParaRPr lang="en-GB" sz="1200"/>
          </a:p>
        </p:txBody>
      </p:sp>
    </p:spTree>
    <p:extLst>
      <p:ext uri="{BB962C8B-B14F-4D97-AF65-F5344CB8AC3E}">
        <p14:creationId xmlns:p14="http://schemas.microsoft.com/office/powerpoint/2010/main" val="3407290227"/>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71907-A82B-7C8F-E495-EC368E15A672}"/>
              </a:ext>
            </a:extLst>
          </p:cNvPr>
          <p:cNvSpPr>
            <a:spLocks noGrp="1"/>
          </p:cNvSpPr>
          <p:nvPr>
            <p:ph type="title"/>
          </p:nvPr>
        </p:nvSpPr>
        <p:spPr/>
        <p:txBody>
          <a:bodyPr/>
          <a:lstStyle/>
          <a:p>
            <a:r>
              <a:rPr lang="en-GB" b="1"/>
              <a:t>Public Health Surveillance</a:t>
            </a:r>
            <a:endParaRPr lang="en-GB"/>
          </a:p>
        </p:txBody>
      </p:sp>
      <p:sp>
        <p:nvSpPr>
          <p:cNvPr id="3" name="Content Placeholder 2">
            <a:extLst>
              <a:ext uri="{FF2B5EF4-FFF2-40B4-BE49-F238E27FC236}">
                <a16:creationId xmlns:a16="http://schemas.microsoft.com/office/drawing/2014/main" id="{ABA7CB3A-A534-2D51-A65A-FC437A64FC7F}"/>
              </a:ext>
            </a:extLst>
          </p:cNvPr>
          <p:cNvSpPr>
            <a:spLocks noGrp="1"/>
          </p:cNvSpPr>
          <p:nvPr>
            <p:ph idx="1"/>
          </p:nvPr>
        </p:nvSpPr>
        <p:spPr/>
        <p:txBody>
          <a:bodyPr>
            <a:normAutofit fontScale="85000" lnSpcReduction="10000"/>
          </a:bodyPr>
          <a:lstStyle/>
          <a:p>
            <a:pPr marL="0" indent="0">
              <a:lnSpc>
                <a:spcPct val="120000"/>
              </a:lnSpc>
              <a:buNone/>
            </a:pPr>
            <a:r>
              <a:rPr lang="en-GB"/>
              <a:t>Public health surveillance is a “tool to estimate the health status and behaviour of the populations served by ministries of health, ministries of finance, and donors.</a:t>
            </a:r>
          </a:p>
          <a:p>
            <a:pPr marL="0" indent="0">
              <a:lnSpc>
                <a:spcPct val="120000"/>
              </a:lnSpc>
              <a:buNone/>
            </a:pPr>
            <a:r>
              <a:rPr lang="en-GB"/>
              <a:t>Because “surveillance can directly measure what is going on in the population, it is useful both for measuring the need for interventions and for directly measuring the effects of interventions”.</a:t>
            </a:r>
          </a:p>
        </p:txBody>
      </p:sp>
    </p:spTree>
    <p:extLst>
      <p:ext uri="{BB962C8B-B14F-4D97-AF65-F5344CB8AC3E}">
        <p14:creationId xmlns:p14="http://schemas.microsoft.com/office/powerpoint/2010/main" val="211167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dirty="0">
                <a:hlinkClick r:id="rId2"/>
              </a:rPr>
              <a:t>What are the types of Surveillance?</a:t>
            </a:r>
            <a:endParaRPr lang="en-GB" i="1" dirty="0"/>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834483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E403-ECC0-4472-B46D-E00A553689F8}"/>
              </a:ext>
            </a:extLst>
          </p:cNvPr>
          <p:cNvSpPr>
            <a:spLocks noGrp="1"/>
          </p:cNvSpPr>
          <p:nvPr>
            <p:ph type="title"/>
          </p:nvPr>
        </p:nvSpPr>
        <p:spPr>
          <a:xfrm>
            <a:off x="907907" y="205475"/>
            <a:ext cx="7886700" cy="1011108"/>
          </a:xfrm>
        </p:spPr>
        <p:txBody>
          <a:bodyPr>
            <a:normAutofit/>
          </a:bodyPr>
          <a:lstStyle/>
          <a:p>
            <a:r>
              <a:rPr lang="en-US" b="1">
                <a:solidFill>
                  <a:schemeClr val="tx1"/>
                </a:solidFill>
              </a:rPr>
              <a:t>Types of s</a:t>
            </a:r>
            <a:r>
              <a:rPr lang="en-US" sz="4400" b="1">
                <a:solidFill>
                  <a:schemeClr val="tx1"/>
                </a:solidFill>
              </a:rPr>
              <a:t>urveillance</a:t>
            </a:r>
            <a:endParaRPr lang="en-GB" sz="4400" b="1">
              <a:solidFill>
                <a:schemeClr val="tx1"/>
              </a:solidFill>
            </a:endParaRPr>
          </a:p>
        </p:txBody>
      </p:sp>
      <p:sp>
        <p:nvSpPr>
          <p:cNvPr id="3" name="Content Placeholder 2">
            <a:extLst>
              <a:ext uri="{FF2B5EF4-FFF2-40B4-BE49-F238E27FC236}">
                <a16:creationId xmlns:a16="http://schemas.microsoft.com/office/drawing/2014/main" id="{E378DC21-D1CB-4B04-A41A-E15B0455C089}"/>
              </a:ext>
            </a:extLst>
          </p:cNvPr>
          <p:cNvSpPr>
            <a:spLocks noGrp="1"/>
          </p:cNvSpPr>
          <p:nvPr>
            <p:ph type="body" sz="quarter" idx="11"/>
          </p:nvPr>
        </p:nvSpPr>
        <p:spPr>
          <a:xfrm>
            <a:off x="898373" y="1268760"/>
            <a:ext cx="7344818" cy="5040561"/>
          </a:xfrm>
        </p:spPr>
        <p:txBody>
          <a:bodyPr>
            <a:normAutofit fontScale="77500" lnSpcReduction="20000"/>
          </a:bodyPr>
          <a:lstStyle/>
          <a:p>
            <a:pPr marL="9525" indent="0">
              <a:lnSpc>
                <a:spcPct val="120000"/>
              </a:lnSpc>
              <a:buNone/>
            </a:pPr>
            <a:r>
              <a:rPr lang="en-US" sz="3600" b="1"/>
              <a:t>Active surveillance</a:t>
            </a:r>
          </a:p>
          <a:p>
            <a:pPr marL="9525" indent="0">
              <a:lnSpc>
                <a:spcPct val="120000"/>
              </a:lnSpc>
              <a:buNone/>
            </a:pPr>
            <a:r>
              <a:rPr lang="en-US" sz="3600"/>
              <a:t>Special effort to collect data and confirm diagnoses to ensure more complete reports, such as surveys and outbreak investigations</a:t>
            </a:r>
          </a:p>
          <a:p>
            <a:pPr>
              <a:lnSpc>
                <a:spcPct val="120000"/>
              </a:lnSpc>
            </a:pPr>
            <a:endParaRPr lang="en-US" sz="3600"/>
          </a:p>
          <a:p>
            <a:pPr marL="9525" indent="0">
              <a:lnSpc>
                <a:spcPct val="120000"/>
              </a:lnSpc>
              <a:buNone/>
            </a:pPr>
            <a:r>
              <a:rPr lang="en-US" sz="3600" b="1"/>
              <a:t>Passive surveillance</a:t>
            </a:r>
          </a:p>
          <a:p>
            <a:pPr marL="9525" indent="0">
              <a:lnSpc>
                <a:spcPct val="120000"/>
              </a:lnSpc>
              <a:buNone/>
            </a:pPr>
            <a:r>
              <a:rPr lang="en-US" sz="3600"/>
              <a:t>Use of routine sources of information such as notifications, laboratory reports, Hospital Episode Statistics (HES).</a:t>
            </a:r>
          </a:p>
          <a:p>
            <a:pPr marL="9525" indent="0">
              <a:lnSpc>
                <a:spcPct val="120000"/>
              </a:lnSpc>
              <a:buNone/>
            </a:pPr>
            <a:endParaRPr lang="en-US" sz="3600">
              <a:latin typeface="Palatino Linotype" panose="02040502050505030304" pitchFamily="18" charset="0"/>
            </a:endParaRPr>
          </a:p>
        </p:txBody>
      </p:sp>
    </p:spTree>
    <p:extLst>
      <p:ext uri="{BB962C8B-B14F-4D97-AF65-F5344CB8AC3E}">
        <p14:creationId xmlns:p14="http://schemas.microsoft.com/office/powerpoint/2010/main" val="1830599891"/>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63EF-3F8C-F4C0-35E7-9E06B8639387}"/>
              </a:ext>
            </a:extLst>
          </p:cNvPr>
          <p:cNvSpPr>
            <a:spLocks noGrp="1"/>
          </p:cNvSpPr>
          <p:nvPr>
            <p:ph type="title"/>
          </p:nvPr>
        </p:nvSpPr>
        <p:spPr/>
        <p:txBody>
          <a:bodyPr/>
          <a:lstStyle/>
          <a:p>
            <a:r>
              <a:rPr lang="en-US" b="1">
                <a:solidFill>
                  <a:schemeClr val="tx1"/>
                </a:solidFill>
              </a:rPr>
              <a:t>Types of s</a:t>
            </a:r>
            <a:r>
              <a:rPr lang="en-US" sz="4400" b="1">
                <a:solidFill>
                  <a:schemeClr val="tx1"/>
                </a:solidFill>
              </a:rPr>
              <a:t>urveillance cont.</a:t>
            </a:r>
            <a:endParaRPr lang="en-GB"/>
          </a:p>
        </p:txBody>
      </p:sp>
      <p:sp>
        <p:nvSpPr>
          <p:cNvPr id="3" name="Content Placeholder 2">
            <a:extLst>
              <a:ext uri="{FF2B5EF4-FFF2-40B4-BE49-F238E27FC236}">
                <a16:creationId xmlns:a16="http://schemas.microsoft.com/office/drawing/2014/main" id="{178BA433-BB35-BD26-D2A9-C17D6F14A4F7}"/>
              </a:ext>
            </a:extLst>
          </p:cNvPr>
          <p:cNvSpPr>
            <a:spLocks noGrp="1"/>
          </p:cNvSpPr>
          <p:nvPr>
            <p:ph idx="1"/>
          </p:nvPr>
        </p:nvSpPr>
        <p:spPr/>
        <p:txBody>
          <a:bodyPr>
            <a:normAutofit fontScale="62500" lnSpcReduction="20000"/>
          </a:bodyPr>
          <a:lstStyle/>
          <a:p>
            <a:pPr marL="9525" indent="0">
              <a:lnSpc>
                <a:spcPct val="120000"/>
              </a:lnSpc>
              <a:buNone/>
            </a:pPr>
            <a:r>
              <a:rPr lang="en-US" sz="3200" b="1" dirty="0"/>
              <a:t>Syndromic surveillance</a:t>
            </a:r>
          </a:p>
          <a:p>
            <a:pPr marL="0" indent="0">
              <a:lnSpc>
                <a:spcPct val="120000"/>
              </a:lnSpc>
              <a:buNone/>
            </a:pPr>
            <a:r>
              <a:rPr lang="en-US" dirty="0"/>
              <a:t>Syndromic surveillance is the process of collecting, </a:t>
            </a:r>
            <a:r>
              <a:rPr lang="en-US" dirty="0" err="1"/>
              <a:t>analysing</a:t>
            </a:r>
            <a:r>
              <a:rPr lang="en-US" dirty="0"/>
              <a:t> and interpreting health-related data to provide an early warning of human or veterinary public health threats, which require public health action. It uses symptom and/or preliminary diagnosis information and rapid data collection methods to provide information for public health action.</a:t>
            </a:r>
          </a:p>
          <a:p>
            <a:pPr marL="0" indent="0">
              <a:lnSpc>
                <a:spcPct val="120000"/>
              </a:lnSpc>
              <a:buNone/>
            </a:pPr>
            <a:endParaRPr lang="en-US" sz="3200" dirty="0"/>
          </a:p>
          <a:p>
            <a:pPr marL="9525" indent="0">
              <a:lnSpc>
                <a:spcPct val="120000"/>
              </a:lnSpc>
              <a:buNone/>
            </a:pPr>
            <a:r>
              <a:rPr lang="en-US" sz="3200" b="1" dirty="0"/>
              <a:t>Sentinel surveillance</a:t>
            </a:r>
          </a:p>
          <a:p>
            <a:pPr marL="0" indent="0">
              <a:lnSpc>
                <a:spcPct val="120000"/>
              </a:lnSpc>
              <a:buNone/>
            </a:pPr>
            <a:r>
              <a:rPr lang="en-US" sz="3200" dirty="0"/>
              <a:t>Rather than collecting data from all notifying clinicians, only a sample are asked to report data at a regional or national level, on a regular (</a:t>
            </a:r>
            <a:r>
              <a:rPr lang="en-US" dirty="0"/>
              <a:t>for example</a:t>
            </a:r>
            <a:r>
              <a:rPr lang="en-US" sz="3200" dirty="0"/>
              <a:t> weekly/monthly) basis </a:t>
            </a:r>
          </a:p>
          <a:p>
            <a:endParaRPr lang="en-GB" dirty="0"/>
          </a:p>
        </p:txBody>
      </p:sp>
    </p:spTree>
    <p:extLst>
      <p:ext uri="{BB962C8B-B14F-4D97-AF65-F5344CB8AC3E}">
        <p14:creationId xmlns:p14="http://schemas.microsoft.com/office/powerpoint/2010/main" val="362129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FF5B-D997-417D-A6B9-820A7926BA1A}"/>
              </a:ext>
            </a:extLst>
          </p:cNvPr>
          <p:cNvSpPr>
            <a:spLocks noGrp="1"/>
          </p:cNvSpPr>
          <p:nvPr>
            <p:ph type="title"/>
          </p:nvPr>
        </p:nvSpPr>
        <p:spPr/>
        <p:txBody>
          <a:bodyPr/>
          <a:lstStyle/>
          <a:p>
            <a:r>
              <a:rPr lang="en-GB" b="1">
                <a:cs typeface="Arial" panose="020B0604020202020204" pitchFamily="34" charset="0"/>
              </a:rPr>
              <a:t>Activity </a:t>
            </a:r>
            <a:endParaRPr lang="en-GB"/>
          </a:p>
        </p:txBody>
      </p:sp>
      <p:sp>
        <p:nvSpPr>
          <p:cNvPr id="3" name="Content Placeholder 2">
            <a:extLst>
              <a:ext uri="{FF2B5EF4-FFF2-40B4-BE49-F238E27FC236}">
                <a16:creationId xmlns:a16="http://schemas.microsoft.com/office/drawing/2014/main" id="{B5FEA102-378F-4839-8E33-8A52118B4932}"/>
              </a:ext>
            </a:extLst>
          </p:cNvPr>
          <p:cNvSpPr>
            <a:spLocks noGrp="1"/>
          </p:cNvSpPr>
          <p:nvPr>
            <p:ph idx="1"/>
          </p:nvPr>
        </p:nvSpPr>
        <p:spPr/>
        <p:txBody>
          <a:bodyPr>
            <a:normAutofit/>
          </a:bodyPr>
          <a:lstStyle/>
          <a:p>
            <a:pPr marL="0" indent="0">
              <a:buNone/>
            </a:pPr>
            <a:r>
              <a:rPr lang="en-GB"/>
              <a:t>Watch the video and </a:t>
            </a:r>
          </a:p>
          <a:p>
            <a:endParaRPr lang="en-GB"/>
          </a:p>
          <a:p>
            <a:pPr marL="0" indent="0" algn="ctr">
              <a:buNone/>
            </a:pPr>
            <a:r>
              <a:rPr lang="en-GB" sz="2600">
                <a:hlinkClick r:id="rId3"/>
              </a:rPr>
              <a:t>https://www.youtube.com/watch?v=3IpE8dE4cVc</a:t>
            </a:r>
            <a:endParaRPr lang="en-GB" sz="2600"/>
          </a:p>
          <a:p>
            <a:endParaRPr lang="en-GB"/>
          </a:p>
          <a:p>
            <a:pPr marL="0" indent="0">
              <a:buNone/>
            </a:pPr>
            <a:endParaRPr lang="en-GB"/>
          </a:p>
          <a:p>
            <a:pPr algn="ctr"/>
            <a:r>
              <a:rPr lang="en-GB" sz="2800" b="1"/>
              <a:t>Feedback what you have learnt to the whole class</a:t>
            </a:r>
          </a:p>
          <a:p>
            <a:endParaRPr lang="en-GB"/>
          </a:p>
        </p:txBody>
      </p:sp>
    </p:spTree>
    <p:extLst>
      <p:ext uri="{BB962C8B-B14F-4D97-AF65-F5344CB8AC3E}">
        <p14:creationId xmlns:p14="http://schemas.microsoft.com/office/powerpoint/2010/main" val="3185243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07103-5815-41A5-B0A2-79F8E1D63C73}"/>
              </a:ext>
            </a:extLst>
          </p:cNvPr>
          <p:cNvSpPr>
            <a:spLocks noGrp="1"/>
          </p:cNvSpPr>
          <p:nvPr>
            <p:ph type="title"/>
          </p:nvPr>
        </p:nvSpPr>
        <p:spPr/>
        <p:txBody>
          <a:bodyPr/>
          <a:lstStyle/>
          <a:p>
            <a:r>
              <a:rPr lang="en-GB" b="1">
                <a:cs typeface="Arial" panose="020B0604020202020204" pitchFamily="34" charset="0"/>
              </a:rPr>
              <a:t>Activity </a:t>
            </a:r>
            <a:endParaRPr lang="en-GB"/>
          </a:p>
        </p:txBody>
      </p:sp>
      <p:sp>
        <p:nvSpPr>
          <p:cNvPr id="3" name="Content Placeholder 2">
            <a:extLst>
              <a:ext uri="{FF2B5EF4-FFF2-40B4-BE49-F238E27FC236}">
                <a16:creationId xmlns:a16="http://schemas.microsoft.com/office/drawing/2014/main" id="{DFB38AAC-6AAF-45D5-9146-F4F8CC11D515}"/>
              </a:ext>
            </a:extLst>
          </p:cNvPr>
          <p:cNvSpPr>
            <a:spLocks noGrp="1"/>
          </p:cNvSpPr>
          <p:nvPr>
            <p:ph idx="1"/>
          </p:nvPr>
        </p:nvSpPr>
        <p:spPr/>
        <p:txBody>
          <a:bodyPr>
            <a:normAutofit lnSpcReduction="10000"/>
          </a:bodyPr>
          <a:lstStyle/>
          <a:p>
            <a:pPr marL="0" indent="0">
              <a:buNone/>
            </a:pPr>
            <a:r>
              <a:rPr lang="en-GB" sz="2800"/>
              <a:t>After watching the video answer the following questions </a:t>
            </a:r>
          </a:p>
          <a:p>
            <a:pPr marL="0" indent="0">
              <a:buNone/>
            </a:pPr>
            <a:endParaRPr lang="en-GB" sz="2800"/>
          </a:p>
          <a:p>
            <a:r>
              <a:rPr lang="en-GB" sz="2800"/>
              <a:t>What is it?</a:t>
            </a:r>
          </a:p>
          <a:p>
            <a:r>
              <a:rPr lang="en-GB" sz="2800"/>
              <a:t>Types</a:t>
            </a:r>
          </a:p>
          <a:p>
            <a:r>
              <a:rPr lang="en-GB" sz="2800"/>
              <a:t>What is a good surveillance system?</a:t>
            </a:r>
          </a:p>
          <a:p>
            <a:endParaRPr lang="en-GB" sz="2800"/>
          </a:p>
          <a:p>
            <a:pPr marL="0" indent="0" algn="ctr">
              <a:buNone/>
            </a:pPr>
            <a:r>
              <a:rPr lang="en-GB" sz="2600" b="1"/>
              <a:t>Feedback what you have learnt to the whole class</a:t>
            </a:r>
          </a:p>
          <a:p>
            <a:endParaRPr lang="en-GB"/>
          </a:p>
          <a:p>
            <a:endParaRPr lang="en-GB"/>
          </a:p>
        </p:txBody>
      </p:sp>
    </p:spTree>
    <p:extLst>
      <p:ext uri="{BB962C8B-B14F-4D97-AF65-F5344CB8AC3E}">
        <p14:creationId xmlns:p14="http://schemas.microsoft.com/office/powerpoint/2010/main" val="23926618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86DC645-5FBE-C59C-1C86-D3413574E72C}"/>
              </a:ext>
            </a:extLst>
          </p:cNvPr>
          <p:cNvSpPr>
            <a:spLocks noGrp="1"/>
          </p:cNvSpPr>
          <p:nvPr>
            <p:ph type="ctrTitle"/>
          </p:nvPr>
        </p:nvSpPr>
        <p:spPr>
          <a:xfrm>
            <a:off x="683568" y="1988840"/>
            <a:ext cx="7772400" cy="1470025"/>
          </a:xfrm>
        </p:spPr>
        <p:txBody>
          <a:bodyPr/>
          <a:lstStyle/>
          <a:p>
            <a:r>
              <a:rPr lang="en-US" dirty="0"/>
              <a:t>Activities</a:t>
            </a:r>
          </a:p>
        </p:txBody>
      </p:sp>
      <p:sp>
        <p:nvSpPr>
          <p:cNvPr id="10" name="Subtitle 2">
            <a:extLst>
              <a:ext uri="{FF2B5EF4-FFF2-40B4-BE49-F238E27FC236}">
                <a16:creationId xmlns:a16="http://schemas.microsoft.com/office/drawing/2014/main" id="{ACA13226-7F76-01DE-BE55-1C35F68DB5F5}"/>
              </a:ext>
            </a:extLst>
          </p:cNvPr>
          <p:cNvSpPr>
            <a:spLocks noGrp="1"/>
          </p:cNvSpPr>
          <p:nvPr>
            <p:ph type="subTitle" idx="1"/>
          </p:nvPr>
        </p:nvSpPr>
        <p:spPr>
          <a:xfrm>
            <a:off x="1369368" y="3744615"/>
            <a:ext cx="6400800" cy="1752600"/>
          </a:xfrm>
        </p:spPr>
        <p:txBody>
          <a:bodyPr/>
          <a:lstStyle/>
          <a:p>
            <a:endParaRPr lang="en-US"/>
          </a:p>
        </p:txBody>
      </p:sp>
    </p:spTree>
    <p:extLst>
      <p:ext uri="{BB962C8B-B14F-4D97-AF65-F5344CB8AC3E}">
        <p14:creationId xmlns:p14="http://schemas.microsoft.com/office/powerpoint/2010/main" val="12026979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p:txBody>
          <a:bodyPr/>
          <a:lstStyle/>
          <a:p>
            <a:r>
              <a:rPr lang="en-GB" b="1" dirty="0"/>
              <a:t>Activity 1</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p:txBody>
          <a:bodyPr>
            <a:noAutofit/>
          </a:bodyPr>
          <a:lstStyle/>
          <a:p>
            <a:pPr>
              <a:buFont typeface="Wingdings" panose="05000000000000000000" pitchFamily="2" charset="2"/>
              <a:buChar char="§"/>
            </a:pPr>
            <a:r>
              <a:rPr lang="en-GB" sz="2800"/>
              <a:t>Working in a groups, research the strategies that were implemented to monitor </a:t>
            </a:r>
            <a:r>
              <a:rPr lang="en-GB" sz="2800" b="1"/>
              <a:t>Covid-19</a:t>
            </a:r>
            <a:r>
              <a:rPr lang="en-GB" sz="2800"/>
              <a:t>  in the UK</a:t>
            </a:r>
            <a:endParaRPr lang="en-GB" sz="2800" b="1"/>
          </a:p>
          <a:p>
            <a:pPr marL="0" indent="0">
              <a:buNone/>
            </a:pPr>
            <a:endParaRPr lang="en-GB" sz="2800"/>
          </a:p>
          <a:p>
            <a:pPr marL="0" indent="0" algn="ctr">
              <a:buNone/>
            </a:pPr>
            <a:endParaRPr lang="en-GB" sz="2800" b="1"/>
          </a:p>
          <a:p>
            <a:pPr marL="0" indent="0" algn="ctr">
              <a:buNone/>
            </a:pPr>
            <a:endParaRPr lang="en-GB" sz="2800" b="1"/>
          </a:p>
          <a:p>
            <a:pPr marL="0" indent="0" algn="ctr">
              <a:buNone/>
            </a:pPr>
            <a:r>
              <a:rPr lang="en-GB" sz="2800" b="1"/>
              <a:t>Feedback your findings to the whole class</a:t>
            </a:r>
          </a:p>
          <a:p>
            <a:pPr marL="0" indent="0" algn="ctr">
              <a:buNone/>
            </a:pPr>
            <a:r>
              <a:rPr lang="en-GB" sz="2800" b="1"/>
              <a:t>15mins</a:t>
            </a:r>
          </a:p>
          <a:p>
            <a:pPr marL="0" indent="0">
              <a:buNone/>
            </a:pPr>
            <a:r>
              <a:rPr lang="en-GB" sz="2800"/>
              <a:t>                                       </a:t>
            </a:r>
          </a:p>
          <a:p>
            <a:pPr marL="0" indent="0">
              <a:buNone/>
            </a:pPr>
            <a:r>
              <a:rPr lang="en-GB" sz="2800"/>
              <a:t>                                       </a:t>
            </a:r>
          </a:p>
        </p:txBody>
      </p:sp>
    </p:spTree>
    <p:extLst>
      <p:ext uri="{BB962C8B-B14F-4D97-AF65-F5344CB8AC3E}">
        <p14:creationId xmlns:p14="http://schemas.microsoft.com/office/powerpoint/2010/main" val="2053465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395E2-CE15-65CE-24DB-D4D491688AAD}"/>
              </a:ext>
            </a:extLst>
          </p:cNvPr>
          <p:cNvSpPr>
            <a:spLocks noGrp="1"/>
          </p:cNvSpPr>
          <p:nvPr>
            <p:ph type="title"/>
          </p:nvPr>
        </p:nvSpPr>
        <p:spPr/>
        <p:txBody>
          <a:bodyPr/>
          <a:lstStyle/>
          <a:p>
            <a:r>
              <a:rPr lang="en-GB" b="1" dirty="0"/>
              <a:t>Activity 2</a:t>
            </a:r>
          </a:p>
        </p:txBody>
      </p:sp>
      <p:sp>
        <p:nvSpPr>
          <p:cNvPr id="3" name="Content Placeholder 2">
            <a:extLst>
              <a:ext uri="{FF2B5EF4-FFF2-40B4-BE49-F238E27FC236}">
                <a16:creationId xmlns:a16="http://schemas.microsoft.com/office/drawing/2014/main" id="{14E36E1D-72E1-1587-82B1-64BECFF66DC1}"/>
              </a:ext>
            </a:extLst>
          </p:cNvPr>
          <p:cNvSpPr>
            <a:spLocks noGrp="1"/>
          </p:cNvSpPr>
          <p:nvPr>
            <p:ph idx="1"/>
          </p:nvPr>
        </p:nvSpPr>
        <p:spPr/>
        <p:txBody>
          <a:bodyPr>
            <a:normAutofit/>
          </a:bodyPr>
          <a:lstStyle/>
          <a:p>
            <a:pPr marL="0" indent="0">
              <a:buNone/>
            </a:pPr>
            <a:r>
              <a:rPr lang="en-GB" sz="2800"/>
              <a:t>Working in groups using the below link explore the Surveillance strategies that were used for </a:t>
            </a:r>
            <a:r>
              <a:rPr lang="en-GB" sz="2800">
                <a:hlinkClick r:id="rId2"/>
              </a:rPr>
              <a:t>COVID-19</a:t>
            </a:r>
            <a:endParaRPr lang="en-GB" sz="2800"/>
          </a:p>
          <a:p>
            <a:endParaRPr lang="en-GB" sz="2800"/>
          </a:p>
          <a:p>
            <a:pPr marL="0" indent="0" algn="ctr">
              <a:buNone/>
            </a:pPr>
            <a:endParaRPr lang="en-GB" sz="2800"/>
          </a:p>
          <a:p>
            <a:pPr marL="0" indent="0" algn="ctr">
              <a:buNone/>
            </a:pPr>
            <a:r>
              <a:rPr lang="en-GB" sz="2800" b="1"/>
              <a:t>Feedback your findings to the whole class</a:t>
            </a:r>
          </a:p>
        </p:txBody>
      </p:sp>
    </p:spTree>
    <p:extLst>
      <p:ext uri="{BB962C8B-B14F-4D97-AF65-F5344CB8AC3E}">
        <p14:creationId xmlns:p14="http://schemas.microsoft.com/office/powerpoint/2010/main" val="39902943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395E2-CE15-65CE-24DB-D4D491688AAD}"/>
              </a:ext>
            </a:extLst>
          </p:cNvPr>
          <p:cNvSpPr>
            <a:spLocks noGrp="1"/>
          </p:cNvSpPr>
          <p:nvPr>
            <p:ph type="title"/>
          </p:nvPr>
        </p:nvSpPr>
        <p:spPr/>
        <p:txBody>
          <a:bodyPr/>
          <a:lstStyle/>
          <a:p>
            <a:r>
              <a:rPr lang="en-GB" b="1" dirty="0"/>
              <a:t>Activity 3</a:t>
            </a:r>
          </a:p>
        </p:txBody>
      </p:sp>
      <p:sp>
        <p:nvSpPr>
          <p:cNvPr id="3" name="Content Placeholder 2">
            <a:extLst>
              <a:ext uri="{FF2B5EF4-FFF2-40B4-BE49-F238E27FC236}">
                <a16:creationId xmlns:a16="http://schemas.microsoft.com/office/drawing/2014/main" id="{14E36E1D-72E1-1587-82B1-64BECFF66DC1}"/>
              </a:ext>
            </a:extLst>
          </p:cNvPr>
          <p:cNvSpPr>
            <a:spLocks noGrp="1"/>
          </p:cNvSpPr>
          <p:nvPr>
            <p:ph idx="1"/>
          </p:nvPr>
        </p:nvSpPr>
        <p:spPr/>
        <p:txBody>
          <a:bodyPr>
            <a:normAutofit/>
          </a:bodyPr>
          <a:lstStyle/>
          <a:p>
            <a:pPr marL="0" indent="0">
              <a:buNone/>
            </a:pPr>
            <a:r>
              <a:rPr lang="en-GB" sz="2800"/>
              <a:t>Working in groups using the </a:t>
            </a:r>
            <a:r>
              <a:rPr lang="en-GB" sz="2800">
                <a:hlinkClick r:id="rId2"/>
              </a:rPr>
              <a:t>link</a:t>
            </a:r>
            <a:r>
              <a:rPr lang="en-GB" sz="2800"/>
              <a:t> explore the WHO Surveillance strategies for COVID-19 human infection</a:t>
            </a:r>
          </a:p>
          <a:p>
            <a:endParaRPr lang="en-GB" sz="2800"/>
          </a:p>
          <a:p>
            <a:pPr marL="0" indent="0" algn="ctr">
              <a:buNone/>
            </a:pPr>
            <a:r>
              <a:rPr lang="en-GB" sz="2800" b="1"/>
              <a:t>Feedback your findings to the whole class</a:t>
            </a:r>
          </a:p>
        </p:txBody>
      </p:sp>
    </p:spTree>
    <p:extLst>
      <p:ext uri="{BB962C8B-B14F-4D97-AF65-F5344CB8AC3E}">
        <p14:creationId xmlns:p14="http://schemas.microsoft.com/office/powerpoint/2010/main" val="1037409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CF5C8-4E5B-E06F-274D-0F8CE45FECAD}"/>
              </a:ext>
            </a:extLst>
          </p:cNvPr>
          <p:cNvSpPr>
            <a:spLocks noGrp="1"/>
          </p:cNvSpPr>
          <p:nvPr>
            <p:ph type="title"/>
          </p:nvPr>
        </p:nvSpPr>
        <p:spPr/>
        <p:txBody>
          <a:bodyPr/>
          <a:lstStyle/>
          <a:p>
            <a:r>
              <a:rPr lang="en-GB" b="1"/>
              <a:t>Public Health  Approach</a:t>
            </a:r>
            <a:endParaRPr lang="en-GB"/>
          </a:p>
        </p:txBody>
      </p:sp>
      <p:sp>
        <p:nvSpPr>
          <p:cNvPr id="3" name="Content Placeholder 2">
            <a:extLst>
              <a:ext uri="{FF2B5EF4-FFF2-40B4-BE49-F238E27FC236}">
                <a16:creationId xmlns:a16="http://schemas.microsoft.com/office/drawing/2014/main" id="{2D2AE413-FCDE-A7AE-0C62-3710C99A0474}"/>
              </a:ext>
            </a:extLst>
          </p:cNvPr>
          <p:cNvSpPr>
            <a:spLocks noGrp="1"/>
          </p:cNvSpPr>
          <p:nvPr>
            <p:ph idx="1"/>
          </p:nvPr>
        </p:nvSpPr>
        <p:spPr>
          <a:xfrm>
            <a:off x="457200" y="1628800"/>
            <a:ext cx="8229600" cy="3917032"/>
          </a:xfrm>
        </p:spPr>
        <p:txBody>
          <a:bodyPr>
            <a:normAutofit fontScale="85000" lnSpcReduction="10000"/>
          </a:bodyPr>
          <a:lstStyle/>
          <a:p>
            <a:pPr marL="0" indent="0">
              <a:buNone/>
            </a:pPr>
            <a:r>
              <a:rPr lang="en-GB" sz="2800"/>
              <a:t>After the public health issue has been identified then the next question/step is </a:t>
            </a:r>
          </a:p>
          <a:p>
            <a:pPr marL="0" indent="0">
              <a:buNone/>
            </a:pPr>
            <a:endParaRPr lang="en-GB" sz="2800"/>
          </a:p>
          <a:p>
            <a:pPr marL="0" indent="0" algn="ctr">
              <a:buNone/>
            </a:pPr>
            <a:r>
              <a:rPr lang="en-GB" sz="2800" b="1" i="1"/>
              <a:t>“What is the cause of the problem?” </a:t>
            </a:r>
          </a:p>
          <a:p>
            <a:pPr marL="0" indent="0" algn="ctr">
              <a:buNone/>
            </a:pPr>
            <a:endParaRPr lang="en-GB" sz="2800" b="1" i="1"/>
          </a:p>
          <a:p>
            <a:pPr marL="0" indent="0">
              <a:buNone/>
            </a:pPr>
            <a:r>
              <a:rPr lang="en-US" sz="2800"/>
              <a:t>That is, there is need to identify factors that might make certain populations more susceptible to the disease, </a:t>
            </a:r>
          </a:p>
          <a:p>
            <a:pPr marL="0" indent="0">
              <a:buNone/>
            </a:pPr>
            <a:r>
              <a:rPr lang="en-US" sz="2800"/>
              <a:t>Such as, is there something in the environment or certain </a:t>
            </a:r>
            <a:r>
              <a:rPr lang="en-US" sz="2800" err="1"/>
              <a:t>behaviours</a:t>
            </a:r>
            <a:r>
              <a:rPr lang="en-US" sz="2800"/>
              <a:t> that people are practicing?</a:t>
            </a:r>
          </a:p>
          <a:p>
            <a:pPr marL="0" indent="0">
              <a:buNone/>
            </a:pPr>
            <a:r>
              <a:rPr lang="en-US" sz="2800" b="1" i="1">
                <a:latin typeface="+mn-lt"/>
              </a:rPr>
              <a:t>                                                                      </a:t>
            </a:r>
            <a:r>
              <a:rPr lang="en-US" sz="2800">
                <a:latin typeface="+mn-lt"/>
              </a:rPr>
              <a:t> (CDC, 2012)</a:t>
            </a:r>
            <a:endParaRPr lang="en-GB" sz="2800" b="1" i="1"/>
          </a:p>
        </p:txBody>
      </p:sp>
    </p:spTree>
    <p:extLst>
      <p:ext uri="{BB962C8B-B14F-4D97-AF65-F5344CB8AC3E}">
        <p14:creationId xmlns:p14="http://schemas.microsoft.com/office/powerpoint/2010/main" val="2405386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9A725-BFEA-79BA-BBBA-626B84AD983D}"/>
              </a:ext>
            </a:extLst>
          </p:cNvPr>
          <p:cNvSpPr>
            <a:spLocks noGrp="1"/>
          </p:cNvSpPr>
          <p:nvPr>
            <p:ph type="title"/>
          </p:nvPr>
        </p:nvSpPr>
        <p:spPr/>
        <p:txBody>
          <a:bodyPr/>
          <a:lstStyle/>
          <a:p>
            <a:r>
              <a:rPr lang="en-GB" b="1"/>
              <a:t>Public Health  Approach</a:t>
            </a:r>
            <a:endParaRPr lang="en-GB"/>
          </a:p>
        </p:txBody>
      </p:sp>
      <p:sp>
        <p:nvSpPr>
          <p:cNvPr id="3" name="Content Placeholder 2">
            <a:extLst>
              <a:ext uri="{FF2B5EF4-FFF2-40B4-BE49-F238E27FC236}">
                <a16:creationId xmlns:a16="http://schemas.microsoft.com/office/drawing/2014/main" id="{84B43C0E-77DC-1EB5-5572-4AB99223825A}"/>
              </a:ext>
            </a:extLst>
          </p:cNvPr>
          <p:cNvSpPr>
            <a:spLocks noGrp="1"/>
          </p:cNvSpPr>
          <p:nvPr>
            <p:ph idx="1"/>
          </p:nvPr>
        </p:nvSpPr>
        <p:spPr>
          <a:xfrm>
            <a:off x="457200" y="1484784"/>
            <a:ext cx="8229600" cy="4248472"/>
          </a:xfrm>
        </p:spPr>
        <p:txBody>
          <a:bodyPr>
            <a:normAutofit fontScale="77500" lnSpcReduction="20000"/>
          </a:bodyPr>
          <a:lstStyle/>
          <a:p>
            <a:pPr marL="0" indent="0">
              <a:buNone/>
            </a:pPr>
            <a:r>
              <a:rPr lang="en-GB"/>
              <a:t>After the risk factors of the health problem have been identified the next question or step entails considering</a:t>
            </a:r>
          </a:p>
          <a:p>
            <a:pPr marL="0" indent="0">
              <a:buNone/>
            </a:pPr>
            <a:endParaRPr lang="en-GB"/>
          </a:p>
          <a:p>
            <a:pPr marL="0" indent="0" algn="ctr">
              <a:buNone/>
            </a:pPr>
            <a:r>
              <a:rPr lang="en-GB" b="1" i="1"/>
              <a:t>“What intervention works to address the problem?” </a:t>
            </a:r>
          </a:p>
          <a:p>
            <a:pPr marL="0" indent="0" algn="ctr">
              <a:buNone/>
            </a:pPr>
            <a:endParaRPr lang="en-GB" b="1" i="1"/>
          </a:p>
          <a:p>
            <a:pPr marL="0" indent="0">
              <a:buNone/>
            </a:pPr>
            <a:r>
              <a:rPr lang="en-US"/>
              <a:t>To address this health issue, PHP explore what has worked in the past in addressing the same problem and check to see if the same approach or proposed intervention will work with the affected population.</a:t>
            </a:r>
          </a:p>
          <a:p>
            <a:pPr marL="0" indent="0">
              <a:buNone/>
            </a:pPr>
            <a:r>
              <a:rPr lang="en-US"/>
              <a:t>                                                                (</a:t>
            </a:r>
            <a:r>
              <a:rPr lang="en-US" sz="3200">
                <a:latin typeface="+mn-lt"/>
              </a:rPr>
              <a:t>CDC, 2012)</a:t>
            </a:r>
            <a:r>
              <a:rPr lang="en-US"/>
              <a:t> </a:t>
            </a:r>
          </a:p>
          <a:p>
            <a:pPr marL="0" indent="0">
              <a:buNone/>
            </a:pPr>
            <a:endParaRPr lang="en-GB" b="1" i="1"/>
          </a:p>
          <a:p>
            <a:endParaRPr lang="en-GB"/>
          </a:p>
        </p:txBody>
      </p:sp>
    </p:spTree>
    <p:extLst>
      <p:ext uri="{BB962C8B-B14F-4D97-AF65-F5344CB8AC3E}">
        <p14:creationId xmlns:p14="http://schemas.microsoft.com/office/powerpoint/2010/main" val="238502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B2A50-EAA3-A6A0-FFB8-F7C5A393722C}"/>
              </a:ext>
            </a:extLst>
          </p:cNvPr>
          <p:cNvSpPr>
            <a:spLocks noGrp="1"/>
          </p:cNvSpPr>
          <p:nvPr>
            <p:ph type="title"/>
          </p:nvPr>
        </p:nvSpPr>
        <p:spPr/>
        <p:txBody>
          <a:bodyPr/>
          <a:lstStyle/>
          <a:p>
            <a:r>
              <a:rPr lang="en-GB" b="1"/>
              <a:t>Public Health  Approach</a:t>
            </a:r>
            <a:endParaRPr lang="en-GB"/>
          </a:p>
        </p:txBody>
      </p:sp>
      <p:sp>
        <p:nvSpPr>
          <p:cNvPr id="3" name="Content Placeholder 2">
            <a:extLst>
              <a:ext uri="{FF2B5EF4-FFF2-40B4-BE49-F238E27FC236}">
                <a16:creationId xmlns:a16="http://schemas.microsoft.com/office/drawing/2014/main" id="{66651453-98B2-B27D-4F46-18C6FA5C3D9C}"/>
              </a:ext>
            </a:extLst>
          </p:cNvPr>
          <p:cNvSpPr>
            <a:spLocks noGrp="1"/>
          </p:cNvSpPr>
          <p:nvPr>
            <p:ph idx="1"/>
          </p:nvPr>
        </p:nvSpPr>
        <p:spPr/>
        <p:txBody>
          <a:bodyPr>
            <a:normAutofit fontScale="92500" lnSpcReduction="10000"/>
          </a:bodyPr>
          <a:lstStyle/>
          <a:p>
            <a:pPr marL="0" indent="0">
              <a:buNone/>
            </a:pPr>
            <a:r>
              <a:rPr lang="en-GB"/>
              <a:t>The next approach to consider in addressing any public health problem is</a:t>
            </a:r>
          </a:p>
          <a:p>
            <a:pPr marL="0" indent="0" algn="ctr">
              <a:buNone/>
            </a:pPr>
            <a:r>
              <a:rPr lang="en-GB" b="1" i="1"/>
              <a:t>“How can the intervention be  implemented?” </a:t>
            </a:r>
          </a:p>
          <a:p>
            <a:pPr marL="0" indent="0">
              <a:buNone/>
            </a:pPr>
            <a:r>
              <a:rPr lang="en-GB"/>
              <a:t>Considering the resources available and what is known about the affected population, will this work?”</a:t>
            </a:r>
          </a:p>
          <a:p>
            <a:pPr marL="0" indent="0">
              <a:buNone/>
            </a:pPr>
            <a:r>
              <a:rPr lang="en-GB" sz="3200">
                <a:latin typeface="+mn-lt"/>
              </a:rPr>
              <a:t>                                                       (</a:t>
            </a:r>
            <a:r>
              <a:rPr lang="en-US" sz="3200">
                <a:latin typeface="+mn-lt"/>
              </a:rPr>
              <a:t>CDC, 2012)</a:t>
            </a:r>
            <a:endParaRPr lang="en-GB"/>
          </a:p>
        </p:txBody>
      </p:sp>
    </p:spTree>
    <p:extLst>
      <p:ext uri="{BB962C8B-B14F-4D97-AF65-F5344CB8AC3E}">
        <p14:creationId xmlns:p14="http://schemas.microsoft.com/office/powerpoint/2010/main" val="2189962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ChangeArrowheads="1"/>
          </p:cNvSpPr>
          <p:nvPr/>
        </p:nvSpPr>
        <p:spPr bwMode="auto">
          <a:xfrm>
            <a:off x="0" y="0"/>
            <a:ext cx="9144000" cy="6858000"/>
          </a:xfrm>
          <a:prstGeom prst="rect">
            <a:avLst/>
          </a:prstGeom>
          <a:noFill/>
          <a:ln w="9525">
            <a:noFill/>
            <a:miter lim="800000"/>
            <a:headEnd/>
            <a:tailEnd/>
          </a:ln>
        </p:spPr>
        <p:txBody>
          <a:bodyPr wrap="none" anchor="ctr"/>
          <a:lstStyle/>
          <a:p>
            <a:endParaRPr lang="en-US">
              <a:solidFill>
                <a:srgbClr val="0039A6"/>
              </a:solidFill>
            </a:endParaRPr>
          </a:p>
        </p:txBody>
      </p:sp>
      <p:sp>
        <p:nvSpPr>
          <p:cNvPr id="11" name="Title 1"/>
          <p:cNvSpPr txBox="1">
            <a:spLocks/>
          </p:cNvSpPr>
          <p:nvPr/>
        </p:nvSpPr>
        <p:spPr>
          <a:xfrm>
            <a:off x="1777090" y="512069"/>
            <a:ext cx="5718412" cy="656809"/>
          </a:xfrm>
          <a:prstGeom prst="rect">
            <a:avLst/>
          </a:prstGeom>
        </p:spPr>
        <p:txBody>
          <a:bodyPr anchor="b" anchorCtr="0">
            <a:noAutofit/>
          </a:bodyPr>
          <a:lstStyle>
            <a:lvl1pPr algn="ctr" defTabSz="914400" rtl="0" eaLnBrk="1" latinLnBrk="0" hangingPunct="1">
              <a:lnSpc>
                <a:spcPts val="3000"/>
              </a:lnSpc>
              <a:spcBef>
                <a:spcPct val="0"/>
              </a:spcBef>
              <a:buNone/>
              <a:defRPr sz="2800" b="1" kern="1200" baseline="0">
                <a:solidFill>
                  <a:schemeClr val="tx1"/>
                </a:solidFill>
                <a:effectLst/>
                <a:latin typeface="+mj-lt"/>
                <a:ea typeface="+mj-ea"/>
                <a:cs typeface="+mj-cs"/>
              </a:defRPr>
            </a:lvl1pPr>
          </a:lstStyle>
          <a:p>
            <a:pPr fontAlgn="auto">
              <a:spcAft>
                <a:spcPts val="0"/>
              </a:spcAft>
              <a:defRPr/>
            </a:pPr>
            <a:br>
              <a:rPr lang="en-US" sz="3600">
                <a:ln w="900" cmpd="sng">
                  <a:solidFill>
                    <a:schemeClr val="accent1">
                      <a:satMod val="190000"/>
                      <a:alpha val="55000"/>
                    </a:schemeClr>
                  </a:solidFill>
                  <a:prstDash val="solid"/>
                </a:ln>
                <a:solidFill>
                  <a:srgbClr val="0039A6"/>
                </a:solidFill>
              </a:rPr>
            </a:br>
            <a:r>
              <a:rPr lang="en-US" sz="3600">
                <a:latin typeface="+mn-lt"/>
              </a:rPr>
              <a:t>A Public Health Approach</a:t>
            </a:r>
          </a:p>
        </p:txBody>
      </p:sp>
      <p:cxnSp>
        <p:nvCxnSpPr>
          <p:cNvPr id="14" name="Straight Connector 13"/>
          <p:cNvCxnSpPr/>
          <p:nvPr/>
        </p:nvCxnSpPr>
        <p:spPr>
          <a:xfrm>
            <a:off x="570725" y="1168878"/>
            <a:ext cx="8131141" cy="0"/>
          </a:xfrm>
          <a:prstGeom prst="line">
            <a:avLst/>
          </a:prstGeom>
          <a:ln w="22225">
            <a:solidFill>
              <a:srgbClr val="0039A6"/>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13453" y="2304899"/>
            <a:ext cx="1752600" cy="400110"/>
          </a:xfrm>
          <a:prstGeom prst="rect">
            <a:avLst/>
          </a:prstGeom>
          <a:noFill/>
        </p:spPr>
        <p:txBody>
          <a:bodyPr wrap="square" rtlCol="0">
            <a:spAutoFit/>
          </a:bodyPr>
          <a:lstStyle/>
          <a:p>
            <a:pPr algn="ctr"/>
            <a:r>
              <a:rPr lang="en-US" sz="2000">
                <a:effectLst/>
                <a:latin typeface="Century Gothic" panose="020B0502020202020204" pitchFamily="34" charset="0"/>
              </a:rPr>
              <a:t>Surveillance</a:t>
            </a:r>
          </a:p>
        </p:txBody>
      </p:sp>
      <p:sp>
        <p:nvSpPr>
          <p:cNvPr id="12" name="TextBox 11"/>
          <p:cNvSpPr txBox="1"/>
          <p:nvPr/>
        </p:nvSpPr>
        <p:spPr>
          <a:xfrm>
            <a:off x="2618198" y="2309056"/>
            <a:ext cx="1905000" cy="707886"/>
          </a:xfrm>
          <a:prstGeom prst="rect">
            <a:avLst/>
          </a:prstGeom>
          <a:noFill/>
        </p:spPr>
        <p:txBody>
          <a:bodyPr wrap="square" rtlCol="0">
            <a:spAutoFit/>
          </a:bodyPr>
          <a:lstStyle/>
          <a:p>
            <a:pPr algn="ctr"/>
            <a:r>
              <a:rPr lang="en-US" sz="2000">
                <a:effectLst/>
                <a:latin typeface="Century Gothic" panose="020B0502020202020204" pitchFamily="34" charset="0"/>
              </a:rPr>
              <a:t>Risk Factor Identification</a:t>
            </a:r>
          </a:p>
        </p:txBody>
      </p:sp>
      <p:sp>
        <p:nvSpPr>
          <p:cNvPr id="13" name="TextBox 12"/>
          <p:cNvSpPr txBox="1"/>
          <p:nvPr/>
        </p:nvSpPr>
        <p:spPr>
          <a:xfrm>
            <a:off x="4732106" y="2306712"/>
            <a:ext cx="1752600" cy="707886"/>
          </a:xfrm>
          <a:prstGeom prst="rect">
            <a:avLst/>
          </a:prstGeom>
          <a:noFill/>
        </p:spPr>
        <p:txBody>
          <a:bodyPr wrap="square" rtlCol="0">
            <a:spAutoFit/>
          </a:bodyPr>
          <a:lstStyle/>
          <a:p>
            <a:pPr algn="ctr"/>
            <a:r>
              <a:rPr lang="en-US" sz="2000">
                <a:effectLst/>
                <a:latin typeface="Century Gothic" panose="020B0502020202020204" pitchFamily="34" charset="0"/>
              </a:rPr>
              <a:t>Intervention</a:t>
            </a:r>
          </a:p>
          <a:p>
            <a:pPr algn="ctr"/>
            <a:r>
              <a:rPr lang="en-US" sz="2000">
                <a:effectLst/>
                <a:latin typeface="Century Gothic" panose="020B0502020202020204" pitchFamily="34" charset="0"/>
              </a:rPr>
              <a:t>Evaluation</a:t>
            </a:r>
          </a:p>
        </p:txBody>
      </p:sp>
      <p:sp>
        <p:nvSpPr>
          <p:cNvPr id="15" name="TextBox 14"/>
          <p:cNvSpPr txBox="1"/>
          <p:nvPr/>
        </p:nvSpPr>
        <p:spPr>
          <a:xfrm>
            <a:off x="6705599" y="2466945"/>
            <a:ext cx="2203109" cy="400110"/>
          </a:xfrm>
          <a:prstGeom prst="rect">
            <a:avLst/>
          </a:prstGeom>
          <a:noFill/>
        </p:spPr>
        <p:txBody>
          <a:bodyPr wrap="square" rtlCol="0">
            <a:spAutoFit/>
          </a:bodyPr>
          <a:lstStyle/>
          <a:p>
            <a:pPr algn="ctr"/>
            <a:r>
              <a:rPr lang="en-US" sz="2000">
                <a:effectLst/>
                <a:latin typeface="Century Gothic" panose="020B0502020202020204" pitchFamily="34" charset="0"/>
              </a:rPr>
              <a:t>Implementation</a:t>
            </a:r>
          </a:p>
        </p:txBody>
      </p:sp>
      <p:pic>
        <p:nvPicPr>
          <p:cNvPr id="3" name="Picture 2" descr="The four questions to ask when using the public health approach and the term &quot;Problem&quot; on the far left with an arrow pointing to the term &quot;Response&quot; on the far right." title="A Public Health Approach"/>
          <p:cNvPicPr>
            <a:picLocks noChangeAspect="1"/>
          </p:cNvPicPr>
          <p:nvPr/>
        </p:nvPicPr>
        <p:blipFill rotWithShape="1">
          <a:blip r:embed="rId3">
            <a:biLevel thresh="25000"/>
            <a:extLst>
              <a:ext uri="{28A0092B-C50C-407E-A947-70E740481C1C}">
                <a14:useLocalDpi xmlns:a14="http://schemas.microsoft.com/office/drawing/2010/main" val="0"/>
              </a:ext>
            </a:extLst>
          </a:blip>
          <a:srcRect t="20415"/>
          <a:stretch/>
        </p:blipFill>
        <p:spPr>
          <a:xfrm>
            <a:off x="354208" y="2937562"/>
            <a:ext cx="8564173" cy="2396438"/>
          </a:xfrm>
          <a:prstGeom prst="rect">
            <a:avLst/>
          </a:prstGeom>
        </p:spPr>
      </p:pic>
      <p:pic>
        <p:nvPicPr>
          <p:cNvPr id="7170" name="Picture 2" descr="Arrow pointing to the first step." title="Arrow"/>
          <p:cNvPicPr>
            <a:picLocks noChangeAspect="1" noChangeArrowheads="1"/>
          </p:cNvPicPr>
          <p:nvPr/>
        </p:nvPicPr>
        <p:blipFill>
          <a:blip r:embed="rId4">
            <a:biLevel thresh="50000"/>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935715" y="1469874"/>
            <a:ext cx="841375" cy="83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descr="Arrow pointing to the second step." title="Arrow"/>
          <p:cNvPicPr>
            <a:picLocks noChangeAspect="1" noChangeArrowheads="1"/>
          </p:cNvPicPr>
          <p:nvPr/>
        </p:nvPicPr>
        <p:blipFill>
          <a:blip r:embed="rId6">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bwMode="auto">
          <a:xfrm>
            <a:off x="3037499" y="1447799"/>
            <a:ext cx="835025" cy="83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descr="Arrow pointing to the third step." title="Arrow"/>
          <p:cNvPicPr>
            <a:picLocks noChangeAspect="1" noChangeArrowheads="1"/>
          </p:cNvPicPr>
          <p:nvPr/>
        </p:nvPicPr>
        <p:blipFill>
          <a:blip r:embed="rId6">
            <a:biLevel thresh="25000"/>
            <a:extLst>
              <a:ext uri="{28A0092B-C50C-407E-A947-70E740481C1C}">
                <a14:useLocalDpi xmlns:a14="http://schemas.microsoft.com/office/drawing/2010/main" val="0"/>
              </a:ext>
            </a:extLst>
          </a:blip>
          <a:srcRect/>
          <a:stretch>
            <a:fillRect/>
          </a:stretch>
        </p:blipFill>
        <p:spPr bwMode="auto">
          <a:xfrm>
            <a:off x="5190893" y="1447799"/>
            <a:ext cx="835025" cy="83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descr="Arrow pointing to the fourth step." title="Arrow"/>
          <p:cNvPicPr>
            <a:picLocks noChangeAspect="1" noChangeArrowheads="1"/>
          </p:cNvPicPr>
          <p:nvPr/>
        </p:nvPicPr>
        <p:blipFill>
          <a:blip r:embed="rId6">
            <a:biLevel thresh="50000"/>
            <a:extLst>
              <a:ext uri="{28A0092B-C50C-407E-A947-70E740481C1C}">
                <a14:useLocalDpi xmlns:a14="http://schemas.microsoft.com/office/drawing/2010/main" val="0"/>
              </a:ext>
            </a:extLst>
          </a:blip>
          <a:srcRect/>
          <a:stretch>
            <a:fillRect/>
          </a:stretch>
        </p:blipFill>
        <p:spPr bwMode="auto">
          <a:xfrm>
            <a:off x="7389640" y="1469874"/>
            <a:ext cx="835025" cy="83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TextBox 16">
            <a:extLst>
              <a:ext uri="{FF2B5EF4-FFF2-40B4-BE49-F238E27FC236}">
                <a16:creationId xmlns:a16="http://schemas.microsoft.com/office/drawing/2014/main" id="{DF8C692A-E7B6-42A0-6D70-B6888F246085}"/>
              </a:ext>
            </a:extLst>
          </p:cNvPr>
          <p:cNvSpPr txBox="1"/>
          <p:nvPr/>
        </p:nvSpPr>
        <p:spPr>
          <a:xfrm>
            <a:off x="3455012" y="5410200"/>
            <a:ext cx="3024336" cy="369332"/>
          </a:xfrm>
          <a:prstGeom prst="rect">
            <a:avLst/>
          </a:prstGeom>
          <a:noFill/>
        </p:spPr>
        <p:txBody>
          <a:bodyPr wrap="square">
            <a:spAutoFit/>
          </a:bodyPr>
          <a:lstStyle/>
          <a:p>
            <a:r>
              <a:rPr lang="en-US" sz="1800">
                <a:latin typeface="+mn-lt"/>
              </a:rPr>
              <a:t>Adapted from CDC, 2012</a:t>
            </a:r>
            <a:endParaRPr lang="en-GB"/>
          </a:p>
        </p:txBody>
      </p:sp>
    </p:spTree>
    <p:extLst>
      <p:ext uri="{BB962C8B-B14F-4D97-AF65-F5344CB8AC3E}">
        <p14:creationId xmlns:p14="http://schemas.microsoft.com/office/powerpoint/2010/main" val="275282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hidden"/>
                                      </p:to>
                                    </p:set>
                                  </p:childTnLst>
                                </p:cTn>
                              </p:par>
                              <p:par>
                                <p:cTn id="11" presetID="1" presetClass="entr" presetSubtype="0" fill="hold" nodeType="withEffect">
                                  <p:stCondLst>
                                    <p:cond delay="0"/>
                                  </p:stCondLst>
                                  <p:childTnLst>
                                    <p:set>
                                      <p:cBhvr>
                                        <p:cTn id="12" dur="1" fill="hold">
                                          <p:stCondLst>
                                            <p:cond delay="0"/>
                                          </p:stCondLst>
                                        </p:cTn>
                                        <p:tgtEl>
                                          <p:spTgt spid="717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7171"/>
                                        </p:tgtEl>
                                        <p:attrNameLst>
                                          <p:attrName>style.visibility</p:attrName>
                                        </p:attrNameLst>
                                      </p:cBhvr>
                                      <p:to>
                                        <p:strVal val="hidden"/>
                                      </p:to>
                                    </p:set>
                                  </p:childTnLst>
                                </p:cTn>
                              </p:par>
                              <p:par>
                                <p:cTn id="17" presetID="1" presetClass="entr" presetSubtype="0" fill="hold" nodeType="withEffect">
                                  <p:stCondLst>
                                    <p:cond delay="0"/>
                                  </p:stCondLst>
                                  <p:childTnLst>
                                    <p:set>
                                      <p:cBhvr>
                                        <p:cTn id="18" dur="1" fill="hold">
                                          <p:stCondLst>
                                            <p:cond delay="0"/>
                                          </p:stCondLst>
                                        </p:cTn>
                                        <p:tgtEl>
                                          <p:spTgt spid="717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7172"/>
                                        </p:tgtEl>
                                        <p:attrNameLst>
                                          <p:attrName>style.visibility</p:attrName>
                                        </p:attrNameLst>
                                      </p:cBhvr>
                                      <p:to>
                                        <p:strVal val="hidden"/>
                                      </p:to>
                                    </p:set>
                                  </p:childTnLst>
                                </p:cTn>
                              </p:par>
                              <p:par>
                                <p:cTn id="23" presetID="1" presetClass="entr" presetSubtype="0" fill="hold" nodeType="withEffect">
                                  <p:stCondLst>
                                    <p:cond delay="0"/>
                                  </p:stCondLst>
                                  <p:childTnLst>
                                    <p:set>
                                      <p:cBhvr>
                                        <p:cTn id="24" dur="1" fill="hold">
                                          <p:stCondLst>
                                            <p:cond delay="0"/>
                                          </p:stCondLst>
                                        </p:cTn>
                                        <p:tgtEl>
                                          <p:spTgt spid="71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132856"/>
            <a:ext cx="8062664" cy="1470025"/>
          </a:xfrm>
        </p:spPr>
        <p:txBody>
          <a:bodyPr>
            <a:normAutofit fontScale="90000"/>
          </a:bodyPr>
          <a:lstStyle/>
          <a:p>
            <a:r>
              <a:rPr lang="en-GB" sz="4000" b="1" i="1">
                <a:solidFill>
                  <a:schemeClr val="bg1"/>
                </a:solidFill>
              </a:rPr>
              <a:t>Application of a public health approach to an infectious disease </a:t>
            </a:r>
            <a:br>
              <a:rPr lang="en-GB" sz="4000" b="1" i="1">
                <a:solidFill>
                  <a:schemeClr val="bg1"/>
                </a:solidFill>
              </a:rPr>
            </a:br>
            <a:r>
              <a:rPr lang="en-GB" sz="4000" b="1" i="1">
                <a:solidFill>
                  <a:schemeClr val="bg1"/>
                </a:solidFill>
              </a:rPr>
              <a:t>Case study: Cholera </a:t>
            </a:r>
            <a:br>
              <a:rPr lang="en-GB" b="1" i="1">
                <a:solidFill>
                  <a:schemeClr val="bg1"/>
                </a:solidFill>
              </a:rPr>
            </a:br>
            <a:endParaRPr lang="en-GB" b="1" i="1">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48264" y="4077072"/>
            <a:ext cx="2195736" cy="1872208"/>
          </a:xfrm>
          <a:prstGeom prst="rect">
            <a:avLst/>
          </a:prstGeom>
        </p:spPr>
      </p:pic>
    </p:spTree>
    <p:extLst>
      <p:ext uri="{BB962C8B-B14F-4D97-AF65-F5344CB8AC3E}">
        <p14:creationId xmlns:p14="http://schemas.microsoft.com/office/powerpoint/2010/main" val="26946990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0EAF2-A922-22D5-DA29-CA8823A850B6}"/>
              </a:ext>
            </a:extLst>
          </p:cNvPr>
          <p:cNvSpPr>
            <a:spLocks noGrp="1"/>
          </p:cNvSpPr>
          <p:nvPr>
            <p:ph type="title"/>
          </p:nvPr>
        </p:nvSpPr>
        <p:spPr/>
        <p:txBody>
          <a:bodyPr>
            <a:normAutofit fontScale="90000"/>
          </a:bodyPr>
          <a:lstStyle/>
          <a:p>
            <a:r>
              <a:rPr lang="en-GB" b="1"/>
              <a:t>Application of a Public Health Approach</a:t>
            </a:r>
          </a:p>
        </p:txBody>
      </p:sp>
      <p:sp>
        <p:nvSpPr>
          <p:cNvPr id="3" name="Content Placeholder 2">
            <a:extLst>
              <a:ext uri="{FF2B5EF4-FFF2-40B4-BE49-F238E27FC236}">
                <a16:creationId xmlns:a16="http://schemas.microsoft.com/office/drawing/2014/main" id="{C899E595-43B1-D24C-1394-8DAB241D0156}"/>
              </a:ext>
            </a:extLst>
          </p:cNvPr>
          <p:cNvSpPr>
            <a:spLocks noGrp="1"/>
          </p:cNvSpPr>
          <p:nvPr>
            <p:ph idx="1"/>
          </p:nvPr>
        </p:nvSpPr>
        <p:spPr>
          <a:xfrm>
            <a:off x="462224" y="1700808"/>
            <a:ext cx="8229600" cy="3917032"/>
          </a:xfrm>
        </p:spPr>
        <p:txBody>
          <a:bodyPr>
            <a:normAutofit fontScale="92500" lnSpcReduction="10000"/>
          </a:bodyPr>
          <a:lstStyle/>
          <a:p>
            <a:pPr marL="0" indent="0">
              <a:buNone/>
            </a:pPr>
            <a:r>
              <a:rPr lang="en-GB"/>
              <a:t>Cholera, a fatal intestinal disease, was rampant in the early 1800s in London, causing death to tens of thousands of people in the area. </a:t>
            </a:r>
          </a:p>
          <a:p>
            <a:pPr marL="0" indent="0">
              <a:buNone/>
            </a:pPr>
            <a:r>
              <a:rPr lang="en-GB"/>
              <a:t>Cholera was commonly thought to be caused by bad air from rotting organic matter before bacteria and viruses were recognised as the cause for many diseases.</a:t>
            </a:r>
          </a:p>
          <a:p>
            <a:pPr marL="0" indent="0">
              <a:buNone/>
            </a:pPr>
            <a:r>
              <a:rPr lang="en-GB"/>
              <a:t>                                                         (CDC, 2012) </a:t>
            </a:r>
          </a:p>
          <a:p>
            <a:endParaRPr lang="en-GB"/>
          </a:p>
        </p:txBody>
      </p:sp>
    </p:spTree>
    <p:extLst>
      <p:ext uri="{BB962C8B-B14F-4D97-AF65-F5344CB8AC3E}">
        <p14:creationId xmlns:p14="http://schemas.microsoft.com/office/powerpoint/2010/main" val="4059155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1844825"/>
            <a:ext cx="8062664" cy="2319188"/>
          </a:xfrm>
        </p:spPr>
        <p:txBody>
          <a:bodyPr>
            <a:normAutofit/>
          </a:bodyPr>
          <a:lstStyle/>
          <a:p>
            <a:r>
              <a:rPr lang="en-GB" sz="4000" b="1">
                <a:solidFill>
                  <a:schemeClr val="bg1"/>
                </a:solidFill>
              </a:rPr>
              <a:t>John Snow-Cholera Research</a:t>
            </a:r>
            <a:br>
              <a:rPr lang="en-GB" sz="4000" b="1" i="1">
                <a:solidFill>
                  <a:schemeClr val="bg1"/>
                </a:solidFill>
              </a:rPr>
            </a:br>
            <a:r>
              <a:rPr lang="en-GB" sz="4000" b="1" i="1">
                <a:solidFill>
                  <a:schemeClr val="bg1"/>
                </a:solidFill>
              </a:rPr>
              <a:t>A </a:t>
            </a:r>
            <a:r>
              <a:rPr lang="en-GB" b="1" i="1">
                <a:solidFill>
                  <a:schemeClr val="bg1"/>
                </a:solidFill>
              </a:rPr>
              <a:t>Public Health Approach</a:t>
            </a:r>
          </a:p>
        </p:txBody>
      </p:sp>
    </p:spTree>
    <p:extLst>
      <p:ext uri="{BB962C8B-B14F-4D97-AF65-F5344CB8AC3E}">
        <p14:creationId xmlns:p14="http://schemas.microsoft.com/office/powerpoint/2010/main" val="20901297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AB220-8B7E-343C-36F9-61BB9713ACFE}"/>
              </a:ext>
            </a:extLst>
          </p:cNvPr>
          <p:cNvSpPr>
            <a:spLocks noGrp="1"/>
          </p:cNvSpPr>
          <p:nvPr>
            <p:ph type="title"/>
          </p:nvPr>
        </p:nvSpPr>
        <p:spPr/>
        <p:txBody>
          <a:bodyPr>
            <a:normAutofit/>
          </a:bodyPr>
          <a:lstStyle/>
          <a:p>
            <a:r>
              <a:rPr lang="en-GB" b="1">
                <a:hlinkClick r:id="rId2"/>
              </a:rPr>
              <a:t>John Snow-Cholera Research</a:t>
            </a:r>
            <a:endParaRPr lang="en-GB" b="1"/>
          </a:p>
        </p:txBody>
      </p:sp>
      <p:sp>
        <p:nvSpPr>
          <p:cNvPr id="3" name="Content Placeholder 2">
            <a:extLst>
              <a:ext uri="{FF2B5EF4-FFF2-40B4-BE49-F238E27FC236}">
                <a16:creationId xmlns:a16="http://schemas.microsoft.com/office/drawing/2014/main" id="{0F8D9818-A958-0872-0FBA-45AAAA1795CB}"/>
              </a:ext>
            </a:extLst>
          </p:cNvPr>
          <p:cNvSpPr>
            <a:spLocks noGrp="1"/>
          </p:cNvSpPr>
          <p:nvPr>
            <p:ph idx="1"/>
          </p:nvPr>
        </p:nvSpPr>
        <p:spPr>
          <a:xfrm>
            <a:off x="457200" y="1340768"/>
            <a:ext cx="8229600" cy="4536504"/>
          </a:xfrm>
        </p:spPr>
        <p:txBody>
          <a:bodyPr>
            <a:normAutofit fontScale="70000" lnSpcReduction="20000"/>
          </a:bodyPr>
          <a:lstStyle/>
          <a:p>
            <a:pPr marL="0" indent="0">
              <a:lnSpc>
                <a:spcPct val="120000"/>
              </a:lnSpc>
              <a:buNone/>
            </a:pPr>
            <a:r>
              <a:rPr lang="en-GB"/>
              <a:t>At the time, John Snow, a British physician had a different opinion of cholera. </a:t>
            </a:r>
          </a:p>
          <a:p>
            <a:pPr marL="0" indent="0">
              <a:lnSpc>
                <a:spcPct val="120000"/>
              </a:lnSpc>
              <a:buNone/>
            </a:pPr>
            <a:r>
              <a:rPr lang="en-GB"/>
              <a:t>Snow believed that the illness was transmitted through a contaminated water supply because sewage was routinely dumped into the Thames River and cesspools near town wells.</a:t>
            </a:r>
          </a:p>
          <a:p>
            <a:pPr marL="0" indent="0">
              <a:lnSpc>
                <a:spcPct val="120000"/>
              </a:lnSpc>
              <a:buNone/>
            </a:pPr>
            <a:r>
              <a:rPr lang="en-GB"/>
              <a:t>Because of Snow’s work that involved tracing the source of the cholera outbreak, he is often considered the “</a:t>
            </a:r>
            <a:r>
              <a:rPr lang="en-GB" b="1" i="1"/>
              <a:t>father of modern epidemiology</a:t>
            </a:r>
            <a:r>
              <a:rPr lang="en-GB"/>
              <a:t>”.</a:t>
            </a:r>
          </a:p>
          <a:p>
            <a:pPr marL="0" indent="0">
              <a:lnSpc>
                <a:spcPct val="120000"/>
              </a:lnSpc>
              <a:buNone/>
            </a:pPr>
            <a:r>
              <a:rPr lang="en-GB"/>
              <a:t>Snow’s  research changed the way we look at disease.</a:t>
            </a:r>
          </a:p>
          <a:p>
            <a:pPr marL="0" indent="0">
              <a:lnSpc>
                <a:spcPct val="120000"/>
              </a:lnSpc>
              <a:buNone/>
            </a:pPr>
            <a:r>
              <a:rPr lang="en-GB"/>
              <a:t>                                                                  (CDC, 2012)</a:t>
            </a:r>
          </a:p>
          <a:p>
            <a:endParaRPr lang="en-GB"/>
          </a:p>
        </p:txBody>
      </p:sp>
    </p:spTree>
    <p:extLst>
      <p:ext uri="{BB962C8B-B14F-4D97-AF65-F5344CB8AC3E}">
        <p14:creationId xmlns:p14="http://schemas.microsoft.com/office/powerpoint/2010/main" val="1624046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BE1D0-CA09-F0AB-DF58-4E0CA4DDB89B}"/>
              </a:ext>
            </a:extLst>
          </p:cNvPr>
          <p:cNvSpPr>
            <a:spLocks noGrp="1"/>
          </p:cNvSpPr>
          <p:nvPr>
            <p:ph type="title"/>
          </p:nvPr>
        </p:nvSpPr>
        <p:spPr/>
        <p:txBody>
          <a:bodyPr/>
          <a:lstStyle/>
          <a:p>
            <a:r>
              <a:rPr lang="en-GB" b="1"/>
              <a:t>John Snow-Cholera Research</a:t>
            </a:r>
            <a:endParaRPr lang="en-GB"/>
          </a:p>
        </p:txBody>
      </p:sp>
      <p:sp>
        <p:nvSpPr>
          <p:cNvPr id="3" name="Content Placeholder 2">
            <a:extLst>
              <a:ext uri="{FF2B5EF4-FFF2-40B4-BE49-F238E27FC236}">
                <a16:creationId xmlns:a16="http://schemas.microsoft.com/office/drawing/2014/main" id="{ADB8D84D-2C3E-51B5-27F3-38480854C3E3}"/>
              </a:ext>
            </a:extLst>
          </p:cNvPr>
          <p:cNvSpPr>
            <a:spLocks noGrp="1"/>
          </p:cNvSpPr>
          <p:nvPr>
            <p:ph idx="1"/>
          </p:nvPr>
        </p:nvSpPr>
        <p:spPr/>
        <p:txBody>
          <a:bodyPr>
            <a:normAutofit lnSpcReduction="10000"/>
          </a:bodyPr>
          <a:lstStyle/>
          <a:p>
            <a:pPr marL="0" indent="0" algn="ctr">
              <a:buNone/>
            </a:pPr>
            <a:r>
              <a:rPr lang="en-GB" b="1" i="1"/>
              <a:t>What is the problem?</a:t>
            </a:r>
          </a:p>
          <a:p>
            <a:endParaRPr lang="en-GB"/>
          </a:p>
          <a:p>
            <a:pPr marL="0" indent="0">
              <a:buNone/>
            </a:pPr>
            <a:r>
              <a:rPr lang="en-GB"/>
              <a:t>Snow conducted public health surveillance by observing where those infected with cholera lived in London. </a:t>
            </a:r>
          </a:p>
          <a:p>
            <a:pPr marL="0" indent="0">
              <a:buNone/>
            </a:pPr>
            <a:r>
              <a:rPr lang="en-GB"/>
              <a:t>He discovered that higher clusters of the cholera cases were happening in specific areas.</a:t>
            </a:r>
          </a:p>
          <a:p>
            <a:endParaRPr lang="en-GB"/>
          </a:p>
          <a:p>
            <a:pPr marL="0" indent="0">
              <a:buNone/>
            </a:pPr>
            <a:endParaRPr lang="en-GB"/>
          </a:p>
        </p:txBody>
      </p:sp>
    </p:spTree>
    <p:extLst>
      <p:ext uri="{BB962C8B-B14F-4D97-AF65-F5344CB8AC3E}">
        <p14:creationId xmlns:p14="http://schemas.microsoft.com/office/powerpoint/2010/main" val="66397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CBC4-7589-F35B-FCD3-B346667C73AB}"/>
              </a:ext>
            </a:extLst>
          </p:cNvPr>
          <p:cNvSpPr>
            <a:spLocks noGrp="1"/>
          </p:cNvSpPr>
          <p:nvPr>
            <p:ph type="title"/>
          </p:nvPr>
        </p:nvSpPr>
        <p:spPr/>
        <p:txBody>
          <a:bodyPr/>
          <a:lstStyle/>
          <a:p>
            <a:r>
              <a:rPr kumimoji="0" lang="en-GB" sz="4400" b="1" i="0" u="none" strike="noStrike" kern="1200" cap="none" spc="0" normalizeH="0" baseline="0" noProof="0">
                <a:ln>
                  <a:noFill/>
                </a:ln>
                <a:solidFill>
                  <a:prstClr val="black"/>
                </a:solidFill>
                <a:effectLst/>
                <a:uLnTx/>
                <a:uFillTx/>
                <a:latin typeface="Myriad Pro"/>
                <a:ea typeface="+mj-ea"/>
                <a:cs typeface="+mj-cs"/>
              </a:rPr>
              <a:t>John Snow-Cholera Research</a:t>
            </a:r>
            <a:endParaRPr lang="en-GB"/>
          </a:p>
        </p:txBody>
      </p:sp>
      <p:sp>
        <p:nvSpPr>
          <p:cNvPr id="3" name="Content Placeholder 2">
            <a:extLst>
              <a:ext uri="{FF2B5EF4-FFF2-40B4-BE49-F238E27FC236}">
                <a16:creationId xmlns:a16="http://schemas.microsoft.com/office/drawing/2014/main" id="{85FD54E8-78EF-EFFC-C1C4-DE436F63C41D}"/>
              </a:ext>
            </a:extLst>
          </p:cNvPr>
          <p:cNvSpPr>
            <a:spLocks noGrp="1"/>
          </p:cNvSpPr>
          <p:nvPr>
            <p:ph idx="1"/>
          </p:nvPr>
        </p:nvSpPr>
        <p:spPr>
          <a:xfrm>
            <a:off x="457200" y="1417638"/>
            <a:ext cx="8229600" cy="4243610"/>
          </a:xfrm>
        </p:spPr>
        <p:txBody>
          <a:bodyPr>
            <a:normAutofit fontScale="85000" lnSpcReduction="20000"/>
          </a:bodyPr>
          <a:lstStyle/>
          <a:p>
            <a:pPr marL="0" indent="0">
              <a:lnSpc>
                <a:spcPct val="110000"/>
              </a:lnSpc>
              <a:buNone/>
            </a:pPr>
            <a:r>
              <a:rPr lang="en-GB" sz="3300"/>
              <a:t>With the assistance of a local clergyman, Reverend Henry Whitehead, Snow was able to achieve the cholera PH surveillance,</a:t>
            </a:r>
          </a:p>
          <a:p>
            <a:pPr marL="0" indent="0">
              <a:lnSpc>
                <a:spcPct val="110000"/>
              </a:lnSpc>
              <a:buNone/>
            </a:pPr>
            <a:r>
              <a:rPr lang="en-GB" sz="3300"/>
              <a:t>This was achieved by tracking down and interviewing cholera victims and their families and geographically mapping the outbreak.</a:t>
            </a:r>
          </a:p>
          <a:p>
            <a:pPr marL="0" indent="0">
              <a:lnSpc>
                <a:spcPct val="110000"/>
              </a:lnSpc>
              <a:buNone/>
            </a:pPr>
            <a:r>
              <a:rPr lang="en-GB" sz="3300"/>
              <a:t>Their efforts highlight the benefits of linking scientific inquiry with engagement of community stakeholders and shared ownership for health.</a:t>
            </a:r>
          </a:p>
          <a:p>
            <a:pPr marL="0" indent="0">
              <a:lnSpc>
                <a:spcPct val="110000"/>
              </a:lnSpc>
              <a:buNone/>
            </a:pPr>
            <a:r>
              <a:rPr lang="en-GB" sz="3300"/>
              <a:t>                                                               (CDC, 2012)</a:t>
            </a:r>
          </a:p>
          <a:p>
            <a:endParaRPr lang="en-GB"/>
          </a:p>
        </p:txBody>
      </p:sp>
    </p:spTree>
    <p:extLst>
      <p:ext uri="{BB962C8B-B14F-4D97-AF65-F5344CB8AC3E}">
        <p14:creationId xmlns:p14="http://schemas.microsoft.com/office/powerpoint/2010/main" val="195132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AE544-8F62-D040-141F-12959CF44D59}"/>
              </a:ext>
            </a:extLst>
          </p:cNvPr>
          <p:cNvSpPr>
            <a:spLocks noGrp="1"/>
          </p:cNvSpPr>
          <p:nvPr>
            <p:ph type="title"/>
          </p:nvPr>
        </p:nvSpPr>
        <p:spPr/>
        <p:txBody>
          <a:bodyPr>
            <a:normAutofit fontScale="90000"/>
          </a:bodyPr>
          <a:lstStyle/>
          <a:p>
            <a:r>
              <a:rPr kumimoji="0" lang="en-GB" sz="4400" b="1" i="0" u="none" strike="noStrike" kern="1200" cap="none" spc="0" normalizeH="0" baseline="0" noProof="0">
                <a:ln>
                  <a:noFill/>
                </a:ln>
                <a:solidFill>
                  <a:prstClr val="black"/>
                </a:solidFill>
                <a:effectLst/>
                <a:uLnTx/>
                <a:uFillTx/>
                <a:latin typeface="Myriad Pro"/>
                <a:ea typeface="+mj-ea"/>
                <a:cs typeface="+mj-cs"/>
              </a:rPr>
              <a:t>Identification of Risk Factor  — </a:t>
            </a:r>
            <a:r>
              <a:rPr kumimoji="0" lang="en-GB" sz="4400" b="1" i="1" u="none" strike="noStrike" kern="1200" cap="none" spc="0" normalizeH="0" baseline="0" noProof="0">
                <a:ln>
                  <a:noFill/>
                </a:ln>
                <a:solidFill>
                  <a:prstClr val="black"/>
                </a:solidFill>
                <a:effectLst/>
                <a:uLnTx/>
                <a:uFillTx/>
                <a:latin typeface="Myriad Pro"/>
                <a:ea typeface="+mj-ea"/>
                <a:cs typeface="+mj-cs"/>
              </a:rPr>
              <a:t>What Is the Cause?</a:t>
            </a:r>
          </a:p>
        </p:txBody>
      </p:sp>
      <p:sp>
        <p:nvSpPr>
          <p:cNvPr id="3" name="Content Placeholder 2">
            <a:extLst>
              <a:ext uri="{FF2B5EF4-FFF2-40B4-BE49-F238E27FC236}">
                <a16:creationId xmlns:a16="http://schemas.microsoft.com/office/drawing/2014/main" id="{99AB9F32-89E7-2AAD-888A-3045437186C9}"/>
              </a:ext>
            </a:extLst>
          </p:cNvPr>
          <p:cNvSpPr>
            <a:spLocks noGrp="1"/>
          </p:cNvSpPr>
          <p:nvPr>
            <p:ph idx="1"/>
          </p:nvPr>
        </p:nvSpPr>
        <p:spPr/>
        <p:txBody>
          <a:bodyPr>
            <a:normAutofit fontScale="85000" lnSpcReduction="10000"/>
          </a:bodyPr>
          <a:lstStyle/>
          <a:p>
            <a:pPr marL="0" indent="0">
              <a:lnSpc>
                <a:spcPct val="120000"/>
              </a:lnSpc>
              <a:buNone/>
            </a:pPr>
            <a:r>
              <a:rPr lang="en-GB"/>
              <a:t>Snow examined the data and tried to identify risk factors;</a:t>
            </a:r>
          </a:p>
          <a:p>
            <a:pPr marL="0" indent="0">
              <a:lnSpc>
                <a:spcPct val="120000"/>
              </a:lnSpc>
              <a:buNone/>
            </a:pPr>
            <a:r>
              <a:rPr lang="en-GB"/>
              <a:t>That is, he tried to determine the cause of the deaths by using the pattern of where cases were occurring. </a:t>
            </a:r>
          </a:p>
          <a:p>
            <a:pPr marL="0" indent="0">
              <a:lnSpc>
                <a:spcPct val="120000"/>
              </a:lnSpc>
              <a:buNone/>
            </a:pPr>
            <a:r>
              <a:rPr lang="en-GB"/>
              <a:t>Based on his previous work, Snow believed that water was a potential source of cholera.</a:t>
            </a:r>
          </a:p>
          <a:p>
            <a:pPr marL="0" indent="0">
              <a:buNone/>
            </a:pPr>
            <a:r>
              <a:rPr lang="en-GB"/>
              <a:t>                                                     (CDC, 2012)</a:t>
            </a:r>
          </a:p>
        </p:txBody>
      </p:sp>
    </p:spTree>
    <p:extLst>
      <p:ext uri="{BB962C8B-B14F-4D97-AF65-F5344CB8AC3E}">
        <p14:creationId xmlns:p14="http://schemas.microsoft.com/office/powerpoint/2010/main" val="2099100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9F89D-2F48-2014-3A2E-7820B4DB69CA}"/>
              </a:ext>
            </a:extLst>
          </p:cNvPr>
          <p:cNvSpPr>
            <a:spLocks noGrp="1"/>
          </p:cNvSpPr>
          <p:nvPr>
            <p:ph type="title"/>
          </p:nvPr>
        </p:nvSpPr>
        <p:spPr/>
        <p:txBody>
          <a:bodyPr>
            <a:normAutofit fontScale="90000"/>
          </a:bodyPr>
          <a:lstStyle/>
          <a:p>
            <a:r>
              <a:rPr kumimoji="0" lang="en-GB" sz="4400" b="1" i="0" u="none" strike="noStrike" kern="1200" cap="none" spc="0" normalizeH="0" baseline="0" noProof="0">
                <a:ln>
                  <a:noFill/>
                </a:ln>
                <a:solidFill>
                  <a:prstClr val="black"/>
                </a:solidFill>
                <a:effectLst/>
                <a:uLnTx/>
                <a:uFillTx/>
                <a:latin typeface="Myriad Pro"/>
                <a:ea typeface="+mj-ea"/>
                <a:cs typeface="+mj-cs"/>
              </a:rPr>
              <a:t>Identification of Risk Factor  — </a:t>
            </a:r>
            <a:r>
              <a:rPr kumimoji="0" lang="en-GB" sz="4400" b="1" i="1" u="none" strike="noStrike" kern="1200" cap="none" spc="0" normalizeH="0" baseline="0" noProof="0">
                <a:ln>
                  <a:noFill/>
                </a:ln>
                <a:solidFill>
                  <a:prstClr val="black"/>
                </a:solidFill>
                <a:effectLst/>
                <a:uLnTx/>
                <a:uFillTx/>
                <a:latin typeface="Myriad Pro"/>
                <a:ea typeface="+mj-ea"/>
                <a:cs typeface="+mj-cs"/>
              </a:rPr>
              <a:t>What Is the Cause?</a:t>
            </a:r>
            <a:endParaRPr lang="en-GB"/>
          </a:p>
        </p:txBody>
      </p:sp>
      <p:sp>
        <p:nvSpPr>
          <p:cNvPr id="3" name="Content Placeholder 2">
            <a:extLst>
              <a:ext uri="{FF2B5EF4-FFF2-40B4-BE49-F238E27FC236}">
                <a16:creationId xmlns:a16="http://schemas.microsoft.com/office/drawing/2014/main" id="{AF53F776-6751-7DD1-66AA-9D1BF3E89EB2}"/>
              </a:ext>
            </a:extLst>
          </p:cNvPr>
          <p:cNvSpPr>
            <a:spLocks noGrp="1"/>
          </p:cNvSpPr>
          <p:nvPr>
            <p:ph idx="1"/>
          </p:nvPr>
        </p:nvSpPr>
        <p:spPr/>
        <p:txBody>
          <a:bodyPr>
            <a:normAutofit fontScale="85000" lnSpcReduction="10000"/>
          </a:bodyPr>
          <a:lstStyle/>
          <a:p>
            <a:pPr marL="0" indent="0">
              <a:lnSpc>
                <a:spcPct val="120000"/>
              </a:lnSpc>
              <a:buNone/>
            </a:pPr>
            <a:r>
              <a:rPr lang="en-GB"/>
              <a:t>The map reveals that the highest number of cholera cases occurred in areas near neighbourhood water pumps. </a:t>
            </a:r>
          </a:p>
          <a:p>
            <a:pPr marL="0" indent="0">
              <a:lnSpc>
                <a:spcPct val="120000"/>
              </a:lnSpc>
              <a:buNone/>
            </a:pPr>
            <a:r>
              <a:rPr lang="en-GB"/>
              <a:t>This observation prompted Snow to further research the distribution of water pumps in London. </a:t>
            </a:r>
          </a:p>
          <a:p>
            <a:pPr marL="0" indent="0">
              <a:lnSpc>
                <a:spcPct val="120000"/>
              </a:lnSpc>
              <a:buNone/>
            </a:pPr>
            <a:r>
              <a:rPr lang="en-GB"/>
              <a:t>This made him to identify where people who had cholera were drawing their water. </a:t>
            </a:r>
          </a:p>
          <a:p>
            <a:pPr marL="0" indent="0">
              <a:buNone/>
            </a:pPr>
            <a:r>
              <a:rPr lang="en-GB"/>
              <a:t>                                                            </a:t>
            </a:r>
          </a:p>
          <a:p>
            <a:endParaRPr lang="en-GB"/>
          </a:p>
        </p:txBody>
      </p:sp>
    </p:spTree>
    <p:extLst>
      <p:ext uri="{BB962C8B-B14F-4D97-AF65-F5344CB8AC3E}">
        <p14:creationId xmlns:p14="http://schemas.microsoft.com/office/powerpoint/2010/main" val="3759891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AFF64-68F0-BBCE-2F70-0A18CDC6F9EF}"/>
              </a:ext>
            </a:extLst>
          </p:cNvPr>
          <p:cNvSpPr>
            <a:spLocks noGrp="1"/>
          </p:cNvSpPr>
          <p:nvPr>
            <p:ph type="title"/>
          </p:nvPr>
        </p:nvSpPr>
        <p:spPr/>
        <p:txBody>
          <a:bodyPr>
            <a:noAutofit/>
          </a:bodyPr>
          <a:lstStyle/>
          <a:p>
            <a:r>
              <a:rPr kumimoji="0" lang="en-GB" sz="4000" b="1" i="0" u="none" strike="noStrike" kern="1200" cap="none" spc="0" normalizeH="0" baseline="0" noProof="0">
                <a:ln>
                  <a:noFill/>
                </a:ln>
                <a:solidFill>
                  <a:prstClr val="black"/>
                </a:solidFill>
                <a:effectLst/>
                <a:uLnTx/>
                <a:uFillTx/>
                <a:latin typeface="Myriad Pro"/>
                <a:ea typeface="+mj-ea"/>
                <a:cs typeface="+mj-cs"/>
              </a:rPr>
              <a:t>Identification of Risk Factor  — </a:t>
            </a:r>
            <a:r>
              <a:rPr kumimoji="0" lang="en-GB" sz="4000" b="1" i="1" u="none" strike="noStrike" kern="1200" cap="none" spc="0" normalizeH="0" baseline="0" noProof="0">
                <a:ln>
                  <a:noFill/>
                </a:ln>
                <a:solidFill>
                  <a:prstClr val="black"/>
                </a:solidFill>
                <a:effectLst/>
                <a:uLnTx/>
                <a:uFillTx/>
                <a:latin typeface="Myriad Pro"/>
                <a:ea typeface="+mj-ea"/>
                <a:cs typeface="+mj-cs"/>
              </a:rPr>
              <a:t>What Is the Cause?</a:t>
            </a:r>
            <a:endParaRPr lang="en-GB" sz="4000"/>
          </a:p>
        </p:txBody>
      </p:sp>
      <p:sp>
        <p:nvSpPr>
          <p:cNvPr id="3" name="Content Placeholder 2">
            <a:extLst>
              <a:ext uri="{FF2B5EF4-FFF2-40B4-BE49-F238E27FC236}">
                <a16:creationId xmlns:a16="http://schemas.microsoft.com/office/drawing/2014/main" id="{6F9386AE-BC5E-E521-49AE-1FFE6C554C2D}"/>
              </a:ext>
            </a:extLst>
          </p:cNvPr>
          <p:cNvSpPr>
            <a:spLocks noGrp="1"/>
          </p:cNvSpPr>
          <p:nvPr>
            <p:ph idx="1"/>
          </p:nvPr>
        </p:nvSpPr>
        <p:spPr/>
        <p:txBody>
          <a:bodyPr>
            <a:normAutofit/>
          </a:bodyPr>
          <a:lstStyle/>
          <a:p>
            <a:pPr marL="0" indent="0">
              <a:buNone/>
            </a:pPr>
            <a:r>
              <a:rPr lang="en-GB"/>
              <a:t>Snow’s findings showed that clusters of cholera cases were more commonly located around certain pumps, particularly the Broad Street pump.</a:t>
            </a:r>
          </a:p>
          <a:p>
            <a:pPr marL="0" indent="0">
              <a:buNone/>
            </a:pPr>
            <a:r>
              <a:rPr lang="en-GB"/>
              <a:t>Snow concluded that drawing water from the Broad Street pump was a primary risk factor for contracting cholera.</a:t>
            </a:r>
          </a:p>
          <a:p>
            <a:endParaRPr lang="en-GB"/>
          </a:p>
          <a:p>
            <a:endParaRPr lang="en-GB"/>
          </a:p>
        </p:txBody>
      </p:sp>
    </p:spTree>
    <p:extLst>
      <p:ext uri="{BB962C8B-B14F-4D97-AF65-F5344CB8AC3E}">
        <p14:creationId xmlns:p14="http://schemas.microsoft.com/office/powerpoint/2010/main" val="189755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B6FF1-8AF9-4D1D-17BA-60218978E1B3}"/>
              </a:ext>
            </a:extLst>
          </p:cNvPr>
          <p:cNvSpPr>
            <a:spLocks noGrp="1"/>
          </p:cNvSpPr>
          <p:nvPr>
            <p:ph type="title"/>
          </p:nvPr>
        </p:nvSpPr>
        <p:spPr/>
        <p:txBody>
          <a:bodyPr>
            <a:normAutofit fontScale="90000"/>
          </a:bodyPr>
          <a:lstStyle/>
          <a:p>
            <a:r>
              <a:rPr lang="en-US" sz="4400" b="1">
                <a:effectLst/>
              </a:rPr>
              <a:t>Intervention Evaluation — </a:t>
            </a:r>
            <a:br>
              <a:rPr lang="en-US" sz="4400" b="1">
                <a:effectLst/>
              </a:rPr>
            </a:br>
            <a:r>
              <a:rPr lang="en-US" sz="4400" b="1" i="1">
                <a:effectLst/>
              </a:rPr>
              <a:t>What Works?</a:t>
            </a:r>
            <a:endParaRPr lang="en-GB" b="1" i="1"/>
          </a:p>
        </p:txBody>
      </p:sp>
      <p:sp>
        <p:nvSpPr>
          <p:cNvPr id="3" name="Content Placeholder 2">
            <a:extLst>
              <a:ext uri="{FF2B5EF4-FFF2-40B4-BE49-F238E27FC236}">
                <a16:creationId xmlns:a16="http://schemas.microsoft.com/office/drawing/2014/main" id="{F95F3D18-B534-550A-BD40-F6CF68773AA6}"/>
              </a:ext>
            </a:extLst>
          </p:cNvPr>
          <p:cNvSpPr>
            <a:spLocks noGrp="1"/>
          </p:cNvSpPr>
          <p:nvPr>
            <p:ph idx="1"/>
          </p:nvPr>
        </p:nvSpPr>
        <p:spPr/>
        <p:txBody>
          <a:bodyPr>
            <a:normAutofit/>
          </a:bodyPr>
          <a:lstStyle/>
          <a:p>
            <a:pPr marL="0" indent="0">
              <a:buNone/>
            </a:pPr>
            <a:r>
              <a:rPr lang="en-GB"/>
              <a:t>Snow evaluated potential interventions after identifying the likely risk factors of cholera through surveillance.</a:t>
            </a:r>
          </a:p>
          <a:p>
            <a:pPr marL="0" indent="0">
              <a:buNone/>
            </a:pPr>
            <a:r>
              <a:rPr lang="en-GB"/>
              <a:t>He was then able to determine the intervention that might work.</a:t>
            </a:r>
          </a:p>
        </p:txBody>
      </p:sp>
    </p:spTree>
    <p:extLst>
      <p:ext uri="{BB962C8B-B14F-4D97-AF65-F5344CB8AC3E}">
        <p14:creationId xmlns:p14="http://schemas.microsoft.com/office/powerpoint/2010/main" val="11701703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A6E44-A593-A625-98BE-AA92162609ED}"/>
              </a:ext>
            </a:extLst>
          </p:cNvPr>
          <p:cNvSpPr>
            <a:spLocks noGrp="1"/>
          </p:cNvSpPr>
          <p:nvPr>
            <p:ph type="title"/>
          </p:nvPr>
        </p:nvSpPr>
        <p:spPr/>
        <p:txBody>
          <a:bodyPr>
            <a:normAutofit fontScale="90000"/>
          </a:bodyPr>
          <a:lstStyle/>
          <a:p>
            <a:r>
              <a:rPr lang="en-US" sz="4400" b="1">
                <a:effectLst/>
              </a:rPr>
              <a:t>Intervention Evaluation — </a:t>
            </a:r>
            <a:br>
              <a:rPr lang="en-US" sz="4400" b="1">
                <a:effectLst/>
              </a:rPr>
            </a:br>
            <a:r>
              <a:rPr lang="en-US" sz="4400" b="1" i="1">
                <a:effectLst/>
              </a:rPr>
              <a:t>What Works?</a:t>
            </a:r>
            <a:endParaRPr lang="en-GB"/>
          </a:p>
        </p:txBody>
      </p:sp>
      <p:sp>
        <p:nvSpPr>
          <p:cNvPr id="3" name="Content Placeholder 2">
            <a:extLst>
              <a:ext uri="{FF2B5EF4-FFF2-40B4-BE49-F238E27FC236}">
                <a16:creationId xmlns:a16="http://schemas.microsoft.com/office/drawing/2014/main" id="{0D0769CF-BF80-0F74-7D0D-0BE2AAE5E8EC}"/>
              </a:ext>
            </a:extLst>
          </p:cNvPr>
          <p:cNvSpPr>
            <a:spLocks noGrp="1"/>
          </p:cNvSpPr>
          <p:nvPr>
            <p:ph idx="1"/>
          </p:nvPr>
        </p:nvSpPr>
        <p:spPr/>
        <p:txBody>
          <a:bodyPr>
            <a:normAutofit/>
          </a:bodyPr>
          <a:lstStyle/>
          <a:p>
            <a:pPr marL="0" indent="0">
              <a:buNone/>
            </a:pPr>
            <a:r>
              <a:rPr lang="en-GB" sz="2800"/>
              <a:t>Through further research into the outbreak of cholera, Snow concluded that the interventions required to control the cholera outbreak needed to</a:t>
            </a:r>
          </a:p>
          <a:p>
            <a:pPr>
              <a:buFont typeface="Wingdings" panose="05000000000000000000" pitchFamily="2" charset="2"/>
              <a:buChar char="§"/>
            </a:pPr>
            <a:r>
              <a:rPr lang="en-GB" sz="2800"/>
              <a:t>Stop exposure to the contaminated water supply, and on a larger scale, </a:t>
            </a:r>
          </a:p>
          <a:p>
            <a:pPr>
              <a:buFont typeface="Wingdings" panose="05000000000000000000" pitchFamily="2" charset="2"/>
              <a:buChar char="§"/>
            </a:pPr>
            <a:r>
              <a:rPr lang="en-GB" sz="2800"/>
              <a:t>Stop the entire supply of contaminated water in the area.</a:t>
            </a:r>
          </a:p>
          <a:p>
            <a:pPr marL="0" indent="0">
              <a:buNone/>
            </a:pPr>
            <a:r>
              <a:rPr lang="en-GB" sz="2800"/>
              <a:t>                                                           (CDC, 2012)</a:t>
            </a:r>
          </a:p>
          <a:p>
            <a:pPr>
              <a:buFont typeface="Wingdings" panose="05000000000000000000" pitchFamily="2" charset="2"/>
              <a:buChar char="§"/>
            </a:pPr>
            <a:endParaRPr lang="en-GB"/>
          </a:p>
          <a:p>
            <a:endParaRPr lang="en-GB"/>
          </a:p>
        </p:txBody>
      </p:sp>
    </p:spTree>
    <p:extLst>
      <p:ext uri="{BB962C8B-B14F-4D97-AF65-F5344CB8AC3E}">
        <p14:creationId xmlns:p14="http://schemas.microsoft.com/office/powerpoint/2010/main" val="1511419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E49F5-3AB6-4B12-B4AF-FD9D2A7354BB}"/>
              </a:ext>
            </a:extLst>
          </p:cNvPr>
          <p:cNvSpPr>
            <a:spLocks noGrp="1"/>
          </p:cNvSpPr>
          <p:nvPr>
            <p:ph type="title"/>
          </p:nvPr>
        </p:nvSpPr>
        <p:spPr/>
        <p:txBody>
          <a:bodyPr>
            <a:normAutofit fontScale="90000"/>
          </a:bodyPr>
          <a:lstStyle/>
          <a:p>
            <a:r>
              <a:rPr lang="en-GB" b="1"/>
              <a:t>Implementation — </a:t>
            </a:r>
            <a:r>
              <a:rPr lang="en-GB" b="1" i="1"/>
              <a:t>How Do You Do It?</a:t>
            </a:r>
          </a:p>
        </p:txBody>
      </p:sp>
      <p:sp>
        <p:nvSpPr>
          <p:cNvPr id="3" name="Content Placeholder 2">
            <a:extLst>
              <a:ext uri="{FF2B5EF4-FFF2-40B4-BE49-F238E27FC236}">
                <a16:creationId xmlns:a16="http://schemas.microsoft.com/office/drawing/2014/main" id="{F7B74D8A-BA8D-4824-97F0-312A7EE97C20}"/>
              </a:ext>
            </a:extLst>
          </p:cNvPr>
          <p:cNvSpPr>
            <a:spLocks noGrp="1"/>
          </p:cNvSpPr>
          <p:nvPr>
            <p:ph idx="1"/>
          </p:nvPr>
        </p:nvSpPr>
        <p:spPr/>
        <p:txBody>
          <a:bodyPr>
            <a:normAutofit/>
          </a:bodyPr>
          <a:lstStyle/>
          <a:p>
            <a:pPr marL="0" indent="0">
              <a:buNone/>
            </a:pPr>
            <a:r>
              <a:rPr lang="en-GB" sz="2800"/>
              <a:t>Unable to convince people he was right</a:t>
            </a:r>
            <a:r>
              <a:rPr lang="en-US" sz="2800"/>
              <a:t> Snow implemented the intervention by making sure the handle from the Broad Street pump was removed.</a:t>
            </a:r>
          </a:p>
          <a:p>
            <a:pPr marL="0" indent="0">
              <a:buNone/>
            </a:pPr>
            <a:r>
              <a:rPr lang="en-US" sz="2800"/>
              <a:t>This prevented  people from further drawing water from the contaminated water supply.</a:t>
            </a:r>
          </a:p>
          <a:p>
            <a:pPr marL="0" indent="0">
              <a:buNone/>
            </a:pPr>
            <a:r>
              <a:rPr lang="en-US" sz="2800"/>
              <a:t>                                                         (CDC, 2012)</a:t>
            </a:r>
            <a:endParaRPr lang="en-GB" sz="2800"/>
          </a:p>
        </p:txBody>
      </p:sp>
    </p:spTree>
    <p:extLst>
      <p:ext uri="{BB962C8B-B14F-4D97-AF65-F5344CB8AC3E}">
        <p14:creationId xmlns:p14="http://schemas.microsoft.com/office/powerpoint/2010/main" val="378344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5B8B8-7DC1-4557-8F05-A471208E85D5}"/>
              </a:ext>
            </a:extLst>
          </p:cNvPr>
          <p:cNvSpPr>
            <a:spLocks noGrp="1"/>
          </p:cNvSpPr>
          <p:nvPr>
            <p:ph type="title"/>
          </p:nvPr>
        </p:nvSpPr>
        <p:spPr/>
        <p:txBody>
          <a:bodyPr>
            <a:normAutofit fontScale="90000"/>
          </a:bodyPr>
          <a:lstStyle/>
          <a:p>
            <a:r>
              <a:rPr lang="en-GB" b="1"/>
              <a:t>Implementation — </a:t>
            </a:r>
            <a:r>
              <a:rPr lang="en-GB" b="1" i="1"/>
              <a:t>How Do You Do It?</a:t>
            </a:r>
            <a:endParaRPr lang="en-GB"/>
          </a:p>
        </p:txBody>
      </p:sp>
      <p:sp>
        <p:nvSpPr>
          <p:cNvPr id="3" name="Content Placeholder 2">
            <a:extLst>
              <a:ext uri="{FF2B5EF4-FFF2-40B4-BE49-F238E27FC236}">
                <a16:creationId xmlns:a16="http://schemas.microsoft.com/office/drawing/2014/main" id="{3B623FC7-4C36-40DD-BA1F-C19DF9A78BB2}"/>
              </a:ext>
            </a:extLst>
          </p:cNvPr>
          <p:cNvSpPr>
            <a:spLocks noGrp="1"/>
          </p:cNvSpPr>
          <p:nvPr>
            <p:ph idx="1"/>
          </p:nvPr>
        </p:nvSpPr>
        <p:spPr/>
        <p:txBody>
          <a:bodyPr>
            <a:normAutofit lnSpcReduction="10000"/>
          </a:bodyPr>
          <a:lstStyle/>
          <a:p>
            <a:pPr marL="0" indent="0">
              <a:buNone/>
            </a:pPr>
            <a:r>
              <a:rPr lang="en-GB" sz="2800"/>
              <a:t>After several battles with the politicians and the water company, Snow was finally able to prove to the </a:t>
            </a:r>
            <a:r>
              <a:rPr lang="en-US" sz="2800"/>
              <a:t>British Government that cholera and other diseases were caused by water contaminated with sewage.</a:t>
            </a:r>
          </a:p>
          <a:p>
            <a:pPr marL="0" indent="0">
              <a:buNone/>
            </a:pPr>
            <a:r>
              <a:rPr lang="en-US" sz="2800"/>
              <a:t>This later led to the implementation of policies and laws for water sanitation.</a:t>
            </a:r>
          </a:p>
          <a:p>
            <a:pPr marL="0" indent="0">
              <a:buNone/>
            </a:pPr>
            <a:endParaRPr lang="en-US" sz="2800"/>
          </a:p>
          <a:p>
            <a:pPr marL="0" indent="0">
              <a:buNone/>
            </a:pPr>
            <a:r>
              <a:rPr lang="en-US" sz="2800"/>
              <a:t>                                                             (CDC, 2012)</a:t>
            </a:r>
            <a:endParaRPr lang="en-GB" sz="2800"/>
          </a:p>
        </p:txBody>
      </p:sp>
    </p:spTree>
    <p:extLst>
      <p:ext uri="{BB962C8B-B14F-4D97-AF65-F5344CB8AC3E}">
        <p14:creationId xmlns:p14="http://schemas.microsoft.com/office/powerpoint/2010/main" val="21444547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38E9-0583-4688-83FE-50536B4947B4}"/>
              </a:ext>
            </a:extLst>
          </p:cNvPr>
          <p:cNvSpPr>
            <a:spLocks noGrp="1"/>
          </p:cNvSpPr>
          <p:nvPr>
            <p:ph type="title"/>
          </p:nvPr>
        </p:nvSpPr>
        <p:spPr/>
        <p:txBody>
          <a:bodyPr/>
          <a:lstStyle/>
          <a:p>
            <a:r>
              <a:rPr lang="en-GB" b="1"/>
              <a:t>Activity 4</a:t>
            </a:r>
          </a:p>
        </p:txBody>
      </p:sp>
      <p:sp>
        <p:nvSpPr>
          <p:cNvPr id="3" name="Content Placeholder 2">
            <a:extLst>
              <a:ext uri="{FF2B5EF4-FFF2-40B4-BE49-F238E27FC236}">
                <a16:creationId xmlns:a16="http://schemas.microsoft.com/office/drawing/2014/main" id="{28BDBAD8-25AE-4C4C-9717-6655232EEF2A}"/>
              </a:ext>
            </a:extLst>
          </p:cNvPr>
          <p:cNvSpPr>
            <a:spLocks noGrp="1"/>
          </p:cNvSpPr>
          <p:nvPr>
            <p:ph idx="1"/>
          </p:nvPr>
        </p:nvSpPr>
        <p:spPr>
          <a:xfrm>
            <a:off x="1187624" y="1628800"/>
            <a:ext cx="7202456" cy="3888432"/>
          </a:xfrm>
        </p:spPr>
        <p:txBody>
          <a:bodyPr>
            <a:noAutofit/>
          </a:bodyPr>
          <a:lstStyle/>
          <a:p>
            <a:pPr marL="0" indent="0">
              <a:buNone/>
            </a:pPr>
            <a:r>
              <a:rPr lang="en-GB" sz="2800"/>
              <a:t>Watch </a:t>
            </a:r>
            <a:r>
              <a:rPr lang="en-GB" sz="2800">
                <a:hlinkClick r:id="rId3"/>
              </a:rPr>
              <a:t>this video </a:t>
            </a:r>
            <a:r>
              <a:rPr lang="en-GB" sz="2800"/>
              <a:t>then discuss and</a:t>
            </a:r>
          </a:p>
          <a:p>
            <a:endParaRPr lang="en-GB" sz="2800"/>
          </a:p>
          <a:p>
            <a:endParaRPr lang="en-GB" sz="2800"/>
          </a:p>
          <a:p>
            <a:endParaRPr lang="en-GB" sz="2800"/>
          </a:p>
          <a:p>
            <a:pPr marL="0" indent="0" algn="ctr">
              <a:buNone/>
            </a:pPr>
            <a:r>
              <a:rPr lang="en-GB" sz="2800" b="1"/>
              <a:t>Feedback your findings to the whole class</a:t>
            </a:r>
          </a:p>
        </p:txBody>
      </p:sp>
    </p:spTree>
    <p:extLst>
      <p:ext uri="{BB962C8B-B14F-4D97-AF65-F5344CB8AC3E}">
        <p14:creationId xmlns:p14="http://schemas.microsoft.com/office/powerpoint/2010/main" val="38087607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A86F8-2881-467D-E4FB-2D8EB349DE3F}"/>
              </a:ext>
            </a:extLst>
          </p:cNvPr>
          <p:cNvSpPr>
            <a:spLocks noGrp="1"/>
          </p:cNvSpPr>
          <p:nvPr>
            <p:ph type="title"/>
          </p:nvPr>
        </p:nvSpPr>
        <p:spPr/>
        <p:txBody>
          <a:bodyPr/>
          <a:lstStyle/>
          <a:p>
            <a:r>
              <a:rPr lang="en-GB" b="1">
                <a:cs typeface="Arial" panose="020B0604020202020204" pitchFamily="34" charset="0"/>
              </a:rPr>
              <a:t>Activity </a:t>
            </a:r>
            <a:endParaRPr lang="en-GB"/>
          </a:p>
        </p:txBody>
      </p:sp>
      <p:sp>
        <p:nvSpPr>
          <p:cNvPr id="3" name="Content Placeholder 2">
            <a:extLst>
              <a:ext uri="{FF2B5EF4-FFF2-40B4-BE49-F238E27FC236}">
                <a16:creationId xmlns:a16="http://schemas.microsoft.com/office/drawing/2014/main" id="{33785F22-1C42-6A1E-5476-FFC523D70690}"/>
              </a:ext>
            </a:extLst>
          </p:cNvPr>
          <p:cNvSpPr>
            <a:spLocks noGrp="1"/>
          </p:cNvSpPr>
          <p:nvPr>
            <p:ph idx="1"/>
          </p:nvPr>
        </p:nvSpPr>
        <p:spPr/>
        <p:txBody>
          <a:bodyPr/>
          <a:lstStyle/>
          <a:p>
            <a:pPr marL="0" indent="0">
              <a:buNone/>
            </a:pPr>
            <a:r>
              <a:rPr lang="en-GB"/>
              <a:t>Watch the </a:t>
            </a:r>
            <a:r>
              <a:rPr lang="en-GB">
                <a:hlinkClick r:id="rId3"/>
              </a:rPr>
              <a:t>video</a:t>
            </a:r>
            <a:r>
              <a:rPr lang="en-GB"/>
              <a:t> a guide to outbreak investigation and then feedback</a:t>
            </a:r>
          </a:p>
        </p:txBody>
      </p:sp>
    </p:spTree>
    <p:extLst>
      <p:ext uri="{BB962C8B-B14F-4D97-AF65-F5344CB8AC3E}">
        <p14:creationId xmlns:p14="http://schemas.microsoft.com/office/powerpoint/2010/main" val="18168988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9DAF1-CD39-BE7A-FEEF-27B566AB983A}"/>
              </a:ext>
            </a:extLst>
          </p:cNvPr>
          <p:cNvSpPr>
            <a:spLocks noGrp="1"/>
          </p:cNvSpPr>
          <p:nvPr>
            <p:ph type="title"/>
          </p:nvPr>
        </p:nvSpPr>
        <p:spPr/>
        <p:txBody>
          <a:bodyPr/>
          <a:lstStyle/>
          <a:p>
            <a:r>
              <a:rPr lang="en-GB" b="1" dirty="0"/>
              <a:t>Activity 6</a:t>
            </a:r>
          </a:p>
        </p:txBody>
      </p:sp>
      <p:sp>
        <p:nvSpPr>
          <p:cNvPr id="3" name="Content Placeholder 2">
            <a:extLst>
              <a:ext uri="{FF2B5EF4-FFF2-40B4-BE49-F238E27FC236}">
                <a16:creationId xmlns:a16="http://schemas.microsoft.com/office/drawing/2014/main" id="{F0E3FCCB-881A-7D43-21E1-40442AAA6F91}"/>
              </a:ext>
            </a:extLst>
          </p:cNvPr>
          <p:cNvSpPr>
            <a:spLocks noGrp="1"/>
          </p:cNvSpPr>
          <p:nvPr>
            <p:ph idx="1"/>
          </p:nvPr>
        </p:nvSpPr>
        <p:spPr/>
        <p:txBody>
          <a:bodyPr>
            <a:normAutofit fontScale="70000" lnSpcReduction="20000"/>
          </a:bodyPr>
          <a:lstStyle/>
          <a:p>
            <a:pPr marL="0" indent="0" algn="ctr">
              <a:buNone/>
            </a:pPr>
            <a:r>
              <a:rPr lang="en-GB" b="1" dirty="0"/>
              <a:t>Think, pair, share</a:t>
            </a:r>
          </a:p>
          <a:p>
            <a:pPr marL="0" indent="0">
              <a:buNone/>
            </a:pPr>
            <a:r>
              <a:rPr lang="en-US" sz="2400" dirty="0"/>
              <a:t>Match each component of the public health approach with the relevant questions below</a:t>
            </a:r>
            <a:r>
              <a:rPr lang="en-GB" sz="2400" dirty="0"/>
              <a:t>?</a:t>
            </a:r>
          </a:p>
          <a:p>
            <a:pPr>
              <a:buFont typeface="Wingdings" panose="05000000000000000000" pitchFamily="2" charset="2"/>
              <a:buChar char="§"/>
            </a:pPr>
            <a:endParaRPr lang="en-GB" sz="2400" dirty="0"/>
          </a:p>
          <a:p>
            <a:pPr marL="0" indent="0">
              <a:buNone/>
            </a:pPr>
            <a:r>
              <a:rPr lang="en-US" sz="2000" b="1" dirty="0">
                <a:latin typeface="Century Gothic" panose="020B0502020202020204" pitchFamily="34" charset="0"/>
              </a:rPr>
              <a:t>   A. Risk Factor Identification   B. Surveillance  C. Implementation  D. Intervention Evaluation</a:t>
            </a:r>
          </a:p>
          <a:p>
            <a:endParaRPr lang="en-US" sz="2000" dirty="0">
              <a:solidFill>
                <a:srgbClr val="0039A6"/>
              </a:solidFill>
              <a:latin typeface="Century Gothic" panose="020B0502020202020204" pitchFamily="34" charset="0"/>
            </a:endParaRPr>
          </a:p>
          <a:p>
            <a:pPr lvl="0" fontAlgn="base">
              <a:spcBef>
                <a:spcPct val="0"/>
              </a:spcBef>
              <a:spcAft>
                <a:spcPct val="0"/>
              </a:spcAft>
              <a:buFont typeface="Wingdings" panose="05000000000000000000" pitchFamily="2" charset="2"/>
              <a:buChar char="§"/>
            </a:pPr>
            <a:r>
              <a:rPr lang="en-US" sz="2900" dirty="0">
                <a:cs typeface="Times New Roman" pitchFamily="18" charset="0"/>
              </a:rPr>
              <a:t>What is the problem?</a:t>
            </a:r>
          </a:p>
          <a:p>
            <a:pPr lvl="0" fontAlgn="base">
              <a:spcBef>
                <a:spcPct val="0"/>
              </a:spcBef>
              <a:spcAft>
                <a:spcPct val="0"/>
              </a:spcAft>
              <a:buFont typeface="Wingdings" panose="05000000000000000000" pitchFamily="2" charset="2"/>
              <a:buChar char="§"/>
            </a:pPr>
            <a:endParaRPr lang="en-US" sz="2900" dirty="0">
              <a:cs typeface="Times New Roman" pitchFamily="18" charset="0"/>
            </a:endParaRPr>
          </a:p>
          <a:p>
            <a:pPr lvl="0" fontAlgn="base">
              <a:spcBef>
                <a:spcPct val="0"/>
              </a:spcBef>
              <a:spcAft>
                <a:spcPct val="0"/>
              </a:spcAft>
              <a:buFont typeface="Wingdings" panose="05000000000000000000" pitchFamily="2" charset="2"/>
              <a:buChar char="§"/>
            </a:pPr>
            <a:r>
              <a:rPr lang="en-US" sz="2900" dirty="0">
                <a:cs typeface="Times New Roman" pitchFamily="18" charset="0"/>
              </a:rPr>
              <a:t>What is the cause?</a:t>
            </a:r>
          </a:p>
          <a:p>
            <a:pPr lvl="0" fontAlgn="base">
              <a:spcBef>
                <a:spcPct val="0"/>
              </a:spcBef>
              <a:spcAft>
                <a:spcPct val="0"/>
              </a:spcAft>
              <a:buFont typeface="Wingdings" panose="05000000000000000000" pitchFamily="2" charset="2"/>
              <a:buChar char="§"/>
            </a:pPr>
            <a:endParaRPr lang="en-US" sz="2900" dirty="0">
              <a:cs typeface="Times New Roman" pitchFamily="18" charset="0"/>
            </a:endParaRPr>
          </a:p>
          <a:p>
            <a:pPr lvl="0" fontAlgn="base">
              <a:spcBef>
                <a:spcPct val="0"/>
              </a:spcBef>
              <a:spcAft>
                <a:spcPct val="0"/>
              </a:spcAft>
              <a:buFont typeface="Wingdings" panose="05000000000000000000" pitchFamily="2" charset="2"/>
              <a:buChar char="§"/>
            </a:pPr>
            <a:r>
              <a:rPr lang="en-US" sz="2900" dirty="0">
                <a:cs typeface="Times New Roman" pitchFamily="18" charset="0"/>
              </a:rPr>
              <a:t>What works?</a:t>
            </a:r>
          </a:p>
          <a:p>
            <a:pPr lvl="0" fontAlgn="base">
              <a:spcBef>
                <a:spcPct val="0"/>
              </a:spcBef>
              <a:spcAft>
                <a:spcPct val="0"/>
              </a:spcAft>
              <a:buFont typeface="Wingdings" panose="05000000000000000000" pitchFamily="2" charset="2"/>
              <a:buChar char="§"/>
            </a:pPr>
            <a:endParaRPr lang="en-US" sz="2900" dirty="0">
              <a:cs typeface="Times New Roman" pitchFamily="18" charset="0"/>
            </a:endParaRPr>
          </a:p>
          <a:p>
            <a:pPr lvl="0" fontAlgn="base">
              <a:spcBef>
                <a:spcPct val="0"/>
              </a:spcBef>
              <a:spcAft>
                <a:spcPct val="0"/>
              </a:spcAft>
              <a:buFont typeface="Wingdings" panose="05000000000000000000" pitchFamily="2" charset="2"/>
              <a:buChar char="§"/>
            </a:pPr>
            <a:r>
              <a:rPr lang="en-US" sz="2900" dirty="0">
                <a:cs typeface="Times New Roman" pitchFamily="18" charset="0"/>
              </a:rPr>
              <a:t>How do you do it?</a:t>
            </a:r>
          </a:p>
          <a:p>
            <a:endParaRPr lang="en-GB" dirty="0"/>
          </a:p>
          <a:p>
            <a:pPr marL="0" indent="0" algn="ctr">
              <a:buNone/>
            </a:pPr>
            <a:r>
              <a:rPr lang="en-GB" b="1" dirty="0"/>
              <a:t>Feedback to the whole class</a:t>
            </a:r>
          </a:p>
        </p:txBody>
      </p:sp>
    </p:spTree>
    <p:extLst>
      <p:ext uri="{BB962C8B-B14F-4D97-AF65-F5344CB8AC3E}">
        <p14:creationId xmlns:p14="http://schemas.microsoft.com/office/powerpoint/2010/main" val="5472905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75A89-7860-5436-1F5A-C93CD2B0AA50}"/>
              </a:ext>
            </a:extLst>
          </p:cNvPr>
          <p:cNvSpPr>
            <a:spLocks noGrp="1"/>
          </p:cNvSpPr>
          <p:nvPr>
            <p:ph type="title"/>
          </p:nvPr>
        </p:nvSpPr>
        <p:spPr/>
        <p:txBody>
          <a:bodyPr/>
          <a:lstStyle/>
          <a:p>
            <a:r>
              <a:rPr lang="en-GB" b="1" dirty="0">
                <a:solidFill>
                  <a:schemeClr val="accent1"/>
                </a:solidFill>
              </a:rPr>
              <a:t>Any Questions?</a:t>
            </a:r>
          </a:p>
        </p:txBody>
      </p:sp>
    </p:spTree>
    <p:extLst>
      <p:ext uri="{BB962C8B-B14F-4D97-AF65-F5344CB8AC3E}">
        <p14:creationId xmlns:p14="http://schemas.microsoft.com/office/powerpoint/2010/main" val="24575086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C708D-33B9-E98E-CDE8-84F98833A382}"/>
              </a:ext>
            </a:extLst>
          </p:cNvPr>
          <p:cNvSpPr>
            <a:spLocks noGrp="1"/>
          </p:cNvSpPr>
          <p:nvPr>
            <p:ph type="title"/>
          </p:nvPr>
        </p:nvSpPr>
        <p:spPr/>
        <p:txBody>
          <a:bodyPr/>
          <a:lstStyle/>
          <a:p>
            <a:r>
              <a:rPr lang="en-GB" dirty="0"/>
              <a:t>3 Things I learned Today?</a:t>
            </a:r>
          </a:p>
        </p:txBody>
      </p:sp>
      <p:pic>
        <p:nvPicPr>
          <p:cNvPr id="1026" name="Picture 2" descr="So what did you learn today? – Lilia Natukunda-Bagabo's Blog">
            <a:extLst>
              <a:ext uri="{FF2B5EF4-FFF2-40B4-BE49-F238E27FC236}">
                <a16:creationId xmlns:a16="http://schemas.microsoft.com/office/drawing/2014/main" id="{CAF80CC2-A711-E3E6-1818-C28FF7895A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0438" y="2357438"/>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61683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46795-8E80-F15A-E626-808E8A694C73}"/>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82DFB84E-16F3-346D-90AA-CFA0D578E0D9}"/>
              </a:ext>
            </a:extLst>
          </p:cNvPr>
          <p:cNvSpPr>
            <a:spLocks noGrp="1"/>
          </p:cNvSpPr>
          <p:nvPr>
            <p:ph idx="1"/>
          </p:nvPr>
        </p:nvSpPr>
        <p:spPr/>
        <p:txBody>
          <a:bodyPr>
            <a:normAutofit fontScale="55000" lnSpcReduction="20000"/>
          </a:bodyPr>
          <a:lstStyle/>
          <a:p>
            <a:pPr>
              <a:buFont typeface="Wingdings" panose="05000000000000000000" pitchFamily="2" charset="2"/>
              <a:buChar char="§"/>
            </a:pPr>
            <a:r>
              <a:rPr lang="en-GB" sz="2400" dirty="0">
                <a:solidFill>
                  <a:srgbClr val="000000"/>
                </a:solidFill>
              </a:rPr>
              <a:t>Centres for Disease Control (2012) </a:t>
            </a:r>
            <a:r>
              <a:rPr lang="en-GB" sz="2400" i="1" dirty="0">
                <a:solidFill>
                  <a:srgbClr val="000000"/>
                </a:solidFill>
              </a:rPr>
              <a:t>Introduction to Epidemiology: Core Epidemiologic Functions</a:t>
            </a:r>
            <a:r>
              <a:rPr lang="en-GB" sz="2400" dirty="0">
                <a:solidFill>
                  <a:srgbClr val="000000"/>
                </a:solidFill>
              </a:rPr>
              <a:t>  Available at: </a:t>
            </a:r>
            <a:r>
              <a:rPr lang="en-GB" sz="2400" dirty="0">
                <a:solidFill>
                  <a:srgbClr val="000000"/>
                </a:solidFill>
                <a:hlinkClick r:id="rId2"/>
              </a:rPr>
              <a:t>https://www.cdc.gov/csels/dsepd/ss1978/Lesson1/Section4.html#_ref18</a:t>
            </a:r>
            <a:r>
              <a:rPr lang="en-GB" sz="2400" dirty="0">
                <a:solidFill>
                  <a:srgbClr val="000000"/>
                </a:solidFill>
              </a:rPr>
              <a:t> (Accessed date 22</a:t>
            </a:r>
            <a:r>
              <a:rPr lang="en-GB" sz="2400" baseline="30000" dirty="0">
                <a:solidFill>
                  <a:srgbClr val="000000"/>
                </a:solidFill>
              </a:rPr>
              <a:t>nd</a:t>
            </a:r>
            <a:r>
              <a:rPr lang="en-GB" sz="2400" dirty="0">
                <a:solidFill>
                  <a:srgbClr val="000000"/>
                </a:solidFill>
              </a:rPr>
              <a:t> August 2022).</a:t>
            </a:r>
          </a:p>
          <a:p>
            <a:pPr>
              <a:buFont typeface="Wingdings" panose="05000000000000000000" pitchFamily="2" charset="2"/>
              <a:buChar char="§"/>
            </a:pPr>
            <a:r>
              <a:rPr lang="en-GB" sz="2400" dirty="0"/>
              <a:t>Centres for Disease Control and Prevention </a:t>
            </a:r>
            <a:r>
              <a:rPr lang="en-GB" sz="2400" dirty="0">
                <a:solidFill>
                  <a:srgbClr val="000000"/>
                </a:solidFill>
              </a:rPr>
              <a:t>CDC foundation (2022) </a:t>
            </a:r>
            <a:r>
              <a:rPr lang="en-GB" sz="2400" i="1" dirty="0">
                <a:solidFill>
                  <a:srgbClr val="000000"/>
                </a:solidFill>
              </a:rPr>
              <a:t>What is public health problem A</a:t>
            </a:r>
            <a:r>
              <a:rPr lang="en-GB" sz="2400" dirty="0">
                <a:solidFill>
                  <a:srgbClr val="000000"/>
                </a:solidFill>
              </a:rPr>
              <a:t>vailable at  </a:t>
            </a:r>
            <a:r>
              <a:rPr lang="en-GB" sz="2400" dirty="0">
                <a:solidFill>
                  <a:srgbClr val="000000"/>
                </a:solidFill>
                <a:hlinkClick r:id="rId3"/>
              </a:rPr>
              <a:t>https://www.cdcfoundation.org/what-public-health</a:t>
            </a:r>
            <a:r>
              <a:rPr lang="en-GB" sz="2400" dirty="0">
                <a:solidFill>
                  <a:srgbClr val="000000"/>
                </a:solidFill>
              </a:rPr>
              <a:t> (accessed date 15th August 2022). Giesecke, J. (2017). Modern infectious disease epidemiology. CRC Press</a:t>
            </a:r>
          </a:p>
          <a:p>
            <a:pPr>
              <a:buFont typeface="Wingdings" panose="05000000000000000000" pitchFamily="2" charset="2"/>
              <a:buChar char="§"/>
            </a:pPr>
            <a:r>
              <a:rPr lang="en-GB" sz="2400" dirty="0">
                <a:solidFill>
                  <a:srgbClr val="000000"/>
                </a:solidFill>
              </a:rPr>
              <a:t>Key principles of infectious diseases epidemiology </a:t>
            </a:r>
          </a:p>
          <a:p>
            <a:pPr>
              <a:buFont typeface="Wingdings" panose="05000000000000000000" pitchFamily="2" charset="2"/>
              <a:buChar char="§"/>
            </a:pPr>
            <a:r>
              <a:rPr lang="en-GB" sz="2400" dirty="0">
                <a:solidFill>
                  <a:srgbClr val="000000"/>
                </a:solidFill>
              </a:rPr>
              <a:t>Gov.UK (2022) Immunisation Available at: https://www.gov.uk/government/collections/immunisation (Accessed date 30th September 2022).</a:t>
            </a:r>
          </a:p>
          <a:p>
            <a:pPr>
              <a:buFont typeface="Wingdings" panose="05000000000000000000" pitchFamily="2" charset="2"/>
              <a:buChar char="§"/>
            </a:pPr>
            <a:r>
              <a:rPr lang="en-GB" sz="2400" dirty="0">
                <a:solidFill>
                  <a:srgbClr val="000000"/>
                </a:solidFill>
              </a:rPr>
              <a:t>Last JM. A (1998) Dictionary of Epidemiology. New York: Oxford University Press.</a:t>
            </a:r>
          </a:p>
          <a:p>
            <a:pPr>
              <a:buFont typeface="Wingdings" panose="05000000000000000000" pitchFamily="2" charset="2"/>
              <a:buChar char="§"/>
            </a:pPr>
            <a:r>
              <a:rPr lang="en-GB" sz="2400" dirty="0">
                <a:solidFill>
                  <a:srgbClr val="000000"/>
                </a:solidFill>
              </a:rPr>
              <a:t>National Health Service (2022) Why vaccination is safe and important Available at: https://www.nhs.uk/conditions/vaccinations/why-vaccination-is-safe-and-important/ (Accessed date 30th September 2022).</a:t>
            </a:r>
          </a:p>
          <a:p>
            <a:pPr>
              <a:buFont typeface="Wingdings" panose="05000000000000000000" pitchFamily="2" charset="2"/>
              <a:buChar char="§"/>
            </a:pPr>
            <a:r>
              <a:rPr lang="en-GB" sz="2400" dirty="0">
                <a:solidFill>
                  <a:srgbClr val="000000"/>
                </a:solidFill>
              </a:rPr>
              <a:t>Norman N. (2006) Controlling Communicable Disease. Open University press </a:t>
            </a:r>
          </a:p>
          <a:p>
            <a:pPr>
              <a:buFont typeface="Wingdings" panose="05000000000000000000" pitchFamily="2" charset="2"/>
              <a:buChar char="§"/>
            </a:pPr>
            <a:r>
              <a:rPr lang="en-GB" sz="2400" dirty="0">
                <a:solidFill>
                  <a:srgbClr val="000000"/>
                </a:solidFill>
              </a:rPr>
              <a:t>Monitoring, measuring and evaluation of population health Available at: https://www.ncbi.nlm.nih.gov/books/NBK547668/ ( Accessed date 30th September 2022</a:t>
            </a:r>
          </a:p>
          <a:p>
            <a:pPr>
              <a:buFont typeface="Wingdings" panose="05000000000000000000" pitchFamily="2" charset="2"/>
              <a:buChar char="§"/>
            </a:pPr>
            <a:r>
              <a:rPr lang="en-GB" sz="2400" dirty="0">
                <a:solidFill>
                  <a:srgbClr val="000000"/>
                </a:solidFill>
              </a:rPr>
              <a:t>Orenstein WA, Bernier RH. (1990) Surveillance: information for action. </a:t>
            </a:r>
            <a:r>
              <a:rPr lang="en-GB" sz="2400" dirty="0" err="1">
                <a:solidFill>
                  <a:srgbClr val="000000"/>
                </a:solidFill>
              </a:rPr>
              <a:t>Pediatric</a:t>
            </a:r>
            <a:r>
              <a:rPr lang="en-GB" sz="2400" dirty="0">
                <a:solidFill>
                  <a:srgbClr val="000000"/>
                </a:solidFill>
              </a:rPr>
              <a:t> Clinical North Am 37, pp.709–734.</a:t>
            </a:r>
            <a:endParaRPr lang="en-GB" sz="2400" b="0" i="0" dirty="0">
              <a:solidFill>
                <a:srgbClr val="000000"/>
              </a:solidFill>
              <a:effectLst/>
            </a:endParaRPr>
          </a:p>
          <a:p>
            <a:pPr>
              <a:buFont typeface="Wingdings" panose="05000000000000000000" pitchFamily="2" charset="2"/>
              <a:buChar char="§"/>
            </a:pPr>
            <a:r>
              <a:rPr lang="en-GB" sz="2400" b="0" i="0" dirty="0">
                <a:solidFill>
                  <a:srgbClr val="000000"/>
                </a:solidFill>
                <a:effectLst/>
              </a:rPr>
              <a:t>Snow J. (1936) Snow on cholera. London: Humphrey Milford: Oxford University Press.</a:t>
            </a:r>
          </a:p>
          <a:p>
            <a:pPr>
              <a:buFont typeface="Wingdings" panose="05000000000000000000" pitchFamily="2" charset="2"/>
              <a:buChar char="§"/>
            </a:pPr>
            <a:r>
              <a:rPr lang="en-GB" sz="2400" dirty="0">
                <a:solidFill>
                  <a:srgbClr val="000000"/>
                </a:solidFill>
              </a:rPr>
              <a:t>Thacker SB. (2002) Historical development. In: Teutsch SM, Churchill RE, editors. Principles and practice of public health surveillance, 2nd ed. New York: Oxford University Press p. 1–16.</a:t>
            </a:r>
          </a:p>
          <a:p>
            <a:endParaRPr lang="en-GB" sz="2400" dirty="0">
              <a:solidFill>
                <a:srgbClr val="000000"/>
              </a:solidFill>
              <a:latin typeface="Open Sans" panose="020B0606030504020204" pitchFamily="34" charset="0"/>
            </a:endParaRPr>
          </a:p>
          <a:p>
            <a:endParaRPr lang="en-GB" sz="2400" b="0" i="0" dirty="0">
              <a:solidFill>
                <a:srgbClr val="000000"/>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8974373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0E2BAB8-4221-4067-9D5B-B5D71A167474}">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2705</Words>
  <Application>Microsoft Office PowerPoint</Application>
  <PresentationFormat>On-screen Show (4:3)</PresentationFormat>
  <Paragraphs>278</Paragraphs>
  <Slides>50</Slides>
  <Notes>11</Notes>
  <HiddenSlides>5</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50</vt:i4>
      </vt:variant>
    </vt:vector>
  </HeadingPairs>
  <TitlesOfParts>
    <vt:vector size="61" baseType="lpstr">
      <vt:lpstr>Myriad Pro</vt:lpstr>
      <vt:lpstr>Arial</vt:lpstr>
      <vt:lpstr>Calibri</vt:lpstr>
      <vt:lpstr>Century Gothic</vt:lpstr>
      <vt:lpstr>Courier New</vt:lpstr>
      <vt:lpstr>Open Sans</vt:lpstr>
      <vt:lpstr>Palatino Linotype</vt:lpstr>
      <vt:lpstr>Tahoma</vt:lpstr>
      <vt:lpstr>Times New Roman</vt:lpstr>
      <vt:lpstr>Wingdings</vt:lpstr>
      <vt:lpstr>20140311PresentationUWTSDTemplate</vt:lpstr>
      <vt:lpstr>  Social Epidemiology and Public Health Development      Week 9</vt:lpstr>
      <vt:lpstr>Learning outcomes</vt:lpstr>
      <vt:lpstr>Aims of the Session</vt:lpstr>
      <vt:lpstr>Module Summary</vt:lpstr>
      <vt:lpstr>What are Public Health Problems?</vt:lpstr>
      <vt:lpstr>Public Health Problems</vt:lpstr>
      <vt:lpstr>Public Health Problems</vt:lpstr>
      <vt:lpstr>Activity 1</vt:lpstr>
      <vt:lpstr>Activity 2</vt:lpstr>
      <vt:lpstr>What is a Public Health  Approach? </vt:lpstr>
      <vt:lpstr>Public Health Approach</vt:lpstr>
      <vt:lpstr>Public health surveillance</vt:lpstr>
      <vt:lpstr>Public Health Surveillance</vt:lpstr>
      <vt:lpstr>Public Health Surveillance</vt:lpstr>
      <vt:lpstr>What is purpose of surveillance?</vt:lpstr>
      <vt:lpstr>Public Health Surveillance</vt:lpstr>
      <vt:lpstr>Purpose of surveillance</vt:lpstr>
      <vt:lpstr>Public Health Surveillance</vt:lpstr>
      <vt:lpstr>What are the types of Surveillance?</vt:lpstr>
      <vt:lpstr>Types of surveillance</vt:lpstr>
      <vt:lpstr>Types of surveillance cont.</vt:lpstr>
      <vt:lpstr>Activity </vt:lpstr>
      <vt:lpstr>Activity </vt:lpstr>
      <vt:lpstr>Activities</vt:lpstr>
      <vt:lpstr>Activity 1</vt:lpstr>
      <vt:lpstr>Activity 2</vt:lpstr>
      <vt:lpstr>Activity 3</vt:lpstr>
      <vt:lpstr>Public Health  Approach</vt:lpstr>
      <vt:lpstr>Public Health  Approach</vt:lpstr>
      <vt:lpstr>Public Health  Approach</vt:lpstr>
      <vt:lpstr>PowerPoint Presentation</vt:lpstr>
      <vt:lpstr>Application of a public health approach to an infectious disease  Case study: Cholera  </vt:lpstr>
      <vt:lpstr>Application of a Public Health Approach</vt:lpstr>
      <vt:lpstr>John Snow-Cholera Research A Public Health Approach</vt:lpstr>
      <vt:lpstr>John Snow-Cholera Research</vt:lpstr>
      <vt:lpstr>John Snow-Cholera Research</vt:lpstr>
      <vt:lpstr>John Snow-Cholera Research</vt:lpstr>
      <vt:lpstr>Identification of Risk Factor  — What Is the Cause?</vt:lpstr>
      <vt:lpstr>Identification of Risk Factor  — What Is the Cause?</vt:lpstr>
      <vt:lpstr>Identification of Risk Factor  — What Is the Cause?</vt:lpstr>
      <vt:lpstr>Intervention Evaluation —  What Works?</vt:lpstr>
      <vt:lpstr>Intervention Evaluation —  What Works?</vt:lpstr>
      <vt:lpstr>Implementation — How Do You Do It?</vt:lpstr>
      <vt:lpstr>Implementation — How Do You Do It?</vt:lpstr>
      <vt:lpstr>Activity 4</vt:lpstr>
      <vt:lpstr>Activity </vt:lpstr>
      <vt:lpstr>Activity 6</vt:lpstr>
      <vt:lpstr>Any Questions?</vt:lpstr>
      <vt:lpstr>3 Things I learned Today?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7</cp:revision>
  <dcterms:created xsi:type="dcterms:W3CDTF">2015-04-14T15:21:28Z</dcterms:created>
  <dcterms:modified xsi:type="dcterms:W3CDTF">2026-01-31T14:06:30Z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