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57" r:id="rId3"/>
    <p:sldId id="258" r:id="rId4"/>
    <p:sldId id="259" r:id="rId5"/>
    <p:sldId id="269" r:id="rId6"/>
    <p:sldId id="260" r:id="rId7"/>
    <p:sldId id="262" r:id="rId8"/>
    <p:sldId id="267" r:id="rId9"/>
    <p:sldId id="268"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‹Nº›</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11/03/2026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11/03/2026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11/03/2026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‹Nº›</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‹Nº›</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11/03/2026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‹Nº›</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 TargetMode="External" /><Relationship Id="rId2" Type="http://schemas.openxmlformats.org/officeDocument/2006/relationships/hyperlink" Target="https://calculatorultra.com/en/tool/drop-in-sales-calculator.html#google_vignette" TargetMode="External" /><Relationship Id="rId1" Type="http://schemas.openxmlformats.org/officeDocument/2006/relationships/slideLayout" Target="../slideLayouts/slideLayout3.xml" /><Relationship Id="rId4" Type="http://schemas.openxmlformats.org/officeDocument/2006/relationships/hyperlink" Target="https://www.investopedia.com/" TargetMode="External" /></Relationships>
</file>

<file path=ppt/slides/_rels/slide1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327686" y="1277004"/>
            <a:ext cx="8427720" cy="3586798"/>
          </a:xfrm>
        </p:spPr>
        <p:txBody>
          <a:bodyPr>
            <a:normAutofit/>
          </a:bodyPr>
          <a:lstStyle/>
          <a:p>
            <a:r>
              <a:rPr lang="en-GB" sz="3200" dirty="0">
                <a:latin typeface="A"/>
              </a:rPr>
              <a:t>MODULE NAME</a:t>
            </a:r>
            <a:r>
              <a:rPr lang="es-ES" sz="3200" dirty="0">
                <a:latin typeface="A"/>
              </a:rPr>
              <a:t>:</a:t>
            </a:r>
            <a:r>
              <a:rPr lang="es-ES" sz="3200" dirty="0" err="1">
                <a:latin typeface="A"/>
              </a:rPr>
              <a:t>Problem</a:t>
            </a:r>
            <a:r>
              <a:rPr lang="es-ES" sz="3200" dirty="0">
                <a:latin typeface="A"/>
              </a:rPr>
              <a:t> </a:t>
            </a:r>
            <a:r>
              <a:rPr lang="es-ES" sz="3200" dirty="0" err="1">
                <a:latin typeface="A"/>
              </a:rPr>
              <a:t>Solving</a:t>
            </a:r>
            <a:r>
              <a:rPr lang="es-ES" sz="3200">
                <a:latin typeface="A"/>
              </a:rPr>
              <a:t> and </a:t>
            </a:r>
            <a:r>
              <a:rPr lang="es-ES" sz="3200" dirty="0" err="1">
                <a:latin typeface="A"/>
              </a:rPr>
              <a:t>Decision</a:t>
            </a:r>
            <a:r>
              <a:rPr lang="es-ES" sz="3200" dirty="0">
                <a:latin typeface="A"/>
              </a:rPr>
              <a:t> </a:t>
            </a:r>
            <a:r>
              <a:rPr lang="es-ES" sz="3200" dirty="0" err="1">
                <a:latin typeface="A"/>
              </a:rPr>
              <a:t>Making</a:t>
            </a:r>
            <a:br>
              <a:rPr lang="en-GB" sz="3200" dirty="0">
                <a:latin typeface="A"/>
              </a:rPr>
            </a:br>
            <a:r>
              <a:rPr lang="en-GB" sz="3200" dirty="0">
                <a:latin typeface="A"/>
              </a:rPr>
              <a:t>MODULE CODE</a:t>
            </a:r>
            <a:r>
              <a:rPr lang="es-ES" sz="3200" dirty="0">
                <a:latin typeface="A"/>
              </a:rPr>
              <a:t>:</a:t>
            </a:r>
            <a:r>
              <a:rPr lang="en-GB" sz="3200" dirty="0">
                <a:latin typeface="A"/>
              </a:rPr>
              <a:t> </a:t>
            </a:r>
            <a:br>
              <a:rPr lang="en-GB" sz="3200" dirty="0">
                <a:latin typeface="A"/>
              </a:rPr>
            </a:br>
            <a:r>
              <a:rPr lang="en-GB" sz="3200" dirty="0">
                <a:latin typeface="A"/>
              </a:rPr>
              <a:t>STUDENT NAME</a:t>
            </a:r>
            <a:r>
              <a:rPr lang="es-ES" sz="3200" dirty="0">
                <a:latin typeface="A"/>
              </a:rPr>
              <a:t>: </a:t>
            </a:r>
            <a:r>
              <a:rPr lang="es-ES" sz="3200" dirty="0" err="1">
                <a:latin typeface="A"/>
              </a:rPr>
              <a:t>Yissey</a:t>
            </a:r>
            <a:r>
              <a:rPr lang="es-ES" sz="3200" dirty="0">
                <a:latin typeface="A"/>
              </a:rPr>
              <a:t> Olivera</a:t>
            </a:r>
            <a:r>
              <a:rPr lang="en-GB" sz="3200" dirty="0">
                <a:latin typeface="A"/>
              </a:rPr>
              <a:t> </a:t>
            </a:r>
            <a:br>
              <a:rPr lang="en-GB" sz="3200" dirty="0">
                <a:latin typeface="A"/>
              </a:rPr>
            </a:br>
            <a:r>
              <a:rPr lang="en-GB" sz="3200" dirty="0">
                <a:latin typeface="A"/>
              </a:rPr>
              <a:t>STUDENT ID </a:t>
            </a:r>
            <a:r>
              <a:rPr lang="es-ES" sz="3200" dirty="0">
                <a:latin typeface="A"/>
              </a:rPr>
              <a:t>: 2510387</a:t>
            </a:r>
            <a:br>
              <a:rPr lang="en-GB" sz="3200" dirty="0">
                <a:latin typeface="A"/>
              </a:rPr>
            </a:br>
            <a:r>
              <a:rPr lang="en-GB" sz="3200" dirty="0">
                <a:latin typeface="A"/>
              </a:rPr>
              <a:t>LECTURER</a:t>
            </a:r>
            <a:r>
              <a:rPr lang="es-ES" sz="3200" dirty="0">
                <a:latin typeface="A"/>
              </a:rPr>
              <a:t>: </a:t>
            </a:r>
            <a:r>
              <a:rPr lang="es-ES" sz="3200" dirty="0" err="1">
                <a:latin typeface="A"/>
              </a:rPr>
              <a:t>Anitta</a:t>
            </a:r>
            <a:br>
              <a:rPr lang="en-GB" sz="3200" dirty="0">
                <a:latin typeface="A"/>
              </a:rPr>
            </a:br>
            <a:r>
              <a:rPr lang="en-GB" sz="3200" dirty="0">
                <a:latin typeface="A"/>
              </a:rPr>
              <a:t>Assignment 1: Pre</a:t>
            </a:r>
            <a:r>
              <a:rPr lang="es-ES" sz="3200" dirty="0" err="1">
                <a:latin typeface="A"/>
              </a:rPr>
              <a:t>sentation</a:t>
            </a:r>
            <a:endParaRPr lang="en-GB" sz="3200" dirty="0">
              <a:latin typeface="A"/>
            </a:endParaRP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2407946" y="200072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567643" y="1662834"/>
            <a:ext cx="10038882" cy="4319195"/>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endParaRPr lang="es-ES" sz="1500" b="1" dirty="0">
              <a:solidFill>
                <a:srgbClr val="111111"/>
              </a:solidFill>
              <a:latin typeface="Roboto"/>
              <a:ea typeface="Roboto"/>
              <a:cs typeface="Roboto"/>
            </a:endParaRPr>
          </a:p>
          <a:p>
            <a:endParaRPr lang="es-ES" sz="1400" b="0" i="0" dirty="0">
              <a:solidFill>
                <a:srgbClr val="0A0A0A"/>
              </a:solidFill>
              <a:effectLst/>
              <a:latin typeface="Google Sans"/>
            </a:endParaRPr>
          </a:p>
          <a:p>
            <a:r>
              <a:rPr lang="es-ES" sz="1800" b="1" i="0" dirty="0" err="1">
                <a:solidFill>
                  <a:srgbClr val="0A0A0A"/>
                </a:solidFill>
                <a:effectLst/>
                <a:latin typeface="Google Sans"/>
              </a:rPr>
              <a:t>Problem</a:t>
            </a:r>
            <a:r>
              <a:rPr lang="es-ES" sz="1800" b="1" i="0" dirty="0">
                <a:solidFill>
                  <a:srgbClr val="0A0A0A"/>
                </a:solidFill>
                <a:effectLst/>
                <a:latin typeface="Google Sans"/>
              </a:rPr>
              <a:t> </a:t>
            </a:r>
            <a:r>
              <a:rPr lang="es-ES" sz="1800" b="1" i="0" dirty="0" err="1">
                <a:solidFill>
                  <a:srgbClr val="0A0A0A"/>
                </a:solidFill>
                <a:effectLst/>
                <a:latin typeface="Google Sans"/>
              </a:rPr>
              <a:t>Statement</a:t>
            </a:r>
            <a:r>
              <a:rPr lang="es-ES" sz="1800" b="1" i="0" dirty="0">
                <a:solidFill>
                  <a:srgbClr val="0A0A0A"/>
                </a:solidFill>
                <a:effectLst/>
                <a:latin typeface="Google Sans"/>
              </a:rPr>
              <a:t>:</a:t>
            </a:r>
            <a:r>
              <a:rPr lang="es-ES" sz="1800" b="0" i="0" dirty="0">
                <a:solidFill>
                  <a:srgbClr val="0A0A0A"/>
                </a:solidFill>
                <a:effectLst/>
                <a:latin typeface="Google Sans"/>
              </a:rPr>
              <a:t> Green Haven </a:t>
            </a:r>
            <a:r>
              <a:rPr lang="es-ES" sz="1800" b="0" i="0" dirty="0" err="1">
                <a:solidFill>
                  <a:srgbClr val="0A0A0A"/>
                </a:solidFill>
                <a:effectLst/>
                <a:latin typeface="Google Sans"/>
              </a:rPr>
              <a:t>Florists</a:t>
            </a:r>
            <a:r>
              <a:rPr lang="es-ES" sz="1800" b="0" i="0" dirty="0">
                <a:solidFill>
                  <a:srgbClr val="0A0A0A"/>
                </a:solidFill>
                <a:effectLst/>
                <a:latin typeface="Google Sans"/>
              </a:rPr>
              <a:t> </a:t>
            </a:r>
            <a:r>
              <a:rPr lang="es-ES" sz="1800" b="0" i="0" dirty="0" err="1">
                <a:solidFill>
                  <a:srgbClr val="0A0A0A"/>
                </a:solidFill>
                <a:effectLst/>
                <a:latin typeface="Google Sans"/>
              </a:rPr>
              <a:t>is</a:t>
            </a:r>
            <a:r>
              <a:rPr lang="es-ES" sz="1800" b="0" i="0" dirty="0">
                <a:solidFill>
                  <a:srgbClr val="0A0A0A"/>
                </a:solidFill>
                <a:effectLst/>
                <a:latin typeface="Google Sans"/>
              </a:rPr>
              <a:t> </a:t>
            </a:r>
            <a:r>
              <a:rPr lang="es-ES" sz="1800" b="0" i="0" dirty="0" err="1">
                <a:solidFill>
                  <a:srgbClr val="0A0A0A"/>
                </a:solidFill>
                <a:effectLst/>
                <a:latin typeface="Google Sans"/>
              </a:rPr>
              <a:t>currently</a:t>
            </a:r>
            <a:r>
              <a:rPr lang="es-ES" sz="1800" b="0" i="0" dirty="0">
                <a:solidFill>
                  <a:srgbClr val="0A0A0A"/>
                </a:solidFill>
                <a:effectLst/>
                <a:latin typeface="Google Sans"/>
              </a:rPr>
              <a:t> </a:t>
            </a:r>
            <a:r>
              <a:rPr lang="es-ES" sz="1800" b="0" i="0" dirty="0" err="1">
                <a:solidFill>
                  <a:srgbClr val="0A0A0A"/>
                </a:solidFill>
                <a:effectLst/>
                <a:latin typeface="Google Sans"/>
              </a:rPr>
              <a:t>facing</a:t>
            </a:r>
            <a:r>
              <a:rPr lang="es-ES" sz="1800" b="0" i="0" dirty="0">
                <a:solidFill>
                  <a:srgbClr val="0A0A0A"/>
                </a:solidFill>
                <a:effectLst/>
                <a:latin typeface="Google Sans"/>
              </a:rPr>
              <a:t> a </a:t>
            </a:r>
            <a:r>
              <a:rPr lang="es-ES" sz="1800" b="0" i="0" dirty="0" err="1">
                <a:solidFill>
                  <a:srgbClr val="0A0A0A"/>
                </a:solidFill>
                <a:effectLst/>
                <a:latin typeface="Google Sans"/>
              </a:rPr>
              <a:t>significant</a:t>
            </a:r>
            <a:r>
              <a:rPr lang="es-ES" sz="1800" b="0" i="0" dirty="0">
                <a:solidFill>
                  <a:srgbClr val="0A0A0A"/>
                </a:solidFill>
                <a:effectLst/>
                <a:latin typeface="Google Sans"/>
              </a:rPr>
              <a:t> decline in </a:t>
            </a:r>
            <a:r>
              <a:rPr lang="es-ES" sz="1800" b="0" i="0" dirty="0" err="1">
                <a:solidFill>
                  <a:srgbClr val="0A0A0A"/>
                </a:solidFill>
                <a:effectLst/>
                <a:latin typeface="Google Sans"/>
              </a:rPr>
              <a:t>revenue</a:t>
            </a:r>
            <a:r>
              <a:rPr lang="es-ES" sz="1800" b="0" i="0" dirty="0">
                <a:solidFill>
                  <a:srgbClr val="0A0A0A"/>
                </a:solidFill>
                <a:effectLst/>
                <a:latin typeface="Google Sans"/>
              </a:rPr>
              <a:t> </a:t>
            </a:r>
            <a:r>
              <a:rPr lang="es-ES" sz="1800" b="0" i="0" dirty="0" err="1">
                <a:solidFill>
                  <a:srgbClr val="0A0A0A"/>
                </a:solidFill>
                <a:effectLst/>
                <a:latin typeface="Google Sans"/>
              </a:rPr>
              <a:t>compared</a:t>
            </a:r>
            <a:r>
              <a:rPr lang="es-ES" sz="1800" b="0" i="0" dirty="0">
                <a:solidFill>
                  <a:srgbClr val="0A0A0A"/>
                </a:solidFill>
                <a:effectLst/>
                <a:latin typeface="Google Sans"/>
              </a:rPr>
              <a:t> to </a:t>
            </a:r>
            <a:r>
              <a:rPr lang="es-ES" sz="1800" b="0" i="0" dirty="0" err="1">
                <a:solidFill>
                  <a:srgbClr val="0A0A0A"/>
                </a:solidFill>
                <a:effectLst/>
                <a:latin typeface="Google Sans"/>
              </a:rPr>
              <a:t>previous</a:t>
            </a:r>
            <a:r>
              <a:rPr lang="es-ES" sz="1800" b="0" i="0" dirty="0">
                <a:solidFill>
                  <a:srgbClr val="0A0A0A"/>
                </a:solidFill>
                <a:effectLst/>
                <a:latin typeface="Google Sans"/>
              </a:rPr>
              <a:t> fiscal </a:t>
            </a:r>
            <a:r>
              <a:rPr lang="es-ES" sz="1800" b="0" i="0" dirty="0" err="1">
                <a:solidFill>
                  <a:srgbClr val="0A0A0A"/>
                </a:solidFill>
                <a:effectLst/>
                <a:latin typeface="Google Sans"/>
              </a:rPr>
              <a:t>years</a:t>
            </a:r>
            <a:r>
              <a:rPr lang="es-ES" sz="1800" b="0" i="0" dirty="0">
                <a:solidFill>
                  <a:srgbClr val="0A0A0A"/>
                </a:solidFill>
                <a:effectLst/>
                <a:latin typeface="Google Sans"/>
              </a:rPr>
              <a:t>.</a:t>
            </a:r>
          </a:p>
          <a:p>
            <a:r>
              <a:rPr lang="es-ES" sz="1800" b="1" i="0" dirty="0" err="1">
                <a:solidFill>
                  <a:srgbClr val="0A0A0A"/>
                </a:solidFill>
                <a:effectLst/>
                <a:latin typeface="Google Sans"/>
              </a:rPr>
              <a:t>Objective</a:t>
            </a:r>
            <a:r>
              <a:rPr lang="es-ES" sz="1800" b="1" i="0" dirty="0">
                <a:solidFill>
                  <a:srgbClr val="0A0A0A"/>
                </a:solidFill>
                <a:effectLst/>
                <a:latin typeface="Google Sans"/>
              </a:rPr>
              <a:t>:</a:t>
            </a:r>
            <a:r>
              <a:rPr lang="es-ES" sz="1800" b="0" i="0" dirty="0">
                <a:solidFill>
                  <a:srgbClr val="0A0A0A"/>
                </a:solidFill>
                <a:effectLst/>
                <a:latin typeface="Google Sans"/>
              </a:rPr>
              <a:t> To </a:t>
            </a:r>
            <a:r>
              <a:rPr lang="es-ES" sz="1800" b="0" i="0" dirty="0" err="1">
                <a:solidFill>
                  <a:srgbClr val="0A0A0A"/>
                </a:solidFill>
                <a:effectLst/>
                <a:latin typeface="Google Sans"/>
              </a:rPr>
              <a:t>identify</a:t>
            </a:r>
            <a:r>
              <a:rPr lang="es-ES" sz="1800" b="0" i="0" dirty="0">
                <a:solidFill>
                  <a:srgbClr val="0A0A0A"/>
                </a:solidFill>
                <a:effectLst/>
                <a:latin typeface="Google Sans"/>
              </a:rPr>
              <a:t> and </a:t>
            </a:r>
            <a:r>
              <a:rPr lang="es-ES" sz="1800" b="0" i="0" dirty="0" err="1">
                <a:solidFill>
                  <a:srgbClr val="0A0A0A"/>
                </a:solidFill>
                <a:effectLst/>
                <a:latin typeface="Google Sans"/>
              </a:rPr>
              <a:t>evaluate</a:t>
            </a:r>
            <a:r>
              <a:rPr lang="es-ES" sz="1800" b="0" i="0" dirty="0">
                <a:solidFill>
                  <a:srgbClr val="0A0A0A"/>
                </a:solidFill>
                <a:effectLst/>
                <a:latin typeface="Google Sans"/>
              </a:rPr>
              <a:t> </a:t>
            </a:r>
            <a:r>
              <a:rPr lang="es-ES" sz="1800" b="0" i="0" dirty="0" err="1">
                <a:solidFill>
                  <a:srgbClr val="0A0A0A"/>
                </a:solidFill>
                <a:effectLst/>
                <a:latin typeface="Google Sans"/>
              </a:rPr>
              <a:t>the</a:t>
            </a:r>
            <a:r>
              <a:rPr lang="es-ES" sz="1800" b="0" i="0" dirty="0">
                <a:solidFill>
                  <a:srgbClr val="0A0A0A"/>
                </a:solidFill>
                <a:effectLst/>
                <a:latin typeface="Google Sans"/>
              </a:rPr>
              <a:t> </a:t>
            </a:r>
            <a:r>
              <a:rPr lang="es-ES" sz="1800" b="0" i="0" dirty="0" err="1">
                <a:solidFill>
                  <a:srgbClr val="0A0A0A"/>
                </a:solidFill>
                <a:effectLst/>
                <a:latin typeface="Google Sans"/>
              </a:rPr>
              <a:t>specific</a:t>
            </a:r>
            <a:r>
              <a:rPr lang="es-ES" sz="1800" b="0" i="0" dirty="0">
                <a:solidFill>
                  <a:srgbClr val="0A0A0A"/>
                </a:solidFill>
                <a:effectLst/>
                <a:latin typeface="Google Sans"/>
              </a:rPr>
              <a:t> </a:t>
            </a:r>
            <a:r>
              <a:rPr lang="es-ES" sz="1800" b="0" i="0" dirty="0" err="1">
                <a:solidFill>
                  <a:srgbClr val="0A0A0A"/>
                </a:solidFill>
                <a:effectLst/>
                <a:latin typeface="Google Sans"/>
              </a:rPr>
              <a:t>external</a:t>
            </a:r>
            <a:r>
              <a:rPr lang="es-ES" sz="1800" b="0" i="0" dirty="0">
                <a:solidFill>
                  <a:srgbClr val="0A0A0A"/>
                </a:solidFill>
                <a:effectLst/>
                <a:latin typeface="Google Sans"/>
              </a:rPr>
              <a:t> and </a:t>
            </a:r>
            <a:r>
              <a:rPr lang="es-ES" sz="1800" b="0" i="0" dirty="0" err="1">
                <a:solidFill>
                  <a:srgbClr val="0A0A0A"/>
                </a:solidFill>
                <a:effectLst/>
                <a:latin typeface="Google Sans"/>
              </a:rPr>
              <a:t>internal</a:t>
            </a:r>
            <a:r>
              <a:rPr lang="es-ES" sz="1800" b="0" i="0" dirty="0">
                <a:solidFill>
                  <a:srgbClr val="0A0A0A"/>
                </a:solidFill>
                <a:effectLst/>
                <a:latin typeface="Google Sans"/>
              </a:rPr>
              <a:t> </a:t>
            </a:r>
            <a:r>
              <a:rPr lang="es-ES" sz="1800" b="0" i="0" dirty="0" err="1">
                <a:solidFill>
                  <a:srgbClr val="0A0A0A"/>
                </a:solidFill>
                <a:effectLst/>
                <a:latin typeface="Google Sans"/>
              </a:rPr>
              <a:t>factors</a:t>
            </a:r>
            <a:r>
              <a:rPr lang="es-ES" sz="1800" b="0" i="0" dirty="0">
                <a:solidFill>
                  <a:srgbClr val="0A0A0A"/>
                </a:solidFill>
                <a:effectLst/>
                <a:latin typeface="Google Sans"/>
              </a:rPr>
              <a:t> </a:t>
            </a:r>
            <a:r>
              <a:rPr lang="es-ES" sz="1800" b="0" i="0" dirty="0" err="1">
                <a:solidFill>
                  <a:srgbClr val="0A0A0A"/>
                </a:solidFill>
                <a:effectLst/>
                <a:latin typeface="Google Sans"/>
              </a:rPr>
              <a:t>contributing</a:t>
            </a:r>
            <a:r>
              <a:rPr lang="es-ES" sz="1800" b="0" i="0" dirty="0">
                <a:solidFill>
                  <a:srgbClr val="0A0A0A"/>
                </a:solidFill>
                <a:effectLst/>
                <a:latin typeface="Google Sans"/>
              </a:rPr>
              <a:t> to </a:t>
            </a:r>
            <a:r>
              <a:rPr lang="es-ES" sz="1800" b="0" i="0" dirty="0" err="1">
                <a:solidFill>
                  <a:srgbClr val="0A0A0A"/>
                </a:solidFill>
                <a:effectLst/>
                <a:latin typeface="Google Sans"/>
              </a:rPr>
              <a:t>this</a:t>
            </a:r>
            <a:r>
              <a:rPr lang="es-ES" sz="1800" b="0" i="0" dirty="0">
                <a:solidFill>
                  <a:srgbClr val="0A0A0A"/>
                </a:solidFill>
                <a:effectLst/>
                <a:latin typeface="Google Sans"/>
              </a:rPr>
              <a:t> </a:t>
            </a:r>
            <a:r>
              <a:rPr lang="es-ES" sz="1800" b="0" i="0" dirty="0" err="1">
                <a:solidFill>
                  <a:srgbClr val="0A0A0A"/>
                </a:solidFill>
                <a:effectLst/>
                <a:latin typeface="Google Sans"/>
              </a:rPr>
              <a:t>downward</a:t>
            </a:r>
            <a:r>
              <a:rPr lang="es-ES" sz="1800" b="0" i="0" dirty="0">
                <a:solidFill>
                  <a:srgbClr val="0A0A0A"/>
                </a:solidFill>
                <a:effectLst/>
                <a:latin typeface="Google Sans"/>
              </a:rPr>
              <a:t> </a:t>
            </a:r>
            <a:r>
              <a:rPr lang="es-ES" sz="1800" b="0" i="0" dirty="0" err="1">
                <a:solidFill>
                  <a:srgbClr val="0A0A0A"/>
                </a:solidFill>
                <a:effectLst/>
                <a:latin typeface="Google Sans"/>
              </a:rPr>
              <a:t>trend</a:t>
            </a:r>
            <a:r>
              <a:rPr lang="es-ES" sz="1800" b="0" i="0" dirty="0">
                <a:solidFill>
                  <a:srgbClr val="0A0A0A"/>
                </a:solidFill>
                <a:effectLst/>
                <a:latin typeface="Google Sans"/>
              </a:rPr>
              <a:t>.</a:t>
            </a:r>
          </a:p>
          <a:p>
            <a:r>
              <a:rPr lang="es-ES" sz="1800" b="1" i="0" dirty="0" err="1">
                <a:solidFill>
                  <a:srgbClr val="0A0A0A"/>
                </a:solidFill>
                <a:effectLst/>
                <a:latin typeface="Google Sans"/>
              </a:rPr>
              <a:t>Methodology</a:t>
            </a:r>
            <a:r>
              <a:rPr lang="es-ES" sz="1800" b="1" i="0" dirty="0">
                <a:solidFill>
                  <a:srgbClr val="0A0A0A"/>
                </a:solidFill>
                <a:effectLst/>
                <a:latin typeface="Google Sans"/>
              </a:rPr>
              <a:t>:</a:t>
            </a:r>
            <a:r>
              <a:rPr lang="es-ES" sz="1800" b="0" i="0" dirty="0">
                <a:solidFill>
                  <a:srgbClr val="0A0A0A"/>
                </a:solidFill>
                <a:effectLst/>
                <a:latin typeface="Google Sans"/>
              </a:rPr>
              <a:t> </a:t>
            </a:r>
            <a:r>
              <a:rPr lang="es-ES" sz="1800" b="0" i="0" dirty="0" err="1">
                <a:solidFill>
                  <a:srgbClr val="0A0A0A"/>
                </a:solidFill>
                <a:effectLst/>
                <a:latin typeface="Google Sans"/>
              </a:rPr>
              <a:t>This</a:t>
            </a:r>
            <a:r>
              <a:rPr lang="es-ES" sz="1800" b="0" i="0" dirty="0">
                <a:solidFill>
                  <a:srgbClr val="0A0A0A"/>
                </a:solidFill>
                <a:effectLst/>
                <a:latin typeface="Google Sans"/>
              </a:rPr>
              <a:t> </a:t>
            </a:r>
            <a:r>
              <a:rPr lang="es-ES" sz="1800" b="0" i="0" dirty="0" err="1">
                <a:solidFill>
                  <a:srgbClr val="0A0A0A"/>
                </a:solidFill>
                <a:effectLst/>
                <a:latin typeface="Google Sans"/>
              </a:rPr>
              <a:t>presentation</a:t>
            </a:r>
            <a:r>
              <a:rPr lang="es-ES" sz="1800" b="0" i="0" dirty="0">
                <a:solidFill>
                  <a:srgbClr val="0A0A0A"/>
                </a:solidFill>
                <a:effectLst/>
                <a:latin typeface="Google Sans"/>
              </a:rPr>
              <a:t> </a:t>
            </a:r>
            <a:r>
              <a:rPr lang="es-ES" sz="1800" b="0" i="0" dirty="0" err="1">
                <a:solidFill>
                  <a:srgbClr val="0A0A0A"/>
                </a:solidFill>
                <a:effectLst/>
                <a:latin typeface="Google Sans"/>
              </a:rPr>
              <a:t>utilizes</a:t>
            </a:r>
            <a:r>
              <a:rPr lang="es-ES" sz="1800" b="0" i="0" dirty="0">
                <a:solidFill>
                  <a:srgbClr val="0A0A0A"/>
                </a:solidFill>
                <a:effectLst/>
                <a:latin typeface="Google Sans"/>
              </a:rPr>
              <a:t> </a:t>
            </a:r>
            <a:r>
              <a:rPr lang="es-ES" sz="1800" b="1" i="0" dirty="0">
                <a:solidFill>
                  <a:srgbClr val="0A0A0A"/>
                </a:solidFill>
                <a:effectLst/>
                <a:latin typeface="Google Sans"/>
              </a:rPr>
              <a:t>PESTLE </a:t>
            </a:r>
            <a:r>
              <a:rPr lang="es-ES" sz="1800" b="1" i="0" dirty="0" err="1">
                <a:solidFill>
                  <a:srgbClr val="0A0A0A"/>
                </a:solidFill>
                <a:effectLst/>
                <a:latin typeface="Google Sans"/>
              </a:rPr>
              <a:t>Analysis</a:t>
            </a:r>
            <a:r>
              <a:rPr lang="es-ES" sz="1800" b="0" i="0" dirty="0">
                <a:solidFill>
                  <a:srgbClr val="0A0A0A"/>
                </a:solidFill>
                <a:effectLst/>
                <a:latin typeface="Google Sans"/>
              </a:rPr>
              <a:t> (Macro-</a:t>
            </a:r>
            <a:r>
              <a:rPr lang="es-ES" sz="1800" b="0" i="0" dirty="0" err="1">
                <a:solidFill>
                  <a:srgbClr val="0A0A0A"/>
                </a:solidFill>
                <a:effectLst/>
                <a:latin typeface="Google Sans"/>
              </a:rPr>
              <a:t>environment</a:t>
            </a:r>
            <a:r>
              <a:rPr lang="es-ES" sz="1800" b="0" i="0" dirty="0">
                <a:solidFill>
                  <a:srgbClr val="0A0A0A"/>
                </a:solidFill>
                <a:effectLst/>
                <a:latin typeface="Google Sans"/>
              </a:rPr>
              <a:t>) and </a:t>
            </a:r>
            <a:r>
              <a:rPr lang="es-ES" sz="1800" b="0" i="0" dirty="0" err="1">
                <a:solidFill>
                  <a:srgbClr val="0A0A0A"/>
                </a:solidFill>
                <a:effectLst/>
                <a:latin typeface="Google Sans"/>
              </a:rPr>
              <a:t>the</a:t>
            </a:r>
            <a:r>
              <a:rPr lang="es-ES" sz="1800" b="0" i="0" dirty="0">
                <a:solidFill>
                  <a:srgbClr val="0A0A0A"/>
                </a:solidFill>
                <a:effectLst/>
                <a:latin typeface="Google Sans"/>
              </a:rPr>
              <a:t> </a:t>
            </a:r>
            <a:r>
              <a:rPr lang="es-ES" sz="1800" b="1" i="0" dirty="0" err="1">
                <a:solidFill>
                  <a:srgbClr val="0A0A0A"/>
                </a:solidFill>
                <a:effectLst/>
                <a:latin typeface="Google Sans"/>
              </a:rPr>
              <a:t>Fishbone</a:t>
            </a:r>
            <a:r>
              <a:rPr lang="es-ES" sz="1800" b="1" i="0" dirty="0">
                <a:solidFill>
                  <a:srgbClr val="0A0A0A"/>
                </a:solidFill>
                <a:effectLst/>
                <a:latin typeface="Google Sans"/>
              </a:rPr>
              <a:t> </a:t>
            </a:r>
            <a:r>
              <a:rPr lang="es-ES" sz="1800" b="1" i="0" dirty="0" err="1">
                <a:solidFill>
                  <a:srgbClr val="0A0A0A"/>
                </a:solidFill>
                <a:effectLst/>
                <a:latin typeface="Google Sans"/>
              </a:rPr>
              <a:t>Diagram</a:t>
            </a:r>
            <a:r>
              <a:rPr lang="es-ES" sz="1800" b="0" i="0" dirty="0">
                <a:solidFill>
                  <a:srgbClr val="0A0A0A"/>
                </a:solidFill>
                <a:effectLst/>
                <a:latin typeface="Google Sans"/>
              </a:rPr>
              <a:t> (</a:t>
            </a:r>
            <a:r>
              <a:rPr lang="es-ES" sz="1800" b="0" i="0" dirty="0" err="1">
                <a:solidFill>
                  <a:srgbClr val="0A0A0A"/>
                </a:solidFill>
                <a:effectLst/>
                <a:latin typeface="Google Sans"/>
              </a:rPr>
              <a:t>Root</a:t>
            </a:r>
            <a:r>
              <a:rPr lang="es-ES" sz="1800" b="0" i="0" dirty="0">
                <a:solidFill>
                  <a:srgbClr val="0A0A0A"/>
                </a:solidFill>
                <a:effectLst/>
                <a:latin typeface="Google Sans"/>
              </a:rPr>
              <a:t> Cause) to </a:t>
            </a:r>
            <a:r>
              <a:rPr lang="es-ES" sz="1800" b="0" i="0" dirty="0" err="1">
                <a:solidFill>
                  <a:srgbClr val="0A0A0A"/>
                </a:solidFill>
                <a:effectLst/>
                <a:latin typeface="Google Sans"/>
              </a:rPr>
              <a:t>propose</a:t>
            </a:r>
            <a:r>
              <a:rPr lang="es-ES" sz="1800" b="0" i="0" dirty="0">
                <a:solidFill>
                  <a:srgbClr val="0A0A0A"/>
                </a:solidFill>
                <a:effectLst/>
                <a:latin typeface="Google Sans"/>
              </a:rPr>
              <a:t> </a:t>
            </a:r>
            <a:r>
              <a:rPr lang="es-ES" sz="1800" b="0" i="0" dirty="0" err="1">
                <a:solidFill>
                  <a:srgbClr val="0A0A0A"/>
                </a:solidFill>
                <a:effectLst/>
                <a:latin typeface="Google Sans"/>
              </a:rPr>
              <a:t>strategic</a:t>
            </a:r>
            <a:r>
              <a:rPr lang="es-ES" sz="1800" b="0" i="0" dirty="0">
                <a:solidFill>
                  <a:srgbClr val="0A0A0A"/>
                </a:solidFill>
                <a:effectLst/>
                <a:latin typeface="Google Sans"/>
              </a:rPr>
              <a:t> </a:t>
            </a:r>
            <a:r>
              <a:rPr lang="es-ES" sz="1800" b="0" i="0" dirty="0" err="1">
                <a:solidFill>
                  <a:srgbClr val="0A0A0A"/>
                </a:solidFill>
                <a:effectLst/>
                <a:latin typeface="Google Sans"/>
              </a:rPr>
              <a:t>solutions</a:t>
            </a:r>
            <a:r>
              <a:rPr lang="es-ES" sz="1800" b="0" i="0" dirty="0">
                <a:solidFill>
                  <a:srgbClr val="0A0A0A"/>
                </a:solidFill>
                <a:effectLst/>
                <a:latin typeface="Google Sans"/>
              </a:rPr>
              <a:t>.</a:t>
            </a:r>
          </a:p>
          <a:p>
            <a:br>
              <a:rPr lang="es-ES" sz="1400" dirty="0"/>
            </a:br>
            <a:endParaRPr lang="es-ES" sz="1400" dirty="0"/>
          </a:p>
          <a:p>
            <a:br>
              <a:rPr lang="es-ES" sz="1400" dirty="0"/>
            </a:b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016458" y="1076379"/>
            <a:ext cx="9090595" cy="5936262"/>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a:t>
            </a:r>
            <a:r>
              <a:rPr lang="es-ES" b="1" dirty="0"/>
              <a:t>i</a:t>
            </a:r>
            <a:r>
              <a:rPr lang="en-GB" b="1" dirty="0"/>
              <a:t>n</a:t>
            </a:r>
            <a:r>
              <a:rPr lang="es-ES" b="1" dirty="0"/>
              <a:t> 2015</a:t>
            </a:r>
            <a:endParaRPr lang="en-GB" b="1" dirty="0"/>
          </a:p>
          <a:p>
            <a:pPr marL="342900" indent="-342900">
              <a:buFont typeface="Arial" charset="2"/>
              <a:buChar char="•"/>
            </a:pPr>
            <a:r>
              <a:rPr lang="en-GB" b="1" dirty="0"/>
              <a:t>Owners: </a:t>
            </a:r>
            <a:r>
              <a:rPr lang="es-ES" b="1" dirty="0"/>
              <a:t>Liam and  </a:t>
            </a:r>
            <a:r>
              <a:rPr lang="es-ES" b="1" dirty="0" err="1"/>
              <a:t>Priya</a:t>
            </a:r>
            <a:r>
              <a:rPr lang="es-ES" b="1" dirty="0"/>
              <a:t> </a:t>
            </a:r>
            <a:r>
              <a:rPr lang="es-ES" b="1" dirty="0" err="1"/>
              <a:t>Patel</a:t>
            </a:r>
            <a:endParaRPr lang="en-GB" b="1" dirty="0"/>
          </a:p>
          <a:p>
            <a:pPr marL="342900" indent="-342900">
              <a:buFont typeface="Arial" charset="2"/>
              <a:buChar char="•"/>
            </a:pPr>
            <a:r>
              <a:rPr lang="en-GB" b="1" dirty="0"/>
              <a:t>Sells</a:t>
            </a:r>
            <a:r>
              <a:rPr lang="es-ES" b="1" dirty="0"/>
              <a:t>: Green Haven </a:t>
            </a:r>
            <a:r>
              <a:rPr lang="es-ES" b="1" dirty="0" err="1"/>
              <a:t>Florists</a:t>
            </a:r>
            <a:endParaRPr lang="en-GB" b="1" dirty="0"/>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solidFill>
                  <a:srgbClr val="FF0000"/>
                </a:solidFill>
                <a:ea typeface="+mn-lt"/>
                <a:cs typeface="+mn-lt"/>
              </a:rPr>
              <a:t>Add more information from the case study</a:t>
            </a:r>
            <a:r>
              <a:rPr lang="es-ES" b="1" dirty="0" err="1">
                <a:solidFill>
                  <a:srgbClr val="FF0000"/>
                </a:solidFill>
                <a:ea typeface="+mn-lt"/>
                <a:cs typeface="+mn-lt"/>
              </a:rPr>
              <a:t>hc</a:t>
            </a:r>
            <a:r>
              <a:rPr lang="es-ES" b="1" dirty="0">
                <a:solidFill>
                  <a:srgbClr val="FF0000"/>
                </a:solidFill>
                <a:ea typeface="+mn-lt"/>
                <a:cs typeface="+mn-lt"/>
              </a:rPr>
              <a:t>  </a:t>
            </a:r>
          </a:p>
          <a:p>
            <a:pPr marL="342900" indent="-342900">
              <a:buFont typeface="Arial" charset="2"/>
              <a:buChar char="•"/>
            </a:pP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texto 2">
            <a:extLst>
              <a:ext uri="{FF2B5EF4-FFF2-40B4-BE49-F238E27FC236}">
                <a16:creationId xmlns:a16="http://schemas.microsoft.com/office/drawing/2014/main" id="{242DC475-0F68-014F-82DB-FDB33FF8A06F}"/>
              </a:ext>
            </a:extLst>
          </p:cNvPr>
          <p:cNvSpPr>
            <a:spLocks noGrp="1"/>
          </p:cNvSpPr>
          <p:nvPr>
            <p:ph type="body" idx="1"/>
          </p:nvPr>
        </p:nvSpPr>
        <p:spPr>
          <a:xfrm>
            <a:off x="1253016" y="753036"/>
            <a:ext cx="10938984" cy="5634317"/>
          </a:xfrm>
        </p:spPr>
        <p:txBody>
          <a:bodyPr/>
          <a:lstStyle/>
          <a:p>
            <a:r>
              <a:rPr lang="es-ES" sz="1800" b="1" i="0" dirty="0">
                <a:solidFill>
                  <a:srgbClr val="0A0A0A"/>
                </a:solidFill>
                <a:effectLst/>
                <a:latin typeface="Google Sans"/>
              </a:rPr>
              <a:t>Company </a:t>
            </a:r>
            <a:r>
              <a:rPr lang="es-ES" sz="1800" b="1" i="0" dirty="0" err="1">
                <a:solidFill>
                  <a:srgbClr val="0A0A0A"/>
                </a:solidFill>
                <a:effectLst/>
                <a:latin typeface="Google Sans"/>
              </a:rPr>
              <a:t>Background</a:t>
            </a:r>
            <a:endParaRPr lang="es-ES" sz="1800" b="1" i="0" dirty="0">
              <a:solidFill>
                <a:srgbClr val="0A0A0A"/>
              </a:solidFill>
              <a:effectLst/>
              <a:latin typeface="Google Sans"/>
            </a:endParaRPr>
          </a:p>
          <a:p>
            <a:r>
              <a:rPr lang="es-ES" sz="1800" b="1" i="0" dirty="0">
                <a:solidFill>
                  <a:srgbClr val="0A0A0A"/>
                </a:solidFill>
                <a:effectLst/>
                <a:latin typeface="Google Sans"/>
              </a:rPr>
              <a:t>Establishment:</a:t>
            </a:r>
            <a:r>
              <a:rPr lang="es-ES" sz="1800" b="0" i="0" dirty="0">
                <a:solidFill>
                  <a:srgbClr val="0A0A0A"/>
                </a:solidFill>
                <a:effectLst/>
                <a:latin typeface="Google Sans"/>
              </a:rPr>
              <a:t> </a:t>
            </a:r>
            <a:r>
              <a:rPr lang="es-ES" sz="1800" b="0" i="0" dirty="0" err="1">
                <a:solidFill>
                  <a:srgbClr val="0A0A0A"/>
                </a:solidFill>
                <a:effectLst/>
                <a:latin typeface="Google Sans"/>
              </a:rPr>
              <a:t>Founded</a:t>
            </a:r>
            <a:r>
              <a:rPr lang="es-ES" sz="1800" b="0" i="0" dirty="0">
                <a:solidFill>
                  <a:srgbClr val="0A0A0A"/>
                </a:solidFill>
                <a:effectLst/>
                <a:latin typeface="Google Sans"/>
              </a:rPr>
              <a:t> in </a:t>
            </a:r>
            <a:r>
              <a:rPr lang="es-ES" sz="1800" b="1" i="0" dirty="0">
                <a:solidFill>
                  <a:srgbClr val="0A0A0A"/>
                </a:solidFill>
                <a:effectLst/>
                <a:latin typeface="Google Sans"/>
              </a:rPr>
              <a:t>2016</a:t>
            </a:r>
            <a:r>
              <a:rPr lang="es-ES" sz="1800" b="0" i="0" dirty="0">
                <a:solidFill>
                  <a:srgbClr val="0A0A0A"/>
                </a:solidFill>
                <a:effectLst/>
                <a:latin typeface="Google Sans"/>
              </a:rPr>
              <a:t> </a:t>
            </a:r>
            <a:r>
              <a:rPr lang="es-ES" sz="1800" b="0" i="0" dirty="0" err="1">
                <a:solidFill>
                  <a:srgbClr val="0A0A0A"/>
                </a:solidFill>
                <a:effectLst/>
                <a:latin typeface="Google Sans"/>
              </a:rPr>
              <a:t>by</a:t>
            </a:r>
            <a:r>
              <a:rPr lang="es-ES" sz="1800" b="0" i="0" dirty="0">
                <a:solidFill>
                  <a:srgbClr val="0A0A0A"/>
                </a:solidFill>
                <a:effectLst/>
                <a:latin typeface="Google Sans"/>
              </a:rPr>
              <a:t> </a:t>
            </a:r>
            <a:r>
              <a:rPr lang="es-ES" sz="1800" b="1" i="0" dirty="0">
                <a:solidFill>
                  <a:srgbClr val="0A0A0A"/>
                </a:solidFill>
                <a:effectLst/>
                <a:latin typeface="Google Sans"/>
              </a:rPr>
              <a:t>Liam and </a:t>
            </a:r>
            <a:r>
              <a:rPr lang="es-ES" sz="1800" b="1" i="0" dirty="0" err="1">
                <a:solidFill>
                  <a:srgbClr val="0A0A0A"/>
                </a:solidFill>
                <a:effectLst/>
                <a:latin typeface="Google Sans"/>
              </a:rPr>
              <a:t>Priya</a:t>
            </a:r>
            <a:r>
              <a:rPr lang="es-ES" sz="1800" b="1" i="0" dirty="0">
                <a:solidFill>
                  <a:srgbClr val="0A0A0A"/>
                </a:solidFill>
                <a:effectLst/>
                <a:latin typeface="Google Sans"/>
              </a:rPr>
              <a:t> </a:t>
            </a:r>
            <a:r>
              <a:rPr lang="es-ES" sz="1800" b="1" i="0" dirty="0" err="1">
                <a:solidFill>
                  <a:srgbClr val="0A0A0A"/>
                </a:solidFill>
                <a:effectLst/>
                <a:latin typeface="Google Sans"/>
              </a:rPr>
              <a:t>Patel</a:t>
            </a:r>
            <a:r>
              <a:rPr lang="es-ES" sz="1800" b="0" i="0" dirty="0">
                <a:solidFill>
                  <a:srgbClr val="0A0A0A"/>
                </a:solidFill>
                <a:effectLst/>
                <a:latin typeface="Google Sans"/>
              </a:rPr>
              <a:t>.</a:t>
            </a:r>
          </a:p>
          <a:p>
            <a:r>
              <a:rPr lang="es-ES" sz="1800" b="1" i="0" dirty="0" err="1">
                <a:solidFill>
                  <a:srgbClr val="0A0A0A"/>
                </a:solidFill>
                <a:effectLst/>
                <a:latin typeface="Google Sans"/>
              </a:rPr>
              <a:t>Location</a:t>
            </a:r>
            <a:r>
              <a:rPr lang="es-ES" sz="1800" b="1" i="0" dirty="0">
                <a:solidFill>
                  <a:srgbClr val="0A0A0A"/>
                </a:solidFill>
                <a:effectLst/>
                <a:latin typeface="Google Sans"/>
              </a:rPr>
              <a:t>:</a:t>
            </a:r>
            <a:r>
              <a:rPr lang="es-ES" sz="1800" b="0" i="0" dirty="0">
                <a:solidFill>
                  <a:srgbClr val="0A0A0A"/>
                </a:solidFill>
                <a:effectLst/>
                <a:latin typeface="Google Sans"/>
              </a:rPr>
              <a:t> </a:t>
            </a:r>
            <a:r>
              <a:rPr lang="es-ES" sz="1800" b="0" i="0" dirty="0" err="1">
                <a:solidFill>
                  <a:srgbClr val="0A0A0A"/>
                </a:solidFill>
                <a:effectLst/>
                <a:latin typeface="Google Sans"/>
              </a:rPr>
              <a:t>Operates</a:t>
            </a:r>
            <a:r>
              <a:rPr lang="es-ES" sz="1800" b="0" i="0" dirty="0">
                <a:solidFill>
                  <a:srgbClr val="0A0A0A"/>
                </a:solidFill>
                <a:effectLst/>
                <a:latin typeface="Google Sans"/>
              </a:rPr>
              <a:t> as a </a:t>
            </a:r>
            <a:r>
              <a:rPr lang="es-ES" sz="1800" b="0" i="0" dirty="0" err="1">
                <a:solidFill>
                  <a:srgbClr val="0A0A0A"/>
                </a:solidFill>
                <a:effectLst/>
                <a:latin typeface="Google Sans"/>
              </a:rPr>
              <a:t>premium</a:t>
            </a:r>
            <a:r>
              <a:rPr lang="es-ES" sz="1800" b="0" i="0" dirty="0">
                <a:solidFill>
                  <a:srgbClr val="0A0A0A"/>
                </a:solidFill>
                <a:effectLst/>
                <a:latin typeface="Google Sans"/>
              </a:rPr>
              <a:t> boutique in </a:t>
            </a:r>
            <a:r>
              <a:rPr lang="es-ES" sz="1800" b="1" i="0" dirty="0">
                <a:solidFill>
                  <a:srgbClr val="0A0A0A"/>
                </a:solidFill>
                <a:effectLst/>
                <a:latin typeface="Google Sans"/>
              </a:rPr>
              <a:t>Norwich, UK</a:t>
            </a:r>
            <a:r>
              <a:rPr lang="es-ES" sz="1800" b="0" i="0" dirty="0">
                <a:solidFill>
                  <a:srgbClr val="0A0A0A"/>
                </a:solidFill>
                <a:effectLst/>
                <a:latin typeface="Google Sans"/>
              </a:rPr>
              <a:t>.</a:t>
            </a:r>
          </a:p>
          <a:p>
            <a:r>
              <a:rPr lang="es-ES" sz="1800" b="1" i="0" dirty="0" err="1">
                <a:solidFill>
                  <a:srgbClr val="0A0A0A"/>
                </a:solidFill>
                <a:effectLst/>
                <a:latin typeface="Google Sans"/>
              </a:rPr>
              <a:t>Specialisation</a:t>
            </a:r>
            <a:r>
              <a:rPr lang="es-ES" sz="1800" b="1" i="0" dirty="0">
                <a:solidFill>
                  <a:srgbClr val="0A0A0A"/>
                </a:solidFill>
                <a:effectLst/>
                <a:latin typeface="Google Sans"/>
              </a:rPr>
              <a:t>:</a:t>
            </a:r>
            <a:r>
              <a:rPr lang="es-ES" sz="1800" b="0" i="0" dirty="0">
                <a:solidFill>
                  <a:srgbClr val="0A0A0A"/>
                </a:solidFill>
                <a:effectLst/>
                <a:latin typeface="Google Sans"/>
              </a:rPr>
              <a:t> </a:t>
            </a:r>
            <a:r>
              <a:rPr lang="es-ES" sz="1800" b="0" i="0" dirty="0" err="1">
                <a:solidFill>
                  <a:srgbClr val="0A0A0A"/>
                </a:solidFill>
                <a:effectLst/>
                <a:latin typeface="Google Sans"/>
              </a:rPr>
              <a:t>Focuses</a:t>
            </a:r>
            <a:r>
              <a:rPr lang="es-ES" sz="1800" b="0" i="0" dirty="0">
                <a:solidFill>
                  <a:srgbClr val="0A0A0A"/>
                </a:solidFill>
                <a:effectLst/>
                <a:latin typeface="Google Sans"/>
              </a:rPr>
              <a:t> </a:t>
            </a:r>
            <a:r>
              <a:rPr lang="es-ES" sz="1800" b="0" i="0" dirty="0" err="1">
                <a:solidFill>
                  <a:srgbClr val="0A0A0A"/>
                </a:solidFill>
                <a:effectLst/>
                <a:latin typeface="Google Sans"/>
              </a:rPr>
              <a:t>on</a:t>
            </a:r>
            <a:r>
              <a:rPr lang="es-ES" sz="1800" b="0" i="0" dirty="0">
                <a:solidFill>
                  <a:srgbClr val="0A0A0A"/>
                </a:solidFill>
                <a:effectLst/>
                <a:latin typeface="Google Sans"/>
              </a:rPr>
              <a:t> </a:t>
            </a:r>
            <a:r>
              <a:rPr lang="es-ES" sz="1800" b="1" i="0" dirty="0">
                <a:solidFill>
                  <a:srgbClr val="0A0A0A"/>
                </a:solidFill>
                <a:effectLst/>
                <a:latin typeface="Google Sans"/>
              </a:rPr>
              <a:t>eco-</a:t>
            </a:r>
            <a:r>
              <a:rPr lang="es-ES" sz="1800" b="1" i="0" dirty="0" err="1">
                <a:solidFill>
                  <a:srgbClr val="0A0A0A"/>
                </a:solidFill>
                <a:effectLst/>
                <a:latin typeface="Google Sans"/>
              </a:rPr>
              <a:t>friendly</a:t>
            </a:r>
            <a:r>
              <a:rPr lang="es-ES" sz="1800" b="1" i="0" dirty="0">
                <a:solidFill>
                  <a:srgbClr val="0A0A0A"/>
                </a:solidFill>
                <a:effectLst/>
                <a:latin typeface="Google Sans"/>
              </a:rPr>
              <a:t> </a:t>
            </a:r>
            <a:r>
              <a:rPr lang="es-ES" sz="1800" b="1" i="0" dirty="0" err="1">
                <a:solidFill>
                  <a:srgbClr val="0A0A0A"/>
                </a:solidFill>
                <a:effectLst/>
                <a:latin typeface="Google Sans"/>
              </a:rPr>
              <a:t>floristry</a:t>
            </a:r>
            <a:r>
              <a:rPr lang="es-ES" sz="1800" b="0" i="0" dirty="0">
                <a:solidFill>
                  <a:srgbClr val="0A0A0A"/>
                </a:solidFill>
                <a:effectLst/>
                <a:latin typeface="Google Sans"/>
              </a:rPr>
              <a:t> and </a:t>
            </a:r>
            <a:r>
              <a:rPr lang="es-ES" sz="1800" b="0" i="0" dirty="0" err="1">
                <a:solidFill>
                  <a:srgbClr val="0A0A0A"/>
                </a:solidFill>
                <a:effectLst/>
                <a:latin typeface="Google Sans"/>
              </a:rPr>
              <a:t>high-end</a:t>
            </a:r>
            <a:r>
              <a:rPr lang="es-ES" sz="1800" b="0" i="0" dirty="0">
                <a:solidFill>
                  <a:srgbClr val="0A0A0A"/>
                </a:solidFill>
                <a:effectLst/>
                <a:latin typeface="Google Sans"/>
              </a:rPr>
              <a:t> </a:t>
            </a:r>
            <a:r>
              <a:rPr lang="es-ES" sz="1800" b="1" i="0" dirty="0" err="1">
                <a:solidFill>
                  <a:srgbClr val="0A0A0A"/>
                </a:solidFill>
                <a:effectLst/>
                <a:latin typeface="Google Sans"/>
              </a:rPr>
              <a:t>bespoke</a:t>
            </a:r>
            <a:r>
              <a:rPr lang="es-ES" sz="1800" b="1" i="0" dirty="0">
                <a:solidFill>
                  <a:srgbClr val="0A0A0A"/>
                </a:solidFill>
                <a:effectLst/>
                <a:latin typeface="Google Sans"/>
              </a:rPr>
              <a:t> </a:t>
            </a:r>
            <a:r>
              <a:rPr lang="es-ES" sz="1800" b="1" i="0" dirty="0" err="1">
                <a:solidFill>
                  <a:srgbClr val="0A0A0A"/>
                </a:solidFill>
                <a:effectLst/>
                <a:latin typeface="Google Sans"/>
              </a:rPr>
              <a:t>arrangements</a:t>
            </a:r>
            <a:r>
              <a:rPr lang="es-ES" sz="1800" b="0" i="0" dirty="0">
                <a:solidFill>
                  <a:srgbClr val="0A0A0A"/>
                </a:solidFill>
                <a:effectLst/>
                <a:latin typeface="Google Sans"/>
              </a:rPr>
              <a:t>.</a:t>
            </a:r>
          </a:p>
          <a:p>
            <a:r>
              <a:rPr lang="es-ES" sz="1800" b="1" i="0" dirty="0" err="1">
                <a:solidFill>
                  <a:srgbClr val="0A0A0A"/>
                </a:solidFill>
                <a:effectLst/>
                <a:latin typeface="Google Sans"/>
              </a:rPr>
              <a:t>Market</a:t>
            </a:r>
            <a:r>
              <a:rPr lang="es-ES" sz="1800" b="1" i="0" dirty="0">
                <a:solidFill>
                  <a:srgbClr val="0A0A0A"/>
                </a:solidFill>
                <a:effectLst/>
                <a:latin typeface="Google Sans"/>
              </a:rPr>
              <a:t> Position:</a:t>
            </a:r>
            <a:r>
              <a:rPr lang="es-ES" sz="1800" b="0" i="0" dirty="0">
                <a:solidFill>
                  <a:srgbClr val="0A0A0A"/>
                </a:solidFill>
                <a:effectLst/>
                <a:latin typeface="Google Sans"/>
              </a:rPr>
              <a:t> </a:t>
            </a:r>
            <a:r>
              <a:rPr lang="es-ES" sz="1800" b="0" i="0" dirty="0" err="1">
                <a:solidFill>
                  <a:srgbClr val="0A0A0A"/>
                </a:solidFill>
                <a:effectLst/>
                <a:latin typeface="Google Sans"/>
              </a:rPr>
              <a:t>Well-established</a:t>
            </a:r>
            <a:r>
              <a:rPr lang="es-ES" sz="1800" b="0" i="0" dirty="0">
                <a:solidFill>
                  <a:srgbClr val="0A0A0A"/>
                </a:solidFill>
                <a:effectLst/>
                <a:latin typeface="Google Sans"/>
              </a:rPr>
              <a:t> </a:t>
            </a:r>
            <a:r>
              <a:rPr lang="es-ES" sz="1800" b="0" i="0" dirty="0" err="1">
                <a:solidFill>
                  <a:srgbClr val="0A0A0A"/>
                </a:solidFill>
                <a:effectLst/>
                <a:latin typeface="Google Sans"/>
              </a:rPr>
              <a:t>reputation</a:t>
            </a:r>
            <a:r>
              <a:rPr lang="es-ES" sz="1800" b="0" i="0" dirty="0">
                <a:solidFill>
                  <a:srgbClr val="0A0A0A"/>
                </a:solidFill>
                <a:effectLst/>
                <a:latin typeface="Google Sans"/>
              </a:rPr>
              <a:t> </a:t>
            </a:r>
            <a:r>
              <a:rPr lang="es-ES" sz="1800" b="0" i="0" dirty="0" err="1">
                <a:solidFill>
                  <a:srgbClr val="0A0A0A"/>
                </a:solidFill>
                <a:effectLst/>
                <a:latin typeface="Google Sans"/>
              </a:rPr>
              <a:t>with</a:t>
            </a:r>
            <a:r>
              <a:rPr lang="es-ES" sz="1800" b="0" i="0" dirty="0">
                <a:solidFill>
                  <a:srgbClr val="0A0A0A"/>
                </a:solidFill>
                <a:effectLst/>
                <a:latin typeface="Google Sans"/>
              </a:rPr>
              <a:t> a </a:t>
            </a:r>
            <a:r>
              <a:rPr lang="es-ES" sz="1800" b="0" i="0" dirty="0" err="1">
                <a:solidFill>
                  <a:srgbClr val="0A0A0A"/>
                </a:solidFill>
                <a:effectLst/>
                <a:latin typeface="Google Sans"/>
              </a:rPr>
              <a:t>strong</a:t>
            </a:r>
            <a:r>
              <a:rPr lang="es-ES" sz="1800" b="0" i="0" dirty="0">
                <a:solidFill>
                  <a:srgbClr val="0A0A0A"/>
                </a:solidFill>
                <a:effectLst/>
                <a:latin typeface="Google Sans"/>
              </a:rPr>
              <a:t> mix of </a:t>
            </a:r>
            <a:r>
              <a:rPr lang="es-ES" sz="1800" b="1" i="0" dirty="0">
                <a:solidFill>
                  <a:srgbClr val="0A0A0A"/>
                </a:solidFill>
                <a:effectLst/>
                <a:latin typeface="Google Sans"/>
              </a:rPr>
              <a:t>local </a:t>
            </a:r>
            <a:r>
              <a:rPr lang="es-ES" sz="1800" b="1" i="0" dirty="0" err="1">
                <a:solidFill>
                  <a:srgbClr val="0A0A0A"/>
                </a:solidFill>
                <a:effectLst/>
                <a:latin typeface="Google Sans"/>
              </a:rPr>
              <a:t>community</a:t>
            </a:r>
            <a:r>
              <a:rPr lang="es-ES" sz="1800" b="0" i="0" dirty="0">
                <a:solidFill>
                  <a:srgbClr val="0A0A0A"/>
                </a:solidFill>
                <a:effectLst/>
                <a:latin typeface="Google Sans"/>
              </a:rPr>
              <a:t> and </a:t>
            </a:r>
            <a:r>
              <a:rPr lang="es-ES" sz="1800" b="1" i="0" dirty="0" err="1">
                <a:solidFill>
                  <a:srgbClr val="0A0A0A"/>
                </a:solidFill>
                <a:effectLst/>
                <a:latin typeface="Google Sans"/>
              </a:rPr>
              <a:t>corporate</a:t>
            </a:r>
            <a:r>
              <a:rPr lang="es-ES" sz="1800" b="1" i="0" dirty="0">
                <a:solidFill>
                  <a:srgbClr val="0A0A0A"/>
                </a:solidFill>
                <a:effectLst/>
                <a:latin typeface="Google Sans"/>
              </a:rPr>
              <a:t> </a:t>
            </a:r>
            <a:r>
              <a:rPr lang="es-ES" sz="1800" b="1" i="0" dirty="0" err="1">
                <a:solidFill>
                  <a:srgbClr val="0A0A0A"/>
                </a:solidFill>
                <a:effectLst/>
                <a:latin typeface="Google Sans"/>
              </a:rPr>
              <a:t>accounts</a:t>
            </a:r>
            <a:r>
              <a:rPr lang="es-ES" sz="1800" b="0" i="0" dirty="0">
                <a:solidFill>
                  <a:srgbClr val="0A0A0A"/>
                </a:solidFill>
                <a:effectLst/>
                <a:latin typeface="Google Sans"/>
              </a:rPr>
              <a:t>. </a:t>
            </a:r>
          </a:p>
          <a:p>
            <a:r>
              <a:rPr lang="es-ES" sz="1800" b="1" i="0" dirty="0" err="1">
                <a:solidFill>
                  <a:srgbClr val="0A0A0A"/>
                </a:solidFill>
                <a:effectLst/>
                <a:latin typeface="Google Sans"/>
              </a:rPr>
              <a:t>Problem</a:t>
            </a:r>
            <a:r>
              <a:rPr lang="es-ES" sz="1800" b="1" i="0" dirty="0">
                <a:solidFill>
                  <a:srgbClr val="0A0A0A"/>
                </a:solidFill>
                <a:effectLst/>
                <a:latin typeface="Google Sans"/>
              </a:rPr>
              <a:t> </a:t>
            </a:r>
            <a:r>
              <a:rPr lang="es-ES" sz="1800" b="1" i="0" dirty="0" err="1">
                <a:solidFill>
                  <a:srgbClr val="0A0A0A"/>
                </a:solidFill>
                <a:effectLst/>
                <a:latin typeface="Google Sans"/>
              </a:rPr>
              <a:t>Nature</a:t>
            </a:r>
            <a:r>
              <a:rPr lang="es-ES" sz="1800" b="1" i="0" dirty="0">
                <a:solidFill>
                  <a:srgbClr val="0A0A0A"/>
                </a:solidFill>
                <a:effectLst/>
                <a:latin typeface="Google Sans"/>
              </a:rPr>
              <a:t> and </a:t>
            </a:r>
            <a:r>
              <a:rPr lang="es-ES" sz="1800" b="1" i="0" dirty="0" err="1">
                <a:solidFill>
                  <a:srgbClr val="0A0A0A"/>
                </a:solidFill>
                <a:effectLst/>
                <a:latin typeface="Google Sans"/>
              </a:rPr>
              <a:t>Scope</a:t>
            </a:r>
            <a:endParaRPr lang="es-ES" sz="1800" b="1" i="0" dirty="0">
              <a:solidFill>
                <a:srgbClr val="0A0A0A"/>
              </a:solidFill>
              <a:effectLst/>
              <a:latin typeface="Google Sans"/>
            </a:endParaRPr>
          </a:p>
          <a:p>
            <a:r>
              <a:rPr lang="es-ES" sz="1800" b="1" i="0" dirty="0" err="1">
                <a:solidFill>
                  <a:srgbClr val="0A0A0A"/>
                </a:solidFill>
                <a:effectLst/>
                <a:latin typeface="Google Sans"/>
              </a:rPr>
              <a:t>Financial</a:t>
            </a:r>
            <a:r>
              <a:rPr lang="es-ES" sz="1800" b="1" i="0" dirty="0">
                <a:solidFill>
                  <a:srgbClr val="0A0A0A"/>
                </a:solidFill>
                <a:effectLst/>
                <a:latin typeface="Google Sans"/>
              </a:rPr>
              <a:t> </a:t>
            </a:r>
            <a:r>
              <a:rPr lang="es-ES" sz="1800" b="1" i="0" dirty="0" err="1">
                <a:solidFill>
                  <a:srgbClr val="0A0A0A"/>
                </a:solidFill>
                <a:effectLst/>
                <a:latin typeface="Google Sans"/>
              </a:rPr>
              <a:t>Impact</a:t>
            </a:r>
            <a:r>
              <a:rPr lang="es-ES" sz="1800" b="1" i="0" dirty="0">
                <a:solidFill>
                  <a:srgbClr val="0A0A0A"/>
                </a:solidFill>
                <a:effectLst/>
                <a:latin typeface="Google Sans"/>
              </a:rPr>
              <a:t>:</a:t>
            </a:r>
            <a:r>
              <a:rPr lang="es-ES" sz="1800" b="0" i="0" dirty="0">
                <a:solidFill>
                  <a:srgbClr val="0A0A0A"/>
                </a:solidFill>
                <a:effectLst/>
                <a:latin typeface="Google Sans"/>
              </a:rPr>
              <a:t> A </a:t>
            </a:r>
            <a:r>
              <a:rPr lang="es-ES" sz="1800" b="0" i="0" dirty="0" err="1">
                <a:solidFill>
                  <a:srgbClr val="0A0A0A"/>
                </a:solidFill>
                <a:effectLst/>
                <a:latin typeface="Google Sans"/>
              </a:rPr>
              <a:t>sharp</a:t>
            </a:r>
            <a:r>
              <a:rPr lang="es-ES" sz="1800" b="0" i="0" dirty="0">
                <a:solidFill>
                  <a:srgbClr val="0A0A0A"/>
                </a:solidFill>
                <a:effectLst/>
                <a:latin typeface="Google Sans"/>
              </a:rPr>
              <a:t> </a:t>
            </a:r>
            <a:r>
              <a:rPr lang="es-ES" sz="1800" b="1" i="0" dirty="0">
                <a:solidFill>
                  <a:srgbClr val="0A0A0A"/>
                </a:solidFill>
                <a:effectLst/>
                <a:latin typeface="Google Sans"/>
              </a:rPr>
              <a:t>30% </a:t>
            </a:r>
            <a:r>
              <a:rPr lang="es-ES" sz="1800" b="1" i="0" dirty="0" err="1">
                <a:solidFill>
                  <a:srgbClr val="0A0A0A"/>
                </a:solidFill>
                <a:effectLst/>
                <a:latin typeface="Google Sans"/>
              </a:rPr>
              <a:t>reduction</a:t>
            </a:r>
            <a:r>
              <a:rPr lang="es-ES" sz="1800" b="0" i="0" dirty="0">
                <a:solidFill>
                  <a:srgbClr val="0A0A0A"/>
                </a:solidFill>
                <a:effectLst/>
                <a:latin typeface="Google Sans"/>
              </a:rPr>
              <a:t> in </a:t>
            </a:r>
            <a:r>
              <a:rPr lang="es-ES" sz="1800" b="0" i="0" dirty="0" err="1">
                <a:solidFill>
                  <a:srgbClr val="0A0A0A"/>
                </a:solidFill>
                <a:effectLst/>
                <a:latin typeface="Google Sans"/>
              </a:rPr>
              <a:t>traditional</a:t>
            </a:r>
            <a:r>
              <a:rPr lang="es-ES" sz="1800" b="0" i="0" dirty="0">
                <a:solidFill>
                  <a:srgbClr val="0A0A0A"/>
                </a:solidFill>
                <a:effectLst/>
                <a:latin typeface="Google Sans"/>
              </a:rPr>
              <a:t> </a:t>
            </a:r>
            <a:r>
              <a:rPr lang="es-ES" sz="1800" b="0" i="0" dirty="0" err="1">
                <a:solidFill>
                  <a:srgbClr val="0A0A0A"/>
                </a:solidFill>
                <a:effectLst/>
                <a:latin typeface="Google Sans"/>
              </a:rPr>
              <a:t>over-the-counter</a:t>
            </a:r>
            <a:r>
              <a:rPr lang="es-ES" sz="1800" b="0" i="0" dirty="0">
                <a:solidFill>
                  <a:srgbClr val="0A0A0A"/>
                </a:solidFill>
                <a:effectLst/>
                <a:latin typeface="Google Sans"/>
              </a:rPr>
              <a:t> sales.</a:t>
            </a:r>
          </a:p>
          <a:p>
            <a:r>
              <a:rPr lang="es-ES" sz="1800" b="1" i="0" dirty="0" err="1">
                <a:solidFill>
                  <a:srgbClr val="0A0A0A"/>
                </a:solidFill>
                <a:effectLst/>
                <a:latin typeface="Google Sans"/>
              </a:rPr>
              <a:t>Competitive</a:t>
            </a:r>
            <a:r>
              <a:rPr lang="es-ES" sz="1800" b="1" i="0" dirty="0">
                <a:solidFill>
                  <a:srgbClr val="0A0A0A"/>
                </a:solidFill>
                <a:effectLst/>
                <a:latin typeface="Google Sans"/>
              </a:rPr>
              <a:t> </a:t>
            </a:r>
            <a:r>
              <a:rPr lang="es-ES" sz="1800" b="1" i="0" dirty="0" err="1">
                <a:solidFill>
                  <a:srgbClr val="0A0A0A"/>
                </a:solidFill>
                <a:effectLst/>
                <a:latin typeface="Google Sans"/>
              </a:rPr>
              <a:t>Pressure</a:t>
            </a:r>
            <a:r>
              <a:rPr lang="es-ES" sz="1800" b="1" i="0" dirty="0">
                <a:solidFill>
                  <a:srgbClr val="0A0A0A"/>
                </a:solidFill>
                <a:effectLst/>
                <a:latin typeface="Google Sans"/>
              </a:rPr>
              <a:t>:</a:t>
            </a:r>
            <a:r>
              <a:rPr lang="es-ES" sz="1800" b="0" i="0" dirty="0">
                <a:solidFill>
                  <a:srgbClr val="0A0A0A"/>
                </a:solidFill>
                <a:effectLst/>
                <a:latin typeface="Google Sans"/>
              </a:rPr>
              <a:t> </a:t>
            </a:r>
            <a:r>
              <a:rPr lang="es-ES" sz="1800" b="0" i="0" dirty="0" err="1">
                <a:solidFill>
                  <a:srgbClr val="0A0A0A"/>
                </a:solidFill>
                <a:effectLst/>
                <a:latin typeface="Google Sans"/>
              </a:rPr>
              <a:t>Facing</a:t>
            </a:r>
            <a:r>
              <a:rPr lang="es-ES" sz="1800" b="0" i="0" dirty="0">
                <a:solidFill>
                  <a:srgbClr val="0A0A0A"/>
                </a:solidFill>
                <a:effectLst/>
                <a:latin typeface="Google Sans"/>
              </a:rPr>
              <a:t> </a:t>
            </a:r>
            <a:r>
              <a:rPr lang="es-ES" sz="1800" b="0" i="0" dirty="0" err="1">
                <a:solidFill>
                  <a:srgbClr val="0A0A0A"/>
                </a:solidFill>
                <a:effectLst/>
                <a:latin typeface="Google Sans"/>
              </a:rPr>
              <a:t>significant</a:t>
            </a:r>
            <a:r>
              <a:rPr lang="es-ES" sz="1800" b="0" i="0" dirty="0">
                <a:solidFill>
                  <a:srgbClr val="0A0A0A"/>
                </a:solidFill>
                <a:effectLst/>
                <a:latin typeface="Google Sans"/>
              </a:rPr>
              <a:t> </a:t>
            </a:r>
            <a:r>
              <a:rPr lang="es-ES" sz="1800" b="0" i="0" dirty="0" err="1">
                <a:solidFill>
                  <a:srgbClr val="0A0A0A"/>
                </a:solidFill>
                <a:effectLst/>
                <a:latin typeface="Google Sans"/>
              </a:rPr>
              <a:t>disruption</a:t>
            </a:r>
            <a:r>
              <a:rPr lang="es-ES" sz="1800" b="0" i="0" dirty="0">
                <a:solidFill>
                  <a:srgbClr val="0A0A0A"/>
                </a:solidFill>
                <a:effectLst/>
                <a:latin typeface="Google Sans"/>
              </a:rPr>
              <a:t> </a:t>
            </a:r>
            <a:r>
              <a:rPr lang="es-ES" sz="1800" b="0" i="0" dirty="0" err="1">
                <a:solidFill>
                  <a:srgbClr val="0A0A0A"/>
                </a:solidFill>
                <a:effectLst/>
                <a:latin typeface="Google Sans"/>
              </a:rPr>
              <a:t>from</a:t>
            </a:r>
            <a:r>
              <a:rPr lang="es-ES" sz="1800" b="0" i="0" dirty="0">
                <a:solidFill>
                  <a:srgbClr val="0A0A0A"/>
                </a:solidFill>
                <a:effectLst/>
                <a:latin typeface="Google Sans"/>
              </a:rPr>
              <a:t> </a:t>
            </a:r>
            <a:r>
              <a:rPr lang="es-ES" sz="1800" b="1" i="0" dirty="0" err="1">
                <a:solidFill>
                  <a:srgbClr val="0A0A0A"/>
                </a:solidFill>
                <a:effectLst/>
                <a:latin typeface="Google Sans"/>
              </a:rPr>
              <a:t>large-scale</a:t>
            </a:r>
            <a:r>
              <a:rPr lang="es-ES" sz="1800" b="1" i="0" dirty="0">
                <a:solidFill>
                  <a:srgbClr val="0A0A0A"/>
                </a:solidFill>
                <a:effectLst/>
                <a:latin typeface="Google Sans"/>
              </a:rPr>
              <a:t> online </a:t>
            </a:r>
            <a:r>
              <a:rPr lang="es-ES" sz="1800" b="1" i="0" dirty="0" err="1">
                <a:solidFill>
                  <a:srgbClr val="0A0A0A"/>
                </a:solidFill>
                <a:effectLst/>
                <a:latin typeface="Google Sans"/>
              </a:rPr>
              <a:t>retailers</a:t>
            </a:r>
            <a:r>
              <a:rPr lang="es-ES" sz="1800" b="0" i="0" dirty="0">
                <a:solidFill>
                  <a:srgbClr val="0A0A0A"/>
                </a:solidFill>
                <a:effectLst/>
                <a:latin typeface="Google Sans"/>
              </a:rPr>
              <a:t> </a:t>
            </a:r>
            <a:r>
              <a:rPr lang="es-ES" sz="1800" b="0" i="0" dirty="0" err="1">
                <a:solidFill>
                  <a:srgbClr val="0A0A0A"/>
                </a:solidFill>
                <a:effectLst/>
                <a:latin typeface="Google Sans"/>
              </a:rPr>
              <a:t>offering</a:t>
            </a:r>
            <a:r>
              <a:rPr lang="es-ES" sz="1800" b="0" i="0" dirty="0">
                <a:solidFill>
                  <a:srgbClr val="0A0A0A"/>
                </a:solidFill>
                <a:effectLst/>
                <a:latin typeface="Google Sans"/>
              </a:rPr>
              <a:t> </a:t>
            </a:r>
            <a:r>
              <a:rPr lang="es-ES" sz="1800" b="0" i="0" dirty="0" err="1">
                <a:solidFill>
                  <a:srgbClr val="0A0A0A"/>
                </a:solidFill>
                <a:effectLst/>
                <a:latin typeface="Google Sans"/>
              </a:rPr>
              <a:t>same-day</a:t>
            </a:r>
            <a:r>
              <a:rPr lang="es-ES" sz="1800" b="0" i="0" dirty="0">
                <a:solidFill>
                  <a:srgbClr val="0A0A0A"/>
                </a:solidFill>
                <a:effectLst/>
                <a:latin typeface="Google Sans"/>
              </a:rPr>
              <a:t> </a:t>
            </a:r>
            <a:r>
              <a:rPr lang="es-ES" sz="1800" b="0" i="0" dirty="0" err="1">
                <a:solidFill>
                  <a:srgbClr val="0A0A0A"/>
                </a:solidFill>
                <a:effectLst/>
                <a:latin typeface="Google Sans"/>
              </a:rPr>
              <a:t>delivery</a:t>
            </a:r>
            <a:r>
              <a:rPr lang="es-ES" sz="1800" b="0" i="0" dirty="0">
                <a:solidFill>
                  <a:srgbClr val="0A0A0A"/>
                </a:solidFill>
                <a:effectLst/>
                <a:latin typeface="Google Sans"/>
              </a:rPr>
              <a:t> and </a:t>
            </a:r>
            <a:r>
              <a:rPr lang="es-ES" sz="1800" b="0" i="0" dirty="0" err="1">
                <a:solidFill>
                  <a:srgbClr val="0A0A0A"/>
                </a:solidFill>
                <a:effectLst/>
                <a:latin typeface="Google Sans"/>
              </a:rPr>
              <a:t>aggressive</a:t>
            </a:r>
            <a:r>
              <a:rPr lang="es-ES" sz="1800" b="0" i="0" dirty="0">
                <a:solidFill>
                  <a:srgbClr val="0A0A0A"/>
                </a:solidFill>
                <a:effectLst/>
                <a:latin typeface="Google Sans"/>
              </a:rPr>
              <a:t> </a:t>
            </a:r>
            <a:r>
              <a:rPr lang="es-ES" sz="1800" b="0" i="0" dirty="0" err="1">
                <a:solidFill>
                  <a:srgbClr val="0A0A0A"/>
                </a:solidFill>
                <a:effectLst/>
                <a:latin typeface="Google Sans"/>
              </a:rPr>
              <a:t>pricing</a:t>
            </a:r>
            <a:r>
              <a:rPr lang="es-ES" sz="1800" b="0" i="0" dirty="0">
                <a:solidFill>
                  <a:srgbClr val="0A0A0A"/>
                </a:solidFill>
                <a:effectLst/>
                <a:latin typeface="Google Sans"/>
              </a:rPr>
              <a:t>.</a:t>
            </a:r>
          </a:p>
          <a:p>
            <a:r>
              <a:rPr lang="es-ES" sz="1800" b="1" i="0" dirty="0" err="1">
                <a:solidFill>
                  <a:srgbClr val="0A0A0A"/>
                </a:solidFill>
                <a:effectLst/>
                <a:latin typeface="Google Sans"/>
              </a:rPr>
              <a:t>Changing</a:t>
            </a:r>
            <a:r>
              <a:rPr lang="es-ES" sz="1800" b="1" i="0" dirty="0">
                <a:solidFill>
                  <a:srgbClr val="0A0A0A"/>
                </a:solidFill>
                <a:effectLst/>
                <a:latin typeface="Google Sans"/>
              </a:rPr>
              <a:t> </a:t>
            </a:r>
            <a:r>
              <a:rPr lang="es-ES" sz="1800" b="1" i="0" dirty="0" err="1">
                <a:solidFill>
                  <a:srgbClr val="0A0A0A"/>
                </a:solidFill>
                <a:effectLst/>
                <a:latin typeface="Google Sans"/>
              </a:rPr>
              <a:t>Footfall</a:t>
            </a:r>
            <a:r>
              <a:rPr lang="es-ES" sz="1800" b="1" i="0" dirty="0">
                <a:solidFill>
                  <a:srgbClr val="0A0A0A"/>
                </a:solidFill>
                <a:effectLst/>
                <a:latin typeface="Google Sans"/>
              </a:rPr>
              <a:t>:</a:t>
            </a:r>
            <a:r>
              <a:rPr lang="es-ES" sz="1800" b="0" i="0" dirty="0">
                <a:solidFill>
                  <a:srgbClr val="0A0A0A"/>
                </a:solidFill>
                <a:effectLst/>
                <a:latin typeface="Google Sans"/>
              </a:rPr>
              <a:t> A decline in </a:t>
            </a:r>
            <a:r>
              <a:rPr lang="es-ES" sz="1800" b="0" i="0" dirty="0" err="1">
                <a:solidFill>
                  <a:srgbClr val="0A0A0A"/>
                </a:solidFill>
                <a:effectLst/>
                <a:latin typeface="Google Sans"/>
              </a:rPr>
              <a:t>physical</a:t>
            </a:r>
            <a:r>
              <a:rPr lang="es-ES" sz="1800" b="0" i="0" dirty="0">
                <a:solidFill>
                  <a:srgbClr val="0A0A0A"/>
                </a:solidFill>
                <a:effectLst/>
                <a:latin typeface="Google Sans"/>
              </a:rPr>
              <a:t> </a:t>
            </a:r>
            <a:r>
              <a:rPr lang="es-ES" sz="1800" b="0" i="0" dirty="0" err="1">
                <a:solidFill>
                  <a:srgbClr val="0A0A0A"/>
                </a:solidFill>
                <a:effectLst/>
                <a:latin typeface="Google Sans"/>
              </a:rPr>
              <a:t>visits</a:t>
            </a:r>
            <a:r>
              <a:rPr lang="es-ES" sz="1800" b="0" i="0" dirty="0">
                <a:solidFill>
                  <a:srgbClr val="0A0A0A"/>
                </a:solidFill>
                <a:effectLst/>
                <a:latin typeface="Google Sans"/>
              </a:rPr>
              <a:t> </a:t>
            </a:r>
            <a:r>
              <a:rPr lang="es-ES" sz="1800" b="0" i="0" dirty="0" err="1">
                <a:solidFill>
                  <a:srgbClr val="0A0A0A"/>
                </a:solidFill>
                <a:effectLst/>
                <a:latin typeface="Google Sans"/>
              </a:rPr>
              <a:t>due</a:t>
            </a:r>
            <a:r>
              <a:rPr lang="es-ES" sz="1800" b="0" i="0" dirty="0">
                <a:solidFill>
                  <a:srgbClr val="0A0A0A"/>
                </a:solidFill>
                <a:effectLst/>
                <a:latin typeface="Google Sans"/>
              </a:rPr>
              <a:t> to </a:t>
            </a:r>
            <a:r>
              <a:rPr lang="es-ES" sz="1800" b="0" i="0" dirty="0" err="1">
                <a:solidFill>
                  <a:srgbClr val="0A0A0A"/>
                </a:solidFill>
                <a:effectLst/>
                <a:latin typeface="Google Sans"/>
              </a:rPr>
              <a:t>the</a:t>
            </a:r>
            <a:r>
              <a:rPr lang="es-ES" sz="1800" b="0" i="0" dirty="0">
                <a:solidFill>
                  <a:srgbClr val="0A0A0A"/>
                </a:solidFill>
                <a:effectLst/>
                <a:latin typeface="Google Sans"/>
              </a:rPr>
              <a:t> </a:t>
            </a:r>
            <a:r>
              <a:rPr lang="es-ES" sz="1800" b="1" i="0" dirty="0" err="1">
                <a:solidFill>
                  <a:srgbClr val="0A0A0A"/>
                </a:solidFill>
                <a:effectLst/>
                <a:latin typeface="Google Sans"/>
              </a:rPr>
              <a:t>closure</a:t>
            </a:r>
            <a:r>
              <a:rPr lang="es-ES" sz="1800" b="1" i="0" dirty="0">
                <a:solidFill>
                  <a:srgbClr val="0A0A0A"/>
                </a:solidFill>
                <a:effectLst/>
                <a:latin typeface="Google Sans"/>
              </a:rPr>
              <a:t> of local </a:t>
            </a:r>
            <a:r>
              <a:rPr lang="es-ES" sz="1800" b="1" i="0" dirty="0" err="1">
                <a:solidFill>
                  <a:srgbClr val="0A0A0A"/>
                </a:solidFill>
                <a:effectLst/>
                <a:latin typeface="Google Sans"/>
              </a:rPr>
              <a:t>high-street</a:t>
            </a:r>
            <a:r>
              <a:rPr lang="es-ES" sz="1800" b="1" i="0" dirty="0">
                <a:solidFill>
                  <a:srgbClr val="0A0A0A"/>
                </a:solidFill>
                <a:effectLst/>
                <a:latin typeface="Google Sans"/>
              </a:rPr>
              <a:t> </a:t>
            </a:r>
            <a:r>
              <a:rPr lang="es-ES" sz="1800" b="1" i="0" dirty="0" err="1">
                <a:solidFill>
                  <a:srgbClr val="0A0A0A"/>
                </a:solidFill>
                <a:effectLst/>
                <a:latin typeface="Google Sans"/>
              </a:rPr>
              <a:t>businesses</a:t>
            </a:r>
            <a:r>
              <a:rPr lang="es-ES" sz="1800" b="0" i="0" dirty="0">
                <a:solidFill>
                  <a:srgbClr val="0A0A0A"/>
                </a:solidFill>
                <a:effectLst/>
                <a:latin typeface="Google Sans"/>
              </a:rPr>
              <a:t> and a </a:t>
            </a:r>
            <a:r>
              <a:rPr lang="es-ES" sz="1800" b="0" i="0" dirty="0" err="1">
                <a:solidFill>
                  <a:srgbClr val="0A0A0A"/>
                </a:solidFill>
                <a:effectLst/>
                <a:latin typeface="Google Sans"/>
              </a:rPr>
              <a:t>shift</a:t>
            </a:r>
            <a:r>
              <a:rPr lang="es-ES" sz="1800" b="0" i="0" dirty="0">
                <a:solidFill>
                  <a:srgbClr val="0A0A0A"/>
                </a:solidFill>
                <a:effectLst/>
                <a:latin typeface="Google Sans"/>
              </a:rPr>
              <a:t> in </a:t>
            </a:r>
            <a:r>
              <a:rPr lang="es-ES" sz="1800" b="0" i="0" dirty="0" err="1">
                <a:solidFill>
                  <a:srgbClr val="0A0A0A"/>
                </a:solidFill>
                <a:effectLst/>
                <a:latin typeface="Google Sans"/>
              </a:rPr>
              <a:t>consumer</a:t>
            </a:r>
            <a:r>
              <a:rPr lang="es-ES" sz="1800" b="0" i="0" dirty="0">
                <a:solidFill>
                  <a:srgbClr val="0A0A0A"/>
                </a:solidFill>
                <a:effectLst/>
                <a:latin typeface="Google Sans"/>
              </a:rPr>
              <a:t> </a:t>
            </a:r>
            <a:r>
              <a:rPr lang="es-ES" sz="1800" b="0" i="0" dirty="0" err="1">
                <a:solidFill>
                  <a:srgbClr val="0A0A0A"/>
                </a:solidFill>
                <a:effectLst/>
                <a:latin typeface="Google Sans"/>
              </a:rPr>
              <a:t>habits</a:t>
            </a:r>
            <a:r>
              <a:rPr lang="es-ES" sz="1800" b="0" i="0" dirty="0">
                <a:solidFill>
                  <a:srgbClr val="0A0A0A"/>
                </a:solidFill>
                <a:effectLst/>
                <a:latin typeface="Google Sans"/>
              </a:rPr>
              <a:t> </a:t>
            </a:r>
            <a:r>
              <a:rPr lang="es-ES" sz="1800" b="0" i="0" dirty="0" err="1">
                <a:solidFill>
                  <a:srgbClr val="0A0A0A"/>
                </a:solidFill>
                <a:effectLst/>
                <a:latin typeface="Google Sans"/>
              </a:rPr>
              <a:t>toward</a:t>
            </a:r>
            <a:r>
              <a:rPr lang="es-ES" sz="1800" b="0" i="0" dirty="0">
                <a:solidFill>
                  <a:srgbClr val="0A0A0A"/>
                </a:solidFill>
                <a:effectLst/>
                <a:latin typeface="Google Sans"/>
              </a:rPr>
              <a:t> digital </a:t>
            </a:r>
            <a:r>
              <a:rPr lang="es-ES" sz="1800" b="0" i="0" dirty="0" err="1">
                <a:solidFill>
                  <a:srgbClr val="0A0A0A"/>
                </a:solidFill>
                <a:effectLst/>
                <a:latin typeface="Google Sans"/>
              </a:rPr>
              <a:t>platforms</a:t>
            </a:r>
            <a:r>
              <a:rPr lang="es-ES" sz="1800" b="0" i="0" dirty="0">
                <a:solidFill>
                  <a:srgbClr val="0A0A0A"/>
                </a:solidFill>
                <a:effectLst/>
                <a:latin typeface="Google Sans"/>
              </a:rPr>
              <a:t>. </a:t>
            </a:r>
            <a:r>
              <a:rPr lang="es-ES" sz="1600" b="0" i="0" dirty="0">
                <a:solidFill>
                  <a:srgbClr val="0A0A0A"/>
                </a:solidFill>
                <a:effectLst/>
                <a:latin typeface="Google Sans"/>
              </a:rPr>
              <a:t>. </a:t>
            </a:r>
          </a:p>
          <a:p>
            <a:endParaRPr lang="es-ES" sz="1800" b="0" i="0" dirty="0">
              <a:solidFill>
                <a:srgbClr val="0A0A0A"/>
              </a:solidFill>
              <a:effectLst/>
              <a:latin typeface="Google Sans"/>
            </a:endParaRPr>
          </a:p>
          <a:p>
            <a:endParaRPr lang="es-ES" b="1" i="0" dirty="0">
              <a:solidFill>
                <a:srgbClr val="0A0A0A"/>
              </a:solidFill>
              <a:effectLst/>
              <a:latin typeface="Google Sans"/>
            </a:endParaRPr>
          </a:p>
        </p:txBody>
      </p:sp>
    </p:spTree>
    <p:extLst>
      <p:ext uri="{BB962C8B-B14F-4D97-AF65-F5344CB8AC3E}">
        <p14:creationId xmlns:p14="http://schemas.microsoft.com/office/powerpoint/2010/main" val="1758339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842521" y="1021975"/>
            <a:ext cx="10065503" cy="5446751"/>
          </a:xfrm>
        </p:spPr>
        <p:txBody>
          <a:bodyPr>
            <a:normAutofit lnSpcReduction="10000"/>
          </a:bodyPr>
          <a:lstStyle/>
          <a:p>
            <a:r>
              <a:rPr lang="en-GB" sz="2800" b="1" dirty="0">
                <a:solidFill>
                  <a:srgbClr val="FF0000"/>
                </a:solidFill>
              </a:rPr>
              <a:t>5W2H</a:t>
            </a:r>
            <a:endParaRPr lang="es-ES" sz="2800" dirty="0">
              <a:solidFill>
                <a:schemeClr val="tx1"/>
              </a:solidFill>
              <a:ea typeface="+mn-lt"/>
              <a:cs typeface="+mn-lt"/>
            </a:endParaRPr>
          </a:p>
          <a:p>
            <a:r>
              <a:rPr lang="es-ES" sz="2400" b="1" i="0" dirty="0" err="1">
                <a:solidFill>
                  <a:srgbClr val="0A0A0A"/>
                </a:solidFill>
                <a:effectLst/>
                <a:latin typeface="Google Sans"/>
              </a:rPr>
              <a:t>Who</a:t>
            </a:r>
            <a:r>
              <a:rPr lang="es-ES" sz="2400" b="1" i="0" dirty="0">
                <a:solidFill>
                  <a:srgbClr val="0A0A0A"/>
                </a:solidFill>
                <a:effectLst/>
                <a:latin typeface="Google Sans"/>
              </a:rPr>
              <a:t>:</a:t>
            </a:r>
            <a:r>
              <a:rPr lang="es-ES" sz="2400" b="0" i="0" dirty="0">
                <a:solidFill>
                  <a:srgbClr val="0A0A0A"/>
                </a:solidFill>
                <a:effectLst/>
                <a:latin typeface="Google Sans"/>
              </a:rPr>
              <a:t> Liam and </a:t>
            </a:r>
            <a:r>
              <a:rPr lang="es-ES" sz="2400" b="0" i="0" dirty="0" err="1">
                <a:solidFill>
                  <a:srgbClr val="0A0A0A"/>
                </a:solidFill>
                <a:effectLst/>
                <a:latin typeface="Google Sans"/>
              </a:rPr>
              <a:t>Priya</a:t>
            </a:r>
            <a:r>
              <a:rPr lang="es-ES" sz="2400" b="0" i="0" dirty="0">
                <a:solidFill>
                  <a:srgbClr val="0A0A0A"/>
                </a:solidFill>
                <a:effectLst/>
                <a:latin typeface="Google Sans"/>
              </a:rPr>
              <a:t> </a:t>
            </a:r>
            <a:r>
              <a:rPr lang="es-ES" sz="2400" b="0" i="0" dirty="0" err="1">
                <a:solidFill>
                  <a:srgbClr val="0A0A0A"/>
                </a:solidFill>
                <a:effectLst/>
                <a:latin typeface="Google Sans"/>
              </a:rPr>
              <a:t>Patel</a:t>
            </a:r>
            <a:r>
              <a:rPr lang="es-ES" sz="2400" b="0" i="0" dirty="0">
                <a:solidFill>
                  <a:srgbClr val="0A0A0A"/>
                </a:solidFill>
                <a:effectLst/>
                <a:latin typeface="Google Sans"/>
              </a:rPr>
              <a:t> (</a:t>
            </a:r>
            <a:r>
              <a:rPr lang="es-ES" sz="2400" b="0" i="0" dirty="0" err="1">
                <a:solidFill>
                  <a:srgbClr val="0A0A0A"/>
                </a:solidFill>
                <a:effectLst/>
                <a:latin typeface="Google Sans"/>
              </a:rPr>
              <a:t>Owners</a:t>
            </a:r>
            <a:r>
              <a:rPr lang="es-ES" sz="2400" b="0" i="0" dirty="0">
                <a:solidFill>
                  <a:srgbClr val="0A0A0A"/>
                </a:solidFill>
                <a:effectLst/>
                <a:latin typeface="Google Sans"/>
              </a:rPr>
              <a:t>).</a:t>
            </a:r>
          </a:p>
          <a:p>
            <a:r>
              <a:rPr lang="es-ES" sz="2400" b="1" i="0" dirty="0" err="1">
                <a:solidFill>
                  <a:srgbClr val="0A0A0A"/>
                </a:solidFill>
                <a:effectLst/>
                <a:latin typeface="Google Sans"/>
              </a:rPr>
              <a:t>What:</a:t>
            </a:r>
            <a:r>
              <a:rPr lang="es-ES" sz="2400" dirty="0" err="1">
                <a:solidFill>
                  <a:srgbClr val="0A0A0A"/>
                </a:solidFill>
                <a:latin typeface="Google Sans"/>
              </a:rPr>
              <a:t>D</a:t>
            </a:r>
            <a:r>
              <a:rPr lang="es-ES" sz="2400" b="0" i="0" dirty="0" err="1">
                <a:solidFill>
                  <a:srgbClr val="0A0A0A"/>
                </a:solidFill>
                <a:effectLst/>
                <a:latin typeface="Google Sans"/>
              </a:rPr>
              <a:t>ecline</a:t>
            </a:r>
            <a:r>
              <a:rPr lang="es-ES" sz="2400" b="0" i="0" dirty="0">
                <a:solidFill>
                  <a:srgbClr val="0A0A0A"/>
                </a:solidFill>
                <a:effectLst/>
                <a:latin typeface="Google Sans"/>
              </a:rPr>
              <a:t> in in-store sales and </a:t>
            </a:r>
            <a:r>
              <a:rPr lang="es-ES" sz="2400" b="0" i="0" dirty="0" err="1">
                <a:solidFill>
                  <a:srgbClr val="0A0A0A"/>
                </a:solidFill>
                <a:effectLst/>
                <a:latin typeface="Google Sans"/>
              </a:rPr>
              <a:t>reduced</a:t>
            </a:r>
            <a:r>
              <a:rPr lang="es-ES" sz="2400" b="0" i="0" dirty="0">
                <a:solidFill>
                  <a:srgbClr val="0A0A0A"/>
                </a:solidFill>
                <a:effectLst/>
                <a:latin typeface="Google Sans"/>
              </a:rPr>
              <a:t> </a:t>
            </a:r>
            <a:r>
              <a:rPr lang="es-ES" sz="2400" b="0" i="0" dirty="0" err="1">
                <a:solidFill>
                  <a:srgbClr val="0A0A0A"/>
                </a:solidFill>
                <a:effectLst/>
                <a:latin typeface="Google Sans"/>
              </a:rPr>
              <a:t>footfall</a:t>
            </a:r>
            <a:r>
              <a:rPr lang="es-ES" sz="2400" b="0" i="0" dirty="0">
                <a:solidFill>
                  <a:srgbClr val="0A0A0A"/>
                </a:solidFill>
                <a:effectLst/>
                <a:latin typeface="Google Sans"/>
              </a:rPr>
              <a:t>.</a:t>
            </a:r>
          </a:p>
          <a:p>
            <a:r>
              <a:rPr lang="es-ES" sz="2400" b="1" i="0" dirty="0" err="1">
                <a:solidFill>
                  <a:srgbClr val="0A0A0A"/>
                </a:solidFill>
                <a:effectLst/>
                <a:latin typeface="Google Sans"/>
              </a:rPr>
              <a:t>Where</a:t>
            </a:r>
            <a:r>
              <a:rPr lang="es-ES" sz="2400" b="1" i="0" dirty="0">
                <a:solidFill>
                  <a:srgbClr val="0A0A0A"/>
                </a:solidFill>
                <a:effectLst/>
                <a:latin typeface="Google Sans"/>
              </a:rPr>
              <a:t>:</a:t>
            </a:r>
            <a:r>
              <a:rPr lang="es-ES" sz="2400" b="0" i="0" dirty="0">
                <a:solidFill>
                  <a:srgbClr val="0A0A0A"/>
                </a:solidFill>
                <a:effectLst/>
                <a:latin typeface="Google Sans"/>
              </a:rPr>
              <a:t> Norwich, UK (</a:t>
            </a:r>
            <a:r>
              <a:rPr lang="es-ES" sz="2400" b="0" i="0" dirty="0" err="1">
                <a:solidFill>
                  <a:srgbClr val="0A0A0A"/>
                </a:solidFill>
                <a:effectLst/>
                <a:latin typeface="Google Sans"/>
              </a:rPr>
              <a:t>Physical</a:t>
            </a:r>
            <a:r>
              <a:rPr lang="es-ES" sz="2400" b="0" i="0" dirty="0">
                <a:solidFill>
                  <a:srgbClr val="0A0A0A"/>
                </a:solidFill>
                <a:effectLst/>
                <a:latin typeface="Google Sans"/>
              </a:rPr>
              <a:t> boutique).</a:t>
            </a:r>
          </a:p>
          <a:p>
            <a:r>
              <a:rPr lang="es-ES" sz="2400" b="1" i="0" dirty="0" err="1">
                <a:solidFill>
                  <a:srgbClr val="0A0A0A"/>
                </a:solidFill>
                <a:effectLst/>
                <a:latin typeface="Google Sans"/>
              </a:rPr>
              <a:t>When</a:t>
            </a:r>
            <a:r>
              <a:rPr lang="es-ES" sz="2400" b="1" i="0" dirty="0">
                <a:solidFill>
                  <a:srgbClr val="0A0A0A"/>
                </a:solidFill>
                <a:effectLst/>
                <a:latin typeface="Google Sans"/>
              </a:rPr>
              <a:t>:</a:t>
            </a:r>
            <a:r>
              <a:rPr lang="es-ES" sz="2400" b="0" i="0" dirty="0">
                <a:solidFill>
                  <a:srgbClr val="0A0A0A"/>
                </a:solidFill>
                <a:effectLst/>
                <a:latin typeface="Google Sans"/>
              </a:rPr>
              <a:t> </a:t>
            </a:r>
            <a:r>
              <a:rPr lang="es-ES" sz="2400" b="0" i="0" dirty="0" err="1">
                <a:solidFill>
                  <a:srgbClr val="0A0A0A"/>
                </a:solidFill>
                <a:effectLst/>
                <a:latin typeface="Google Sans"/>
              </a:rPr>
              <a:t>Over</a:t>
            </a:r>
            <a:r>
              <a:rPr lang="es-ES" sz="2400" b="0" i="0" dirty="0">
                <a:solidFill>
                  <a:srgbClr val="0A0A0A"/>
                </a:solidFill>
                <a:effectLst/>
                <a:latin typeface="Google Sans"/>
              </a:rPr>
              <a:t> </a:t>
            </a:r>
            <a:r>
              <a:rPr lang="es-ES" sz="2400" b="0" i="0" dirty="0" err="1">
                <a:solidFill>
                  <a:srgbClr val="0A0A0A"/>
                </a:solidFill>
                <a:effectLst/>
                <a:latin typeface="Google Sans"/>
              </a:rPr>
              <a:t>the</a:t>
            </a:r>
            <a:r>
              <a:rPr lang="es-ES" sz="2400" b="0" i="0" dirty="0">
                <a:solidFill>
                  <a:srgbClr val="0A0A0A"/>
                </a:solidFill>
                <a:effectLst/>
                <a:latin typeface="Google Sans"/>
              </a:rPr>
              <a:t> </a:t>
            </a:r>
            <a:r>
              <a:rPr lang="es-ES" sz="2400" b="0" i="0" dirty="0" err="1">
                <a:solidFill>
                  <a:srgbClr val="0A0A0A"/>
                </a:solidFill>
                <a:effectLst/>
                <a:latin typeface="Google Sans"/>
              </a:rPr>
              <a:t>past</a:t>
            </a:r>
            <a:r>
              <a:rPr lang="es-ES" sz="2400" b="0" i="0" dirty="0">
                <a:solidFill>
                  <a:srgbClr val="0A0A0A"/>
                </a:solidFill>
                <a:effectLst/>
                <a:latin typeface="Google Sans"/>
              </a:rPr>
              <a:t> </a:t>
            </a:r>
            <a:r>
              <a:rPr lang="es-ES" sz="2400" b="0" i="0" dirty="0" err="1">
                <a:solidFill>
                  <a:srgbClr val="0A0A0A"/>
                </a:solidFill>
                <a:effectLst/>
                <a:latin typeface="Google Sans"/>
              </a:rPr>
              <a:t>financial</a:t>
            </a:r>
            <a:r>
              <a:rPr lang="es-ES" sz="2400" b="0" i="0" dirty="0">
                <a:solidFill>
                  <a:srgbClr val="0A0A0A"/>
                </a:solidFill>
                <a:effectLst/>
                <a:latin typeface="Google Sans"/>
              </a:rPr>
              <a:t> </a:t>
            </a:r>
            <a:r>
              <a:rPr lang="es-ES" sz="2400" b="0" i="0" dirty="0" err="1">
                <a:solidFill>
                  <a:srgbClr val="0A0A0A"/>
                </a:solidFill>
                <a:effectLst/>
                <a:latin typeface="Google Sans"/>
              </a:rPr>
              <a:t>year</a:t>
            </a:r>
            <a:r>
              <a:rPr lang="es-ES" sz="2400" b="0" i="0" dirty="0">
                <a:solidFill>
                  <a:srgbClr val="0A0A0A"/>
                </a:solidFill>
                <a:effectLst/>
                <a:latin typeface="Google Sans"/>
              </a:rPr>
              <a:t>.</a:t>
            </a:r>
          </a:p>
          <a:p>
            <a:r>
              <a:rPr lang="es-ES" sz="2400" b="1" i="0" dirty="0" err="1">
                <a:solidFill>
                  <a:srgbClr val="0A0A0A"/>
                </a:solidFill>
                <a:effectLst/>
                <a:latin typeface="Google Sans"/>
              </a:rPr>
              <a:t>Why</a:t>
            </a:r>
            <a:r>
              <a:rPr lang="es-ES" sz="2400" b="1" i="0" dirty="0">
                <a:solidFill>
                  <a:srgbClr val="0A0A0A"/>
                </a:solidFill>
                <a:effectLst/>
                <a:latin typeface="Google Sans"/>
              </a:rPr>
              <a:t>:</a:t>
            </a:r>
            <a:r>
              <a:rPr lang="es-ES" sz="2400" b="0" i="0" dirty="0">
                <a:solidFill>
                  <a:srgbClr val="0A0A0A"/>
                </a:solidFill>
                <a:effectLst/>
                <a:latin typeface="Google Sans"/>
              </a:rPr>
              <a:t> Short </a:t>
            </a:r>
            <a:r>
              <a:rPr lang="es-ES" sz="2400" b="0" i="0" dirty="0" err="1">
                <a:solidFill>
                  <a:srgbClr val="0A0A0A"/>
                </a:solidFill>
                <a:effectLst/>
                <a:latin typeface="Google Sans"/>
              </a:rPr>
              <a:t>towards</a:t>
            </a:r>
            <a:r>
              <a:rPr lang="es-ES" sz="2400" b="0" i="0" dirty="0">
                <a:solidFill>
                  <a:srgbClr val="0A0A0A"/>
                </a:solidFill>
                <a:effectLst/>
                <a:latin typeface="Google Sans"/>
              </a:rPr>
              <a:t> online shopping and </a:t>
            </a:r>
            <a:r>
              <a:rPr lang="es-ES" sz="2400" b="0" i="0" dirty="0" err="1">
                <a:solidFill>
                  <a:srgbClr val="0A0A0A"/>
                </a:solidFill>
                <a:effectLst/>
                <a:latin typeface="Google Sans"/>
              </a:rPr>
              <a:t>closure</a:t>
            </a:r>
            <a:r>
              <a:rPr lang="es-ES" sz="2400" b="0" i="0" dirty="0">
                <a:solidFill>
                  <a:srgbClr val="0A0A0A"/>
                </a:solidFill>
                <a:effectLst/>
                <a:latin typeface="Google Sans"/>
              </a:rPr>
              <a:t> of </a:t>
            </a:r>
            <a:r>
              <a:rPr lang="es-ES" sz="2400" b="0" i="0" dirty="0" err="1">
                <a:solidFill>
                  <a:srgbClr val="0A0A0A"/>
                </a:solidFill>
                <a:effectLst/>
                <a:latin typeface="Google Sans"/>
              </a:rPr>
              <a:t>neighbouring</a:t>
            </a:r>
            <a:r>
              <a:rPr lang="es-ES" sz="2400" b="0" i="0" dirty="0">
                <a:solidFill>
                  <a:srgbClr val="0A0A0A"/>
                </a:solidFill>
                <a:effectLst/>
                <a:latin typeface="Google Sans"/>
              </a:rPr>
              <a:t> local </a:t>
            </a:r>
            <a:r>
              <a:rPr lang="es-ES" sz="2400" b="0" i="0" dirty="0" err="1">
                <a:solidFill>
                  <a:srgbClr val="0A0A0A"/>
                </a:solidFill>
                <a:effectLst/>
                <a:latin typeface="Google Sans"/>
              </a:rPr>
              <a:t>businesses</a:t>
            </a:r>
            <a:r>
              <a:rPr lang="es-ES" sz="2400" b="0" i="0" dirty="0">
                <a:solidFill>
                  <a:srgbClr val="0A0A0A"/>
                </a:solidFill>
                <a:effectLst/>
                <a:latin typeface="Google Sans"/>
              </a:rPr>
              <a:t>.</a:t>
            </a:r>
            <a:r>
              <a:rPr lang="es-ES" sz="2000" b="0" i="0" dirty="0">
                <a:solidFill>
                  <a:srgbClr val="0A0A0A"/>
                </a:solidFill>
                <a:effectLst/>
                <a:latin typeface="Google Sans"/>
              </a:rPr>
              <a:t> </a:t>
            </a:r>
            <a:r>
              <a:rPr lang="es-ES" sz="2400" b="0" i="0" dirty="0" err="1">
                <a:solidFill>
                  <a:srgbClr val="0A0A0A"/>
                </a:solidFill>
                <a:effectLst/>
                <a:latin typeface="Google Sans"/>
              </a:rPr>
              <a:t>Customer</a:t>
            </a:r>
            <a:r>
              <a:rPr lang="es-ES" sz="2400" b="0" i="0" dirty="0">
                <a:solidFill>
                  <a:srgbClr val="0A0A0A"/>
                </a:solidFill>
                <a:effectLst/>
                <a:latin typeface="Google Sans"/>
              </a:rPr>
              <a:t> </a:t>
            </a:r>
            <a:r>
              <a:rPr lang="es-ES" sz="2400" b="0" i="0" dirty="0" err="1">
                <a:solidFill>
                  <a:srgbClr val="0A0A0A"/>
                </a:solidFill>
                <a:effectLst/>
                <a:latin typeface="Google Sans"/>
              </a:rPr>
              <a:t>transition</a:t>
            </a:r>
            <a:r>
              <a:rPr lang="es-ES" sz="2400" b="0" i="0" dirty="0">
                <a:solidFill>
                  <a:srgbClr val="0A0A0A"/>
                </a:solidFill>
                <a:effectLst/>
                <a:latin typeface="Google Sans"/>
              </a:rPr>
              <a:t> </a:t>
            </a:r>
            <a:r>
              <a:rPr lang="es-ES" sz="2400" b="0" i="0" dirty="0" err="1">
                <a:solidFill>
                  <a:srgbClr val="0A0A0A"/>
                </a:solidFill>
                <a:effectLst/>
                <a:latin typeface="Google Sans"/>
              </a:rPr>
              <a:t>towards</a:t>
            </a:r>
            <a:r>
              <a:rPr lang="es-ES" sz="2400" b="0" i="0" dirty="0">
                <a:solidFill>
                  <a:srgbClr val="0A0A0A"/>
                </a:solidFill>
                <a:effectLst/>
                <a:latin typeface="Google Sans"/>
              </a:rPr>
              <a:t> </a:t>
            </a:r>
            <a:r>
              <a:rPr lang="es-ES" sz="2400" b="1" i="0" dirty="0">
                <a:solidFill>
                  <a:srgbClr val="0A0A0A"/>
                </a:solidFill>
                <a:effectLst/>
                <a:latin typeface="Google Sans"/>
              </a:rPr>
              <a:t>online shopping</a:t>
            </a:r>
            <a:r>
              <a:rPr lang="es-ES" sz="2400" b="0" i="0" dirty="0">
                <a:solidFill>
                  <a:srgbClr val="0A0A0A"/>
                </a:solidFill>
                <a:effectLst/>
                <a:latin typeface="Google Sans"/>
              </a:rPr>
              <a:t> </a:t>
            </a:r>
            <a:r>
              <a:rPr lang="es-ES" sz="2400" b="0" i="0" dirty="0" err="1">
                <a:solidFill>
                  <a:srgbClr val="0A0A0A"/>
                </a:solidFill>
                <a:effectLst/>
                <a:latin typeface="Google Sans"/>
              </a:rPr>
              <a:t>platforms</a:t>
            </a:r>
            <a:r>
              <a:rPr lang="es-ES" sz="2400" b="0" i="0" dirty="0">
                <a:solidFill>
                  <a:srgbClr val="0A0A0A"/>
                </a:solidFill>
                <a:effectLst/>
                <a:latin typeface="Google Sans"/>
              </a:rPr>
              <a:t>. Decline in </a:t>
            </a:r>
            <a:r>
              <a:rPr lang="es-ES" sz="2400" b="0" i="0" dirty="0" err="1">
                <a:solidFill>
                  <a:srgbClr val="0A0A0A"/>
                </a:solidFill>
                <a:effectLst/>
                <a:latin typeface="Google Sans"/>
              </a:rPr>
              <a:t>pedestrians</a:t>
            </a:r>
            <a:r>
              <a:rPr lang="es-ES" sz="2400" b="0" i="0" dirty="0">
                <a:solidFill>
                  <a:srgbClr val="0A0A0A"/>
                </a:solidFill>
                <a:effectLst/>
                <a:latin typeface="Google Sans"/>
              </a:rPr>
              <a:t> </a:t>
            </a:r>
            <a:r>
              <a:rPr lang="es-ES" sz="2400" b="0" i="0" dirty="0" err="1">
                <a:solidFill>
                  <a:srgbClr val="0A0A0A"/>
                </a:solidFill>
                <a:effectLst/>
                <a:latin typeface="Google Sans"/>
              </a:rPr>
              <a:t>due</a:t>
            </a:r>
            <a:r>
              <a:rPr lang="es-ES" sz="2400" b="0" i="0" dirty="0">
                <a:solidFill>
                  <a:srgbClr val="0A0A0A"/>
                </a:solidFill>
                <a:effectLst/>
                <a:latin typeface="Google Sans"/>
              </a:rPr>
              <a:t> to </a:t>
            </a:r>
            <a:r>
              <a:rPr lang="es-ES" sz="2400" b="1" i="0" dirty="0">
                <a:solidFill>
                  <a:srgbClr val="0A0A0A"/>
                </a:solidFill>
                <a:effectLst/>
                <a:latin typeface="Google Sans"/>
              </a:rPr>
              <a:t>local shop </a:t>
            </a:r>
            <a:r>
              <a:rPr lang="es-ES" sz="2400" b="1" i="0" dirty="0" err="1">
                <a:solidFill>
                  <a:srgbClr val="0A0A0A"/>
                </a:solidFill>
                <a:effectLst/>
                <a:latin typeface="Google Sans"/>
              </a:rPr>
              <a:t>closures</a:t>
            </a:r>
            <a:r>
              <a:rPr lang="es-ES" sz="2400" b="0" i="0" dirty="0">
                <a:solidFill>
                  <a:srgbClr val="0A0A0A"/>
                </a:solidFill>
                <a:effectLst/>
                <a:latin typeface="Google Sans"/>
              </a:rPr>
              <a:t>. Heavy </a:t>
            </a:r>
            <a:r>
              <a:rPr lang="es-ES" sz="2400" b="0" i="0" dirty="0" err="1">
                <a:solidFill>
                  <a:srgbClr val="0A0A0A"/>
                </a:solidFill>
                <a:effectLst/>
                <a:latin typeface="Google Sans"/>
              </a:rPr>
              <a:t>competition</a:t>
            </a:r>
            <a:r>
              <a:rPr lang="es-ES" sz="2400" b="0" i="0" dirty="0">
                <a:solidFill>
                  <a:srgbClr val="0A0A0A"/>
                </a:solidFill>
                <a:effectLst/>
                <a:latin typeface="Google Sans"/>
              </a:rPr>
              <a:t> </a:t>
            </a:r>
            <a:r>
              <a:rPr lang="es-ES" sz="2400" b="0" i="0" dirty="0" err="1">
                <a:solidFill>
                  <a:srgbClr val="0A0A0A"/>
                </a:solidFill>
                <a:effectLst/>
                <a:latin typeface="Google Sans"/>
              </a:rPr>
              <a:t>from</a:t>
            </a:r>
            <a:r>
              <a:rPr lang="es-ES" sz="2400" b="0" i="0" dirty="0">
                <a:solidFill>
                  <a:srgbClr val="0A0A0A"/>
                </a:solidFill>
                <a:effectLst/>
                <a:latin typeface="Google Sans"/>
              </a:rPr>
              <a:t> </a:t>
            </a:r>
            <a:r>
              <a:rPr lang="es-ES" sz="2400" b="0" i="0" dirty="0" err="1">
                <a:solidFill>
                  <a:srgbClr val="0A0A0A"/>
                </a:solidFill>
                <a:effectLst/>
                <a:latin typeface="Google Sans"/>
              </a:rPr>
              <a:t>large-scale</a:t>
            </a:r>
            <a:r>
              <a:rPr lang="es-ES" sz="2400" b="0" i="0" dirty="0">
                <a:solidFill>
                  <a:srgbClr val="0A0A0A"/>
                </a:solidFill>
                <a:effectLst/>
                <a:latin typeface="Google Sans"/>
              </a:rPr>
              <a:t> </a:t>
            </a:r>
            <a:r>
              <a:rPr lang="es-ES" sz="2400" b="1" i="0" dirty="0">
                <a:solidFill>
                  <a:srgbClr val="0A0A0A"/>
                </a:solidFill>
                <a:effectLst/>
                <a:latin typeface="Google Sans"/>
              </a:rPr>
              <a:t>digital </a:t>
            </a:r>
            <a:r>
              <a:rPr lang="es-ES" sz="2400" b="1" i="0" dirty="0" err="1">
                <a:solidFill>
                  <a:srgbClr val="0A0A0A"/>
                </a:solidFill>
                <a:effectLst/>
                <a:latin typeface="Google Sans"/>
              </a:rPr>
              <a:t>retailers</a:t>
            </a:r>
            <a:r>
              <a:rPr lang="es-ES" sz="2400" b="0" i="0" dirty="0">
                <a:solidFill>
                  <a:srgbClr val="0A0A0A"/>
                </a:solidFill>
                <a:effectLst/>
                <a:latin typeface="Google Sans"/>
              </a:rPr>
              <a:t>. </a:t>
            </a:r>
            <a:r>
              <a:rPr lang="es-ES" sz="2400" b="0" i="0" dirty="0" err="1">
                <a:solidFill>
                  <a:srgbClr val="0A0A0A"/>
                </a:solidFill>
                <a:effectLst/>
                <a:latin typeface="Google Sans"/>
              </a:rPr>
              <a:t>Reduced</a:t>
            </a:r>
            <a:r>
              <a:rPr lang="es-ES" sz="2400" b="0" i="0" dirty="0">
                <a:solidFill>
                  <a:srgbClr val="0A0A0A"/>
                </a:solidFill>
                <a:effectLst/>
                <a:latin typeface="Google Sans"/>
              </a:rPr>
              <a:t> </a:t>
            </a:r>
            <a:r>
              <a:rPr lang="es-ES" sz="2400" b="0" i="0" dirty="0" err="1">
                <a:solidFill>
                  <a:srgbClr val="0A0A0A"/>
                </a:solidFill>
                <a:effectLst/>
                <a:latin typeface="Google Sans"/>
              </a:rPr>
              <a:t>consumer</a:t>
            </a:r>
            <a:r>
              <a:rPr lang="es-ES" sz="2400" b="0" i="0" dirty="0">
                <a:solidFill>
                  <a:srgbClr val="0A0A0A"/>
                </a:solidFill>
                <a:effectLst/>
                <a:latin typeface="Google Sans"/>
              </a:rPr>
              <a:t> </a:t>
            </a:r>
            <a:r>
              <a:rPr lang="es-ES" sz="2400" b="0" i="0" dirty="0" err="1">
                <a:solidFill>
                  <a:srgbClr val="0A0A0A"/>
                </a:solidFill>
                <a:effectLst/>
                <a:latin typeface="Google Sans"/>
              </a:rPr>
              <a:t>spending</a:t>
            </a:r>
            <a:r>
              <a:rPr lang="es-ES" sz="2400" b="0" i="0" dirty="0">
                <a:solidFill>
                  <a:srgbClr val="0A0A0A"/>
                </a:solidFill>
                <a:effectLst/>
                <a:latin typeface="Google Sans"/>
              </a:rPr>
              <a:t> </a:t>
            </a:r>
            <a:r>
              <a:rPr lang="es-ES" sz="2400" b="0" i="0" dirty="0" err="1">
                <a:solidFill>
                  <a:srgbClr val="0A0A0A"/>
                </a:solidFill>
                <a:effectLst/>
                <a:latin typeface="Google Sans"/>
              </a:rPr>
              <a:t>caused</a:t>
            </a:r>
            <a:r>
              <a:rPr lang="es-ES" sz="2400" b="0" i="0" dirty="0">
                <a:solidFill>
                  <a:srgbClr val="0A0A0A"/>
                </a:solidFill>
                <a:effectLst/>
                <a:latin typeface="Google Sans"/>
              </a:rPr>
              <a:t> </a:t>
            </a:r>
            <a:r>
              <a:rPr lang="es-ES" sz="2400" b="0" i="0" dirty="0" err="1">
                <a:solidFill>
                  <a:srgbClr val="0A0A0A"/>
                </a:solidFill>
                <a:effectLst/>
                <a:latin typeface="Google Sans"/>
              </a:rPr>
              <a:t>by</a:t>
            </a:r>
            <a:r>
              <a:rPr lang="es-ES" sz="2400" b="0" i="0" dirty="0">
                <a:solidFill>
                  <a:srgbClr val="0A0A0A"/>
                </a:solidFill>
                <a:effectLst/>
                <a:latin typeface="Google Sans"/>
              </a:rPr>
              <a:t> </a:t>
            </a:r>
            <a:r>
              <a:rPr lang="es-ES" sz="2400" b="1" i="0" dirty="0" err="1">
                <a:solidFill>
                  <a:srgbClr val="0A0A0A"/>
                </a:solidFill>
                <a:effectLst/>
                <a:latin typeface="Google Sans"/>
              </a:rPr>
              <a:t>inflation</a:t>
            </a:r>
            <a:r>
              <a:rPr lang="es-ES" sz="2400" b="0" i="0" dirty="0">
                <a:solidFill>
                  <a:srgbClr val="0A0A0A"/>
                </a:solidFill>
                <a:effectLst/>
                <a:latin typeface="Google Sans"/>
              </a:rPr>
              <a:t>. </a:t>
            </a:r>
            <a:r>
              <a:rPr lang="es-ES" sz="2400" b="0" i="0" dirty="0" err="1">
                <a:solidFill>
                  <a:srgbClr val="0A0A0A"/>
                </a:solidFill>
                <a:effectLst/>
                <a:latin typeface="Google Sans"/>
              </a:rPr>
              <a:t>Rising</a:t>
            </a:r>
            <a:r>
              <a:rPr lang="es-ES" sz="2400" b="0" i="0" dirty="0">
                <a:solidFill>
                  <a:srgbClr val="0A0A0A"/>
                </a:solidFill>
                <a:effectLst/>
                <a:latin typeface="Google Sans"/>
              </a:rPr>
              <a:t> </a:t>
            </a:r>
            <a:r>
              <a:rPr lang="es-ES" sz="2400" b="0" i="0" dirty="0" err="1">
                <a:solidFill>
                  <a:srgbClr val="0A0A0A"/>
                </a:solidFill>
                <a:effectLst/>
                <a:latin typeface="Google Sans"/>
              </a:rPr>
              <a:t>prices</a:t>
            </a:r>
            <a:r>
              <a:rPr lang="es-ES" sz="2400" b="0" i="0" dirty="0">
                <a:solidFill>
                  <a:srgbClr val="0A0A0A"/>
                </a:solidFill>
                <a:effectLst/>
                <a:latin typeface="Google Sans"/>
              </a:rPr>
              <a:t> </a:t>
            </a:r>
            <a:r>
              <a:rPr lang="es-ES" sz="2400" b="0" i="0" dirty="0" err="1">
                <a:solidFill>
                  <a:srgbClr val="0A0A0A"/>
                </a:solidFill>
                <a:effectLst/>
                <a:latin typeface="Google Sans"/>
              </a:rPr>
              <a:t>for</a:t>
            </a:r>
            <a:r>
              <a:rPr lang="es-ES" sz="2400" b="0" i="0" dirty="0">
                <a:solidFill>
                  <a:srgbClr val="0A0A0A"/>
                </a:solidFill>
                <a:effectLst/>
                <a:latin typeface="Google Sans"/>
              </a:rPr>
              <a:t> </a:t>
            </a:r>
            <a:r>
              <a:rPr lang="es-ES" sz="2400" b="1" i="0" dirty="0" err="1">
                <a:solidFill>
                  <a:srgbClr val="0A0A0A"/>
                </a:solidFill>
                <a:effectLst/>
                <a:latin typeface="Google Sans"/>
              </a:rPr>
              <a:t>imported</a:t>
            </a:r>
            <a:r>
              <a:rPr lang="es-ES" sz="2400" b="1" i="0" dirty="0">
                <a:solidFill>
                  <a:srgbClr val="0A0A0A"/>
                </a:solidFill>
                <a:effectLst/>
                <a:latin typeface="Google Sans"/>
              </a:rPr>
              <a:t> </a:t>
            </a:r>
            <a:r>
              <a:rPr lang="es-ES" sz="2400" b="1" i="0" dirty="0" err="1">
                <a:solidFill>
                  <a:srgbClr val="0A0A0A"/>
                </a:solidFill>
                <a:effectLst/>
                <a:latin typeface="Google Sans"/>
              </a:rPr>
              <a:t>blooms</a:t>
            </a:r>
            <a:r>
              <a:rPr lang="es-ES" sz="2400" b="0" i="0" dirty="0">
                <a:solidFill>
                  <a:srgbClr val="0A0A0A"/>
                </a:solidFill>
                <a:effectLst/>
                <a:latin typeface="Google Sans"/>
              </a:rPr>
              <a:t> and eco-</a:t>
            </a:r>
            <a:r>
              <a:rPr lang="es-ES" sz="2400" b="0" i="0" dirty="0" err="1">
                <a:solidFill>
                  <a:srgbClr val="0A0A0A"/>
                </a:solidFill>
                <a:effectLst/>
                <a:latin typeface="Google Sans"/>
              </a:rPr>
              <a:t>materials</a:t>
            </a:r>
            <a:r>
              <a:rPr lang="es-ES" sz="2400" b="0" i="0" dirty="0">
                <a:solidFill>
                  <a:srgbClr val="0A0A0A"/>
                </a:solidFill>
                <a:effectLst/>
                <a:latin typeface="Google Sans"/>
              </a:rPr>
              <a:t>.</a:t>
            </a:r>
          </a:p>
          <a:p>
            <a:r>
              <a:rPr lang="es-ES" sz="2400" b="1" i="0" dirty="0" err="1">
                <a:solidFill>
                  <a:srgbClr val="0A0A0A"/>
                </a:solidFill>
                <a:effectLst/>
                <a:latin typeface="Google Sans"/>
              </a:rPr>
              <a:t>How</a:t>
            </a:r>
            <a:r>
              <a:rPr lang="es-ES" sz="2400" b="1" i="0" dirty="0">
                <a:solidFill>
                  <a:srgbClr val="0A0A0A"/>
                </a:solidFill>
                <a:effectLst/>
                <a:latin typeface="Google Sans"/>
              </a:rPr>
              <a:t>:</a:t>
            </a:r>
            <a:r>
              <a:rPr lang="es-ES" sz="2400" b="0" i="0" dirty="0">
                <a:solidFill>
                  <a:srgbClr val="0A0A0A"/>
                </a:solidFill>
                <a:effectLst/>
                <a:latin typeface="Google Sans"/>
              </a:rPr>
              <a:t> </a:t>
            </a:r>
            <a:r>
              <a:rPr lang="es-ES" sz="2400" b="0" i="0" dirty="0" err="1">
                <a:solidFill>
                  <a:srgbClr val="0A0A0A"/>
                </a:solidFill>
                <a:effectLst/>
                <a:latin typeface="Google Sans"/>
              </a:rPr>
              <a:t>By</a:t>
            </a:r>
            <a:r>
              <a:rPr lang="es-ES" sz="2400" b="0" i="0" dirty="0">
                <a:solidFill>
                  <a:srgbClr val="0A0A0A"/>
                </a:solidFill>
                <a:effectLst/>
                <a:latin typeface="Google Sans"/>
              </a:rPr>
              <a:t> </a:t>
            </a:r>
            <a:r>
              <a:rPr lang="es-ES" sz="2400" b="0" i="0" dirty="0" err="1">
                <a:solidFill>
                  <a:srgbClr val="0A0A0A"/>
                </a:solidFill>
                <a:effectLst/>
                <a:latin typeface="Google Sans"/>
              </a:rPr>
              <a:t>failing</a:t>
            </a:r>
            <a:r>
              <a:rPr lang="es-ES" sz="2400" b="0" i="0" dirty="0">
                <a:solidFill>
                  <a:srgbClr val="0A0A0A"/>
                </a:solidFill>
                <a:effectLst/>
                <a:latin typeface="Google Sans"/>
              </a:rPr>
              <a:t> to compete </a:t>
            </a:r>
            <a:r>
              <a:rPr lang="es-ES" sz="2400" b="0" i="0" dirty="0" err="1">
                <a:solidFill>
                  <a:srgbClr val="0A0A0A"/>
                </a:solidFill>
                <a:effectLst/>
                <a:latin typeface="Google Sans"/>
              </a:rPr>
              <a:t>with</a:t>
            </a:r>
            <a:r>
              <a:rPr lang="es-ES" sz="2400" b="0" i="0" dirty="0">
                <a:solidFill>
                  <a:srgbClr val="0A0A0A"/>
                </a:solidFill>
                <a:effectLst/>
                <a:latin typeface="Google Sans"/>
              </a:rPr>
              <a:t> </a:t>
            </a:r>
            <a:r>
              <a:rPr lang="es-ES" sz="2400" b="0" i="0" dirty="0" err="1">
                <a:solidFill>
                  <a:srgbClr val="0A0A0A"/>
                </a:solidFill>
                <a:effectLst/>
                <a:latin typeface="Google Sans"/>
              </a:rPr>
              <a:t>large-scale</a:t>
            </a:r>
            <a:r>
              <a:rPr lang="es-ES" sz="2400" b="0" i="0" dirty="0">
                <a:solidFill>
                  <a:srgbClr val="0A0A0A"/>
                </a:solidFill>
                <a:effectLst/>
                <a:latin typeface="Google Sans"/>
              </a:rPr>
              <a:t> digital </a:t>
            </a:r>
            <a:r>
              <a:rPr lang="es-ES" sz="2400" b="0" i="0" dirty="0" err="1">
                <a:solidFill>
                  <a:srgbClr val="0A0A0A"/>
                </a:solidFill>
                <a:effectLst/>
                <a:latin typeface="Google Sans"/>
              </a:rPr>
              <a:t>retailers</a:t>
            </a:r>
            <a:r>
              <a:rPr lang="es-ES" sz="2400" b="0" i="0" dirty="0">
                <a:solidFill>
                  <a:srgbClr val="0A0A0A"/>
                </a:solidFill>
                <a:effectLst/>
                <a:latin typeface="Google Sans"/>
              </a:rPr>
              <a:t> and </a:t>
            </a:r>
            <a:r>
              <a:rPr lang="es-ES" sz="2400" b="0" i="0" dirty="0" err="1">
                <a:solidFill>
                  <a:srgbClr val="0A0A0A"/>
                </a:solidFill>
                <a:effectLst/>
                <a:latin typeface="Google Sans"/>
              </a:rPr>
              <a:t>rising</a:t>
            </a:r>
            <a:r>
              <a:rPr lang="es-ES" sz="2400" b="0" i="0" dirty="0">
                <a:solidFill>
                  <a:srgbClr val="0A0A0A"/>
                </a:solidFill>
                <a:effectLst/>
                <a:latin typeface="Google Sans"/>
              </a:rPr>
              <a:t> </a:t>
            </a:r>
            <a:r>
              <a:rPr lang="es-ES" sz="2400" b="0" i="0" dirty="0" err="1">
                <a:solidFill>
                  <a:srgbClr val="0A0A0A"/>
                </a:solidFill>
                <a:effectLst/>
                <a:latin typeface="Google Sans"/>
              </a:rPr>
              <a:t>operational</a:t>
            </a:r>
            <a:r>
              <a:rPr lang="es-ES" sz="2400" b="0" i="0" dirty="0">
                <a:solidFill>
                  <a:srgbClr val="0A0A0A"/>
                </a:solidFill>
                <a:effectLst/>
                <a:latin typeface="Google Sans"/>
              </a:rPr>
              <a:t> </a:t>
            </a:r>
            <a:r>
              <a:rPr lang="es-ES" sz="2400" b="0" i="0" dirty="0" err="1">
                <a:solidFill>
                  <a:srgbClr val="0A0A0A"/>
                </a:solidFill>
                <a:effectLst/>
                <a:latin typeface="Google Sans"/>
              </a:rPr>
              <a:t>costs</a:t>
            </a:r>
            <a:r>
              <a:rPr lang="es-ES" sz="2400" b="0" i="0" dirty="0">
                <a:solidFill>
                  <a:srgbClr val="0A0A0A"/>
                </a:solidFill>
                <a:effectLst/>
                <a:latin typeface="Google Sans"/>
              </a:rPr>
              <a:t>.</a:t>
            </a:r>
          </a:p>
          <a:p>
            <a:r>
              <a:rPr lang="es-ES" sz="2400" b="1" i="0" dirty="0" err="1">
                <a:solidFill>
                  <a:srgbClr val="0A0A0A"/>
                </a:solidFill>
                <a:effectLst/>
                <a:latin typeface="Google Sans"/>
              </a:rPr>
              <a:t>How</a:t>
            </a:r>
            <a:r>
              <a:rPr lang="es-ES" sz="2400" b="1" i="0" dirty="0">
                <a:solidFill>
                  <a:srgbClr val="0A0A0A"/>
                </a:solidFill>
                <a:effectLst/>
                <a:latin typeface="Google Sans"/>
              </a:rPr>
              <a:t> </a:t>
            </a:r>
            <a:r>
              <a:rPr lang="es-ES" sz="2400" b="1" i="0" dirty="0" err="1">
                <a:solidFill>
                  <a:srgbClr val="0A0A0A"/>
                </a:solidFill>
                <a:effectLst/>
                <a:latin typeface="Google Sans"/>
              </a:rPr>
              <a:t>much</a:t>
            </a:r>
            <a:r>
              <a:rPr lang="es-ES" sz="2400" b="1" i="0" dirty="0">
                <a:solidFill>
                  <a:srgbClr val="0A0A0A"/>
                </a:solidFill>
                <a:effectLst/>
                <a:latin typeface="Google Sans"/>
              </a:rPr>
              <a:t>:</a:t>
            </a:r>
            <a:r>
              <a:rPr lang="es-ES" sz="2400" b="0" i="0" dirty="0">
                <a:solidFill>
                  <a:srgbClr val="0A0A0A"/>
                </a:solidFill>
                <a:effectLst/>
                <a:latin typeface="Google Sans"/>
              </a:rPr>
              <a:t> A </a:t>
            </a:r>
            <a:r>
              <a:rPr lang="es-ES" sz="2400" b="0" i="0" dirty="0" err="1">
                <a:solidFill>
                  <a:srgbClr val="0A0A0A"/>
                </a:solidFill>
                <a:effectLst/>
                <a:latin typeface="Google Sans"/>
              </a:rPr>
              <a:t>significant</a:t>
            </a:r>
            <a:r>
              <a:rPr lang="es-ES" sz="2400" b="0" i="0" dirty="0">
                <a:solidFill>
                  <a:srgbClr val="0A0A0A"/>
                </a:solidFill>
                <a:effectLst/>
                <a:latin typeface="Google Sans"/>
              </a:rPr>
              <a:t> 30%.</a:t>
            </a:r>
          </a:p>
          <a:p>
            <a:endParaRPr lang="en-GB" sz="2800" dirty="0">
              <a:solidFill>
                <a:schemeClr val="tx1"/>
              </a:solidFill>
              <a:ea typeface="+mn-lt"/>
              <a:cs typeface="+mn-lt"/>
            </a:endParaRPr>
          </a:p>
        </p:txBody>
      </p:sp>
    </p:spTree>
    <p:extLst>
      <p:ext uri="{BB962C8B-B14F-4D97-AF65-F5344CB8AC3E}">
        <p14:creationId xmlns:p14="http://schemas.microsoft.com/office/powerpoint/2010/main" val="1424087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45740" y="1212122"/>
            <a:ext cx="9409329" cy="5299085"/>
          </a:xfrm>
        </p:spPr>
        <p:txBody>
          <a:bodyPr/>
          <a:lstStyle/>
          <a:p>
            <a:r>
              <a:rPr lang="en-GB" b="1" dirty="0"/>
              <a:t>POLITICAL</a:t>
            </a:r>
            <a:endParaRPr lang="es-ES" b="1" dirty="0"/>
          </a:p>
          <a:p>
            <a:r>
              <a:rPr lang="es-ES" b="1" dirty="0" err="1"/>
              <a:t>Changes</a:t>
            </a:r>
            <a:r>
              <a:rPr lang="es-ES" b="1" dirty="0"/>
              <a:t> in </a:t>
            </a:r>
            <a:r>
              <a:rPr lang="es-ES" b="1" dirty="0" err="1"/>
              <a:t>import</a:t>
            </a:r>
            <a:r>
              <a:rPr lang="es-ES" b="1" dirty="0"/>
              <a:t> </a:t>
            </a:r>
            <a:r>
              <a:rPr lang="es-ES" b="1" dirty="0" err="1"/>
              <a:t>regulations</a:t>
            </a:r>
            <a:r>
              <a:rPr lang="es-ES" b="1" dirty="0"/>
              <a:t> </a:t>
            </a:r>
            <a:r>
              <a:rPr lang="es-ES" b="1" dirty="0" err="1"/>
              <a:t>for</a:t>
            </a:r>
            <a:r>
              <a:rPr lang="es-ES" b="1" dirty="0"/>
              <a:t> </a:t>
            </a:r>
            <a:r>
              <a:rPr lang="es-ES" b="1" dirty="0" err="1"/>
              <a:t>flowers</a:t>
            </a:r>
            <a:endParaRPr lang="es-ES" b="1" dirty="0"/>
          </a:p>
          <a:p>
            <a:r>
              <a:rPr lang="es-ES" b="1" dirty="0" err="1"/>
              <a:t>Brexit</a:t>
            </a:r>
            <a:r>
              <a:rPr lang="es-ES" b="1" dirty="0"/>
              <a:t> </a:t>
            </a:r>
            <a:r>
              <a:rPr lang="es-ES" b="1" dirty="0" err="1"/>
              <a:t>impact</a:t>
            </a:r>
            <a:r>
              <a:rPr lang="es-ES" b="1" dirty="0"/>
              <a:t> </a:t>
            </a:r>
            <a:r>
              <a:rPr lang="es-ES" b="1" dirty="0" err="1"/>
              <a:t>on</a:t>
            </a:r>
            <a:r>
              <a:rPr lang="es-ES" b="1" dirty="0"/>
              <a:t> </a:t>
            </a:r>
            <a:r>
              <a:rPr lang="es-ES" b="1" dirty="0" err="1"/>
              <a:t>supppliers</a:t>
            </a:r>
            <a:endParaRPr lang="es-ES" b="1" dirty="0"/>
          </a:p>
          <a:p>
            <a:endParaRPr lang="en-GB" b="1" dirty="0">
              <a:solidFill>
                <a:srgbClr val="FF0000"/>
              </a:solidFill>
            </a:endParaRPr>
          </a:p>
          <a:p>
            <a:r>
              <a:rPr lang="en-GB" b="1" dirty="0"/>
              <a:t>ECONOMIC</a:t>
            </a:r>
            <a:endParaRPr lang="es-ES" b="1" dirty="0"/>
          </a:p>
          <a:p>
            <a:r>
              <a:rPr lang="es-ES" b="1" dirty="0" err="1"/>
              <a:t>Inflation</a:t>
            </a:r>
            <a:r>
              <a:rPr lang="es-ES" b="1" dirty="0"/>
              <a:t> </a:t>
            </a:r>
            <a:r>
              <a:rPr lang="es-ES" b="1" dirty="0" err="1"/>
              <a:t>increasing</a:t>
            </a:r>
            <a:r>
              <a:rPr lang="es-ES" b="1" dirty="0"/>
              <a:t> </a:t>
            </a:r>
            <a:r>
              <a:rPr lang="es-ES" b="1" dirty="0" err="1"/>
              <a:t>costs</a:t>
            </a:r>
            <a:endParaRPr lang="es-ES" b="1" dirty="0"/>
          </a:p>
          <a:p>
            <a:r>
              <a:rPr lang="es-ES" b="1" dirty="0" err="1"/>
              <a:t>Customers</a:t>
            </a:r>
            <a:r>
              <a:rPr lang="es-ES" b="1" dirty="0"/>
              <a:t> </a:t>
            </a:r>
            <a:r>
              <a:rPr lang="es-ES" b="1" dirty="0" err="1"/>
              <a:t>spending</a:t>
            </a:r>
            <a:r>
              <a:rPr lang="es-ES" b="1" dirty="0"/>
              <a:t> </a:t>
            </a:r>
            <a:r>
              <a:rPr lang="es-ES" b="1" dirty="0" err="1"/>
              <a:t>less</a:t>
            </a:r>
            <a:r>
              <a:rPr lang="es-ES" b="1" dirty="0"/>
              <a:t> </a:t>
            </a:r>
            <a:r>
              <a:rPr lang="es-ES" b="1" dirty="0" err="1"/>
              <a:t>due</a:t>
            </a:r>
            <a:r>
              <a:rPr lang="es-ES" b="1" dirty="0"/>
              <a:t> to </a:t>
            </a:r>
            <a:r>
              <a:rPr lang="es-ES" b="1" dirty="0" err="1"/>
              <a:t>cost</a:t>
            </a:r>
            <a:r>
              <a:rPr lang="es-ES" b="1" dirty="0"/>
              <a:t> of living crisis</a:t>
            </a:r>
          </a:p>
          <a:p>
            <a:endParaRPr lang="es-ES" b="1" dirty="0"/>
          </a:p>
          <a:p>
            <a:r>
              <a:rPr lang="en-GB" b="1" dirty="0"/>
              <a:t>SOCIAL</a:t>
            </a:r>
            <a:endParaRPr lang="es-ES" b="1" dirty="0"/>
          </a:p>
          <a:p>
            <a:r>
              <a:rPr lang="es-ES" b="1" dirty="0" err="1"/>
              <a:t>Changing</a:t>
            </a:r>
            <a:r>
              <a:rPr lang="es-ES" b="1" dirty="0"/>
              <a:t> </a:t>
            </a:r>
            <a:r>
              <a:rPr lang="es-ES" b="1" dirty="0" err="1"/>
              <a:t>consumer</a:t>
            </a:r>
            <a:r>
              <a:rPr lang="es-ES" b="1" dirty="0"/>
              <a:t> </a:t>
            </a:r>
            <a:r>
              <a:rPr lang="es-ES" b="1" dirty="0" err="1"/>
              <a:t>habits</a:t>
            </a:r>
            <a:r>
              <a:rPr lang="es-ES" b="1" dirty="0"/>
              <a:t> (online shopping)</a:t>
            </a:r>
          </a:p>
          <a:p>
            <a:r>
              <a:rPr lang="es-ES" b="1" dirty="0" err="1"/>
              <a:t>Demand</a:t>
            </a:r>
            <a:r>
              <a:rPr lang="es-ES" b="1" dirty="0"/>
              <a:t> </a:t>
            </a:r>
            <a:r>
              <a:rPr lang="es-ES" b="1" dirty="0" err="1"/>
              <a:t>for</a:t>
            </a:r>
            <a:r>
              <a:rPr lang="es-ES" b="1" dirty="0"/>
              <a:t> eco-</a:t>
            </a:r>
            <a:r>
              <a:rPr lang="es-ES" b="1" dirty="0" err="1"/>
              <a:t>friendly</a:t>
            </a:r>
            <a:r>
              <a:rPr lang="es-ES" b="1" dirty="0"/>
              <a:t> </a:t>
            </a:r>
            <a:r>
              <a:rPr lang="es-ES" b="1" dirty="0" err="1"/>
              <a:t>products</a:t>
            </a:r>
            <a:r>
              <a:rPr lang="es-ES" b="1" dirty="0"/>
              <a:t>'</a:t>
            </a:r>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90296" y="65242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0274" y="1761756"/>
            <a:ext cx="9634011" cy="4933463"/>
          </a:xfrm>
        </p:spPr>
        <p:txBody>
          <a:bodyPr>
            <a:normAutofit lnSpcReduction="10000"/>
          </a:bodyPr>
          <a:lstStyle/>
          <a:p>
            <a:pPr marL="0" indent="0">
              <a:buNone/>
            </a:pPr>
            <a:r>
              <a:rPr lang="en-GB" sz="1900" b="1" dirty="0"/>
              <a:t>TECHNOLOGICAL</a:t>
            </a:r>
            <a:endParaRPr lang="es-ES" sz="1900" b="1" dirty="0"/>
          </a:p>
          <a:p>
            <a:pPr marL="0" indent="0">
              <a:buNone/>
            </a:pPr>
            <a:r>
              <a:rPr lang="es-ES" sz="1900" b="1" dirty="0"/>
              <a:t>Growth of online </a:t>
            </a:r>
            <a:r>
              <a:rPr lang="es-ES" sz="1900" b="1" dirty="0" err="1"/>
              <a:t>flowers</a:t>
            </a:r>
            <a:r>
              <a:rPr lang="es-ES" sz="1900" b="1" dirty="0"/>
              <a:t> </a:t>
            </a:r>
            <a:r>
              <a:rPr lang="es-ES" sz="1900" b="1" dirty="0" err="1"/>
              <a:t>delivery</a:t>
            </a:r>
            <a:r>
              <a:rPr lang="es-ES" sz="1900" b="1" dirty="0"/>
              <a:t> </a:t>
            </a:r>
            <a:r>
              <a:rPr lang="es-ES" sz="1900" b="1" dirty="0" err="1"/>
              <a:t>companies</a:t>
            </a:r>
            <a:endParaRPr lang="es-ES" sz="1900" b="1" dirty="0"/>
          </a:p>
          <a:p>
            <a:pPr marL="0" indent="0">
              <a:buNone/>
            </a:pPr>
            <a:r>
              <a:rPr lang="es-ES" sz="1900" b="1" dirty="0" err="1"/>
              <a:t>Need</a:t>
            </a:r>
            <a:r>
              <a:rPr lang="es-ES" sz="1900" b="1" dirty="0"/>
              <a:t> </a:t>
            </a:r>
            <a:r>
              <a:rPr lang="es-ES" sz="1900" b="1" dirty="0" err="1"/>
              <a:t>for</a:t>
            </a:r>
            <a:r>
              <a:rPr lang="es-ES" sz="1900" b="1" dirty="0"/>
              <a:t> social media marketing</a:t>
            </a:r>
            <a:endParaRPr lang="en-GB" sz="1900" b="1" dirty="0"/>
          </a:p>
          <a:p>
            <a:pPr marL="0" indent="0">
              <a:buNone/>
            </a:pPr>
            <a:r>
              <a:rPr lang="es-ES" sz="1900" b="1" dirty="0"/>
              <a:t> </a:t>
            </a:r>
          </a:p>
          <a:p>
            <a:pPr marL="0" indent="0">
              <a:buNone/>
            </a:pPr>
            <a:r>
              <a:rPr lang="es-ES" sz="1900" b="1" dirty="0"/>
              <a:t> </a:t>
            </a:r>
            <a:r>
              <a:rPr lang="en-GB" sz="1900" b="1" dirty="0"/>
              <a:t>LEGAL</a:t>
            </a:r>
            <a:endParaRPr lang="es-ES" sz="1900" b="1" dirty="0"/>
          </a:p>
          <a:p>
            <a:pPr marL="0" indent="0">
              <a:buNone/>
            </a:pPr>
            <a:r>
              <a:rPr lang="es-ES" sz="1900" b="1" dirty="0" err="1"/>
              <a:t>Employment</a:t>
            </a:r>
            <a:r>
              <a:rPr lang="es-ES" sz="1900" b="1" dirty="0"/>
              <a:t> </a:t>
            </a:r>
            <a:r>
              <a:rPr lang="es-ES" sz="1900" b="1" dirty="0" err="1"/>
              <a:t>laws</a:t>
            </a:r>
            <a:endParaRPr lang="es-ES" sz="1900" b="1" dirty="0"/>
          </a:p>
          <a:p>
            <a:pPr marL="0" indent="0">
              <a:buNone/>
            </a:pPr>
            <a:r>
              <a:rPr lang="es-ES" sz="1900" b="1" dirty="0" err="1"/>
              <a:t>Health</a:t>
            </a:r>
            <a:r>
              <a:rPr lang="es-ES" sz="1900" b="1" dirty="0"/>
              <a:t> and safety </a:t>
            </a:r>
            <a:r>
              <a:rPr lang="es-ES" sz="1900" b="1" dirty="0" err="1"/>
              <a:t>regulations</a:t>
            </a:r>
            <a:endParaRPr lang="en-GB" sz="1900" b="1" dirty="0"/>
          </a:p>
          <a:p>
            <a:pPr marL="0" indent="0">
              <a:buNone/>
            </a:pPr>
            <a:endParaRPr lang="es-ES" sz="1900" b="1" dirty="0"/>
          </a:p>
          <a:p>
            <a:pPr marL="0" indent="0">
              <a:buNone/>
            </a:pPr>
            <a:r>
              <a:rPr lang="en-GB" sz="1900" b="1" dirty="0"/>
              <a:t>ENVIRONMENTAL</a:t>
            </a:r>
            <a:endParaRPr lang="es-ES" sz="1900" b="1" dirty="0"/>
          </a:p>
          <a:p>
            <a:pPr marL="0" indent="0">
              <a:buNone/>
            </a:pPr>
            <a:r>
              <a:rPr lang="es-ES" sz="1900" b="1" dirty="0" err="1"/>
              <a:t>Sustainability</a:t>
            </a:r>
            <a:r>
              <a:rPr lang="es-ES" sz="1900" b="1" dirty="0"/>
              <a:t> </a:t>
            </a:r>
            <a:r>
              <a:rPr lang="es-ES" sz="1900" b="1" dirty="0" err="1"/>
              <a:t>concerns</a:t>
            </a:r>
            <a:endParaRPr lang="es-ES" sz="1900" b="1" dirty="0"/>
          </a:p>
          <a:p>
            <a:pPr marL="0" indent="0">
              <a:buNone/>
            </a:pPr>
            <a:r>
              <a:rPr lang="es-ES" sz="1900" b="1" dirty="0" err="1"/>
              <a:t>Seasonal</a:t>
            </a:r>
            <a:r>
              <a:rPr lang="es-ES" sz="1900" b="1" dirty="0"/>
              <a:t> </a:t>
            </a:r>
            <a:r>
              <a:rPr lang="es-ES" sz="1900" b="1" dirty="0" err="1"/>
              <a:t>climate</a:t>
            </a:r>
            <a:r>
              <a:rPr lang="es-ES" sz="1900" b="1" dirty="0"/>
              <a:t> </a:t>
            </a:r>
            <a:r>
              <a:rPr lang="es-ES" sz="1900" b="1" dirty="0" err="1"/>
              <a:t>changes</a:t>
            </a:r>
            <a:r>
              <a:rPr lang="es-ES" sz="1900" b="1" dirty="0"/>
              <a:t> </a:t>
            </a:r>
            <a:r>
              <a:rPr lang="es-ES" sz="1900" b="1" dirty="0" err="1"/>
              <a:t>affecting</a:t>
            </a:r>
            <a:r>
              <a:rPr lang="es-ES" sz="1900" b="1" dirty="0"/>
              <a:t> </a:t>
            </a:r>
            <a:r>
              <a:rPr lang="es-ES" sz="1900" b="1" dirty="0" err="1"/>
              <a:t>supply</a:t>
            </a:r>
            <a:endParaRPr lang="es-ES" sz="1900" b="1" dirty="0"/>
          </a:p>
          <a:p>
            <a:pPr marL="0" indent="0">
              <a:buNone/>
            </a:pPr>
            <a:r>
              <a:rPr lang="en-GB" b="1" dirty="0"/>
              <a:t> </a:t>
            </a:r>
          </a:p>
        </p:txBody>
      </p:sp>
    </p:spTree>
    <p:extLst>
      <p:ext uri="{BB962C8B-B14F-4D97-AF65-F5344CB8AC3E}">
        <p14:creationId xmlns:p14="http://schemas.microsoft.com/office/powerpoint/2010/main" val="1917974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1596680" y="1393950"/>
            <a:ext cx="11003868" cy="4717290"/>
          </a:xfrm>
        </p:spPr>
        <p:txBody>
          <a:bodyPr>
            <a:normAutofit/>
          </a:bodyPr>
          <a:lstStyle/>
          <a:p>
            <a:endParaRPr lang="es-ES" sz="1800" b="1" dirty="0">
              <a:solidFill>
                <a:schemeClr val="tx1">
                  <a:lumMod val="85000"/>
                  <a:lumOff val="15000"/>
                </a:schemeClr>
              </a:solidFill>
              <a:latin typeface="+mj-lt"/>
              <a:ea typeface="+mj-ea"/>
              <a:cs typeface="+mj-cs"/>
            </a:endParaRPr>
          </a:p>
          <a:p>
            <a:r>
              <a:rPr lang="es-ES" sz="1800" b="1" dirty="0">
                <a:solidFill>
                  <a:schemeClr val="tx1">
                    <a:lumMod val="85000"/>
                    <a:lumOff val="15000"/>
                  </a:schemeClr>
                </a:solidFill>
                <a:latin typeface="+mj-lt"/>
                <a:ea typeface="+mj-ea"/>
                <a:cs typeface="+mj-cs"/>
              </a:rPr>
              <a:t> </a:t>
            </a:r>
          </a:p>
        </p:txBody>
      </p:sp>
      <p:pic>
        <p:nvPicPr>
          <p:cNvPr id="6" name="Imagen 5">
            <a:extLst>
              <a:ext uri="{FF2B5EF4-FFF2-40B4-BE49-F238E27FC236}">
                <a16:creationId xmlns:a16="http://schemas.microsoft.com/office/drawing/2014/main" id="{B9CB9ABB-696E-BE6A-2039-C25CB4155611}"/>
              </a:ext>
            </a:extLst>
          </p:cNvPr>
          <p:cNvPicPr>
            <a:picLocks noChangeAspect="1"/>
          </p:cNvPicPr>
          <p:nvPr/>
        </p:nvPicPr>
        <p:blipFill>
          <a:blip r:embed="rId2"/>
          <a:stretch>
            <a:fillRect/>
          </a:stretch>
        </p:blipFill>
        <p:spPr>
          <a:xfrm>
            <a:off x="1596680" y="849289"/>
            <a:ext cx="9656385" cy="5860086"/>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a:t>In conclusion, Green Haven Florists is experiencing declining sales due to increased competition, economic pressures, and changes in consumer behaviour. The PESTLE and cause-and-effect analyses show that both external factors and internal weaknesses, such as limited digital promotion, are affecting the business. To improve, the company should strengthen its online presence and adapt its marketing strategy.</a:t>
            </a:r>
            <a:endParaRPr lang="en-GB" dirty="0"/>
          </a:p>
        </p:txBody>
      </p:sp>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rgbClr val="FF0000"/>
                </a:solidFill>
                <a:latin typeface="Arial"/>
                <a:ea typeface="Roboto"/>
                <a:cs typeface="Roboto"/>
              </a:rPr>
              <a:t>5 sources</a:t>
            </a:r>
            <a:endParaRPr lang="es-ES" b="1" dirty="0">
              <a:solidFill>
                <a:srgbClr val="FF0000"/>
              </a:solidFill>
              <a:latin typeface="Arial"/>
              <a:ea typeface="Roboto"/>
              <a:cs typeface="Roboto"/>
            </a:endParaRPr>
          </a:p>
          <a:p>
            <a:r>
              <a:rPr lang="en-GB" b="1" dirty="0">
                <a:latin typeface="Arial"/>
                <a:ea typeface="Roboto"/>
                <a:cs typeface="Roboto"/>
              </a:rPr>
              <a:t>BBC News (2023). UK cost of living crisis. Available at: https://www.bbc.co.uk/news</a:t>
            </a:r>
            <a:endParaRPr lang="es-ES" b="1" dirty="0">
              <a:latin typeface="Arial"/>
              <a:ea typeface="Roboto"/>
              <a:cs typeface="Roboto"/>
            </a:endParaRPr>
          </a:p>
          <a:p>
            <a:r>
              <a:rPr lang="en-GB" b="1" dirty="0">
                <a:latin typeface="Arial"/>
                <a:ea typeface="Roboto"/>
                <a:cs typeface="Roboto"/>
              </a:rPr>
              <a:t>UK Government (2023). Business regulations and employment law. Available at: https://www.gov.uk</a:t>
            </a:r>
            <a:endParaRPr lang="es-ES" b="1" dirty="0">
              <a:latin typeface="Arial"/>
              <a:ea typeface="Roboto"/>
              <a:cs typeface="Roboto"/>
            </a:endParaRPr>
          </a:p>
          <a:p>
            <a:r>
              <a:rPr lang="en-GB" b="1" dirty="0">
                <a:latin typeface="Arial"/>
                <a:ea typeface="Roboto"/>
                <a:cs typeface="Roboto"/>
              </a:rPr>
              <a:t>Office for National Statistics (2023). Inflation and consumer spending in the UK. Available at: </a:t>
            </a:r>
            <a:r>
              <a:rPr lang="en-GB" b="1" dirty="0">
                <a:latin typeface="Arial"/>
                <a:ea typeface="Roboto"/>
                <a:cs typeface="Roboto"/>
                <a:hlinkClick r:id="rId3"/>
              </a:rPr>
              <a:t>https://www.ons.gov.uk</a:t>
            </a:r>
            <a:endParaRPr lang="es-ES" b="1" dirty="0">
              <a:latin typeface="Arial"/>
              <a:ea typeface="Roboto"/>
              <a:cs typeface="Roboto"/>
            </a:endParaRPr>
          </a:p>
          <a:p>
            <a:r>
              <a:rPr lang="en-GB" b="1" dirty="0">
                <a:latin typeface="Arial"/>
                <a:ea typeface="Roboto"/>
                <a:cs typeface="Roboto"/>
              </a:rPr>
              <a:t>Investopedia (2023). PESTLE Analysis definition. Available at: </a:t>
            </a:r>
            <a:r>
              <a:rPr lang="en-GB" b="1" dirty="0">
                <a:latin typeface="Arial"/>
                <a:ea typeface="Roboto"/>
                <a:cs typeface="Roboto"/>
                <a:hlinkClick r:id="rId4"/>
              </a:rPr>
              <a:t>https://www.investopedia.com</a:t>
            </a:r>
            <a:r>
              <a:rPr lang="es-ES" b="1" dirty="0">
                <a:latin typeface="Arial"/>
                <a:ea typeface="Roboto"/>
                <a:cs typeface="Roboto"/>
                <a:hlinkClick r:id="rId4"/>
              </a:rPr>
              <a:t>/</a:t>
            </a:r>
            <a:r>
              <a:rPr lang="es-ES" b="1" dirty="0">
                <a:latin typeface="Arial"/>
                <a:ea typeface="Roboto"/>
                <a:cs typeface="Roboto"/>
              </a:rPr>
              <a:t> | |</a:t>
            </a:r>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219</TotalTime>
  <Words>173</Words>
  <Application>Microsoft Office PowerPoint</Application>
  <PresentationFormat>Panorámica</PresentationFormat>
  <Paragraphs>47</Paragraphs>
  <Slides>12</Slides>
  <Notes>1</Notes>
  <HiddenSlides>0</HiddenSlides>
  <MMClips>0</MMClips>
  <ScaleCrop>false</ScaleCrop>
  <HeadingPairs>
    <vt:vector size="4" baseType="variant">
      <vt:variant>
        <vt:lpstr>Tema</vt:lpstr>
      </vt:variant>
      <vt:variant>
        <vt:i4>1</vt:i4>
      </vt:variant>
      <vt:variant>
        <vt:lpstr>Títulos de diapositiva</vt:lpstr>
      </vt:variant>
      <vt:variant>
        <vt:i4>12</vt:i4>
      </vt:variant>
    </vt:vector>
  </HeadingPairs>
  <TitlesOfParts>
    <vt:vector size="13" baseType="lpstr">
      <vt:lpstr>Wisp</vt:lpstr>
      <vt:lpstr>MODULE NAME:Problem Solving and Decision Making MODULE CODE:  STUDENT NAME: Yissey Olivera  STUDENT ID : 2510387 LECTURER: Anitta Assignment 1: Presentation</vt:lpstr>
      <vt:lpstr>OVERVIEW</vt:lpstr>
      <vt:lpstr>Introduction</vt:lpstr>
      <vt:lpstr>Company background</vt:lpstr>
      <vt:lpstr>Presentación de PowerPoint</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Yissey Olivera</cp:lastModifiedBy>
  <cp:revision>94</cp:revision>
  <dcterms:created xsi:type="dcterms:W3CDTF">2024-10-08T15:58:04Z</dcterms:created>
  <dcterms:modified xsi:type="dcterms:W3CDTF">2026-03-11T14:47:44Z</dcterms:modified>
</cp:coreProperties>
</file>