
<file path=[Content_Types].xml><?xml version="1.0" encoding="utf-8"?>
<Types xmlns="http://schemas.openxmlformats.org/package/2006/content-types">
  <Default Extension="jpeg" ContentType="image/jpeg"/>
  <Default Extension="m4a" ContentType="audio/mp4"/>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notesSlides/notesSlide1.xml" ContentType="application/vnd.openxmlformats-officedocument.presentationml.notesSlide+xml"/>
  <Override PartName="/ppt/tags/tag5.xml" ContentType="application/vnd.openxmlformats-officedocument.presentationml.tags+xml"/>
  <Override PartName="/ppt/notesSlides/notesSlide2.xml" ContentType="application/vnd.openxmlformats-officedocument.presentationml.notesSlide+xml"/>
  <Override PartName="/ppt/tags/tag6.xml" ContentType="application/vnd.openxmlformats-officedocument.presentationml.tags+xml"/>
  <Override PartName="/ppt/notesSlides/notesSlide3.xml" ContentType="application/vnd.openxmlformats-officedocument.presentationml.notesSlide+xml"/>
  <Override PartName="/ppt/tags/tag7.xml" ContentType="application/vnd.openxmlformats-officedocument.presentationml.tags+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E53998-66FD-4EEF-83B1-012D7E690F6F}" v="132" dt="2023-09-11T19:54:55.27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78" autoAdjust="0"/>
    <p:restoredTop sz="73366" autoAdjust="0"/>
  </p:normalViewPr>
  <p:slideViewPr>
    <p:cSldViewPr snapToGrid="0">
      <p:cViewPr varScale="1">
        <p:scale>
          <a:sx n="81" d="100"/>
          <a:sy n="81" d="100"/>
        </p:scale>
        <p:origin x="1578"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shley Rees (2009258)" userId="34b072da-d8b3-41e3-98ad-7ac3046e8539" providerId="ADAL" clId="{09E53998-66FD-4EEF-83B1-012D7E690F6F}"/>
    <pc:docChg chg="undo custSel modSld">
      <pc:chgData name="Ashley Rees (2009258)" userId="34b072da-d8b3-41e3-98ad-7ac3046e8539" providerId="ADAL" clId="{09E53998-66FD-4EEF-83B1-012D7E690F6F}" dt="2023-09-11T19:54:55.268" v="1901"/>
      <pc:docMkLst>
        <pc:docMk/>
      </pc:docMkLst>
      <pc:sldChg chg="addSp delSp modSp mod modTransition modMedia setBg modAnim">
        <pc:chgData name="Ashley Rees (2009258)" userId="34b072da-d8b3-41e3-98ad-7ac3046e8539" providerId="ADAL" clId="{09E53998-66FD-4EEF-83B1-012D7E690F6F}" dt="2023-09-11T19:23:42.656" v="1817"/>
        <pc:sldMkLst>
          <pc:docMk/>
          <pc:sldMk cId="2776312162" sldId="256"/>
        </pc:sldMkLst>
        <pc:spChg chg="mod">
          <ac:chgData name="Ashley Rees (2009258)" userId="34b072da-d8b3-41e3-98ad-7ac3046e8539" providerId="ADAL" clId="{09E53998-66FD-4EEF-83B1-012D7E690F6F}" dt="2023-09-11T18:16:39.489" v="1744" actId="26606"/>
          <ac:spMkLst>
            <pc:docMk/>
            <pc:sldMk cId="2776312162" sldId="256"/>
            <ac:spMk id="2" creationId="{4F26C77A-BC1B-D0CF-C2C2-B09C88071DAD}"/>
          </ac:spMkLst>
        </pc:spChg>
        <pc:spChg chg="mod">
          <ac:chgData name="Ashley Rees (2009258)" userId="34b072da-d8b3-41e3-98ad-7ac3046e8539" providerId="ADAL" clId="{09E53998-66FD-4EEF-83B1-012D7E690F6F}" dt="2023-09-11T18:16:39.489" v="1744" actId="26606"/>
          <ac:spMkLst>
            <pc:docMk/>
            <pc:sldMk cId="2776312162" sldId="256"/>
            <ac:spMk id="3" creationId="{6F9A6C7F-809F-8139-9A85-A105BA24498C}"/>
          </ac:spMkLst>
        </pc:spChg>
        <pc:spChg chg="add">
          <ac:chgData name="Ashley Rees (2009258)" userId="34b072da-d8b3-41e3-98ad-7ac3046e8539" providerId="ADAL" clId="{09E53998-66FD-4EEF-83B1-012D7E690F6F}" dt="2023-09-11T18:16:39.489" v="1744" actId="26606"/>
          <ac:spMkLst>
            <pc:docMk/>
            <pc:sldMk cId="2776312162" sldId="256"/>
            <ac:spMk id="9" creationId="{C1DD1A8A-57D5-4A81-AD04-532B043C5611}"/>
          </ac:spMkLst>
        </pc:spChg>
        <pc:spChg chg="add">
          <ac:chgData name="Ashley Rees (2009258)" userId="34b072da-d8b3-41e3-98ad-7ac3046e8539" providerId="ADAL" clId="{09E53998-66FD-4EEF-83B1-012D7E690F6F}" dt="2023-09-11T18:16:39.489" v="1744" actId="26606"/>
          <ac:spMkLst>
            <pc:docMk/>
            <pc:sldMk cId="2776312162" sldId="256"/>
            <ac:spMk id="11" creationId="{007891EC-4501-44ED-A8C8-B11B6DB767AB}"/>
          </ac:spMkLst>
        </pc:spChg>
        <pc:picChg chg="add mod">
          <ac:chgData name="Ashley Rees (2009258)" userId="34b072da-d8b3-41e3-98ad-7ac3046e8539" providerId="ADAL" clId="{09E53998-66FD-4EEF-83B1-012D7E690F6F}" dt="2023-09-11T18:16:42.962" v="1746"/>
          <ac:picMkLst>
            <pc:docMk/>
            <pc:sldMk cId="2776312162" sldId="256"/>
            <ac:picMk id="5" creationId="{D451EDF8-B053-B634-BBE8-51012B0B66B2}"/>
          </ac:picMkLst>
        </pc:picChg>
        <pc:picChg chg="add del mod">
          <ac:chgData name="Ashley Rees (2009258)" userId="34b072da-d8b3-41e3-98ad-7ac3046e8539" providerId="ADAL" clId="{09E53998-66FD-4EEF-83B1-012D7E690F6F}" dt="2023-09-11T19:13:04.287" v="1812"/>
          <ac:picMkLst>
            <pc:docMk/>
            <pc:sldMk cId="2776312162" sldId="256"/>
            <ac:picMk id="10" creationId="{3EBF53E1-C4D4-AA61-08C1-436D83F42694}"/>
          </ac:picMkLst>
        </pc:picChg>
        <pc:picChg chg="add del mod ord">
          <ac:chgData name="Ashley Rees (2009258)" userId="34b072da-d8b3-41e3-98ad-7ac3046e8539" providerId="ADAL" clId="{09E53998-66FD-4EEF-83B1-012D7E690F6F}" dt="2023-09-11T19:13:10.821" v="1813"/>
          <ac:picMkLst>
            <pc:docMk/>
            <pc:sldMk cId="2776312162" sldId="256"/>
            <ac:picMk id="19" creationId="{10B212C5-EC58-7BDD-BED5-DA8E5F45DA4A}"/>
          </ac:picMkLst>
        </pc:picChg>
        <pc:picChg chg="add del mod">
          <ac:chgData name="Ashley Rees (2009258)" userId="34b072da-d8b3-41e3-98ad-7ac3046e8539" providerId="ADAL" clId="{09E53998-66FD-4EEF-83B1-012D7E690F6F}" dt="2023-09-11T19:15:14.570" v="1814"/>
          <ac:picMkLst>
            <pc:docMk/>
            <pc:sldMk cId="2776312162" sldId="256"/>
            <ac:picMk id="20" creationId="{FD2B3102-F095-DACB-D0B6-3757B91E5CB6}"/>
          </ac:picMkLst>
        </pc:picChg>
        <pc:picChg chg="add del mod">
          <ac:chgData name="Ashley Rees (2009258)" userId="34b072da-d8b3-41e3-98ad-7ac3046e8539" providerId="ADAL" clId="{09E53998-66FD-4EEF-83B1-012D7E690F6F}" dt="2023-09-11T19:15:54.580" v="1816"/>
          <ac:picMkLst>
            <pc:docMk/>
            <pc:sldMk cId="2776312162" sldId="256"/>
            <ac:picMk id="33" creationId="{81D77FC0-E650-D0F0-B594-EA7C269C130C}"/>
          </ac:picMkLst>
        </pc:picChg>
        <pc:picChg chg="add mod">
          <ac:chgData name="Ashley Rees (2009258)" userId="34b072da-d8b3-41e3-98ad-7ac3046e8539" providerId="ADAL" clId="{09E53998-66FD-4EEF-83B1-012D7E690F6F}" dt="2023-09-11T19:23:42.656" v="1817"/>
          <ac:picMkLst>
            <pc:docMk/>
            <pc:sldMk cId="2776312162" sldId="256"/>
            <ac:picMk id="40" creationId="{D67830BD-1B67-1048-58E7-3F5B9C0612F9}"/>
          </ac:picMkLst>
        </pc:picChg>
      </pc:sldChg>
      <pc:sldChg chg="addSp delSp modSp mod modTransition modAnim">
        <pc:chgData name="Ashley Rees (2009258)" userId="34b072da-d8b3-41e3-98ad-7ac3046e8539" providerId="ADAL" clId="{09E53998-66FD-4EEF-83B1-012D7E690F6F}" dt="2023-09-11T19:26:04.431" v="1818"/>
        <pc:sldMkLst>
          <pc:docMk/>
          <pc:sldMk cId="550765793" sldId="257"/>
        </pc:sldMkLst>
        <pc:spChg chg="mod">
          <ac:chgData name="Ashley Rees (2009258)" userId="34b072da-d8b3-41e3-98ad-7ac3046e8539" providerId="ADAL" clId="{09E53998-66FD-4EEF-83B1-012D7E690F6F}" dt="2023-09-11T18:11:18.566" v="1742" actId="1076"/>
          <ac:spMkLst>
            <pc:docMk/>
            <pc:sldMk cId="550765793" sldId="257"/>
            <ac:spMk id="2" creationId="{E0FC270C-210D-00BE-BA33-9199602EE841}"/>
          </ac:spMkLst>
        </pc:spChg>
        <pc:spChg chg="mod">
          <ac:chgData name="Ashley Rees (2009258)" userId="34b072da-d8b3-41e3-98ad-7ac3046e8539" providerId="ADAL" clId="{09E53998-66FD-4EEF-83B1-012D7E690F6F}" dt="2023-09-11T18:09:46.697" v="1695" actId="1076"/>
          <ac:spMkLst>
            <pc:docMk/>
            <pc:sldMk cId="550765793" sldId="257"/>
            <ac:spMk id="3" creationId="{0983DCB6-B13D-5A64-C44C-95612B3F3BA9}"/>
          </ac:spMkLst>
        </pc:spChg>
        <pc:spChg chg="add del mod">
          <ac:chgData name="Ashley Rees (2009258)" userId="34b072da-d8b3-41e3-98ad-7ac3046e8539" providerId="ADAL" clId="{09E53998-66FD-4EEF-83B1-012D7E690F6F}" dt="2023-09-11T18:10:14.650" v="1706" actId="478"/>
          <ac:spMkLst>
            <pc:docMk/>
            <pc:sldMk cId="550765793" sldId="257"/>
            <ac:spMk id="6" creationId="{3B0D1385-31C3-4CCA-BABB-7E71BED35670}"/>
          </ac:spMkLst>
        </pc:spChg>
        <pc:spChg chg="add mod">
          <ac:chgData name="Ashley Rees (2009258)" userId="34b072da-d8b3-41e3-98ad-7ac3046e8539" providerId="ADAL" clId="{09E53998-66FD-4EEF-83B1-012D7E690F6F}" dt="2023-09-11T18:10:20.791" v="1707"/>
          <ac:spMkLst>
            <pc:docMk/>
            <pc:sldMk cId="550765793" sldId="257"/>
            <ac:spMk id="7" creationId="{34F0F4BF-D80C-D7C7-1DA7-A7632BD284B6}"/>
          </ac:spMkLst>
        </pc:spChg>
        <pc:picChg chg="add mod">
          <ac:chgData name="Ashley Rees (2009258)" userId="34b072da-d8b3-41e3-98ad-7ac3046e8539" providerId="ADAL" clId="{09E53998-66FD-4EEF-83B1-012D7E690F6F}" dt="2023-09-11T18:09:46.697" v="1695" actId="1076"/>
          <ac:picMkLst>
            <pc:docMk/>
            <pc:sldMk cId="550765793" sldId="257"/>
            <ac:picMk id="5" creationId="{B0BA7018-366D-6905-BFA4-68FC17149345}"/>
          </ac:picMkLst>
        </pc:picChg>
        <pc:picChg chg="add mod">
          <ac:chgData name="Ashley Rees (2009258)" userId="34b072da-d8b3-41e3-98ad-7ac3046e8539" providerId="ADAL" clId="{09E53998-66FD-4EEF-83B1-012D7E690F6F}" dt="2023-09-11T19:26:04.431" v="1818"/>
          <ac:picMkLst>
            <pc:docMk/>
            <pc:sldMk cId="550765793" sldId="257"/>
            <ac:picMk id="11" creationId="{202508B9-E3C8-6CF2-8753-A086850117CC}"/>
          </ac:picMkLst>
        </pc:picChg>
      </pc:sldChg>
      <pc:sldChg chg="addSp modSp mod modTransition modAnim">
        <pc:chgData name="Ashley Rees (2009258)" userId="34b072da-d8b3-41e3-98ad-7ac3046e8539" providerId="ADAL" clId="{09E53998-66FD-4EEF-83B1-012D7E690F6F}" dt="2023-09-11T19:30:39.357" v="1819"/>
        <pc:sldMkLst>
          <pc:docMk/>
          <pc:sldMk cId="4203020781" sldId="258"/>
        </pc:sldMkLst>
        <pc:spChg chg="mod">
          <ac:chgData name="Ashley Rees (2009258)" userId="34b072da-d8b3-41e3-98ad-7ac3046e8539" providerId="ADAL" clId="{09E53998-66FD-4EEF-83B1-012D7E690F6F}" dt="2023-09-11T18:16:34.135" v="1743"/>
          <ac:spMkLst>
            <pc:docMk/>
            <pc:sldMk cId="4203020781" sldId="258"/>
            <ac:spMk id="2" creationId="{9F8521DE-C3E8-A179-2382-0E842ED9738C}"/>
          </ac:spMkLst>
        </pc:spChg>
        <pc:spChg chg="mod">
          <ac:chgData name="Ashley Rees (2009258)" userId="34b072da-d8b3-41e3-98ad-7ac3046e8539" providerId="ADAL" clId="{09E53998-66FD-4EEF-83B1-012D7E690F6F}" dt="2023-09-11T18:16:34.135" v="1743"/>
          <ac:spMkLst>
            <pc:docMk/>
            <pc:sldMk cId="4203020781" sldId="258"/>
            <ac:spMk id="3" creationId="{7CD690D6-C1C4-C80A-04BC-3ADCE4B614A1}"/>
          </ac:spMkLst>
        </pc:spChg>
        <pc:picChg chg="add mod">
          <ac:chgData name="Ashley Rees (2009258)" userId="34b072da-d8b3-41e3-98ad-7ac3046e8539" providerId="ADAL" clId="{09E53998-66FD-4EEF-83B1-012D7E690F6F}" dt="2023-09-11T19:30:39.357" v="1819"/>
          <ac:picMkLst>
            <pc:docMk/>
            <pc:sldMk cId="4203020781" sldId="258"/>
            <ac:picMk id="8" creationId="{E1FFABB2-2575-CBE4-3FBE-897A28391AC7}"/>
          </ac:picMkLst>
        </pc:picChg>
      </pc:sldChg>
      <pc:sldChg chg="addSp delSp modSp mod modTransition modAnim">
        <pc:chgData name="Ashley Rees (2009258)" userId="34b072da-d8b3-41e3-98ad-7ac3046e8539" providerId="ADAL" clId="{09E53998-66FD-4EEF-83B1-012D7E690F6F}" dt="2023-09-11T19:34:09.819" v="1843" actId="20577"/>
        <pc:sldMkLst>
          <pc:docMk/>
          <pc:sldMk cId="204727671" sldId="259"/>
        </pc:sldMkLst>
        <pc:spChg chg="mod">
          <ac:chgData name="Ashley Rees (2009258)" userId="34b072da-d8b3-41e3-98ad-7ac3046e8539" providerId="ADAL" clId="{09E53998-66FD-4EEF-83B1-012D7E690F6F}" dt="2023-09-11T18:16:34.135" v="1743"/>
          <ac:spMkLst>
            <pc:docMk/>
            <pc:sldMk cId="204727671" sldId="259"/>
            <ac:spMk id="2" creationId="{ADD3D025-3DD6-5053-E677-36222CED92E0}"/>
          </ac:spMkLst>
        </pc:spChg>
        <pc:spChg chg="mod">
          <ac:chgData name="Ashley Rees (2009258)" userId="34b072da-d8b3-41e3-98ad-7ac3046e8539" providerId="ADAL" clId="{09E53998-66FD-4EEF-83B1-012D7E690F6F}" dt="2023-09-11T19:34:09.819" v="1843" actId="20577"/>
          <ac:spMkLst>
            <pc:docMk/>
            <pc:sldMk cId="204727671" sldId="259"/>
            <ac:spMk id="3" creationId="{18041F59-662B-6088-200D-0AF548444580}"/>
          </ac:spMkLst>
        </pc:spChg>
        <pc:graphicFrameChg chg="add del mod">
          <ac:chgData name="Ashley Rees (2009258)" userId="34b072da-d8b3-41e3-98ad-7ac3046e8539" providerId="ADAL" clId="{09E53998-66FD-4EEF-83B1-012D7E690F6F}" dt="2023-09-11T17:49:54.120" v="98"/>
          <ac:graphicFrameMkLst>
            <pc:docMk/>
            <pc:sldMk cId="204727671" sldId="259"/>
            <ac:graphicFrameMk id="4" creationId="{CECB0FF9-F422-5928-2DCE-950DB596BFAB}"/>
          </ac:graphicFrameMkLst>
        </pc:graphicFrameChg>
        <pc:picChg chg="add del mod">
          <ac:chgData name="Ashley Rees (2009258)" userId="34b072da-d8b3-41e3-98ad-7ac3046e8539" providerId="ADAL" clId="{09E53998-66FD-4EEF-83B1-012D7E690F6F}" dt="2023-09-11T19:31:39.279" v="1820"/>
          <ac:picMkLst>
            <pc:docMk/>
            <pc:sldMk cId="204727671" sldId="259"/>
            <ac:picMk id="6" creationId="{BA8DB791-82A0-00B6-7122-2D0CE01CEF25}"/>
          </ac:picMkLst>
        </pc:picChg>
        <pc:picChg chg="add mod">
          <ac:chgData name="Ashley Rees (2009258)" userId="34b072da-d8b3-41e3-98ad-7ac3046e8539" providerId="ADAL" clId="{09E53998-66FD-4EEF-83B1-012D7E690F6F}" dt="2023-09-11T19:33:54.436" v="1827"/>
          <ac:picMkLst>
            <pc:docMk/>
            <pc:sldMk cId="204727671" sldId="259"/>
            <ac:picMk id="12" creationId="{8D0838EB-7453-5ADD-142F-BA919D8CEB1F}"/>
          </ac:picMkLst>
        </pc:picChg>
      </pc:sldChg>
      <pc:sldChg chg="addSp delSp modSp modTransition modAnim modNotesTx">
        <pc:chgData name="Ashley Rees (2009258)" userId="34b072da-d8b3-41e3-98ad-7ac3046e8539" providerId="ADAL" clId="{09E53998-66FD-4EEF-83B1-012D7E690F6F}" dt="2023-09-11T19:42:07.190" v="1848"/>
        <pc:sldMkLst>
          <pc:docMk/>
          <pc:sldMk cId="145271309" sldId="260"/>
        </pc:sldMkLst>
        <pc:spChg chg="mod">
          <ac:chgData name="Ashley Rees (2009258)" userId="34b072da-d8b3-41e3-98ad-7ac3046e8539" providerId="ADAL" clId="{09E53998-66FD-4EEF-83B1-012D7E690F6F}" dt="2023-09-11T18:16:34.135" v="1743"/>
          <ac:spMkLst>
            <pc:docMk/>
            <pc:sldMk cId="145271309" sldId="260"/>
            <ac:spMk id="2" creationId="{86D2F92F-42E2-D5F4-388C-F1F61E3D2586}"/>
          </ac:spMkLst>
        </pc:spChg>
        <pc:spChg chg="mod">
          <ac:chgData name="Ashley Rees (2009258)" userId="34b072da-d8b3-41e3-98ad-7ac3046e8539" providerId="ADAL" clId="{09E53998-66FD-4EEF-83B1-012D7E690F6F}" dt="2023-09-11T18:16:34.135" v="1743"/>
          <ac:spMkLst>
            <pc:docMk/>
            <pc:sldMk cId="145271309" sldId="260"/>
            <ac:spMk id="3" creationId="{047E67D2-F916-DA99-A415-E8FD3B37D507}"/>
          </ac:spMkLst>
        </pc:spChg>
        <pc:picChg chg="add del mod">
          <ac:chgData name="Ashley Rees (2009258)" userId="34b072da-d8b3-41e3-98ad-7ac3046e8539" providerId="ADAL" clId="{09E53998-66FD-4EEF-83B1-012D7E690F6F}" dt="2023-09-11T19:39:50.361" v="1847"/>
          <ac:picMkLst>
            <pc:docMk/>
            <pc:sldMk cId="145271309" sldId="260"/>
            <ac:picMk id="7" creationId="{A35E9B91-AE2A-CEB1-24DF-9A7DCDD5D1AE}"/>
          </ac:picMkLst>
        </pc:picChg>
        <pc:picChg chg="add mod">
          <ac:chgData name="Ashley Rees (2009258)" userId="34b072da-d8b3-41e3-98ad-7ac3046e8539" providerId="ADAL" clId="{09E53998-66FD-4EEF-83B1-012D7E690F6F}" dt="2023-09-11T19:42:07.190" v="1848"/>
          <ac:picMkLst>
            <pc:docMk/>
            <pc:sldMk cId="145271309" sldId="260"/>
            <ac:picMk id="10" creationId="{20E1B2A9-0FA8-8880-D966-25EEDA8A0172}"/>
          </ac:picMkLst>
        </pc:picChg>
      </pc:sldChg>
      <pc:sldChg chg="addSp delSp modSp modTransition modAnim modNotesTx">
        <pc:chgData name="Ashley Rees (2009258)" userId="34b072da-d8b3-41e3-98ad-7ac3046e8539" providerId="ADAL" clId="{09E53998-66FD-4EEF-83B1-012D7E690F6F}" dt="2023-09-11T19:48:00.844" v="1899"/>
        <pc:sldMkLst>
          <pc:docMk/>
          <pc:sldMk cId="2644396993" sldId="261"/>
        </pc:sldMkLst>
        <pc:spChg chg="mod">
          <ac:chgData name="Ashley Rees (2009258)" userId="34b072da-d8b3-41e3-98ad-7ac3046e8539" providerId="ADAL" clId="{09E53998-66FD-4EEF-83B1-012D7E690F6F}" dt="2023-09-11T18:16:34.135" v="1743"/>
          <ac:spMkLst>
            <pc:docMk/>
            <pc:sldMk cId="2644396993" sldId="261"/>
            <ac:spMk id="2" creationId="{EA4D84C3-5F79-47B6-8C4A-4FD9CE813913}"/>
          </ac:spMkLst>
        </pc:spChg>
        <pc:spChg chg="mod">
          <ac:chgData name="Ashley Rees (2009258)" userId="34b072da-d8b3-41e3-98ad-7ac3046e8539" providerId="ADAL" clId="{09E53998-66FD-4EEF-83B1-012D7E690F6F}" dt="2023-09-11T18:16:34.135" v="1743"/>
          <ac:spMkLst>
            <pc:docMk/>
            <pc:sldMk cId="2644396993" sldId="261"/>
            <ac:spMk id="3" creationId="{A1917F88-D4A4-2D06-B12B-1116ECF96587}"/>
          </ac:spMkLst>
        </pc:spChg>
        <pc:picChg chg="add del mod">
          <ac:chgData name="Ashley Rees (2009258)" userId="34b072da-d8b3-41e3-98ad-7ac3046e8539" providerId="ADAL" clId="{09E53998-66FD-4EEF-83B1-012D7E690F6F}" dt="2023-09-11T19:38:46.144" v="1845"/>
          <ac:picMkLst>
            <pc:docMk/>
            <pc:sldMk cId="2644396993" sldId="261"/>
            <ac:picMk id="5" creationId="{11C7C03A-C240-C1F5-E1D7-917BD5CBEC0E}"/>
          </ac:picMkLst>
        </pc:picChg>
        <pc:picChg chg="add mod">
          <ac:chgData name="Ashley Rees (2009258)" userId="34b072da-d8b3-41e3-98ad-7ac3046e8539" providerId="ADAL" clId="{09E53998-66FD-4EEF-83B1-012D7E690F6F}" dt="2023-09-11T19:48:00.844" v="1899"/>
          <ac:picMkLst>
            <pc:docMk/>
            <pc:sldMk cId="2644396993" sldId="261"/>
            <ac:picMk id="12" creationId="{7F17B83D-EB42-B989-F80D-47C51D9AEA3B}"/>
          </ac:picMkLst>
        </pc:picChg>
      </pc:sldChg>
      <pc:sldChg chg="addSp modSp modTransition modAnim">
        <pc:chgData name="Ashley Rees (2009258)" userId="34b072da-d8b3-41e3-98ad-7ac3046e8539" providerId="ADAL" clId="{09E53998-66FD-4EEF-83B1-012D7E690F6F}" dt="2023-09-11T19:54:19.174" v="1900"/>
        <pc:sldMkLst>
          <pc:docMk/>
          <pc:sldMk cId="2489100184" sldId="262"/>
        </pc:sldMkLst>
        <pc:spChg chg="mod">
          <ac:chgData name="Ashley Rees (2009258)" userId="34b072da-d8b3-41e3-98ad-7ac3046e8539" providerId="ADAL" clId="{09E53998-66FD-4EEF-83B1-012D7E690F6F}" dt="2023-09-11T18:16:34.135" v="1743"/>
          <ac:spMkLst>
            <pc:docMk/>
            <pc:sldMk cId="2489100184" sldId="262"/>
            <ac:spMk id="2" creationId="{1383E2A9-495E-B06B-3229-E0ADBA670782}"/>
          </ac:spMkLst>
        </pc:spChg>
        <pc:spChg chg="mod">
          <ac:chgData name="Ashley Rees (2009258)" userId="34b072da-d8b3-41e3-98ad-7ac3046e8539" providerId="ADAL" clId="{09E53998-66FD-4EEF-83B1-012D7E690F6F}" dt="2023-09-11T18:16:34.135" v="1743"/>
          <ac:spMkLst>
            <pc:docMk/>
            <pc:sldMk cId="2489100184" sldId="262"/>
            <ac:spMk id="3" creationId="{A57F0523-5361-1D29-BBA0-EAEA4BFE053D}"/>
          </ac:spMkLst>
        </pc:spChg>
        <pc:picChg chg="add mod">
          <ac:chgData name="Ashley Rees (2009258)" userId="34b072da-d8b3-41e3-98ad-7ac3046e8539" providerId="ADAL" clId="{09E53998-66FD-4EEF-83B1-012D7E690F6F}" dt="2023-09-11T19:54:19.174" v="1900"/>
          <ac:picMkLst>
            <pc:docMk/>
            <pc:sldMk cId="2489100184" sldId="262"/>
            <ac:picMk id="7" creationId="{3E32D86D-398B-911D-E1B5-34CB334718F1}"/>
          </ac:picMkLst>
        </pc:picChg>
      </pc:sldChg>
      <pc:sldChg chg="addSp delSp modSp mod modTransition modAnim">
        <pc:chgData name="Ashley Rees (2009258)" userId="34b072da-d8b3-41e3-98ad-7ac3046e8539" providerId="ADAL" clId="{09E53998-66FD-4EEF-83B1-012D7E690F6F}" dt="2023-09-11T19:54:55.268" v="1901"/>
        <pc:sldMkLst>
          <pc:docMk/>
          <pc:sldMk cId="3948326626" sldId="263"/>
        </pc:sldMkLst>
        <pc:spChg chg="mod">
          <ac:chgData name="Ashley Rees (2009258)" userId="34b072da-d8b3-41e3-98ad-7ac3046e8539" providerId="ADAL" clId="{09E53998-66FD-4EEF-83B1-012D7E690F6F}" dt="2023-09-11T18:16:34.135" v="1743"/>
          <ac:spMkLst>
            <pc:docMk/>
            <pc:sldMk cId="3948326626" sldId="263"/>
            <ac:spMk id="2" creationId="{D26F856B-C942-69B3-D0E7-AAB8C052E9E8}"/>
          </ac:spMkLst>
        </pc:spChg>
        <pc:spChg chg="mod">
          <ac:chgData name="Ashley Rees (2009258)" userId="34b072da-d8b3-41e3-98ad-7ac3046e8539" providerId="ADAL" clId="{09E53998-66FD-4EEF-83B1-012D7E690F6F}" dt="2023-09-11T18:09:10.913" v="1689"/>
          <ac:spMkLst>
            <pc:docMk/>
            <pc:sldMk cId="3948326626" sldId="263"/>
            <ac:spMk id="3" creationId="{F5251694-5F10-AEC2-3E07-58A4A51C9D33}"/>
          </ac:spMkLst>
        </pc:spChg>
        <pc:spChg chg="add del mod">
          <ac:chgData name="Ashley Rees (2009258)" userId="34b072da-d8b3-41e3-98ad-7ac3046e8539" providerId="ADAL" clId="{09E53998-66FD-4EEF-83B1-012D7E690F6F}" dt="2023-09-11T17:47:11.924" v="51"/>
          <ac:spMkLst>
            <pc:docMk/>
            <pc:sldMk cId="3948326626" sldId="263"/>
            <ac:spMk id="4" creationId="{42574796-4B05-1B6D-BA24-3531B6777A0C}"/>
          </ac:spMkLst>
        </pc:spChg>
        <pc:graphicFrameChg chg="add del mod">
          <ac:chgData name="Ashley Rees (2009258)" userId="34b072da-d8b3-41e3-98ad-7ac3046e8539" providerId="ADAL" clId="{09E53998-66FD-4EEF-83B1-012D7E690F6F}" dt="2023-09-11T17:47:25.218" v="58"/>
          <ac:graphicFrameMkLst>
            <pc:docMk/>
            <pc:sldMk cId="3948326626" sldId="263"/>
            <ac:graphicFrameMk id="5" creationId="{969A82A1-FAD2-CA15-96CA-DD4EE9F03B54}"/>
          </ac:graphicFrameMkLst>
        </pc:graphicFrameChg>
        <pc:graphicFrameChg chg="add del mod">
          <ac:chgData name="Ashley Rees (2009258)" userId="34b072da-d8b3-41e3-98ad-7ac3046e8539" providerId="ADAL" clId="{09E53998-66FD-4EEF-83B1-012D7E690F6F}" dt="2023-09-11T17:47:26.375" v="60"/>
          <ac:graphicFrameMkLst>
            <pc:docMk/>
            <pc:sldMk cId="3948326626" sldId="263"/>
            <ac:graphicFrameMk id="6" creationId="{63EFB190-B879-C95B-0F69-FC2ADE60397C}"/>
          </ac:graphicFrameMkLst>
        </pc:graphicFrameChg>
        <pc:graphicFrameChg chg="add del mod">
          <ac:chgData name="Ashley Rees (2009258)" userId="34b072da-d8b3-41e3-98ad-7ac3046e8539" providerId="ADAL" clId="{09E53998-66FD-4EEF-83B1-012D7E690F6F}" dt="2023-09-11T17:47:35.693" v="72"/>
          <ac:graphicFrameMkLst>
            <pc:docMk/>
            <pc:sldMk cId="3948326626" sldId="263"/>
            <ac:graphicFrameMk id="7" creationId="{C16AEAE9-7F30-BAF7-C380-18FF0DB388AE}"/>
          </ac:graphicFrameMkLst>
        </pc:graphicFrameChg>
        <pc:graphicFrameChg chg="add del mod">
          <ac:chgData name="Ashley Rees (2009258)" userId="34b072da-d8b3-41e3-98ad-7ac3046e8539" providerId="ADAL" clId="{09E53998-66FD-4EEF-83B1-012D7E690F6F}" dt="2023-09-11T17:47:38.373" v="74"/>
          <ac:graphicFrameMkLst>
            <pc:docMk/>
            <pc:sldMk cId="3948326626" sldId="263"/>
            <ac:graphicFrameMk id="8" creationId="{C72EC4C4-2D0F-0276-87B0-FF0287E93A8D}"/>
          </ac:graphicFrameMkLst>
        </pc:graphicFrameChg>
        <pc:graphicFrameChg chg="add del mod">
          <ac:chgData name="Ashley Rees (2009258)" userId="34b072da-d8b3-41e3-98ad-7ac3046e8539" providerId="ADAL" clId="{09E53998-66FD-4EEF-83B1-012D7E690F6F}" dt="2023-09-11T17:47:57.327" v="80"/>
          <ac:graphicFrameMkLst>
            <pc:docMk/>
            <pc:sldMk cId="3948326626" sldId="263"/>
            <ac:graphicFrameMk id="9" creationId="{5E744606-EE29-F9A5-5ACA-98BBA89BA864}"/>
          </ac:graphicFrameMkLst>
        </pc:graphicFrameChg>
        <pc:picChg chg="add mod">
          <ac:chgData name="Ashley Rees (2009258)" userId="34b072da-d8b3-41e3-98ad-7ac3046e8539" providerId="ADAL" clId="{09E53998-66FD-4EEF-83B1-012D7E690F6F}" dt="2023-09-11T19:54:55.268" v="1901"/>
          <ac:picMkLst>
            <pc:docMk/>
            <pc:sldMk cId="3948326626" sldId="263"/>
            <ac:picMk id="12" creationId="{F689EB35-DF61-FC3E-CD70-ADB734DA93DD}"/>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BD69ADF-11B8-4A95-8CF9-F1FA37AB50C7}" type="datetimeFigureOut">
              <a:rPr lang="en-GB" smtClean="0"/>
              <a:t>11/09/2023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D52AE28-D317-40B9-B7C7-6C504155A090}" type="slidenum">
              <a:rPr lang="en-GB" smtClean="0"/>
              <a:t>‹#›</a:t>
            </a:fld>
            <a:endParaRPr lang="en-GB"/>
          </a:p>
        </p:txBody>
      </p:sp>
    </p:spTree>
    <p:extLst>
      <p:ext uri="{BB962C8B-B14F-4D97-AF65-F5344CB8AC3E}">
        <p14:creationId xmlns:p14="http://schemas.microsoft.com/office/powerpoint/2010/main" val="21745247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D52AE28-D317-40B9-B7C7-6C504155A090}" type="slidenum">
              <a:rPr lang="en-GB" smtClean="0"/>
              <a:t>4</a:t>
            </a:fld>
            <a:endParaRPr lang="en-GB"/>
          </a:p>
        </p:txBody>
      </p:sp>
    </p:spTree>
    <p:extLst>
      <p:ext uri="{BB962C8B-B14F-4D97-AF65-F5344CB8AC3E}">
        <p14:creationId xmlns:p14="http://schemas.microsoft.com/office/powerpoint/2010/main" val="16226311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Slide Content:</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tabLst>
                <a:tab pos="457200" algn="l"/>
              </a:tabLs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Comparative Analysis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nSpc>
                <a:spcPct val="107000"/>
              </a:lnSpc>
              <a:spcAft>
                <a:spcPts val="800"/>
              </a:spcAft>
              <a:buFont typeface="+mj-lt"/>
              <a:buAutoNum type="arabicPeriod"/>
              <a:tabLst>
                <a:tab pos="914400" algn="l"/>
              </a:tabLst>
            </a:pPr>
            <a:r>
              <a:rPr lang="en-GB" sz="1100" dirty="0">
                <a:effectLst/>
                <a:latin typeface="Calibri" panose="020F0502020204030204" pitchFamily="34" charset="0"/>
                <a:ea typeface="Calibri" panose="020F0502020204030204" pitchFamily="34" charset="0"/>
                <a:cs typeface="Times New Roman" panose="02020603050405020304" pitchFamily="18" charset="0"/>
              </a:rPr>
              <a:t>Description: Conduct in-depth comparisons of iOS and Android security.</a:t>
            </a:r>
          </a:p>
          <a:p>
            <a:pPr marL="742950" lvl="1" indent="-285750">
              <a:lnSpc>
                <a:spcPct val="107000"/>
              </a:lnSpc>
              <a:spcAft>
                <a:spcPts val="800"/>
              </a:spcAft>
              <a:buFont typeface="+mj-lt"/>
              <a:buAutoNum type="arabicPeriod"/>
              <a:tabLst>
                <a:tab pos="914400" algn="l"/>
              </a:tabLst>
            </a:pPr>
            <a:r>
              <a:rPr lang="en-GB" sz="1100" dirty="0">
                <a:effectLst/>
                <a:latin typeface="Calibri" panose="020F0502020204030204" pitchFamily="34" charset="0"/>
                <a:ea typeface="Calibri" panose="020F0502020204030204" pitchFamily="34" charset="0"/>
                <a:cs typeface="Times New Roman" panose="02020603050405020304" pitchFamily="18" charset="0"/>
              </a:rPr>
              <a:t>Methods: Literature review, security patch analysis, real-world incident assessment.</a:t>
            </a:r>
          </a:p>
          <a:p>
            <a:pPr marL="342900" lvl="0" indent="-342900">
              <a:lnSpc>
                <a:spcPct val="107000"/>
              </a:lnSpc>
              <a:spcAft>
                <a:spcPts val="800"/>
              </a:spcAft>
              <a:buFont typeface="+mj-lt"/>
              <a:buAutoNum type="arabicPeriod"/>
              <a:tabLst>
                <a:tab pos="457200" algn="l"/>
              </a:tabLs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Empirical Research</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nSpc>
                <a:spcPct val="107000"/>
              </a:lnSpc>
              <a:spcAft>
                <a:spcPts val="800"/>
              </a:spcAft>
              <a:buFont typeface="+mj-lt"/>
              <a:buAutoNum type="arabicPeriod"/>
              <a:tabLst>
                <a:tab pos="914400" algn="l"/>
              </a:tabLst>
            </a:pPr>
            <a:r>
              <a:rPr lang="en-GB" sz="1100" dirty="0">
                <a:effectLst/>
                <a:latin typeface="Calibri" panose="020F0502020204030204" pitchFamily="34" charset="0"/>
                <a:ea typeface="Calibri" panose="020F0502020204030204" pitchFamily="34" charset="0"/>
                <a:cs typeface="Times New Roman" panose="02020603050405020304" pitchFamily="18" charset="0"/>
              </a:rPr>
              <a:t>Description: Gather data through experiments and surveys.</a:t>
            </a:r>
          </a:p>
          <a:p>
            <a:pPr marL="742950" lvl="1" indent="-285750">
              <a:lnSpc>
                <a:spcPct val="107000"/>
              </a:lnSpc>
              <a:spcAft>
                <a:spcPts val="800"/>
              </a:spcAft>
              <a:buFont typeface="+mj-lt"/>
              <a:buAutoNum type="arabicPeriod"/>
              <a:tabLst>
                <a:tab pos="914400" algn="l"/>
              </a:tabLst>
            </a:pPr>
            <a:r>
              <a:rPr lang="en-GB" sz="1100" dirty="0">
                <a:effectLst/>
                <a:latin typeface="Calibri" panose="020F0502020204030204" pitchFamily="34" charset="0"/>
                <a:ea typeface="Calibri" panose="020F0502020204030204" pitchFamily="34" charset="0"/>
                <a:cs typeface="Times New Roman" panose="02020603050405020304" pitchFamily="18" charset="0"/>
              </a:rPr>
              <a:t>Methods: Vulnerability testing, user perception surveys, security benchmarking.</a:t>
            </a:r>
          </a:p>
          <a:p>
            <a:pPr marL="342900" lvl="0" indent="-342900">
              <a:lnSpc>
                <a:spcPct val="107000"/>
              </a:lnSpc>
              <a:spcAft>
                <a:spcPts val="800"/>
              </a:spcAft>
              <a:buFont typeface="+mj-lt"/>
              <a:buAutoNum type="arabicPeriod"/>
              <a:tabLst>
                <a:tab pos="457200" algn="l"/>
              </a:tabLs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Ethnographic Study</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nSpc>
                <a:spcPct val="107000"/>
              </a:lnSpc>
              <a:spcAft>
                <a:spcPts val="800"/>
              </a:spcAft>
              <a:buFont typeface="+mj-lt"/>
              <a:buAutoNum type="arabicPeriod"/>
              <a:tabLst>
                <a:tab pos="914400" algn="l"/>
              </a:tabLst>
            </a:pPr>
            <a:r>
              <a:rPr lang="en-GB" sz="1100" dirty="0">
                <a:effectLst/>
                <a:latin typeface="Calibri" panose="020F0502020204030204" pitchFamily="34" charset="0"/>
                <a:ea typeface="Calibri" panose="020F0502020204030204" pitchFamily="34" charset="0"/>
                <a:cs typeface="Times New Roman" panose="02020603050405020304" pitchFamily="18" charset="0"/>
              </a:rPr>
              <a:t>Description: Gain insights into user security practices and behaviours.</a:t>
            </a:r>
          </a:p>
          <a:p>
            <a:pPr marL="742950" lvl="1" indent="-285750">
              <a:lnSpc>
                <a:spcPct val="107000"/>
              </a:lnSpc>
              <a:spcAft>
                <a:spcPts val="800"/>
              </a:spcAft>
              <a:buFont typeface="+mj-lt"/>
              <a:buAutoNum type="arabicPeriod"/>
              <a:tabLst>
                <a:tab pos="914400" algn="l"/>
              </a:tabLst>
            </a:pPr>
            <a:r>
              <a:rPr lang="en-GB" sz="1100" dirty="0">
                <a:effectLst/>
                <a:latin typeface="Calibri" panose="020F0502020204030204" pitchFamily="34" charset="0"/>
                <a:ea typeface="Calibri" panose="020F0502020204030204" pitchFamily="34" charset="0"/>
                <a:cs typeface="Times New Roman" panose="02020603050405020304" pitchFamily="18" charset="0"/>
              </a:rPr>
              <a:t>Methods: Participant observations, interviews, user studies.</a:t>
            </a:r>
          </a:p>
          <a:p>
            <a:pPr marL="342900" lvl="0" indent="-342900">
              <a:lnSpc>
                <a:spcPct val="107000"/>
              </a:lnSpc>
              <a:spcAft>
                <a:spcPts val="800"/>
              </a:spcAft>
              <a:buFont typeface="+mj-lt"/>
              <a:buAutoNum type="arabicPeriod"/>
              <a:tabLst>
                <a:tab pos="457200" algn="l"/>
              </a:tabLs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Case Studies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nSpc>
                <a:spcPct val="107000"/>
              </a:lnSpc>
              <a:spcAft>
                <a:spcPts val="800"/>
              </a:spcAft>
              <a:buFont typeface="+mj-lt"/>
              <a:buAutoNum type="arabicPeriod"/>
              <a:tabLst>
                <a:tab pos="914400" algn="l"/>
              </a:tabLst>
            </a:pPr>
            <a:r>
              <a:rPr lang="en-GB" sz="1100" dirty="0">
                <a:effectLst/>
                <a:latin typeface="Calibri" panose="020F0502020204030204" pitchFamily="34" charset="0"/>
                <a:ea typeface="Calibri" panose="020F0502020204030204" pitchFamily="34" charset="0"/>
                <a:cs typeface="Times New Roman" panose="02020603050405020304" pitchFamily="18" charset="0"/>
              </a:rPr>
              <a:t>Description: Analyse real-world security breaches involving iOS and Android.</a:t>
            </a:r>
          </a:p>
          <a:p>
            <a:pPr marL="742950" lvl="1" indent="-285750">
              <a:lnSpc>
                <a:spcPct val="107000"/>
              </a:lnSpc>
              <a:spcAft>
                <a:spcPts val="800"/>
              </a:spcAft>
              <a:buFont typeface="+mj-lt"/>
              <a:buAutoNum type="arabicPeriod"/>
              <a:tabLst>
                <a:tab pos="914400" algn="l"/>
              </a:tabLst>
            </a:pPr>
            <a:r>
              <a:rPr lang="en-GB" sz="1100" dirty="0">
                <a:effectLst/>
                <a:latin typeface="Calibri" panose="020F0502020204030204" pitchFamily="34" charset="0"/>
                <a:ea typeface="Calibri" panose="020F0502020204030204" pitchFamily="34" charset="0"/>
                <a:cs typeface="Times New Roman" panose="02020603050405020304" pitchFamily="18" charset="0"/>
              </a:rPr>
              <a:t>Methods: Case selection, vulnerability identification, incident analysis.</a:t>
            </a:r>
          </a:p>
          <a:p>
            <a:pPr marL="342900" lvl="0" indent="-342900">
              <a:lnSpc>
                <a:spcPct val="107000"/>
              </a:lnSpc>
              <a:spcAft>
                <a:spcPts val="800"/>
              </a:spcAft>
              <a:buFont typeface="+mj-lt"/>
              <a:buAutoNum type="arabicPeriod"/>
              <a:tabLst>
                <a:tab pos="457200" algn="l"/>
              </a:tabLs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Security Testing</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nSpc>
                <a:spcPct val="107000"/>
              </a:lnSpc>
              <a:spcAft>
                <a:spcPts val="800"/>
              </a:spcAft>
              <a:buFont typeface="+mj-lt"/>
              <a:buAutoNum type="arabicPeriod"/>
              <a:tabLst>
                <a:tab pos="914400" algn="l"/>
              </a:tabLst>
            </a:pPr>
            <a:r>
              <a:rPr lang="en-GB" sz="1100" dirty="0">
                <a:effectLst/>
                <a:latin typeface="Calibri" panose="020F0502020204030204" pitchFamily="34" charset="0"/>
                <a:ea typeface="Calibri" panose="020F0502020204030204" pitchFamily="34" charset="0"/>
                <a:cs typeface="Times New Roman" panose="02020603050405020304" pitchFamily="18" charset="0"/>
              </a:rPr>
              <a:t>Description: Assess the robustness of both platforms.</a:t>
            </a:r>
          </a:p>
          <a:p>
            <a:pPr marL="742950" lvl="1" indent="-285750">
              <a:lnSpc>
                <a:spcPct val="107000"/>
              </a:lnSpc>
              <a:spcAft>
                <a:spcPts val="800"/>
              </a:spcAft>
              <a:buFont typeface="+mj-lt"/>
              <a:buAutoNum type="arabicPeriod"/>
              <a:tabLst>
                <a:tab pos="914400" algn="l"/>
              </a:tabLst>
            </a:pPr>
            <a:r>
              <a:rPr lang="en-GB" sz="1100" dirty="0">
                <a:effectLst/>
                <a:latin typeface="Calibri" panose="020F0502020204030204" pitchFamily="34" charset="0"/>
                <a:ea typeface="Calibri" panose="020F0502020204030204" pitchFamily="34" charset="0"/>
                <a:cs typeface="Times New Roman" panose="02020603050405020304" pitchFamily="18" charset="0"/>
              </a:rPr>
              <a:t>Methods: Penetration testing, vulnerability scanning, code analysis.</a:t>
            </a:r>
          </a:p>
          <a:p>
            <a:pPr marL="342900" lvl="0" indent="-342900">
              <a:lnSpc>
                <a:spcPct val="107000"/>
              </a:lnSpc>
              <a:spcAft>
                <a:spcPts val="800"/>
              </a:spcAft>
              <a:tabLst>
                <a:tab pos="457200" algn="l"/>
              </a:tabLst>
            </a:pPr>
            <a:r>
              <a:rPr lang="en-GB" sz="1100" dirty="0">
                <a:effectLst/>
                <a:latin typeface="Calibri" panose="020F0502020204030204" pitchFamily="34" charset="0"/>
                <a:ea typeface="Calibri" panose="020F0502020204030204" pitchFamily="34" charset="0"/>
                <a:cs typeface="Times New Roman" panose="02020603050405020304" pitchFamily="18" charset="0"/>
              </a:rPr>
              <a:t>Surveys and Questionnaires</a:t>
            </a:r>
          </a:p>
          <a:p>
            <a:pPr marL="742950" lvl="1" indent="-285750">
              <a:lnSpc>
                <a:spcPct val="107000"/>
              </a:lnSpc>
              <a:spcAft>
                <a:spcPts val="800"/>
              </a:spcAft>
              <a:buFont typeface="+mj-lt"/>
              <a:buAutoNum type="arabicPeriod"/>
              <a:tabLst>
                <a:tab pos="914400" algn="l"/>
              </a:tabLst>
            </a:pPr>
            <a:r>
              <a:rPr lang="en-GB" sz="1100" dirty="0">
                <a:effectLst/>
                <a:latin typeface="Calibri" panose="020F0502020204030204" pitchFamily="34" charset="0"/>
                <a:ea typeface="Calibri" panose="020F0502020204030204" pitchFamily="34" charset="0"/>
                <a:cs typeface="Times New Roman" panose="02020603050405020304" pitchFamily="18" charset="0"/>
              </a:rPr>
              <a:t>Description: Collect data on security perceptions and experiences.</a:t>
            </a:r>
          </a:p>
          <a:p>
            <a:pPr marL="742950" lvl="1" indent="-285750">
              <a:lnSpc>
                <a:spcPct val="107000"/>
              </a:lnSpc>
              <a:spcAft>
                <a:spcPts val="800"/>
              </a:spcAft>
              <a:buFont typeface="+mj-lt"/>
              <a:buAutoNum type="arabicPeriod"/>
              <a:tabLst>
                <a:tab pos="914400" algn="l"/>
              </a:tabLst>
            </a:pPr>
            <a:r>
              <a:rPr lang="en-GB" sz="1100" dirty="0">
                <a:effectLst/>
                <a:latin typeface="Calibri" panose="020F0502020204030204" pitchFamily="34" charset="0"/>
                <a:ea typeface="Calibri" panose="020F0502020204030204" pitchFamily="34" charset="0"/>
                <a:cs typeface="Times New Roman" panose="02020603050405020304" pitchFamily="18" charset="0"/>
              </a:rPr>
              <a:t>Methods: Design and administer surveys, analyse responses.</a:t>
            </a:r>
          </a:p>
          <a:p>
            <a:pPr marL="342900" lvl="0" indent="-342900">
              <a:lnSpc>
                <a:spcPct val="107000"/>
              </a:lnSpc>
              <a:spcAft>
                <a:spcPts val="800"/>
              </a:spcAft>
              <a:buFont typeface="+mj-lt"/>
              <a:buAutoNum type="arabicPeriod" startAt="6"/>
              <a:tabLst>
                <a:tab pos="457200" algn="l"/>
              </a:tabLs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Data Analysis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nSpc>
                <a:spcPct val="107000"/>
              </a:lnSpc>
              <a:spcAft>
                <a:spcPts val="800"/>
              </a:spcAft>
              <a:buFont typeface="+mj-lt"/>
              <a:buAutoNum type="arabicPeriod"/>
              <a:tabLst>
                <a:tab pos="914400" algn="l"/>
              </a:tabLst>
            </a:pPr>
            <a:r>
              <a:rPr lang="en-GB" sz="1100" dirty="0">
                <a:effectLst/>
                <a:latin typeface="Calibri" panose="020F0502020204030204" pitchFamily="34" charset="0"/>
                <a:ea typeface="Calibri" panose="020F0502020204030204" pitchFamily="34" charset="0"/>
                <a:cs typeface="Times New Roman" panose="02020603050405020304" pitchFamily="18" charset="0"/>
              </a:rPr>
              <a:t>Description: Interpret collected data quantitatively.</a:t>
            </a:r>
          </a:p>
          <a:p>
            <a:pPr marL="742950" lvl="1" indent="-285750">
              <a:lnSpc>
                <a:spcPct val="107000"/>
              </a:lnSpc>
              <a:spcAft>
                <a:spcPts val="800"/>
              </a:spcAft>
              <a:buFont typeface="+mj-lt"/>
              <a:buAutoNum type="arabicPeriod"/>
              <a:tabLst>
                <a:tab pos="914400" algn="l"/>
              </a:tabLst>
            </a:pPr>
            <a:r>
              <a:rPr lang="en-GB" sz="1100" dirty="0">
                <a:effectLst/>
                <a:latin typeface="Calibri" panose="020F0502020204030204" pitchFamily="34" charset="0"/>
                <a:ea typeface="Calibri" panose="020F0502020204030204" pitchFamily="34" charset="0"/>
                <a:cs typeface="Times New Roman" panose="02020603050405020304" pitchFamily="18" charset="0"/>
              </a:rPr>
              <a:t>Methods: Statistical analysis, data interpretation.</a:t>
            </a:r>
          </a:p>
          <a:p>
            <a:pPr marL="342900" lvl="0" indent="-342900">
              <a:lnSpc>
                <a:spcPct val="107000"/>
              </a:lnSpc>
              <a:spcAft>
                <a:spcPts val="800"/>
              </a:spcAft>
              <a:buFont typeface="+mj-lt"/>
              <a:buAutoNum type="arabicPeriod" startAt="6"/>
              <a:tabLst>
                <a:tab pos="457200" algn="l"/>
              </a:tabLs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Qualitative Research</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nSpc>
                <a:spcPct val="107000"/>
              </a:lnSpc>
              <a:spcAft>
                <a:spcPts val="800"/>
              </a:spcAft>
              <a:buFont typeface="+mj-lt"/>
              <a:buAutoNum type="arabicPeriod"/>
              <a:tabLst>
                <a:tab pos="914400" algn="l"/>
              </a:tabLst>
            </a:pPr>
            <a:r>
              <a:rPr lang="en-GB" sz="1100" dirty="0">
                <a:effectLst/>
                <a:latin typeface="Calibri" panose="020F0502020204030204" pitchFamily="34" charset="0"/>
                <a:ea typeface="Calibri" panose="020F0502020204030204" pitchFamily="34" charset="0"/>
                <a:cs typeface="Times New Roman" panose="02020603050405020304" pitchFamily="18" charset="0"/>
              </a:rPr>
              <a:t>Description: Analyse qualitative data from interviews or focus groups.</a:t>
            </a:r>
          </a:p>
          <a:p>
            <a:pPr marL="742950" lvl="1" indent="-285750">
              <a:lnSpc>
                <a:spcPct val="107000"/>
              </a:lnSpc>
              <a:spcAft>
                <a:spcPts val="800"/>
              </a:spcAft>
              <a:buFont typeface="+mj-lt"/>
              <a:buAutoNum type="arabicPeriod"/>
              <a:tabLst>
                <a:tab pos="914400" algn="l"/>
              </a:tabLst>
            </a:pPr>
            <a:r>
              <a:rPr lang="en-GB" sz="1100" dirty="0">
                <a:effectLst/>
                <a:latin typeface="Calibri" panose="020F0502020204030204" pitchFamily="34" charset="0"/>
                <a:ea typeface="Calibri" panose="020F0502020204030204" pitchFamily="34" charset="0"/>
                <a:cs typeface="Times New Roman" panose="02020603050405020304" pitchFamily="18" charset="0"/>
              </a:rPr>
              <a:t>Methods: Thematic analysis, content analysis.</a:t>
            </a:r>
          </a:p>
          <a:p>
            <a:pPr marL="342900" lvl="0" indent="-342900">
              <a:lnSpc>
                <a:spcPct val="107000"/>
              </a:lnSpc>
              <a:spcAft>
                <a:spcPts val="800"/>
              </a:spcAft>
              <a:buFont typeface="+mj-lt"/>
              <a:buAutoNum type="arabicPeriod" startAt="6"/>
              <a:tabLst>
                <a:tab pos="457200" algn="l"/>
              </a:tabLs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Mixed Methods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nSpc>
                <a:spcPct val="107000"/>
              </a:lnSpc>
              <a:spcAft>
                <a:spcPts val="800"/>
              </a:spcAft>
              <a:buFont typeface="+mj-lt"/>
              <a:buAutoNum type="arabicPeriod"/>
              <a:tabLst>
                <a:tab pos="914400" algn="l"/>
              </a:tabLst>
            </a:pPr>
            <a:r>
              <a:rPr lang="en-GB" sz="1100" dirty="0">
                <a:effectLst/>
                <a:latin typeface="Calibri" panose="020F0502020204030204" pitchFamily="34" charset="0"/>
                <a:ea typeface="Calibri" panose="020F0502020204030204" pitchFamily="34" charset="0"/>
                <a:cs typeface="Times New Roman" panose="02020603050405020304" pitchFamily="18" charset="0"/>
              </a:rPr>
              <a:t>Description: Combine quantitative and qualitative approaches.</a:t>
            </a:r>
          </a:p>
          <a:p>
            <a:pPr marL="742950" lvl="1" indent="-285750">
              <a:lnSpc>
                <a:spcPct val="107000"/>
              </a:lnSpc>
              <a:spcAft>
                <a:spcPts val="800"/>
              </a:spcAft>
              <a:buFont typeface="+mj-lt"/>
              <a:buAutoNum type="arabicPeriod"/>
              <a:tabLst>
                <a:tab pos="914400" algn="l"/>
              </a:tabLst>
            </a:pPr>
            <a:r>
              <a:rPr lang="en-GB" sz="1100" dirty="0">
                <a:effectLst/>
                <a:latin typeface="Calibri" panose="020F0502020204030204" pitchFamily="34" charset="0"/>
                <a:ea typeface="Calibri" panose="020F0502020204030204" pitchFamily="34" charset="0"/>
                <a:cs typeface="Times New Roman" panose="02020603050405020304" pitchFamily="18" charset="0"/>
              </a:rPr>
              <a:t>Methods: Use both quantitative and qualitative research techniques.</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p:txBody>
      </p:sp>
      <p:sp>
        <p:nvSpPr>
          <p:cNvPr id="4" name="Slide Number Placeholder 3"/>
          <p:cNvSpPr>
            <a:spLocks noGrp="1"/>
          </p:cNvSpPr>
          <p:nvPr>
            <p:ph type="sldNum" sz="quarter" idx="5"/>
          </p:nvPr>
        </p:nvSpPr>
        <p:spPr/>
        <p:txBody>
          <a:bodyPr/>
          <a:lstStyle/>
          <a:p>
            <a:fld id="{2D52AE28-D317-40B9-B7C7-6C504155A090}" type="slidenum">
              <a:rPr lang="en-GB" smtClean="0"/>
              <a:t>5</a:t>
            </a:fld>
            <a:endParaRPr lang="en-GB"/>
          </a:p>
        </p:txBody>
      </p:sp>
    </p:spTree>
    <p:extLst>
      <p:ext uri="{BB962C8B-B14F-4D97-AF65-F5344CB8AC3E}">
        <p14:creationId xmlns:p14="http://schemas.microsoft.com/office/powerpoint/2010/main" val="917438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1" i="0" dirty="0">
                <a:solidFill>
                  <a:srgbClr val="374151"/>
                </a:solidFill>
                <a:effectLst/>
                <a:latin typeface="Söhne"/>
              </a:rPr>
              <a:t>Human Resources</a:t>
            </a:r>
            <a:endParaRPr lang="en-GB" b="0" i="0" dirty="0">
              <a:solidFill>
                <a:srgbClr val="374151"/>
              </a:solidFill>
              <a:effectLst/>
              <a:latin typeface="Söhne"/>
            </a:endParaRPr>
          </a:p>
          <a:p>
            <a:pPr marL="742950" lvl="1" indent="-285750" algn="l">
              <a:buFont typeface="+mj-lt"/>
              <a:buAutoNum type="arabicPeriod"/>
            </a:pPr>
            <a:r>
              <a:rPr lang="en-GB" b="0" i="0" dirty="0">
                <a:solidFill>
                  <a:srgbClr val="374151"/>
                </a:solidFill>
                <a:effectLst/>
                <a:latin typeface="Söhne"/>
              </a:rPr>
              <a:t>Lectures and Project mentor</a:t>
            </a:r>
          </a:p>
          <a:p>
            <a:pPr algn="l">
              <a:buFont typeface="+mj-lt"/>
              <a:buAutoNum type="arabicPeriod"/>
            </a:pPr>
            <a:r>
              <a:rPr lang="en-GB" b="1" i="0" dirty="0">
                <a:solidFill>
                  <a:srgbClr val="374151"/>
                </a:solidFill>
                <a:effectLst/>
                <a:latin typeface="Söhne"/>
              </a:rPr>
              <a:t>Budget and Funding</a:t>
            </a:r>
            <a:endParaRPr lang="en-GB" b="0" i="0" dirty="0">
              <a:solidFill>
                <a:srgbClr val="374151"/>
              </a:solidFill>
              <a:effectLst/>
              <a:latin typeface="Söhne"/>
            </a:endParaRPr>
          </a:p>
          <a:p>
            <a:pPr marL="742950" lvl="1" indent="-285750" algn="l">
              <a:buFont typeface="+mj-lt"/>
              <a:buAutoNum type="arabicPeriod"/>
            </a:pPr>
            <a:r>
              <a:rPr lang="en-GB" b="0" i="0" dirty="0">
                <a:solidFill>
                  <a:srgbClr val="374151"/>
                </a:solidFill>
                <a:effectLst/>
                <a:latin typeface="Söhne"/>
              </a:rPr>
              <a:t>No real budget, but will need to purchase mobile devices</a:t>
            </a:r>
          </a:p>
          <a:p>
            <a:pPr marL="742950" lvl="1" indent="-285750" algn="l">
              <a:buFont typeface="+mj-lt"/>
              <a:buAutoNum type="arabicPeriod"/>
            </a:pPr>
            <a:r>
              <a:rPr lang="en-GB" b="0" i="0" dirty="0">
                <a:solidFill>
                  <a:srgbClr val="374151"/>
                </a:solidFill>
                <a:effectLst/>
                <a:latin typeface="Söhne"/>
              </a:rPr>
              <a:t>Backup system</a:t>
            </a:r>
          </a:p>
          <a:p>
            <a:pPr algn="l">
              <a:buFont typeface="+mj-lt"/>
              <a:buAutoNum type="arabicPeriod"/>
            </a:pPr>
            <a:r>
              <a:rPr lang="en-GB" b="1" i="0" dirty="0">
                <a:solidFill>
                  <a:srgbClr val="374151"/>
                </a:solidFill>
                <a:effectLst/>
                <a:latin typeface="Söhne"/>
              </a:rPr>
              <a:t>Hardware Resources</a:t>
            </a:r>
            <a:endParaRPr lang="en-GB" b="0" i="0" dirty="0">
              <a:solidFill>
                <a:srgbClr val="374151"/>
              </a:solidFill>
              <a:effectLst/>
              <a:latin typeface="Söhne"/>
            </a:endParaRPr>
          </a:p>
          <a:p>
            <a:pPr marL="742950" lvl="1" indent="-285750" algn="l">
              <a:buFont typeface="+mj-lt"/>
              <a:buAutoNum type="arabicPeriod"/>
            </a:pPr>
            <a:r>
              <a:rPr lang="en-GB" b="0" i="0" dirty="0">
                <a:solidFill>
                  <a:srgbClr val="374151"/>
                </a:solidFill>
                <a:effectLst/>
                <a:latin typeface="Söhne"/>
              </a:rPr>
              <a:t>PC/ Laptop, mobile devices with network access</a:t>
            </a:r>
          </a:p>
          <a:p>
            <a:pPr algn="l">
              <a:buFont typeface="+mj-lt"/>
              <a:buAutoNum type="arabicPeriod"/>
            </a:pPr>
            <a:r>
              <a:rPr lang="en-GB" b="1" i="0" dirty="0">
                <a:solidFill>
                  <a:srgbClr val="374151"/>
                </a:solidFill>
                <a:effectLst/>
                <a:latin typeface="Söhne"/>
              </a:rPr>
              <a:t>Software Resources</a:t>
            </a:r>
            <a:endParaRPr lang="en-GB" b="0" i="0" dirty="0">
              <a:solidFill>
                <a:srgbClr val="374151"/>
              </a:solidFill>
              <a:effectLst/>
              <a:latin typeface="Söhne"/>
            </a:endParaRPr>
          </a:p>
          <a:p>
            <a:pPr marL="742950" lvl="1" indent="-285750" algn="l">
              <a:buFont typeface="+mj-lt"/>
              <a:buAutoNum type="arabicPeriod"/>
            </a:pPr>
            <a:r>
              <a:rPr lang="en-GB" b="0" i="0" dirty="0">
                <a:solidFill>
                  <a:srgbClr val="374151"/>
                </a:solidFill>
                <a:effectLst/>
                <a:latin typeface="Söhne"/>
              </a:rPr>
              <a:t>Statistical software, such as Python</a:t>
            </a:r>
          </a:p>
          <a:p>
            <a:pPr marL="742950" lvl="1" indent="-285750" algn="l">
              <a:buFont typeface="+mj-lt"/>
              <a:buAutoNum type="arabicPeriod"/>
            </a:pPr>
            <a:r>
              <a:rPr lang="en-GB" b="0" i="0" dirty="0">
                <a:solidFill>
                  <a:srgbClr val="374151"/>
                </a:solidFill>
                <a:effectLst/>
                <a:latin typeface="Söhne"/>
              </a:rPr>
              <a:t>Qualitative software</a:t>
            </a:r>
          </a:p>
          <a:p>
            <a:pPr marL="742950" lvl="1" indent="-285750" algn="l">
              <a:buFont typeface="+mj-lt"/>
              <a:buAutoNum type="arabicPeriod"/>
            </a:pPr>
            <a:r>
              <a:rPr lang="en-GB" b="0" i="0" dirty="0">
                <a:solidFill>
                  <a:srgbClr val="374151"/>
                </a:solidFill>
                <a:effectLst/>
                <a:latin typeface="Söhne"/>
              </a:rPr>
              <a:t>Survey tools</a:t>
            </a:r>
          </a:p>
          <a:p>
            <a:pPr marL="742950" lvl="1" indent="-285750" algn="l">
              <a:buFont typeface="+mj-lt"/>
              <a:buAutoNum type="arabicPeriod"/>
            </a:pPr>
            <a:r>
              <a:rPr lang="en-GB" b="0" i="0" dirty="0">
                <a:solidFill>
                  <a:srgbClr val="374151"/>
                </a:solidFill>
                <a:effectLst/>
                <a:latin typeface="Söhne"/>
              </a:rPr>
              <a:t>Pdf readers</a:t>
            </a:r>
          </a:p>
          <a:p>
            <a:pPr marL="742950" lvl="1" indent="-285750" algn="l">
              <a:buFont typeface="+mj-lt"/>
              <a:buAutoNum type="arabicPeriod"/>
            </a:pPr>
            <a:r>
              <a:rPr lang="en-GB" b="0" i="0" dirty="0">
                <a:solidFill>
                  <a:srgbClr val="374151"/>
                </a:solidFill>
                <a:effectLst/>
                <a:latin typeface="Söhne"/>
              </a:rPr>
              <a:t>Word processing software</a:t>
            </a:r>
          </a:p>
          <a:p>
            <a:pPr marL="742950" lvl="1" indent="-285750" algn="l">
              <a:buFont typeface="+mj-lt"/>
              <a:buAutoNum type="arabicPeriod"/>
            </a:pPr>
            <a:r>
              <a:rPr lang="en-GB" b="0" i="0" dirty="0">
                <a:solidFill>
                  <a:srgbClr val="374151"/>
                </a:solidFill>
                <a:effectLst/>
                <a:latin typeface="Söhne"/>
              </a:rPr>
              <a:t>Cyber security assessment tools</a:t>
            </a:r>
          </a:p>
          <a:p>
            <a:pPr algn="l">
              <a:buFont typeface="+mj-lt"/>
              <a:buNone/>
            </a:pPr>
            <a:r>
              <a:rPr lang="en-GB" b="1" i="0" dirty="0">
                <a:solidFill>
                  <a:srgbClr val="374151"/>
                </a:solidFill>
                <a:effectLst/>
                <a:latin typeface="Söhne"/>
              </a:rPr>
              <a:t>Data Sources</a:t>
            </a:r>
            <a:endParaRPr lang="en-GB" b="0" i="0" dirty="0">
              <a:solidFill>
                <a:srgbClr val="374151"/>
              </a:solidFill>
              <a:effectLst/>
              <a:latin typeface="Söhne"/>
            </a:endParaRPr>
          </a:p>
          <a:p>
            <a:pPr marL="742950" lvl="1" indent="-285750" algn="l">
              <a:buFont typeface="+mj-lt"/>
              <a:buAutoNum type="arabicPeriod"/>
            </a:pPr>
            <a:r>
              <a:rPr lang="en-GB" b="0" i="0" dirty="0">
                <a:solidFill>
                  <a:srgbClr val="374151"/>
                </a:solidFill>
                <a:effectLst/>
                <a:latin typeface="Söhne"/>
              </a:rPr>
              <a:t>Description: Data sources, official websites and documents</a:t>
            </a:r>
          </a:p>
          <a:p>
            <a:pPr marL="742950" lvl="1" indent="-285750" algn="l">
              <a:buFont typeface="+mj-lt"/>
              <a:buAutoNum type="arabicPeriod"/>
            </a:pPr>
            <a:r>
              <a:rPr lang="en-GB" b="0" i="0" dirty="0">
                <a:solidFill>
                  <a:srgbClr val="374151"/>
                </a:solidFill>
                <a:effectLst/>
                <a:latin typeface="Söhne"/>
              </a:rPr>
              <a:t>List the data sources, such as databases, APIs, or datasets.</a:t>
            </a:r>
          </a:p>
          <a:p>
            <a:pPr algn="l">
              <a:buFont typeface="+mj-lt"/>
              <a:buAutoNum type="arabicPeriod"/>
            </a:pPr>
            <a:r>
              <a:rPr lang="en-GB" b="1" i="0" dirty="0">
                <a:solidFill>
                  <a:srgbClr val="374151"/>
                </a:solidFill>
                <a:effectLst/>
                <a:latin typeface="Söhne"/>
              </a:rPr>
              <a:t>Ethical and Regulatory Approvals</a:t>
            </a:r>
            <a:endParaRPr lang="en-GB" b="0" i="0" dirty="0">
              <a:solidFill>
                <a:srgbClr val="374151"/>
              </a:solidFill>
              <a:effectLst/>
              <a:latin typeface="Söhne"/>
            </a:endParaRPr>
          </a:p>
          <a:p>
            <a:pPr marL="742950" lvl="1" indent="-285750" algn="l">
              <a:buFont typeface="+mj-lt"/>
              <a:buAutoNum type="arabicPeriod"/>
            </a:pPr>
            <a:r>
              <a:rPr lang="en-GB" b="0" i="0" dirty="0">
                <a:solidFill>
                  <a:srgbClr val="374151"/>
                </a:solidFill>
                <a:effectLst/>
                <a:latin typeface="Söhne"/>
              </a:rPr>
              <a:t>Ethical form has been submitted and awaiting approval</a:t>
            </a:r>
          </a:p>
          <a:p>
            <a:pPr algn="l">
              <a:buFont typeface="+mj-lt"/>
              <a:buNone/>
            </a:pPr>
            <a:r>
              <a:rPr lang="en-GB" b="1" i="0" dirty="0">
                <a:solidFill>
                  <a:srgbClr val="374151"/>
                </a:solidFill>
                <a:effectLst/>
                <a:latin typeface="Söhne"/>
              </a:rPr>
              <a:t>Time and Schedule</a:t>
            </a:r>
            <a:endParaRPr lang="en-GB" b="0" i="0" dirty="0">
              <a:solidFill>
                <a:srgbClr val="374151"/>
              </a:solidFill>
              <a:effectLst/>
              <a:latin typeface="Söhne"/>
            </a:endParaRPr>
          </a:p>
          <a:p>
            <a:pPr marL="742950" lvl="1" indent="-285750" algn="l">
              <a:buFont typeface="+mj-lt"/>
              <a:buAutoNum type="arabicPeriod"/>
            </a:pPr>
            <a:r>
              <a:rPr lang="en-GB" b="0" i="0" dirty="0">
                <a:solidFill>
                  <a:srgbClr val="374151"/>
                </a:solidFill>
                <a:effectLst/>
                <a:latin typeface="Söhne"/>
              </a:rPr>
              <a:t>Description: Provide an overview of the project timeline and milestones.</a:t>
            </a:r>
          </a:p>
          <a:p>
            <a:endParaRPr lang="en-GB" dirty="0"/>
          </a:p>
        </p:txBody>
      </p:sp>
      <p:sp>
        <p:nvSpPr>
          <p:cNvPr id="4" name="Slide Number Placeholder 3"/>
          <p:cNvSpPr>
            <a:spLocks noGrp="1"/>
          </p:cNvSpPr>
          <p:nvPr>
            <p:ph type="sldNum" sz="quarter" idx="5"/>
          </p:nvPr>
        </p:nvSpPr>
        <p:spPr/>
        <p:txBody>
          <a:bodyPr/>
          <a:lstStyle/>
          <a:p>
            <a:fld id="{2D52AE28-D317-40B9-B7C7-6C504155A090}" type="slidenum">
              <a:rPr lang="en-GB" smtClean="0"/>
              <a:t>6</a:t>
            </a:fld>
            <a:endParaRPr lang="en-GB"/>
          </a:p>
        </p:txBody>
      </p:sp>
    </p:spTree>
    <p:extLst>
      <p:ext uri="{BB962C8B-B14F-4D97-AF65-F5344CB8AC3E}">
        <p14:creationId xmlns:p14="http://schemas.microsoft.com/office/powerpoint/2010/main" val="40603067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1" i="0" dirty="0">
                <a:solidFill>
                  <a:srgbClr val="374151"/>
                </a:solidFill>
                <a:effectLst/>
                <a:latin typeface="Söhne"/>
              </a:rPr>
              <a:t>Project Planning and research</a:t>
            </a:r>
            <a:endParaRPr lang="en-GB" b="0" i="0" dirty="0">
              <a:solidFill>
                <a:srgbClr val="374151"/>
              </a:solidFill>
              <a:effectLst/>
              <a:latin typeface="Söhne"/>
            </a:endParaRPr>
          </a:p>
          <a:p>
            <a:pPr marL="742950" lvl="1" indent="-285750" algn="l">
              <a:buFont typeface="+mj-lt"/>
              <a:buAutoNum type="arabicPeriod"/>
            </a:pPr>
            <a:r>
              <a:rPr lang="en-GB" b="0" i="0" dirty="0">
                <a:solidFill>
                  <a:srgbClr val="374151"/>
                </a:solidFill>
                <a:effectLst/>
                <a:latin typeface="Söhne"/>
              </a:rPr>
              <a:t>Define research objectives and scope</a:t>
            </a:r>
          </a:p>
          <a:p>
            <a:pPr marL="742950" lvl="1" indent="-285750" algn="l">
              <a:buFont typeface="+mj-lt"/>
              <a:buAutoNum type="arabicPeriod"/>
            </a:pPr>
            <a:r>
              <a:rPr lang="en-GB" b="0" i="0" dirty="0">
                <a:solidFill>
                  <a:srgbClr val="374151"/>
                </a:solidFill>
                <a:effectLst/>
                <a:latin typeface="Söhne"/>
              </a:rPr>
              <a:t>Conduct literature review</a:t>
            </a:r>
          </a:p>
          <a:p>
            <a:pPr marL="742950" lvl="1" indent="-285750" algn="l">
              <a:buFont typeface="+mj-lt"/>
              <a:buAutoNum type="arabicPeriod"/>
            </a:pPr>
            <a:r>
              <a:rPr lang="en-GB" b="0" i="0" dirty="0">
                <a:solidFill>
                  <a:srgbClr val="374151"/>
                </a:solidFill>
                <a:effectLst/>
                <a:latin typeface="Söhne"/>
              </a:rPr>
              <a:t>Identify relevant sources of data and information</a:t>
            </a:r>
          </a:p>
          <a:p>
            <a:pPr marL="742950" lvl="1" indent="-285750" algn="l">
              <a:buFont typeface="+mj-lt"/>
              <a:buAutoNum type="arabicPeriod"/>
            </a:pPr>
            <a:r>
              <a:rPr lang="en-GB" b="0" i="0" dirty="0">
                <a:solidFill>
                  <a:srgbClr val="374151"/>
                </a:solidFill>
                <a:effectLst/>
                <a:latin typeface="Söhne"/>
              </a:rPr>
              <a:t>Develop research methodology and data collection methods, </a:t>
            </a:r>
            <a:r>
              <a:rPr lang="en-GB" b="0" i="0" dirty="0" err="1">
                <a:solidFill>
                  <a:srgbClr val="374151"/>
                </a:solidFill>
                <a:effectLst/>
                <a:latin typeface="Söhne"/>
              </a:rPr>
              <a:t>ie</a:t>
            </a:r>
            <a:r>
              <a:rPr lang="en-GB" b="0" i="0" dirty="0">
                <a:solidFill>
                  <a:srgbClr val="374151"/>
                </a:solidFill>
                <a:effectLst/>
                <a:latin typeface="Söhne"/>
              </a:rPr>
              <a:t> questionnaire</a:t>
            </a:r>
          </a:p>
          <a:p>
            <a:pPr algn="l">
              <a:buFont typeface="+mj-lt"/>
              <a:buAutoNum type="arabicPeriod"/>
            </a:pPr>
            <a:r>
              <a:rPr lang="en-GB" b="1" i="0" dirty="0">
                <a:solidFill>
                  <a:srgbClr val="374151"/>
                </a:solidFill>
                <a:effectLst/>
                <a:latin typeface="Söhne"/>
              </a:rPr>
              <a:t>Data Collection</a:t>
            </a:r>
            <a:endParaRPr lang="en-GB" b="0" i="0" dirty="0">
              <a:solidFill>
                <a:srgbClr val="374151"/>
              </a:solidFill>
              <a:effectLst/>
              <a:latin typeface="Söhne"/>
            </a:endParaRPr>
          </a:p>
          <a:p>
            <a:pPr marL="742950" lvl="1" indent="-285750" algn="l">
              <a:buFont typeface="+mj-lt"/>
              <a:buAutoNum type="arabicPeriod"/>
            </a:pPr>
            <a:r>
              <a:rPr lang="en-GB" b="0" i="0" dirty="0">
                <a:solidFill>
                  <a:srgbClr val="374151"/>
                </a:solidFill>
                <a:effectLst/>
                <a:latin typeface="Söhne"/>
              </a:rPr>
              <a:t>Collect data on security features of iOS and Android</a:t>
            </a:r>
          </a:p>
          <a:p>
            <a:pPr marL="742950" lvl="1" indent="-285750" algn="l">
              <a:buFont typeface="+mj-lt"/>
              <a:buAutoNum type="arabicPeriod"/>
            </a:pPr>
            <a:r>
              <a:rPr lang="en-GB" b="0" i="0" dirty="0">
                <a:solidFill>
                  <a:srgbClr val="374151"/>
                </a:solidFill>
                <a:effectLst/>
                <a:latin typeface="Söhne"/>
              </a:rPr>
              <a:t>Gather data on security patches from reputable sources</a:t>
            </a:r>
          </a:p>
          <a:p>
            <a:pPr marL="742950" lvl="1" indent="-285750" algn="l">
              <a:buFont typeface="+mj-lt"/>
              <a:buAutoNum type="arabicPeriod"/>
            </a:pPr>
            <a:r>
              <a:rPr lang="en-GB" b="0" i="0" dirty="0">
                <a:solidFill>
                  <a:srgbClr val="374151"/>
                </a:solidFill>
                <a:effectLst/>
                <a:latin typeface="Söhne"/>
              </a:rPr>
              <a:t>Conduct questionnaires</a:t>
            </a:r>
          </a:p>
          <a:p>
            <a:pPr marL="742950" lvl="1" indent="-285750" algn="l">
              <a:buFont typeface="+mj-lt"/>
              <a:buAutoNum type="arabicPeriod"/>
            </a:pPr>
            <a:r>
              <a:rPr lang="en-GB" b="0" i="0" dirty="0">
                <a:solidFill>
                  <a:srgbClr val="374151"/>
                </a:solidFill>
                <a:effectLst/>
                <a:latin typeface="Söhne"/>
              </a:rPr>
              <a:t>Ensure data integrity and validity </a:t>
            </a:r>
          </a:p>
          <a:p>
            <a:pPr algn="l">
              <a:buFont typeface="+mj-lt"/>
              <a:buAutoNum type="arabicPeriod"/>
            </a:pPr>
            <a:r>
              <a:rPr lang="en-GB" b="1" i="0" dirty="0">
                <a:solidFill>
                  <a:srgbClr val="374151"/>
                </a:solidFill>
                <a:effectLst/>
                <a:latin typeface="Söhne"/>
              </a:rPr>
              <a:t>Data Analysis</a:t>
            </a:r>
            <a:endParaRPr lang="en-GB" b="0" i="0" dirty="0">
              <a:solidFill>
                <a:srgbClr val="374151"/>
              </a:solidFill>
              <a:effectLst/>
              <a:latin typeface="Söhne"/>
            </a:endParaRPr>
          </a:p>
          <a:p>
            <a:pPr marL="742950" lvl="1" indent="-285750" algn="l">
              <a:buFont typeface="+mj-lt"/>
              <a:buAutoNum type="arabicPeriod"/>
            </a:pPr>
            <a:r>
              <a:rPr lang="en-GB" b="0" i="0" dirty="0">
                <a:solidFill>
                  <a:srgbClr val="374151"/>
                </a:solidFill>
                <a:effectLst/>
                <a:latin typeface="Söhne"/>
              </a:rPr>
              <a:t>Analyse and compare the security features of iOS and Android</a:t>
            </a:r>
          </a:p>
          <a:p>
            <a:pPr marL="742950" lvl="1" indent="-285750" algn="l">
              <a:buFont typeface="+mj-lt"/>
              <a:buAutoNum type="arabicPeriod"/>
            </a:pPr>
            <a:r>
              <a:rPr lang="en-GB" b="0" i="0" dirty="0">
                <a:solidFill>
                  <a:srgbClr val="374151"/>
                </a:solidFill>
                <a:effectLst/>
                <a:latin typeface="Söhne"/>
              </a:rPr>
              <a:t>Assess the vulnerability landscape, including types, severity levels, and patching timelines</a:t>
            </a:r>
          </a:p>
          <a:p>
            <a:pPr marL="742950" lvl="1" indent="-285750" algn="l">
              <a:buFont typeface="+mj-lt"/>
              <a:buAutoNum type="arabicPeriod"/>
            </a:pPr>
            <a:r>
              <a:rPr lang="en-GB" b="0" i="0" dirty="0">
                <a:solidFill>
                  <a:srgbClr val="374151"/>
                </a:solidFill>
                <a:effectLst/>
                <a:latin typeface="Söhne"/>
              </a:rPr>
              <a:t>Analyse user data to understand security practices and perceptions</a:t>
            </a:r>
          </a:p>
          <a:p>
            <a:pPr marL="742950" lvl="1" indent="-285750" algn="l">
              <a:buFont typeface="+mj-lt"/>
              <a:buAutoNum type="arabicPeriod"/>
            </a:pPr>
            <a:r>
              <a:rPr lang="fr-FR" b="0" i="0" dirty="0">
                <a:solidFill>
                  <a:srgbClr val="374151"/>
                </a:solidFill>
                <a:effectLst/>
                <a:latin typeface="Söhne"/>
              </a:rPr>
              <a:t>Apply </a:t>
            </a:r>
            <a:r>
              <a:rPr lang="fr-FR" b="0" i="0" dirty="0" err="1">
                <a:solidFill>
                  <a:srgbClr val="374151"/>
                </a:solidFill>
                <a:effectLst/>
                <a:latin typeface="Söhne"/>
              </a:rPr>
              <a:t>appropriate</a:t>
            </a:r>
            <a:r>
              <a:rPr lang="fr-FR" b="0" i="0" dirty="0">
                <a:solidFill>
                  <a:srgbClr val="374151"/>
                </a:solidFill>
                <a:effectLst/>
                <a:latin typeface="Söhne"/>
              </a:rPr>
              <a:t> quantitative and qualitative </a:t>
            </a:r>
            <a:r>
              <a:rPr lang="fr-FR" b="0" i="0" dirty="0" err="1">
                <a:solidFill>
                  <a:srgbClr val="374151"/>
                </a:solidFill>
                <a:effectLst/>
                <a:latin typeface="Söhne"/>
              </a:rPr>
              <a:t>analysis</a:t>
            </a:r>
            <a:r>
              <a:rPr lang="fr-FR" b="0" i="0" dirty="0">
                <a:solidFill>
                  <a:srgbClr val="374151"/>
                </a:solidFill>
                <a:effectLst/>
                <a:latin typeface="Söhne"/>
              </a:rPr>
              <a:t> techniques</a:t>
            </a:r>
            <a:endParaRPr lang="en-GB" b="0" i="0" dirty="0">
              <a:solidFill>
                <a:srgbClr val="374151"/>
              </a:solidFill>
              <a:effectLst/>
              <a:latin typeface="Söhne"/>
            </a:endParaRPr>
          </a:p>
          <a:p>
            <a:pPr algn="l">
              <a:buFont typeface="+mj-lt"/>
              <a:buAutoNum type="arabicPeriod"/>
            </a:pPr>
            <a:r>
              <a:rPr lang="en-GB" b="1" i="0" dirty="0">
                <a:solidFill>
                  <a:srgbClr val="374151"/>
                </a:solidFill>
                <a:effectLst/>
                <a:latin typeface="Söhne"/>
              </a:rPr>
              <a:t>Comparative Evaluation</a:t>
            </a:r>
            <a:endParaRPr lang="en-GB" b="0" i="0" dirty="0">
              <a:solidFill>
                <a:srgbClr val="374151"/>
              </a:solidFill>
              <a:effectLst/>
              <a:latin typeface="Söhne"/>
            </a:endParaRPr>
          </a:p>
          <a:p>
            <a:pPr marL="742950" lvl="1" indent="-285750" algn="l">
              <a:buFont typeface="+mj-lt"/>
              <a:buAutoNum type="arabicPeriod"/>
            </a:pPr>
            <a:r>
              <a:rPr lang="en-GB" b="0" i="0" dirty="0">
                <a:solidFill>
                  <a:srgbClr val="374151"/>
                </a:solidFill>
                <a:effectLst/>
                <a:latin typeface="Söhne"/>
              </a:rPr>
              <a:t>Compare the security postures of iOS and Android based on the analysis findings</a:t>
            </a:r>
          </a:p>
          <a:p>
            <a:pPr marL="742950" lvl="1" indent="-285750" algn="l">
              <a:buFont typeface="+mj-lt"/>
              <a:buAutoNum type="arabicPeriod"/>
            </a:pPr>
            <a:r>
              <a:rPr lang="en-GB" b="0" i="0" dirty="0">
                <a:solidFill>
                  <a:srgbClr val="374151"/>
                </a:solidFill>
                <a:effectLst/>
                <a:latin typeface="Söhne"/>
              </a:rPr>
              <a:t>Identify strengths and weaknesses of each operating system in terms of security features and vulnerabilities</a:t>
            </a:r>
          </a:p>
          <a:p>
            <a:pPr marL="742950" lvl="1" indent="-285750" algn="l">
              <a:buFont typeface="+mj-lt"/>
              <a:buAutoNum type="arabicPeriod"/>
            </a:pPr>
            <a:r>
              <a:rPr lang="en-GB" b="0" i="0" dirty="0">
                <a:solidFill>
                  <a:srgbClr val="374151"/>
                </a:solidFill>
                <a:effectLst/>
                <a:latin typeface="Söhne"/>
              </a:rPr>
              <a:t> Consider user practices and perceptions in the evaluation</a:t>
            </a:r>
          </a:p>
          <a:p>
            <a:pPr marL="742950" lvl="1" indent="-285750" algn="l">
              <a:buFont typeface="+mj-lt"/>
              <a:buAutoNum type="arabicPeriod"/>
            </a:pPr>
            <a:r>
              <a:rPr lang="en-GB" b="0" i="0" dirty="0">
                <a:solidFill>
                  <a:srgbClr val="374151"/>
                </a:solidFill>
                <a:effectLst/>
                <a:latin typeface="Söhne"/>
              </a:rPr>
              <a:t>Generate a comprehensive report outlining the comparative evaluation results</a:t>
            </a:r>
          </a:p>
          <a:p>
            <a:pPr algn="l">
              <a:buFont typeface="+mj-lt"/>
              <a:buAutoNum type="arabicPeriod"/>
            </a:pPr>
            <a:r>
              <a:rPr lang="en-GB" b="1" i="0" dirty="0">
                <a:solidFill>
                  <a:srgbClr val="374151"/>
                </a:solidFill>
                <a:effectLst/>
                <a:latin typeface="Söhne"/>
              </a:rPr>
              <a:t>Recommendations and Conclusion</a:t>
            </a:r>
            <a:endParaRPr lang="en-GB" b="0" i="0" dirty="0">
              <a:solidFill>
                <a:srgbClr val="374151"/>
              </a:solidFill>
              <a:effectLst/>
              <a:latin typeface="Söhne"/>
            </a:endParaRPr>
          </a:p>
          <a:p>
            <a:pPr marL="742950" lvl="1" indent="-285750" algn="l">
              <a:buFont typeface="+mj-lt"/>
              <a:buAutoNum type="arabicPeriod"/>
            </a:pPr>
            <a:r>
              <a:rPr lang="en-GB" b="0" i="0" dirty="0">
                <a:solidFill>
                  <a:srgbClr val="374151"/>
                </a:solidFill>
                <a:effectLst/>
                <a:latin typeface="Söhne"/>
              </a:rPr>
              <a:t> Summarize the findings and implications of the comparative evaluation</a:t>
            </a:r>
          </a:p>
          <a:p>
            <a:pPr marL="742950" lvl="1" indent="-285750" algn="l">
              <a:buFont typeface="+mj-lt"/>
              <a:buAutoNum type="arabicPeriod"/>
            </a:pPr>
            <a:r>
              <a:rPr lang="en-GB" b="0" i="0" dirty="0">
                <a:solidFill>
                  <a:srgbClr val="374151"/>
                </a:solidFill>
                <a:effectLst/>
                <a:latin typeface="Söhne"/>
              </a:rPr>
              <a:t> Provide recommendations for users regarding mobile device security best practices and considerations when selecting an operating system</a:t>
            </a:r>
          </a:p>
          <a:p>
            <a:pPr marL="742950" lvl="1" indent="-285750" algn="l">
              <a:buFont typeface="+mj-lt"/>
              <a:buAutoNum type="arabicPeriod"/>
            </a:pPr>
            <a:r>
              <a:rPr lang="en-GB" b="0" i="0" dirty="0">
                <a:solidFill>
                  <a:srgbClr val="374151"/>
                </a:solidFill>
                <a:effectLst/>
                <a:latin typeface="Söhne"/>
              </a:rPr>
              <a:t>Write the final project report, including the conclusion and future research directions</a:t>
            </a:r>
          </a:p>
          <a:p>
            <a:endParaRPr lang="en-GB" dirty="0"/>
          </a:p>
        </p:txBody>
      </p:sp>
      <p:sp>
        <p:nvSpPr>
          <p:cNvPr id="4" name="Slide Number Placeholder 3"/>
          <p:cNvSpPr>
            <a:spLocks noGrp="1"/>
          </p:cNvSpPr>
          <p:nvPr>
            <p:ph type="sldNum" sz="quarter" idx="5"/>
          </p:nvPr>
        </p:nvSpPr>
        <p:spPr/>
        <p:txBody>
          <a:bodyPr/>
          <a:lstStyle/>
          <a:p>
            <a:fld id="{2D52AE28-D317-40B9-B7C7-6C504155A090}" type="slidenum">
              <a:rPr lang="en-GB" smtClean="0"/>
              <a:t>7</a:t>
            </a:fld>
            <a:endParaRPr lang="en-GB"/>
          </a:p>
        </p:txBody>
      </p:sp>
    </p:spTree>
    <p:extLst>
      <p:ext uri="{BB962C8B-B14F-4D97-AF65-F5344CB8AC3E}">
        <p14:creationId xmlns:p14="http://schemas.microsoft.com/office/powerpoint/2010/main" val="1761509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DF5B69B-DDEF-4800-9246-A667BC2A933A}" type="datetimeFigureOut">
              <a:rPr lang="en-GB" smtClean="0"/>
              <a:t>11/09/2023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693C26-81D2-440D-9537-098D31806597}" type="slidenum">
              <a:rPr lang="en-GB" smtClean="0"/>
              <a:t>‹#›</a:t>
            </a:fld>
            <a:endParaRPr lang="en-GB"/>
          </a:p>
        </p:txBody>
      </p:sp>
    </p:spTree>
    <p:extLst>
      <p:ext uri="{BB962C8B-B14F-4D97-AF65-F5344CB8AC3E}">
        <p14:creationId xmlns:p14="http://schemas.microsoft.com/office/powerpoint/2010/main" val="24761846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DF5B69B-DDEF-4800-9246-A667BC2A933A}" type="datetimeFigureOut">
              <a:rPr lang="en-GB" smtClean="0"/>
              <a:t>11/09/2023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693C26-81D2-440D-9537-098D31806597}" type="slidenum">
              <a:rPr lang="en-GB" smtClean="0"/>
              <a:t>‹#›</a:t>
            </a:fld>
            <a:endParaRPr lang="en-GB"/>
          </a:p>
        </p:txBody>
      </p:sp>
    </p:spTree>
    <p:extLst>
      <p:ext uri="{BB962C8B-B14F-4D97-AF65-F5344CB8AC3E}">
        <p14:creationId xmlns:p14="http://schemas.microsoft.com/office/powerpoint/2010/main" val="34421849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DF5B69B-DDEF-4800-9246-A667BC2A933A}" type="datetimeFigureOut">
              <a:rPr lang="en-GB" smtClean="0"/>
              <a:t>11/09/2023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693C26-81D2-440D-9537-098D31806597}" type="slidenum">
              <a:rPr lang="en-GB" smtClean="0"/>
              <a:t>‹#›</a:t>
            </a:fld>
            <a:endParaRPr lang="en-GB"/>
          </a:p>
        </p:txBody>
      </p:sp>
    </p:spTree>
    <p:extLst>
      <p:ext uri="{BB962C8B-B14F-4D97-AF65-F5344CB8AC3E}">
        <p14:creationId xmlns:p14="http://schemas.microsoft.com/office/powerpoint/2010/main" val="23450132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5B69B-DDEF-4800-9246-A667BC2A933A}" type="datetimeFigureOut">
              <a:rPr lang="en-GB" smtClean="0"/>
              <a:t>11/09/2023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693C26-81D2-440D-9537-098D31806597}" type="slidenum">
              <a:rPr lang="en-GB" smtClean="0"/>
              <a:t>‹#›</a:t>
            </a:fld>
            <a:endParaRPr lang="en-GB"/>
          </a:p>
        </p:txBody>
      </p:sp>
    </p:spTree>
    <p:extLst>
      <p:ext uri="{BB962C8B-B14F-4D97-AF65-F5344CB8AC3E}">
        <p14:creationId xmlns:p14="http://schemas.microsoft.com/office/powerpoint/2010/main" val="33209709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DF5B69B-DDEF-4800-9246-A667BC2A933A}" type="datetimeFigureOut">
              <a:rPr lang="en-GB" smtClean="0"/>
              <a:t>11/09/2023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6693C26-81D2-440D-9537-098D31806597}" type="slidenum">
              <a:rPr lang="en-GB" smtClean="0"/>
              <a:t>‹#›</a:t>
            </a:fld>
            <a:endParaRPr lang="en-GB"/>
          </a:p>
        </p:txBody>
      </p:sp>
    </p:spTree>
    <p:extLst>
      <p:ext uri="{BB962C8B-B14F-4D97-AF65-F5344CB8AC3E}">
        <p14:creationId xmlns:p14="http://schemas.microsoft.com/office/powerpoint/2010/main" val="2938793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DF5B69B-DDEF-4800-9246-A667BC2A933A}" type="datetimeFigureOut">
              <a:rPr lang="en-GB" smtClean="0"/>
              <a:t>11/09/2023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6693C26-81D2-440D-9537-098D31806597}" type="slidenum">
              <a:rPr lang="en-GB" smtClean="0"/>
              <a:t>‹#›</a:t>
            </a:fld>
            <a:endParaRPr lang="en-GB"/>
          </a:p>
        </p:txBody>
      </p:sp>
    </p:spTree>
    <p:extLst>
      <p:ext uri="{BB962C8B-B14F-4D97-AF65-F5344CB8AC3E}">
        <p14:creationId xmlns:p14="http://schemas.microsoft.com/office/powerpoint/2010/main" val="21374052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DF5B69B-DDEF-4800-9246-A667BC2A933A}" type="datetimeFigureOut">
              <a:rPr lang="en-GB" smtClean="0"/>
              <a:t>11/09/2023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6693C26-81D2-440D-9537-098D31806597}" type="slidenum">
              <a:rPr lang="en-GB" smtClean="0"/>
              <a:t>‹#›</a:t>
            </a:fld>
            <a:endParaRPr lang="en-GB"/>
          </a:p>
        </p:txBody>
      </p:sp>
    </p:spTree>
    <p:extLst>
      <p:ext uri="{BB962C8B-B14F-4D97-AF65-F5344CB8AC3E}">
        <p14:creationId xmlns:p14="http://schemas.microsoft.com/office/powerpoint/2010/main" val="36467204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DF5B69B-DDEF-4800-9246-A667BC2A933A}" type="datetimeFigureOut">
              <a:rPr lang="en-GB" smtClean="0"/>
              <a:t>11/09/2023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693C26-81D2-440D-9537-098D31806597}" type="slidenum">
              <a:rPr lang="en-GB" smtClean="0"/>
              <a:t>‹#›</a:t>
            </a:fld>
            <a:endParaRPr lang="en-GB"/>
          </a:p>
        </p:txBody>
      </p:sp>
    </p:spTree>
    <p:extLst>
      <p:ext uri="{BB962C8B-B14F-4D97-AF65-F5344CB8AC3E}">
        <p14:creationId xmlns:p14="http://schemas.microsoft.com/office/powerpoint/2010/main" val="36019941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DF5B69B-DDEF-4800-9246-A667BC2A933A}" type="datetimeFigureOut">
              <a:rPr lang="en-GB" smtClean="0"/>
              <a:t>11/09/2023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693C26-81D2-440D-9537-098D31806597}" type="slidenum">
              <a:rPr lang="en-GB" smtClean="0"/>
              <a:t>‹#›</a:t>
            </a:fld>
            <a:endParaRPr lang="en-GB"/>
          </a:p>
        </p:txBody>
      </p:sp>
    </p:spTree>
    <p:extLst>
      <p:ext uri="{BB962C8B-B14F-4D97-AF65-F5344CB8AC3E}">
        <p14:creationId xmlns:p14="http://schemas.microsoft.com/office/powerpoint/2010/main" val="10587659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DF5B69B-DDEF-4800-9246-A667BC2A933A}" type="datetimeFigureOut">
              <a:rPr lang="en-GB" smtClean="0"/>
              <a:t>11/09/2023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693C26-81D2-440D-9537-098D31806597}" type="slidenum">
              <a:rPr lang="en-GB" smtClean="0"/>
              <a:t>‹#›</a:t>
            </a:fld>
            <a:endParaRPr lang="en-GB"/>
          </a:p>
        </p:txBody>
      </p:sp>
    </p:spTree>
    <p:extLst>
      <p:ext uri="{BB962C8B-B14F-4D97-AF65-F5344CB8AC3E}">
        <p14:creationId xmlns:p14="http://schemas.microsoft.com/office/powerpoint/2010/main" val="1554155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DF5B69B-DDEF-4800-9246-A667BC2A933A}" type="datetimeFigureOut">
              <a:rPr lang="en-GB" smtClean="0"/>
              <a:t>11/09/2023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693C26-81D2-440D-9537-098D31806597}" type="slidenum">
              <a:rPr lang="en-GB" smtClean="0"/>
              <a:t>‹#›</a:t>
            </a:fld>
            <a:endParaRPr lang="en-GB"/>
          </a:p>
        </p:txBody>
      </p:sp>
    </p:spTree>
    <p:extLst>
      <p:ext uri="{BB962C8B-B14F-4D97-AF65-F5344CB8AC3E}">
        <p14:creationId xmlns:p14="http://schemas.microsoft.com/office/powerpoint/2010/main" val="34517922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DF5B69B-DDEF-4800-9246-A667BC2A933A}" type="datetimeFigureOut">
              <a:rPr lang="en-GB" smtClean="0"/>
              <a:t>11/09/2023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6693C26-81D2-440D-9537-098D31806597}" type="slidenum">
              <a:rPr lang="en-GB" smtClean="0"/>
              <a:t>‹#›</a:t>
            </a:fld>
            <a:endParaRPr lang="en-GB"/>
          </a:p>
        </p:txBody>
      </p:sp>
    </p:spTree>
    <p:extLst>
      <p:ext uri="{BB962C8B-B14F-4D97-AF65-F5344CB8AC3E}">
        <p14:creationId xmlns:p14="http://schemas.microsoft.com/office/powerpoint/2010/main" val="119870448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video" Target="../media/media1.mp4"/><Relationship Id="rId7" Type="http://schemas.openxmlformats.org/officeDocument/2006/relationships/image" Target="../media/image1.png"/><Relationship Id="rId2" Type="http://schemas.microsoft.com/office/2007/relationships/media" Target="../media/media1.mp4"/><Relationship Id="rId1" Type="http://schemas.openxmlformats.org/officeDocument/2006/relationships/tags" Target="../tags/tag1.xml"/><Relationship Id="rId6" Type="http://schemas.openxmlformats.org/officeDocument/2006/relationships/slideLayout" Target="../slideLayouts/slideLayout1.xml"/><Relationship Id="rId5" Type="http://schemas.openxmlformats.org/officeDocument/2006/relationships/audio" Target="../media/media2.m4a"/><Relationship Id="rId4" Type="http://schemas.microsoft.com/office/2007/relationships/media" Target="../media/media2.m4a"/></Relationships>
</file>

<file path=ppt/slides/_rels/slide2.xml.rels><?xml version="1.0" encoding="UTF-8" standalone="yes"?>
<Relationships xmlns="http://schemas.openxmlformats.org/package/2006/relationships"><Relationship Id="rId3" Type="http://schemas.openxmlformats.org/officeDocument/2006/relationships/audio" Target="../media/media3.m4a"/><Relationship Id="rId2" Type="http://schemas.microsoft.com/office/2007/relationships/media" Target="../media/media3.m4a"/><Relationship Id="rId1" Type="http://schemas.openxmlformats.org/officeDocument/2006/relationships/tags" Target="../tags/tag2.xml"/><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audio" Target="../media/media4.m4a"/><Relationship Id="rId2" Type="http://schemas.microsoft.com/office/2007/relationships/media" Target="../media/media4.m4a"/><Relationship Id="rId1" Type="http://schemas.openxmlformats.org/officeDocument/2006/relationships/tags" Target="../tags/tag3.xml"/><Relationship Id="rId5" Type="http://schemas.openxmlformats.org/officeDocument/2006/relationships/image" Target="../media/image2.png"/><Relationship Id="rId4"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audio" Target="../media/media5.m4a"/><Relationship Id="rId2" Type="http://schemas.microsoft.com/office/2007/relationships/media" Target="../media/media5.m4a"/><Relationship Id="rId1" Type="http://schemas.openxmlformats.org/officeDocument/2006/relationships/tags" Target="../tags/tag4.xml"/><Relationship Id="rId6" Type="http://schemas.openxmlformats.org/officeDocument/2006/relationships/image" Target="../media/image2.png"/><Relationship Id="rId5" Type="http://schemas.openxmlformats.org/officeDocument/2006/relationships/notesSlide" Target="../notesSlides/notesSlide1.xml"/><Relationship Id="rId4"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audio" Target="../media/media6.m4a"/><Relationship Id="rId2" Type="http://schemas.microsoft.com/office/2007/relationships/media" Target="../media/media6.m4a"/><Relationship Id="rId1" Type="http://schemas.openxmlformats.org/officeDocument/2006/relationships/tags" Target="../tags/tag5.xml"/><Relationship Id="rId6" Type="http://schemas.openxmlformats.org/officeDocument/2006/relationships/image" Target="../media/image2.png"/><Relationship Id="rId5" Type="http://schemas.openxmlformats.org/officeDocument/2006/relationships/notesSlide" Target="../notesSlides/notesSlide2.xml"/><Relationship Id="rId4"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audio" Target="../media/media7.m4a"/><Relationship Id="rId2" Type="http://schemas.microsoft.com/office/2007/relationships/media" Target="../media/media7.m4a"/><Relationship Id="rId1" Type="http://schemas.openxmlformats.org/officeDocument/2006/relationships/tags" Target="../tags/tag6.xml"/><Relationship Id="rId6" Type="http://schemas.openxmlformats.org/officeDocument/2006/relationships/image" Target="../media/image2.png"/><Relationship Id="rId5" Type="http://schemas.openxmlformats.org/officeDocument/2006/relationships/notesSlide" Target="../notesSlides/notesSlide3.xml"/><Relationship Id="rId4"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audio" Target="../media/media8.m4a"/><Relationship Id="rId2" Type="http://schemas.microsoft.com/office/2007/relationships/media" Target="../media/media8.m4a"/><Relationship Id="rId1" Type="http://schemas.openxmlformats.org/officeDocument/2006/relationships/tags" Target="../tags/tag7.xml"/><Relationship Id="rId6" Type="http://schemas.openxmlformats.org/officeDocument/2006/relationships/image" Target="../media/image2.png"/><Relationship Id="rId5" Type="http://schemas.openxmlformats.org/officeDocument/2006/relationships/notesSlide" Target="../notesSlides/notesSlide4.xml"/><Relationship Id="rId4"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descr="Green Lock In A 3D Electronic System">
            <a:extLst>
              <a:ext uri="{FF2B5EF4-FFF2-40B4-BE49-F238E27FC236}">
                <a16:creationId xmlns:a16="http://schemas.microsoft.com/office/drawing/2014/main" id="{D451EDF8-B053-B634-BBE8-51012B0B66B2}"/>
              </a:ext>
            </a:extLst>
          </p:cNvPr>
          <p:cNvPicPr>
            <a:picLocks noChangeAspect="1"/>
          </p:cNvPicPr>
          <p:nvPr>
            <a:videoFile r:link="rId3"/>
            <p:extLst>
              <p:ext uri="{DAA4B4D4-6D71-4841-9C94-3DE7FCFB9230}">
                <p14:media xmlns:p14="http://schemas.microsoft.com/office/powerpoint/2010/main" r:embed="rId2"/>
              </p:ext>
            </p:extLst>
          </p:nvPr>
        </p:nvPicPr>
        <p:blipFill rotWithShape="1">
          <a:blip r:embed="rId7"/>
          <a:srcRect r="1" b="285"/>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26C77A-BC1B-D0CF-C2C2-B09C88071DAD}"/>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pPr>
              <a:spcAft>
                <a:spcPts val="800"/>
              </a:spcAft>
            </a:pPr>
            <a:r>
              <a:rPr lang="en-GB" sz="5200" dirty="0">
                <a:solidFill>
                  <a:srgbClr val="FFFFFF"/>
                </a:solidFill>
                <a:effectLst/>
                <a:latin typeface="Aptos" panose="020B0004020202020204" pitchFamily="34" charset="0"/>
                <a:ea typeface="Aptos" panose="020B0004020202020204" pitchFamily="34" charset="0"/>
                <a:cs typeface="Times New Roman" panose="02020603050405020304" pitchFamily="18" charset="0"/>
              </a:rPr>
              <a:t>Which Mobile Device Operating System Offers Stronger Security: An In-Depth Comparative Analysis of iOS and Android</a:t>
            </a:r>
          </a:p>
        </p:txBody>
      </p:sp>
      <p:sp>
        <p:nvSpPr>
          <p:cNvPr id="3" name="Subtitle 2">
            <a:extLst>
              <a:ext uri="{FF2B5EF4-FFF2-40B4-BE49-F238E27FC236}">
                <a16:creationId xmlns:a16="http://schemas.microsoft.com/office/drawing/2014/main" id="{6F9A6C7F-809F-8139-9A85-A105BA24498C}"/>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r>
              <a:rPr lang="en-US" dirty="0">
                <a:solidFill>
                  <a:srgbClr val="FFFFFF"/>
                </a:solidFill>
              </a:rPr>
              <a:t>Ashley Rees</a:t>
            </a:r>
          </a:p>
          <a:p>
            <a:r>
              <a:rPr lang="en-US" dirty="0">
                <a:solidFill>
                  <a:srgbClr val="FFFFFF"/>
                </a:solidFill>
              </a:rPr>
              <a:t>Digital Health Care Wales(DHCW)</a:t>
            </a:r>
            <a:endParaRPr lang="en-GB" dirty="0">
              <a:solidFill>
                <a:srgbClr val="FFFFFF"/>
              </a:solidFill>
            </a:endParaRPr>
          </a:p>
        </p:txBody>
      </p:sp>
      <p:pic>
        <p:nvPicPr>
          <p:cNvPr id="40" name="Audio 39">
            <a:hlinkClick r:id="" action="ppaction://media"/>
            <a:extLst>
              <a:ext uri="{FF2B5EF4-FFF2-40B4-BE49-F238E27FC236}">
                <a16:creationId xmlns:a16="http://schemas.microsoft.com/office/drawing/2014/main" id="{D67830BD-1B67-1048-58E7-3F5B9C0612F9}"/>
              </a:ext>
            </a:extLst>
          </p:cNvPr>
          <p:cNvPicPr>
            <a:picLocks noChangeAspect="1"/>
          </p:cNvPicPr>
          <p:nvPr>
            <a:audioFile r:link="rId5"/>
            <p:extLst>
              <p:ext uri="{DAA4B4D4-6D71-4841-9C94-3DE7FCFB9230}">
                <p14:media xmlns:p14="http://schemas.microsoft.com/office/powerpoint/2010/main" r:embed="rId4"/>
              </p:ext>
            </p:extLst>
          </p:nvPr>
        </p:nvPicPr>
        <p:blipFill>
          <a:blip r:embed="rId8"/>
          <a:srcRect l="-118750" t="-118750" r="-118750" b="-118750"/>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2776312162"/>
      </p:ext>
    </p:extLst>
  </p:cSld>
  <p:clrMapOvr>
    <a:masterClrMapping/>
  </p:clrMapOvr>
  <mc:AlternateContent xmlns:mc="http://schemas.openxmlformats.org/markup-compatibility/2006">
    <mc:Choice xmlns:p14="http://schemas.microsoft.com/office/powerpoint/2010/main" Requires="p14">
      <p:transition spd="slow" p14:dur="2000" advTm="19671"/>
    </mc:Choice>
    <mc:Fallback>
      <p:transition spd="slow" advTm="196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0"/>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9813" fill="hold"/>
                                        <p:tgtEl>
                                          <p:spTgt spid="5"/>
                                        </p:tgtEl>
                                      </p:cBhvr>
                                    </p:cmd>
                                  </p:childTnLst>
                                </p:cTn>
                              </p:par>
                            </p:childTnLst>
                          </p:cTn>
                        </p:par>
                      </p:childTnLst>
                    </p:cTn>
                  </p:par>
                  <p:par>
                    <p:cTn id="10" fill="hold">
                      <p:stCondLst>
                        <p:cond delay="indefinite"/>
                      </p:stCondLst>
                      <p:childTnLst>
                        <p:par>
                          <p:cTn id="11" fill="hold">
                            <p:stCondLst>
                              <p:cond delay="0"/>
                            </p:stCondLst>
                            <p:childTnLst>
                              <p:par>
                                <p:cTn id="12" presetID="31" presetClass="entr" presetSubtype="0" fill="hold" grpId="0" nodeType="clickEffect">
                                  <p:stCondLst>
                                    <p:cond delay="0"/>
                                  </p:stCondLst>
                                  <p:childTnLst>
                                    <p:set>
                                      <p:cBhvr>
                                        <p:cTn id="13" dur="1" fill="hold">
                                          <p:stCondLst>
                                            <p:cond delay="0"/>
                                          </p:stCondLst>
                                        </p:cTn>
                                        <p:tgtEl>
                                          <p:spTgt spid="2"/>
                                        </p:tgtEl>
                                        <p:attrNameLst>
                                          <p:attrName>style.visibility</p:attrName>
                                        </p:attrNameLst>
                                      </p:cBhvr>
                                      <p:to>
                                        <p:strVal val="visible"/>
                                      </p:to>
                                    </p:set>
                                    <p:anim calcmode="lin" valueType="num">
                                      <p:cBhvr>
                                        <p:cTn id="14" dur="1000" fill="hold"/>
                                        <p:tgtEl>
                                          <p:spTgt spid="2"/>
                                        </p:tgtEl>
                                        <p:attrNameLst>
                                          <p:attrName>ppt_w</p:attrName>
                                        </p:attrNameLst>
                                      </p:cBhvr>
                                      <p:tavLst>
                                        <p:tav tm="0">
                                          <p:val>
                                            <p:fltVal val="0"/>
                                          </p:val>
                                        </p:tav>
                                        <p:tav tm="100000">
                                          <p:val>
                                            <p:strVal val="#ppt_w"/>
                                          </p:val>
                                        </p:tav>
                                      </p:tavLst>
                                    </p:anim>
                                    <p:anim calcmode="lin" valueType="num">
                                      <p:cBhvr>
                                        <p:cTn id="15" dur="1000" fill="hold"/>
                                        <p:tgtEl>
                                          <p:spTgt spid="2"/>
                                        </p:tgtEl>
                                        <p:attrNameLst>
                                          <p:attrName>ppt_h</p:attrName>
                                        </p:attrNameLst>
                                      </p:cBhvr>
                                      <p:tavLst>
                                        <p:tav tm="0">
                                          <p:val>
                                            <p:fltVal val="0"/>
                                          </p:val>
                                        </p:tav>
                                        <p:tav tm="100000">
                                          <p:val>
                                            <p:strVal val="#ppt_h"/>
                                          </p:val>
                                        </p:tav>
                                      </p:tavLst>
                                    </p:anim>
                                    <p:anim calcmode="lin" valueType="num">
                                      <p:cBhvr>
                                        <p:cTn id="16" dur="1000" fill="hold"/>
                                        <p:tgtEl>
                                          <p:spTgt spid="2"/>
                                        </p:tgtEl>
                                        <p:attrNameLst>
                                          <p:attrName>style.rotation</p:attrName>
                                        </p:attrNameLst>
                                      </p:cBhvr>
                                      <p:tavLst>
                                        <p:tav tm="0">
                                          <p:val>
                                            <p:fltVal val="90"/>
                                          </p:val>
                                        </p:tav>
                                        <p:tav tm="100000">
                                          <p:val>
                                            <p:fltVal val="0"/>
                                          </p:val>
                                        </p:tav>
                                      </p:tavLst>
                                    </p:anim>
                                    <p:animEffect transition="in" filter="fade">
                                      <p:cBhvr>
                                        <p:cTn id="17" dur="1000"/>
                                        <p:tgtEl>
                                          <p:spTgt spid="2"/>
                                        </p:tgtEl>
                                      </p:cBhvr>
                                    </p:animEffect>
                                  </p:childTnLst>
                                </p:cTn>
                              </p:par>
                            </p:childTnLst>
                          </p:cTn>
                        </p:par>
                      </p:childTnLst>
                    </p:cTn>
                  </p:par>
                  <p:par>
                    <p:cTn id="18" fill="hold">
                      <p:stCondLst>
                        <p:cond delay="indefinite"/>
                      </p:stCondLst>
                      <p:childTnLst>
                        <p:par>
                          <p:cTn id="19" fill="hold">
                            <p:stCondLst>
                              <p:cond delay="0"/>
                            </p:stCondLst>
                            <p:childTnLst>
                              <p:par>
                                <p:cTn id="20" presetID="31" presetClass="entr" presetSubtype="0" fill="hold" nodeType="clickEffect">
                                  <p:stCondLst>
                                    <p:cond delay="0"/>
                                  </p:stCondLst>
                                  <p:childTnLst>
                                    <p:set>
                                      <p:cBhvr>
                                        <p:cTn id="21" dur="1" fill="hold">
                                          <p:stCondLst>
                                            <p:cond delay="0"/>
                                          </p:stCondLst>
                                        </p:cTn>
                                        <p:tgtEl>
                                          <p:spTgt spid="3">
                                            <p:txEl>
                                              <p:pRg st="0" end="0"/>
                                            </p:txEl>
                                          </p:spTgt>
                                        </p:tgtEl>
                                        <p:attrNameLst>
                                          <p:attrName>style.visibility</p:attrName>
                                        </p:attrNameLst>
                                      </p:cBhvr>
                                      <p:to>
                                        <p:strVal val="visible"/>
                                      </p:to>
                                    </p:set>
                                    <p:anim calcmode="lin" valueType="num">
                                      <p:cBhvr>
                                        <p:cTn id="22"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23"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24"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25" dur="1000"/>
                                        <p:tgtEl>
                                          <p:spTgt spid="3">
                                            <p:txEl>
                                              <p:pRg st="0" end="0"/>
                                            </p:txEl>
                                          </p:spTgt>
                                        </p:tgtEl>
                                      </p:cBhvr>
                                    </p:animEffect>
                                  </p:childTnLst>
                                </p:cTn>
                              </p:par>
                              <p:par>
                                <p:cTn id="26" presetID="31" presetClass="entr" presetSubtype="0" fill="hold" nodeType="withEffect">
                                  <p:stCondLst>
                                    <p:cond delay="0"/>
                                  </p:stCondLst>
                                  <p:childTnLst>
                                    <p:set>
                                      <p:cBhvr>
                                        <p:cTn id="27" dur="1" fill="hold">
                                          <p:stCondLst>
                                            <p:cond delay="0"/>
                                          </p:stCondLst>
                                        </p:cTn>
                                        <p:tgtEl>
                                          <p:spTgt spid="3">
                                            <p:txEl>
                                              <p:pRg st="1" end="1"/>
                                            </p:txEl>
                                          </p:spTgt>
                                        </p:tgtEl>
                                        <p:attrNameLst>
                                          <p:attrName>style.visibility</p:attrName>
                                        </p:attrNameLst>
                                      </p:cBhvr>
                                      <p:to>
                                        <p:strVal val="visible"/>
                                      </p:to>
                                    </p:set>
                                    <p:anim calcmode="lin" valueType="num">
                                      <p:cBhvr>
                                        <p:cTn id="28"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9"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30"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31" dur="1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32" restart="whenNotActive" fill="hold" evtFilter="cancelBubble" nodeType="interactiveSeq">
                <p:stCondLst>
                  <p:cond evt="onClick" delay="0">
                    <p:tgtEl>
                      <p:spTgt spid="5"/>
                    </p:tgtEl>
                  </p:cond>
                </p:stCondLst>
                <p:endSync evt="end" delay="0">
                  <p:rtn val="all"/>
                </p:endSync>
                <p:childTnLst>
                  <p:par>
                    <p:cTn id="33" fill="hold">
                      <p:stCondLst>
                        <p:cond delay="0"/>
                      </p:stCondLst>
                      <p:childTnLst>
                        <p:par>
                          <p:cTn id="34" fill="hold">
                            <p:stCondLst>
                              <p:cond delay="0"/>
                            </p:stCondLst>
                            <p:childTnLst>
                              <p:par>
                                <p:cTn id="35" presetID="2" presetClass="mediacall" presetSubtype="0" fill="hold" nodeType="clickEffect">
                                  <p:stCondLst>
                                    <p:cond delay="0"/>
                                  </p:stCondLst>
                                  <p:childTnLst>
                                    <p:cmd type="call" cmd="togglePause">
                                      <p:cBhvr>
                                        <p:cTn id="36" dur="1" fill="hold"/>
                                        <p:tgtEl>
                                          <p:spTgt spid="5"/>
                                        </p:tgtEl>
                                      </p:cBhvr>
                                    </p:cmd>
                                  </p:childTnLst>
                                </p:cTn>
                              </p:par>
                            </p:childTnLst>
                          </p:cTn>
                        </p:par>
                      </p:childTnLst>
                    </p:cTn>
                  </p:par>
                </p:childTnLst>
              </p:cTn>
              <p:nextCondLst>
                <p:cond evt="onClick" delay="0">
                  <p:tgtEl>
                    <p:spTgt spid="5"/>
                  </p:tgtEl>
                </p:cond>
              </p:nextCondLst>
            </p:seq>
            <p:video>
              <p:cMediaNode mute="1">
                <p:cTn id="37" repeatCount="indefinite" fill="hold" display="0">
                  <p:stCondLst>
                    <p:cond delay="indefinite"/>
                  </p:stCondLst>
                </p:cTn>
                <p:tgtEl>
                  <p:spTgt spid="5"/>
                </p:tgtEl>
              </p:cMediaNode>
            </p:video>
            <p:audio isNarration="1">
              <p:cMediaNode vol="80000" showWhenStopped="0">
                <p:cTn id="38" fill="hold" display="0">
                  <p:stCondLst>
                    <p:cond delay="indefinite"/>
                  </p:stCondLst>
                  <p:endCondLst>
                    <p:cond evt="onStopAudio" delay="0">
                      <p:tgtEl>
                        <p:sldTgt/>
                      </p:tgtEl>
                    </p:cond>
                  </p:endCondLst>
                </p:cTn>
                <p:tgtEl>
                  <p:spTgt spid="40"/>
                </p:tgtEl>
              </p:cMediaNode>
            </p:audio>
          </p:childTnLst>
        </p:cTn>
      </p:par>
    </p:tnLst>
    <p:bldLst>
      <p:bldP spid="2" grpId="0"/>
    </p:bldLst>
  </p:timing>
  <p:extLst>
    <p:ext uri="{E180D4A7-C9FB-4DFB-919C-405C955672EB}">
      <p14:showEvtLst xmlns:p14="http://schemas.microsoft.com/office/powerpoint/2010/main">
        <p14:playEvt time="75" objId="5"/>
        <p14:playEvt time="9957" objId="5"/>
        <p14:stopEvt time="19671" objId="5"/>
      </p14:showEvtLst>
    </p:ext>
  </p:extLs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C270C-210D-00BE-BA33-9199602EE841}"/>
              </a:ext>
            </a:extLst>
          </p:cNvPr>
          <p:cNvSpPr>
            <a:spLocks noGrp="1"/>
          </p:cNvSpPr>
          <p:nvPr>
            <p:ph type="title"/>
          </p:nvPr>
        </p:nvSpPr>
        <p:spPr>
          <a:xfrm>
            <a:off x="10978178" y="404562"/>
            <a:ext cx="548639" cy="736348"/>
          </a:xfrm>
        </p:spPr>
        <p:txBody>
          <a:bodyPr>
            <a:normAutofit/>
          </a:bodyPr>
          <a:lstStyle/>
          <a:p>
            <a:r>
              <a:rPr lang="en-US" sz="2400" dirty="0"/>
              <a:t>[1]</a:t>
            </a:r>
            <a:endParaRPr lang="en-GB" sz="2400" dirty="0"/>
          </a:p>
        </p:txBody>
      </p:sp>
      <p:sp>
        <p:nvSpPr>
          <p:cNvPr id="3" name="Content Placeholder 2">
            <a:extLst>
              <a:ext uri="{FF2B5EF4-FFF2-40B4-BE49-F238E27FC236}">
                <a16:creationId xmlns:a16="http://schemas.microsoft.com/office/drawing/2014/main" id="{0983DCB6-B13D-5A64-C44C-95612B3F3BA9}"/>
              </a:ext>
            </a:extLst>
          </p:cNvPr>
          <p:cNvSpPr>
            <a:spLocks noGrp="1"/>
          </p:cNvSpPr>
          <p:nvPr>
            <p:ph idx="1"/>
          </p:nvPr>
        </p:nvSpPr>
        <p:spPr>
          <a:xfrm>
            <a:off x="838200" y="1690688"/>
            <a:ext cx="10515600" cy="4917930"/>
          </a:xfrm>
        </p:spPr>
        <p:txBody>
          <a:bodyPr>
            <a:normAutofit fontScale="85000" lnSpcReduction="10000"/>
          </a:bodyPr>
          <a:lstStyle/>
          <a:p>
            <a:pPr>
              <a:lnSpc>
                <a:spcPct val="107000"/>
              </a:lnSpc>
              <a:spcAft>
                <a:spcPts val="800"/>
              </a:spcAft>
            </a:pPr>
            <a:r>
              <a:rPr lang="en-GB" dirty="0"/>
              <a:t>A tale as old as time, but this time. It’s which one is more secure.</a:t>
            </a:r>
          </a:p>
          <a:p>
            <a:pPr>
              <a:lnSpc>
                <a:spcPct val="107000"/>
              </a:lnSpc>
              <a:spcAft>
                <a:spcPts val="800"/>
              </a:spcAft>
            </a:pPr>
            <a:r>
              <a:rPr lang="en-GB" dirty="0"/>
              <a:t>In our ever-increasing connected world, mobile devices (Smartphones Tablets etc.) have become a massive part of daily life.</a:t>
            </a:r>
          </a:p>
          <a:p>
            <a:pPr>
              <a:lnSpc>
                <a:spcPct val="107000"/>
              </a:lnSpc>
              <a:spcAft>
                <a:spcPts val="800"/>
              </a:spcAft>
            </a:pPr>
            <a:r>
              <a:rPr lang="en-GB" dirty="0"/>
              <a:t>iOS and Android are the two most dominant Operating Systems Globally.</a:t>
            </a:r>
          </a:p>
          <a:p>
            <a:pPr>
              <a:lnSpc>
                <a:spcPct val="107000"/>
              </a:lnSpc>
              <a:spcAft>
                <a:spcPts val="800"/>
              </a:spcAft>
            </a:pPr>
            <a:r>
              <a:rPr lang="en-GB" dirty="0"/>
              <a:t>There are security challenges with mobile devices, such as data breaches, malware and privacy concerns.</a:t>
            </a:r>
          </a:p>
          <a:p>
            <a:pPr>
              <a:lnSpc>
                <a:spcPct val="107000"/>
              </a:lnSpc>
              <a:spcAft>
                <a:spcPts val="800"/>
              </a:spcAft>
            </a:pPr>
            <a:r>
              <a:rPr lang="en-GB" dirty="0"/>
              <a:t>Given how prominent these devices play in our lives, there is a growing need to assess their security measures comprehensively</a:t>
            </a:r>
          </a:p>
          <a:p>
            <a:pPr>
              <a:lnSpc>
                <a:spcPct val="107000"/>
              </a:lnSpc>
              <a:spcAft>
                <a:spcPts val="800"/>
              </a:spcAft>
            </a:pPr>
            <a:r>
              <a:rPr lang="en-GB" dirty="0"/>
              <a:t>This is where my project comes into play, I have taken the task of conducting a thorough comparative analysis of mobile security focusing on iOS and Android</a:t>
            </a:r>
          </a:p>
          <a:p>
            <a:pPr>
              <a:lnSpc>
                <a:spcPct val="107000"/>
              </a:lnSpc>
              <a:spcAft>
                <a:spcPts val="800"/>
              </a:spcAft>
            </a:pPr>
            <a:endParaRPr lang="en-GB" dirty="0"/>
          </a:p>
          <a:p>
            <a:pPr>
              <a:lnSpc>
                <a:spcPct val="107000"/>
              </a:lnSpc>
              <a:spcAft>
                <a:spcPts val="800"/>
              </a:spcAft>
            </a:pPr>
            <a:endParaRPr lang="en-GB" dirty="0"/>
          </a:p>
        </p:txBody>
      </p:sp>
      <p:pic>
        <p:nvPicPr>
          <p:cNvPr id="5" name="Picture 4">
            <a:extLst>
              <a:ext uri="{FF2B5EF4-FFF2-40B4-BE49-F238E27FC236}">
                <a16:creationId xmlns:a16="http://schemas.microsoft.com/office/drawing/2014/main" id="{B0BA7018-366D-6905-BFA4-68FC17149345}"/>
              </a:ext>
            </a:extLst>
          </p:cNvPr>
          <p:cNvPicPr>
            <a:picLocks noChangeAspect="1"/>
          </p:cNvPicPr>
          <p:nvPr/>
        </p:nvPicPr>
        <p:blipFill>
          <a:blip r:embed="rId5"/>
          <a:stretch>
            <a:fillRect/>
          </a:stretch>
        </p:blipFill>
        <p:spPr>
          <a:xfrm>
            <a:off x="7548973" y="154316"/>
            <a:ext cx="3331492" cy="1608434"/>
          </a:xfrm>
          <a:prstGeom prst="rect">
            <a:avLst/>
          </a:prstGeom>
        </p:spPr>
      </p:pic>
      <p:sp>
        <p:nvSpPr>
          <p:cNvPr id="7" name="Title 1">
            <a:extLst>
              <a:ext uri="{FF2B5EF4-FFF2-40B4-BE49-F238E27FC236}">
                <a16:creationId xmlns:a16="http://schemas.microsoft.com/office/drawing/2014/main" id="{34F0F4BF-D80C-D7C7-1DA7-A7632BD284B6}"/>
              </a:ext>
            </a:extLst>
          </p:cNvPr>
          <p:cNvSpPr txBox="1">
            <a:spLocks/>
          </p:cNvSpPr>
          <p:nvPr/>
        </p:nvSpPr>
        <p:spPr>
          <a:xfrm>
            <a:off x="736898" y="5175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t>Description of Problem</a:t>
            </a:r>
            <a:endParaRPr lang="en-GB" dirty="0"/>
          </a:p>
        </p:txBody>
      </p:sp>
      <p:pic>
        <p:nvPicPr>
          <p:cNvPr id="11" name="Audio 10">
            <a:hlinkClick r:id="" action="ppaction://media"/>
            <a:extLst>
              <a:ext uri="{FF2B5EF4-FFF2-40B4-BE49-F238E27FC236}">
                <a16:creationId xmlns:a16="http://schemas.microsoft.com/office/drawing/2014/main" id="{202508B9-E3C8-6CF2-8753-A086850117CC}"/>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118750" t="-118750" r="-118750" b="-118750"/>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550765793"/>
      </p:ext>
    </p:extLst>
  </p:cSld>
  <p:clrMapOvr>
    <a:masterClrMapping/>
  </p:clrMapOvr>
  <mc:AlternateContent xmlns:mc="http://schemas.openxmlformats.org/markup-compatibility/2006">
    <mc:Choice xmlns:p14="http://schemas.microsoft.com/office/powerpoint/2010/main" Requires="p14">
      <p:transition spd="slow" p14:dur="2000" advTm="80539"/>
    </mc:Choice>
    <mc:Fallback>
      <p:transition spd="slow" advTm="805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par>
                                <p:cTn id="7" presetID="31" presetClass="entr" presetSubtype="0" fill="hold" nodeType="withEffect">
                                  <p:stCondLst>
                                    <p:cond delay="0"/>
                                  </p:stCondLst>
                                  <p:childTnLst>
                                    <p:set>
                                      <p:cBhvr>
                                        <p:cTn id="8" dur="1" fill="hold">
                                          <p:stCondLst>
                                            <p:cond delay="0"/>
                                          </p:stCondLst>
                                        </p:cTn>
                                        <p:tgtEl>
                                          <p:spTgt spid="7">
                                            <p:txEl>
                                              <p:pRg st="0" end="0"/>
                                            </p:txEl>
                                          </p:spTgt>
                                        </p:tgtEl>
                                        <p:attrNameLst>
                                          <p:attrName>style.visibility</p:attrName>
                                        </p:attrNameLst>
                                      </p:cBhvr>
                                      <p:to>
                                        <p:strVal val="visible"/>
                                      </p:to>
                                    </p:set>
                                    <p:anim calcmode="lin" valueType="num">
                                      <p:cBhvr>
                                        <p:cTn id="9" dur="1000" fill="hold"/>
                                        <p:tgtEl>
                                          <p:spTgt spid="7">
                                            <p:txEl>
                                              <p:pRg st="0" end="0"/>
                                            </p:txEl>
                                          </p:spTgt>
                                        </p:tgtEl>
                                        <p:attrNameLst>
                                          <p:attrName>ppt_w</p:attrName>
                                        </p:attrNameLst>
                                      </p:cBhvr>
                                      <p:tavLst>
                                        <p:tav tm="0">
                                          <p:val>
                                            <p:fltVal val="0"/>
                                          </p:val>
                                        </p:tav>
                                        <p:tav tm="100000">
                                          <p:val>
                                            <p:strVal val="#ppt_w"/>
                                          </p:val>
                                        </p:tav>
                                      </p:tavLst>
                                    </p:anim>
                                    <p:anim calcmode="lin" valueType="num">
                                      <p:cBhvr>
                                        <p:cTn id="10" dur="1000" fill="hold"/>
                                        <p:tgtEl>
                                          <p:spTgt spid="7">
                                            <p:txEl>
                                              <p:pRg st="0" end="0"/>
                                            </p:txEl>
                                          </p:spTgt>
                                        </p:tgtEl>
                                        <p:attrNameLst>
                                          <p:attrName>ppt_h</p:attrName>
                                        </p:attrNameLst>
                                      </p:cBhvr>
                                      <p:tavLst>
                                        <p:tav tm="0">
                                          <p:val>
                                            <p:fltVal val="0"/>
                                          </p:val>
                                        </p:tav>
                                        <p:tav tm="100000">
                                          <p:val>
                                            <p:strVal val="#ppt_h"/>
                                          </p:val>
                                        </p:tav>
                                      </p:tavLst>
                                    </p:anim>
                                    <p:anim calcmode="lin" valueType="num">
                                      <p:cBhvr>
                                        <p:cTn id="11" dur="1000" fill="hold"/>
                                        <p:tgtEl>
                                          <p:spTgt spid="7">
                                            <p:txEl>
                                              <p:pRg st="0" end="0"/>
                                            </p:txEl>
                                          </p:spTgt>
                                        </p:tgtEl>
                                        <p:attrNameLst>
                                          <p:attrName>style.rotation</p:attrName>
                                        </p:attrNameLst>
                                      </p:cBhvr>
                                      <p:tavLst>
                                        <p:tav tm="0">
                                          <p:val>
                                            <p:fltVal val="90"/>
                                          </p:val>
                                        </p:tav>
                                        <p:tav tm="100000">
                                          <p:val>
                                            <p:fltVal val="0"/>
                                          </p:val>
                                        </p:tav>
                                      </p:tavLst>
                                    </p:anim>
                                    <p:animEffect transition="in" filter="fade">
                                      <p:cBhvr>
                                        <p:cTn id="12" dur="1000"/>
                                        <p:tgtEl>
                                          <p:spTgt spid="7">
                                            <p:txEl>
                                              <p:pRg st="0" end="0"/>
                                            </p:txEl>
                                          </p:spTgt>
                                        </p:tgtEl>
                                      </p:cBhvr>
                                    </p:animEffect>
                                  </p:childTnLst>
                                </p:cTn>
                              </p:par>
                              <p:par>
                                <p:cTn id="13" presetID="31" presetClass="entr" presetSubtype="0" fill="hold" nodeType="withEffect">
                                  <p:stCondLst>
                                    <p:cond delay="0"/>
                                  </p:stCondLst>
                                  <p:childTnLst>
                                    <p:set>
                                      <p:cBhvr>
                                        <p:cTn id="14" dur="1" fill="hold">
                                          <p:stCondLst>
                                            <p:cond delay="0"/>
                                          </p:stCondLst>
                                        </p:cTn>
                                        <p:tgtEl>
                                          <p:spTgt spid="5"/>
                                        </p:tgtEl>
                                        <p:attrNameLst>
                                          <p:attrName>style.visibility</p:attrName>
                                        </p:attrNameLst>
                                      </p:cBhvr>
                                      <p:to>
                                        <p:strVal val="visible"/>
                                      </p:to>
                                    </p:set>
                                    <p:anim calcmode="lin" valueType="num">
                                      <p:cBhvr>
                                        <p:cTn id="15" dur="1000" fill="hold"/>
                                        <p:tgtEl>
                                          <p:spTgt spid="5"/>
                                        </p:tgtEl>
                                        <p:attrNameLst>
                                          <p:attrName>ppt_w</p:attrName>
                                        </p:attrNameLst>
                                      </p:cBhvr>
                                      <p:tavLst>
                                        <p:tav tm="0">
                                          <p:val>
                                            <p:fltVal val="0"/>
                                          </p:val>
                                        </p:tav>
                                        <p:tav tm="100000">
                                          <p:val>
                                            <p:strVal val="#ppt_w"/>
                                          </p:val>
                                        </p:tav>
                                      </p:tavLst>
                                    </p:anim>
                                    <p:anim calcmode="lin" valueType="num">
                                      <p:cBhvr>
                                        <p:cTn id="16" dur="1000" fill="hold"/>
                                        <p:tgtEl>
                                          <p:spTgt spid="5"/>
                                        </p:tgtEl>
                                        <p:attrNameLst>
                                          <p:attrName>ppt_h</p:attrName>
                                        </p:attrNameLst>
                                      </p:cBhvr>
                                      <p:tavLst>
                                        <p:tav tm="0">
                                          <p:val>
                                            <p:fltVal val="0"/>
                                          </p:val>
                                        </p:tav>
                                        <p:tav tm="100000">
                                          <p:val>
                                            <p:strVal val="#ppt_h"/>
                                          </p:val>
                                        </p:tav>
                                      </p:tavLst>
                                    </p:anim>
                                    <p:anim calcmode="lin" valueType="num">
                                      <p:cBhvr>
                                        <p:cTn id="17" dur="1000" fill="hold"/>
                                        <p:tgtEl>
                                          <p:spTgt spid="5"/>
                                        </p:tgtEl>
                                        <p:attrNameLst>
                                          <p:attrName>style.rotation</p:attrName>
                                        </p:attrNameLst>
                                      </p:cBhvr>
                                      <p:tavLst>
                                        <p:tav tm="0">
                                          <p:val>
                                            <p:fltVal val="90"/>
                                          </p:val>
                                        </p:tav>
                                        <p:tav tm="100000">
                                          <p:val>
                                            <p:fltVal val="0"/>
                                          </p:val>
                                        </p:tav>
                                      </p:tavLst>
                                    </p:anim>
                                    <p:animEffect transition="in" filter="fade">
                                      <p:cBhvr>
                                        <p:cTn id="18" dur="1000"/>
                                        <p:tgtEl>
                                          <p:spTgt spid="5"/>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4" fill="hold" nodeType="clickEffect">
                                  <p:stCondLst>
                                    <p:cond delay="0"/>
                                  </p:stCondLst>
                                  <p:childTnLst>
                                    <p:set>
                                      <p:cBhvr>
                                        <p:cTn id="22" dur="1" fill="hold">
                                          <p:stCondLst>
                                            <p:cond delay="0"/>
                                          </p:stCondLst>
                                        </p:cTn>
                                        <p:tgtEl>
                                          <p:spTgt spid="3">
                                            <p:txEl>
                                              <p:pRg st="0" end="0"/>
                                            </p:txEl>
                                          </p:spTgt>
                                        </p:tgtEl>
                                        <p:attrNameLst>
                                          <p:attrName>style.visibility</p:attrName>
                                        </p:attrNameLst>
                                      </p:cBhvr>
                                      <p:to>
                                        <p:strVal val="visible"/>
                                      </p:to>
                                    </p:set>
                                    <p:animEffect transition="in" filter="wipe(down)">
                                      <p:cBhvr>
                                        <p:cTn id="23" dur="500"/>
                                        <p:tgtEl>
                                          <p:spTgt spid="3">
                                            <p:txEl>
                                              <p:pRg st="0" end="0"/>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22" presetClass="entr" presetSubtype="4" fill="hold" nodeType="clickEffect">
                                  <p:stCondLst>
                                    <p:cond delay="0"/>
                                  </p:stCondLst>
                                  <p:childTnLst>
                                    <p:set>
                                      <p:cBhvr>
                                        <p:cTn id="27" dur="1" fill="hold">
                                          <p:stCondLst>
                                            <p:cond delay="0"/>
                                          </p:stCondLst>
                                        </p:cTn>
                                        <p:tgtEl>
                                          <p:spTgt spid="3">
                                            <p:txEl>
                                              <p:pRg st="1" end="1"/>
                                            </p:txEl>
                                          </p:spTgt>
                                        </p:tgtEl>
                                        <p:attrNameLst>
                                          <p:attrName>style.visibility</p:attrName>
                                        </p:attrNameLst>
                                      </p:cBhvr>
                                      <p:to>
                                        <p:strVal val="visible"/>
                                      </p:to>
                                    </p:set>
                                    <p:animEffect transition="in" filter="wipe(down)">
                                      <p:cBhvr>
                                        <p:cTn id="28" dur="500"/>
                                        <p:tgtEl>
                                          <p:spTgt spid="3">
                                            <p:txEl>
                                              <p:pRg st="1" end="1"/>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22" presetClass="entr" presetSubtype="4" fill="hold" nodeType="clickEffect">
                                  <p:stCondLst>
                                    <p:cond delay="0"/>
                                  </p:stCondLst>
                                  <p:childTnLst>
                                    <p:set>
                                      <p:cBhvr>
                                        <p:cTn id="32" dur="1" fill="hold">
                                          <p:stCondLst>
                                            <p:cond delay="0"/>
                                          </p:stCondLst>
                                        </p:cTn>
                                        <p:tgtEl>
                                          <p:spTgt spid="3">
                                            <p:txEl>
                                              <p:pRg st="2" end="2"/>
                                            </p:txEl>
                                          </p:spTgt>
                                        </p:tgtEl>
                                        <p:attrNameLst>
                                          <p:attrName>style.visibility</p:attrName>
                                        </p:attrNameLst>
                                      </p:cBhvr>
                                      <p:to>
                                        <p:strVal val="visible"/>
                                      </p:to>
                                    </p:set>
                                    <p:animEffect transition="in" filter="wipe(down)">
                                      <p:cBhvr>
                                        <p:cTn id="33" dur="500"/>
                                        <p:tgtEl>
                                          <p:spTgt spid="3">
                                            <p:txEl>
                                              <p:pRg st="2" end="2"/>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22" presetClass="entr" presetSubtype="4" fill="hold" nodeType="clickEffect">
                                  <p:stCondLst>
                                    <p:cond delay="0"/>
                                  </p:stCondLst>
                                  <p:childTnLst>
                                    <p:set>
                                      <p:cBhvr>
                                        <p:cTn id="37" dur="1" fill="hold">
                                          <p:stCondLst>
                                            <p:cond delay="0"/>
                                          </p:stCondLst>
                                        </p:cTn>
                                        <p:tgtEl>
                                          <p:spTgt spid="3">
                                            <p:txEl>
                                              <p:pRg st="3" end="3"/>
                                            </p:txEl>
                                          </p:spTgt>
                                        </p:tgtEl>
                                        <p:attrNameLst>
                                          <p:attrName>style.visibility</p:attrName>
                                        </p:attrNameLst>
                                      </p:cBhvr>
                                      <p:to>
                                        <p:strVal val="visible"/>
                                      </p:to>
                                    </p:set>
                                    <p:animEffect transition="in" filter="wipe(down)">
                                      <p:cBhvr>
                                        <p:cTn id="38" dur="500"/>
                                        <p:tgtEl>
                                          <p:spTgt spid="3">
                                            <p:txEl>
                                              <p:pRg st="3" end="3"/>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22" presetClass="entr" presetSubtype="4" fill="hold" nodeType="clickEffect">
                                  <p:stCondLst>
                                    <p:cond delay="0"/>
                                  </p:stCondLst>
                                  <p:childTnLst>
                                    <p:set>
                                      <p:cBhvr>
                                        <p:cTn id="42" dur="1" fill="hold">
                                          <p:stCondLst>
                                            <p:cond delay="0"/>
                                          </p:stCondLst>
                                        </p:cTn>
                                        <p:tgtEl>
                                          <p:spTgt spid="3">
                                            <p:txEl>
                                              <p:pRg st="4" end="4"/>
                                            </p:txEl>
                                          </p:spTgt>
                                        </p:tgtEl>
                                        <p:attrNameLst>
                                          <p:attrName>style.visibility</p:attrName>
                                        </p:attrNameLst>
                                      </p:cBhvr>
                                      <p:to>
                                        <p:strVal val="visible"/>
                                      </p:to>
                                    </p:set>
                                    <p:animEffect transition="in" filter="wipe(down)">
                                      <p:cBhvr>
                                        <p:cTn id="43" dur="500"/>
                                        <p:tgtEl>
                                          <p:spTgt spid="3">
                                            <p:txEl>
                                              <p:pRg st="4" end="4"/>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22" presetClass="entr" presetSubtype="4" fill="hold" nodeType="clickEffect">
                                  <p:stCondLst>
                                    <p:cond delay="0"/>
                                  </p:stCondLst>
                                  <p:childTnLst>
                                    <p:set>
                                      <p:cBhvr>
                                        <p:cTn id="47" dur="1" fill="hold">
                                          <p:stCondLst>
                                            <p:cond delay="0"/>
                                          </p:stCondLst>
                                        </p:cTn>
                                        <p:tgtEl>
                                          <p:spTgt spid="3">
                                            <p:txEl>
                                              <p:pRg st="5" end="5"/>
                                            </p:txEl>
                                          </p:spTgt>
                                        </p:tgtEl>
                                        <p:attrNameLst>
                                          <p:attrName>style.visibility</p:attrName>
                                        </p:attrNameLst>
                                      </p:cBhvr>
                                      <p:to>
                                        <p:strVal val="visible"/>
                                      </p:to>
                                    </p:set>
                                    <p:animEffect transition="in" filter="wipe(down)">
                                      <p:cBhvr>
                                        <p:cTn id="48"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9" fill="hold" display="0">
                  <p:stCondLst>
                    <p:cond delay="indefinite"/>
                  </p:stCondLst>
                  <p:endCondLst>
                    <p:cond evt="onStopAudio" delay="0">
                      <p:tgtEl>
                        <p:sldTgt/>
                      </p:tgtEl>
                    </p:cond>
                  </p:endCondLst>
                </p:cTn>
                <p:tgtEl>
                  <p:spTgt spid="11"/>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8521DE-C3E8-A179-2382-0E842ED9738C}"/>
              </a:ext>
            </a:extLst>
          </p:cNvPr>
          <p:cNvSpPr>
            <a:spLocks noGrp="1"/>
          </p:cNvSpPr>
          <p:nvPr>
            <p:ph type="title"/>
          </p:nvPr>
        </p:nvSpPr>
        <p:spPr/>
        <p:txBody>
          <a:bodyPr/>
          <a:lstStyle/>
          <a:p>
            <a:r>
              <a:rPr lang="en-US" dirty="0"/>
              <a:t>Literature Review 1 - </a:t>
            </a:r>
            <a:r>
              <a:rPr lang="en-GB" sz="1800" dirty="0">
                <a:effectLst/>
                <a:latin typeface="Aptos" panose="020B0004020202020204" pitchFamily="34" charset="0"/>
                <a:ea typeface="Aptos" panose="020B0004020202020204" pitchFamily="34" charset="0"/>
                <a:cs typeface="Times New Roman" panose="02020603050405020304" pitchFamily="18" charset="0"/>
              </a:rPr>
              <a:t>J</a:t>
            </a:r>
            <a:r>
              <a:rPr lang="en-GB" sz="1800" dirty="0">
                <a:effectLst/>
                <a:ea typeface="Aptos" panose="020B0004020202020204" pitchFamily="34" charset="0"/>
                <a:cs typeface="Times New Roman" panose="02020603050405020304" pitchFamily="18" charset="0"/>
              </a:rPr>
              <a:t>.-P. S. a. O. A. </a:t>
            </a:r>
            <a:r>
              <a:rPr lang="en-GB" sz="1800" dirty="0" err="1">
                <a:effectLst/>
                <a:ea typeface="Aptos" panose="020B0004020202020204" pitchFamily="34" charset="0"/>
                <a:cs typeface="Times New Roman" panose="02020603050405020304" pitchFamily="18" charset="0"/>
              </a:rPr>
              <a:t>Xinwen</a:t>
            </a:r>
            <a:r>
              <a:rPr lang="en-GB" sz="1800" dirty="0">
                <a:effectLst/>
                <a:ea typeface="Aptos" panose="020B0004020202020204" pitchFamily="34" charset="0"/>
                <a:cs typeface="Times New Roman" panose="02020603050405020304" pitchFamily="18" charset="0"/>
              </a:rPr>
              <a:t> Zhang, “ Design and Implementation of Efficient Integrity Protection for Open Mobile Platforms.</a:t>
            </a:r>
            <a:endParaRPr lang="en-GB" dirty="0"/>
          </a:p>
        </p:txBody>
      </p:sp>
      <p:sp>
        <p:nvSpPr>
          <p:cNvPr id="3" name="Content Placeholder 2">
            <a:extLst>
              <a:ext uri="{FF2B5EF4-FFF2-40B4-BE49-F238E27FC236}">
                <a16:creationId xmlns:a16="http://schemas.microsoft.com/office/drawing/2014/main" id="{7CD690D6-C1C4-C80A-04BC-3ADCE4B614A1}"/>
              </a:ext>
            </a:extLst>
          </p:cNvPr>
          <p:cNvSpPr>
            <a:spLocks noGrp="1"/>
          </p:cNvSpPr>
          <p:nvPr>
            <p:ph idx="1"/>
          </p:nvPr>
        </p:nvSpPr>
        <p:spPr/>
        <p:txBody>
          <a:bodyPr/>
          <a:lstStyle/>
          <a:p>
            <a:r>
              <a:rPr lang="en-GB" sz="1800" dirty="0">
                <a:effectLst/>
                <a:latin typeface="Calibri Light" panose="020F0302020204030204" pitchFamily="34" charset="0"/>
                <a:ea typeface="Aptos" panose="020B0004020202020204" pitchFamily="34" charset="0"/>
                <a:cs typeface="Times New Roman" panose="02020603050405020304" pitchFamily="18" charset="0"/>
              </a:rPr>
              <a:t>Professor Jean-Pierre Seifert’s research includes mobile security, with a focus on hardware security. He says that [2] users typically save a massive amount of personal data on their devices, including messages, contact information and login credentials. Multiple service providers store that data on the device, such as online banking, which have become targets for malware. Malicious software can for instance exploit this and send SMS/MMS messages as well as make concealed calls to premium numbers, which would result in financial loss for the user.</a:t>
            </a: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r>
              <a:rPr lang="en-GB" sz="1800" dirty="0">
                <a:latin typeface="+mj-lt"/>
              </a:rPr>
              <a:t>The statement shows how many users entrust their mobile devices with sensitive information</a:t>
            </a:r>
          </a:p>
          <a:p>
            <a:r>
              <a:rPr lang="en-GB" sz="1800" dirty="0">
                <a:latin typeface="+mj-lt"/>
              </a:rPr>
              <a:t>A lot of applications store the information locally</a:t>
            </a:r>
          </a:p>
          <a:p>
            <a:r>
              <a:rPr lang="en-GB" sz="1800" dirty="0">
                <a:latin typeface="+mj-lt"/>
              </a:rPr>
              <a:t>There is malware that targets user’s phones, which will compromise the security</a:t>
            </a:r>
          </a:p>
          <a:p>
            <a:r>
              <a:rPr lang="en-GB" sz="1800" dirty="0">
                <a:latin typeface="+mj-lt"/>
              </a:rPr>
              <a:t>Specific threats are mentioned by SMS text messages and making hidden calls</a:t>
            </a:r>
          </a:p>
          <a:p>
            <a:r>
              <a:rPr lang="en-GB" sz="1800" dirty="0">
                <a:latin typeface="+mj-lt"/>
              </a:rPr>
              <a:t>The statement [provides a broader context for the importance of mobile security which aligns with the objectives of my project.</a:t>
            </a:r>
          </a:p>
        </p:txBody>
      </p:sp>
      <p:pic>
        <p:nvPicPr>
          <p:cNvPr id="8" name="Audio 7">
            <a:hlinkClick r:id="" action="ppaction://media"/>
            <a:extLst>
              <a:ext uri="{FF2B5EF4-FFF2-40B4-BE49-F238E27FC236}">
                <a16:creationId xmlns:a16="http://schemas.microsoft.com/office/drawing/2014/main" id="{E1FFABB2-2575-CBE4-3FBE-897A28391AC7}"/>
              </a:ext>
            </a:extLst>
          </p:cNvPr>
          <p:cNvPicPr>
            <a:picLocks noChangeAspect="1"/>
          </p:cNvPicPr>
          <p:nvPr>
            <a:audioFile r:link="rId3"/>
            <p:extLst>
              <p:ext uri="{DAA4B4D4-6D71-4841-9C94-3DE7FCFB9230}">
                <p14:media xmlns:p14="http://schemas.microsoft.com/office/powerpoint/2010/main" r:embed="rId2"/>
              </p:ext>
            </p:extLst>
          </p:nvPr>
        </p:nvPicPr>
        <p:blipFill>
          <a:blip r:embed="rId5"/>
          <a:srcRect l="-118750" t="-118750" r="-118750" b="-118750"/>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4203020781"/>
      </p:ext>
    </p:extLst>
  </p:cSld>
  <p:clrMapOvr>
    <a:masterClrMapping/>
  </p:clrMapOvr>
  <mc:AlternateContent xmlns:mc="http://schemas.openxmlformats.org/markup-compatibility/2006">
    <mc:Choice xmlns:p14="http://schemas.microsoft.com/office/powerpoint/2010/main" Requires="p14">
      <p:transition spd="slow" p14:dur="2000" advTm="87973"/>
    </mc:Choice>
    <mc:Fallback>
      <p:transition spd="slow" advTm="879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par>
                                <p:cTn id="7" presetID="31" presetClass="entr" presetSubtype="0" fill="hold" grpId="0" nodeType="withEffect">
                                  <p:stCondLst>
                                    <p:cond delay="0"/>
                                  </p:stCondLst>
                                  <p:childTnLst>
                                    <p:set>
                                      <p:cBhvr>
                                        <p:cTn id="8" dur="1" fill="hold">
                                          <p:stCondLst>
                                            <p:cond delay="0"/>
                                          </p:stCondLst>
                                        </p:cTn>
                                        <p:tgtEl>
                                          <p:spTgt spid="2"/>
                                        </p:tgtEl>
                                        <p:attrNameLst>
                                          <p:attrName>style.visibility</p:attrName>
                                        </p:attrNameLst>
                                      </p:cBhvr>
                                      <p:to>
                                        <p:strVal val="visible"/>
                                      </p:to>
                                    </p:set>
                                    <p:anim calcmode="lin" valueType="num">
                                      <p:cBhvr>
                                        <p:cTn id="9" dur="1000" fill="hold"/>
                                        <p:tgtEl>
                                          <p:spTgt spid="2"/>
                                        </p:tgtEl>
                                        <p:attrNameLst>
                                          <p:attrName>ppt_w</p:attrName>
                                        </p:attrNameLst>
                                      </p:cBhvr>
                                      <p:tavLst>
                                        <p:tav tm="0">
                                          <p:val>
                                            <p:fltVal val="0"/>
                                          </p:val>
                                        </p:tav>
                                        <p:tav tm="100000">
                                          <p:val>
                                            <p:strVal val="#ppt_w"/>
                                          </p:val>
                                        </p:tav>
                                      </p:tavLst>
                                    </p:anim>
                                    <p:anim calcmode="lin" valueType="num">
                                      <p:cBhvr>
                                        <p:cTn id="10" dur="1000" fill="hold"/>
                                        <p:tgtEl>
                                          <p:spTgt spid="2"/>
                                        </p:tgtEl>
                                        <p:attrNameLst>
                                          <p:attrName>ppt_h</p:attrName>
                                        </p:attrNameLst>
                                      </p:cBhvr>
                                      <p:tavLst>
                                        <p:tav tm="0">
                                          <p:val>
                                            <p:fltVal val="0"/>
                                          </p:val>
                                        </p:tav>
                                        <p:tav tm="100000">
                                          <p:val>
                                            <p:strVal val="#ppt_h"/>
                                          </p:val>
                                        </p:tav>
                                      </p:tavLst>
                                    </p:anim>
                                    <p:anim calcmode="lin" valueType="num">
                                      <p:cBhvr>
                                        <p:cTn id="11" dur="1000" fill="hold"/>
                                        <p:tgtEl>
                                          <p:spTgt spid="2"/>
                                        </p:tgtEl>
                                        <p:attrNameLst>
                                          <p:attrName>style.rotation</p:attrName>
                                        </p:attrNameLst>
                                      </p:cBhvr>
                                      <p:tavLst>
                                        <p:tav tm="0">
                                          <p:val>
                                            <p:fltVal val="90"/>
                                          </p:val>
                                        </p:tav>
                                        <p:tav tm="100000">
                                          <p:val>
                                            <p:fltVal val="0"/>
                                          </p:val>
                                        </p:tav>
                                      </p:tavLst>
                                    </p:anim>
                                    <p:animEffect transition="in" filter="fade">
                                      <p:cBhvr>
                                        <p:cTn id="12" dur="10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wipe(down)">
                                      <p:cBhvr>
                                        <p:cTn id="17" dur="500"/>
                                        <p:tgtEl>
                                          <p:spTgt spid="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wipe(down)">
                                      <p:cBhvr>
                                        <p:cTn id="22" dur="500"/>
                                        <p:tgtEl>
                                          <p:spTgt spid="3">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wipe(down)">
                                      <p:cBhvr>
                                        <p:cTn id="27" dur="500"/>
                                        <p:tgtEl>
                                          <p:spTgt spid="3">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Effect transition="in" filter="wipe(down)">
                                      <p:cBhvr>
                                        <p:cTn id="32" dur="500"/>
                                        <p:tgtEl>
                                          <p:spTgt spid="3">
                                            <p:txEl>
                                              <p:pRg st="3" end="3"/>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Effect transition="in" filter="wipe(down)">
                                      <p:cBhvr>
                                        <p:cTn id="37" dur="500"/>
                                        <p:tgtEl>
                                          <p:spTgt spid="3">
                                            <p:txEl>
                                              <p:pRg st="4" end="4"/>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wipe(down)">
                                      <p:cBhvr>
                                        <p:cTn id="4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3" fill="hold" display="0">
                  <p:stCondLst>
                    <p:cond delay="indefinite"/>
                  </p:stCondLst>
                  <p:endCondLst>
                    <p:cond evt="onStopAudio" delay="0">
                      <p:tgtEl>
                        <p:sldTgt/>
                      </p:tgtEl>
                    </p:cond>
                  </p:endCondLst>
                </p:cTn>
                <p:tgtEl>
                  <p:spTgt spid="8"/>
                </p:tgtEl>
              </p:cMediaNode>
            </p:audio>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3D025-3DD6-5053-E677-36222CED92E0}"/>
              </a:ext>
            </a:extLst>
          </p:cNvPr>
          <p:cNvSpPr>
            <a:spLocks noGrp="1"/>
          </p:cNvSpPr>
          <p:nvPr>
            <p:ph type="title"/>
          </p:nvPr>
        </p:nvSpPr>
        <p:spPr/>
        <p:txBody>
          <a:bodyPr/>
          <a:lstStyle/>
          <a:p>
            <a:r>
              <a:rPr lang="en-US" dirty="0"/>
              <a:t>Literature Review 2 - </a:t>
            </a:r>
            <a:r>
              <a:rPr lang="it-IT" sz="1800" dirty="0">
                <a:latin typeface="+mj-lt"/>
              </a:rPr>
              <a:t>N. A. e. al, Mobile platform security</a:t>
            </a:r>
            <a:endParaRPr lang="en-GB" sz="1800" dirty="0"/>
          </a:p>
        </p:txBody>
      </p:sp>
      <p:sp>
        <p:nvSpPr>
          <p:cNvPr id="3" name="Content Placeholder 2">
            <a:extLst>
              <a:ext uri="{FF2B5EF4-FFF2-40B4-BE49-F238E27FC236}">
                <a16:creationId xmlns:a16="http://schemas.microsoft.com/office/drawing/2014/main" id="{18041F59-662B-6088-200D-0AF548444580}"/>
              </a:ext>
            </a:extLst>
          </p:cNvPr>
          <p:cNvSpPr>
            <a:spLocks noGrp="1"/>
          </p:cNvSpPr>
          <p:nvPr>
            <p:ph idx="1"/>
          </p:nvPr>
        </p:nvSpPr>
        <p:spPr/>
        <p:txBody>
          <a:bodyPr>
            <a:normAutofit/>
          </a:bodyPr>
          <a:lstStyle/>
          <a:p>
            <a:r>
              <a:rPr lang="en-GB" sz="1800" dirty="0">
                <a:latin typeface="Calibri Light" panose="020F0302020204030204" pitchFamily="34" charset="0"/>
                <a:ea typeface="Aptos" panose="020B0004020202020204" pitchFamily="34" charset="0"/>
                <a:cs typeface="Times New Roman" panose="02020603050405020304" pitchFamily="18" charset="0"/>
              </a:rPr>
              <a:t> The researcher</a:t>
            </a:r>
            <a:r>
              <a:rPr lang="en-GB" sz="1800" dirty="0">
                <a:effectLst/>
                <a:latin typeface="Calibri Light" panose="020F0302020204030204" pitchFamily="34" charset="0"/>
                <a:ea typeface="Aptos" panose="020B0004020202020204" pitchFamily="34" charset="0"/>
                <a:cs typeface="Times New Roman" panose="02020603050405020304" pitchFamily="18" charset="0"/>
              </a:rPr>
              <a:t> is </a:t>
            </a:r>
            <a:r>
              <a:rPr lang="en-GB" sz="1800" dirty="0" err="1">
                <a:effectLst/>
                <a:latin typeface="Calibri Light" panose="020F0302020204030204" pitchFamily="34" charset="0"/>
                <a:ea typeface="Aptos" panose="020B0004020202020204" pitchFamily="34" charset="0"/>
                <a:cs typeface="Times New Roman" panose="02020603050405020304" pitchFamily="18" charset="0"/>
              </a:rPr>
              <a:t>N.Asokan</a:t>
            </a:r>
            <a:r>
              <a:rPr lang="en-GB" sz="1800" dirty="0">
                <a:effectLst/>
                <a:latin typeface="Calibri Light" panose="020F0302020204030204" pitchFamily="34" charset="0"/>
                <a:ea typeface="Aptos" panose="020B0004020202020204" pitchFamily="34" charset="0"/>
                <a:cs typeface="Times New Roman" panose="02020603050405020304" pitchFamily="18" charset="0"/>
              </a:rPr>
              <a:t>, who wrote a book with others, they go into depth about the infrastructure of iOS and Android with annotations showing the layers. They say [3] on Android that applications are sandboxed based on Linux DAC credential, which assigns each application a separate sandbox which is assigned to a separate Linux ID. Third-party applications cannot run with the root ID on Android.</a:t>
            </a: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r>
              <a:rPr lang="en-GB" sz="1900" dirty="0" err="1">
                <a:latin typeface="+mj-lt"/>
              </a:rPr>
              <a:t>Asokan’s</a:t>
            </a:r>
            <a:r>
              <a:rPr lang="en-GB" sz="1900" dirty="0">
                <a:latin typeface="+mj-lt"/>
              </a:rPr>
              <a:t> research delves into more technical details of the security infrastructure of both mobile devices. </a:t>
            </a:r>
          </a:p>
          <a:p>
            <a:r>
              <a:rPr lang="en-GB" sz="1900" dirty="0" err="1">
                <a:latin typeface="+mj-lt"/>
              </a:rPr>
              <a:t>Asokans’s</a:t>
            </a:r>
            <a:r>
              <a:rPr lang="en-GB" sz="1900" dirty="0">
                <a:latin typeface="+mj-lt"/>
              </a:rPr>
              <a:t> research may provide a visual representation of the layered infrastructure of iOS and Android.</a:t>
            </a:r>
          </a:p>
          <a:p>
            <a:r>
              <a:rPr lang="en-GB" sz="1900" dirty="0">
                <a:latin typeface="+mj-lt"/>
              </a:rPr>
              <a:t>The mention of sandboxing user Linux DAC credentials can be investigated further within my project</a:t>
            </a:r>
          </a:p>
          <a:p>
            <a:r>
              <a:rPr lang="en-GB" sz="1900" dirty="0">
                <a:latin typeface="+mj-lt"/>
              </a:rPr>
              <a:t>The statement shows a deeper understanding of Android’s architecture. Which is one of the key aspects I will be looking into in my project.</a:t>
            </a:r>
          </a:p>
        </p:txBody>
      </p:sp>
      <p:pic>
        <p:nvPicPr>
          <p:cNvPr id="12" name="Audio 11">
            <a:hlinkClick r:id="" action="ppaction://media"/>
            <a:extLst>
              <a:ext uri="{FF2B5EF4-FFF2-40B4-BE49-F238E27FC236}">
                <a16:creationId xmlns:a16="http://schemas.microsoft.com/office/drawing/2014/main" id="{8D0838EB-7453-5ADD-142F-BA919D8CEB1F}"/>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118750" t="-118750" r="-118750" b="-118750"/>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204727671"/>
      </p:ext>
    </p:extLst>
  </p:cSld>
  <p:clrMapOvr>
    <a:masterClrMapping/>
  </p:clrMapOvr>
  <mc:AlternateContent xmlns:mc="http://schemas.openxmlformats.org/markup-compatibility/2006">
    <mc:Choice xmlns:p14="http://schemas.microsoft.com/office/powerpoint/2010/main" Requires="p14">
      <p:transition spd="slow" p14:dur="2000" advTm="82305"/>
    </mc:Choice>
    <mc:Fallback>
      <p:transition spd="slow" advTm="823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par>
                                <p:cTn id="7" presetID="31" presetClass="entr" presetSubtype="0" fill="hold" grpId="0" nodeType="withEffect">
                                  <p:stCondLst>
                                    <p:cond delay="0"/>
                                  </p:stCondLst>
                                  <p:childTnLst>
                                    <p:set>
                                      <p:cBhvr>
                                        <p:cTn id="8" dur="1" fill="hold">
                                          <p:stCondLst>
                                            <p:cond delay="0"/>
                                          </p:stCondLst>
                                        </p:cTn>
                                        <p:tgtEl>
                                          <p:spTgt spid="2"/>
                                        </p:tgtEl>
                                        <p:attrNameLst>
                                          <p:attrName>style.visibility</p:attrName>
                                        </p:attrNameLst>
                                      </p:cBhvr>
                                      <p:to>
                                        <p:strVal val="visible"/>
                                      </p:to>
                                    </p:set>
                                    <p:anim calcmode="lin" valueType="num">
                                      <p:cBhvr>
                                        <p:cTn id="9" dur="1000" fill="hold"/>
                                        <p:tgtEl>
                                          <p:spTgt spid="2"/>
                                        </p:tgtEl>
                                        <p:attrNameLst>
                                          <p:attrName>ppt_w</p:attrName>
                                        </p:attrNameLst>
                                      </p:cBhvr>
                                      <p:tavLst>
                                        <p:tav tm="0">
                                          <p:val>
                                            <p:fltVal val="0"/>
                                          </p:val>
                                        </p:tav>
                                        <p:tav tm="100000">
                                          <p:val>
                                            <p:strVal val="#ppt_w"/>
                                          </p:val>
                                        </p:tav>
                                      </p:tavLst>
                                    </p:anim>
                                    <p:anim calcmode="lin" valueType="num">
                                      <p:cBhvr>
                                        <p:cTn id="10" dur="1000" fill="hold"/>
                                        <p:tgtEl>
                                          <p:spTgt spid="2"/>
                                        </p:tgtEl>
                                        <p:attrNameLst>
                                          <p:attrName>ppt_h</p:attrName>
                                        </p:attrNameLst>
                                      </p:cBhvr>
                                      <p:tavLst>
                                        <p:tav tm="0">
                                          <p:val>
                                            <p:fltVal val="0"/>
                                          </p:val>
                                        </p:tav>
                                        <p:tav tm="100000">
                                          <p:val>
                                            <p:strVal val="#ppt_h"/>
                                          </p:val>
                                        </p:tav>
                                      </p:tavLst>
                                    </p:anim>
                                    <p:anim calcmode="lin" valueType="num">
                                      <p:cBhvr>
                                        <p:cTn id="11" dur="1000" fill="hold"/>
                                        <p:tgtEl>
                                          <p:spTgt spid="2"/>
                                        </p:tgtEl>
                                        <p:attrNameLst>
                                          <p:attrName>style.rotation</p:attrName>
                                        </p:attrNameLst>
                                      </p:cBhvr>
                                      <p:tavLst>
                                        <p:tav tm="0">
                                          <p:val>
                                            <p:fltVal val="90"/>
                                          </p:val>
                                        </p:tav>
                                        <p:tav tm="100000">
                                          <p:val>
                                            <p:fltVal val="0"/>
                                          </p:val>
                                        </p:tav>
                                      </p:tavLst>
                                    </p:anim>
                                    <p:animEffect transition="in" filter="fade">
                                      <p:cBhvr>
                                        <p:cTn id="12" dur="10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wipe(down)">
                                      <p:cBhvr>
                                        <p:cTn id="17" dur="500"/>
                                        <p:tgtEl>
                                          <p:spTgt spid="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wipe(down)">
                                      <p:cBhvr>
                                        <p:cTn id="22" dur="500"/>
                                        <p:tgtEl>
                                          <p:spTgt spid="3">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wipe(down)">
                                      <p:cBhvr>
                                        <p:cTn id="27" dur="500"/>
                                        <p:tgtEl>
                                          <p:spTgt spid="3">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Effect transition="in" filter="wipe(down)">
                                      <p:cBhvr>
                                        <p:cTn id="32" dur="500"/>
                                        <p:tgtEl>
                                          <p:spTgt spid="3">
                                            <p:txEl>
                                              <p:pRg st="3" end="3"/>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Effect transition="in" filter="wipe(down)">
                                      <p:cBhvr>
                                        <p:cTn id="3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8" fill="hold" display="0">
                  <p:stCondLst>
                    <p:cond delay="indefinite"/>
                  </p:stCondLst>
                  <p:endCondLst>
                    <p:cond evt="onStopAudio" delay="0">
                      <p:tgtEl>
                        <p:sldTgt/>
                      </p:tgtEl>
                    </p:cond>
                  </p:endCondLst>
                </p:cTn>
                <p:tgtEl>
                  <p:spTgt spid="12"/>
                </p:tgtEl>
              </p:cMediaNode>
            </p:audio>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2F92F-42E2-D5F4-388C-F1F61E3D2586}"/>
              </a:ext>
            </a:extLst>
          </p:cNvPr>
          <p:cNvSpPr>
            <a:spLocks noGrp="1"/>
          </p:cNvSpPr>
          <p:nvPr>
            <p:ph type="title"/>
          </p:nvPr>
        </p:nvSpPr>
        <p:spPr/>
        <p:txBody>
          <a:bodyPr/>
          <a:lstStyle/>
          <a:p>
            <a:r>
              <a:rPr lang="en-US" dirty="0"/>
              <a:t>Research/Development Methodologies</a:t>
            </a:r>
            <a:endParaRPr lang="en-GB" dirty="0"/>
          </a:p>
        </p:txBody>
      </p:sp>
      <p:sp>
        <p:nvSpPr>
          <p:cNvPr id="3" name="Content Placeholder 2">
            <a:extLst>
              <a:ext uri="{FF2B5EF4-FFF2-40B4-BE49-F238E27FC236}">
                <a16:creationId xmlns:a16="http://schemas.microsoft.com/office/drawing/2014/main" id="{047E67D2-F916-DA99-A415-E8FD3B37D507}"/>
              </a:ext>
            </a:extLst>
          </p:cNvPr>
          <p:cNvSpPr>
            <a:spLocks noGrp="1"/>
          </p:cNvSpPr>
          <p:nvPr>
            <p:ph idx="1"/>
          </p:nvPr>
        </p:nvSpPr>
        <p:spPr/>
        <p:txBody>
          <a:bodyPr>
            <a:normAutofit lnSpcReduction="10000"/>
          </a:bodyPr>
          <a:lstStyle/>
          <a:p>
            <a:r>
              <a:rPr lang="en-GB" dirty="0"/>
              <a:t>Comparative analysis</a:t>
            </a:r>
          </a:p>
          <a:p>
            <a:r>
              <a:rPr lang="en-GB" dirty="0"/>
              <a:t>Empirical research</a:t>
            </a:r>
          </a:p>
          <a:p>
            <a:r>
              <a:rPr lang="en-GB" dirty="0"/>
              <a:t>Ethnographic study</a:t>
            </a:r>
          </a:p>
          <a:p>
            <a:r>
              <a:rPr lang="en-GB" dirty="0"/>
              <a:t>Case studies</a:t>
            </a:r>
          </a:p>
          <a:p>
            <a:r>
              <a:rPr lang="en-GB" dirty="0"/>
              <a:t>Security Testing</a:t>
            </a:r>
          </a:p>
          <a:p>
            <a:r>
              <a:rPr lang="en-GB" dirty="0"/>
              <a:t>Surveys and questionnaires</a:t>
            </a:r>
          </a:p>
          <a:p>
            <a:r>
              <a:rPr lang="en-GB" dirty="0"/>
              <a:t>Data analysis</a:t>
            </a:r>
          </a:p>
          <a:p>
            <a:r>
              <a:rPr lang="en-GB" dirty="0"/>
              <a:t>Qualitative research</a:t>
            </a:r>
          </a:p>
          <a:p>
            <a:r>
              <a:rPr lang="en-GB" dirty="0"/>
              <a:t>Mixed methods approaches</a:t>
            </a:r>
          </a:p>
          <a:p>
            <a:pPr marL="0" indent="0">
              <a:buNone/>
            </a:pPr>
            <a:endParaRPr lang="en-GB" dirty="0"/>
          </a:p>
        </p:txBody>
      </p:sp>
      <p:pic>
        <p:nvPicPr>
          <p:cNvPr id="10" name="Audio 9">
            <a:hlinkClick r:id="" action="ppaction://media"/>
            <a:extLst>
              <a:ext uri="{FF2B5EF4-FFF2-40B4-BE49-F238E27FC236}">
                <a16:creationId xmlns:a16="http://schemas.microsoft.com/office/drawing/2014/main" id="{20E1B2A9-0FA8-8880-D966-25EEDA8A0172}"/>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118750" t="-118750" r="-118750" b="-118750"/>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145271309"/>
      </p:ext>
    </p:extLst>
  </p:cSld>
  <p:clrMapOvr>
    <a:masterClrMapping/>
  </p:clrMapOvr>
  <mc:AlternateContent xmlns:mc="http://schemas.openxmlformats.org/markup-compatibility/2006">
    <mc:Choice xmlns:p14="http://schemas.microsoft.com/office/powerpoint/2010/main" Requires="p14">
      <p:transition spd="slow" p14:dur="2000" advTm="119664"/>
    </mc:Choice>
    <mc:Fallback>
      <p:transition spd="slow" advTm="1196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par>
                                <p:cTn id="7" presetID="31" presetClass="entr" presetSubtype="0" fill="hold" grpId="0" nodeType="withEffect">
                                  <p:stCondLst>
                                    <p:cond delay="0"/>
                                  </p:stCondLst>
                                  <p:childTnLst>
                                    <p:set>
                                      <p:cBhvr>
                                        <p:cTn id="8" dur="1" fill="hold">
                                          <p:stCondLst>
                                            <p:cond delay="0"/>
                                          </p:stCondLst>
                                        </p:cTn>
                                        <p:tgtEl>
                                          <p:spTgt spid="2"/>
                                        </p:tgtEl>
                                        <p:attrNameLst>
                                          <p:attrName>style.visibility</p:attrName>
                                        </p:attrNameLst>
                                      </p:cBhvr>
                                      <p:to>
                                        <p:strVal val="visible"/>
                                      </p:to>
                                    </p:set>
                                    <p:anim calcmode="lin" valueType="num">
                                      <p:cBhvr>
                                        <p:cTn id="9" dur="1000" fill="hold"/>
                                        <p:tgtEl>
                                          <p:spTgt spid="2"/>
                                        </p:tgtEl>
                                        <p:attrNameLst>
                                          <p:attrName>ppt_w</p:attrName>
                                        </p:attrNameLst>
                                      </p:cBhvr>
                                      <p:tavLst>
                                        <p:tav tm="0">
                                          <p:val>
                                            <p:fltVal val="0"/>
                                          </p:val>
                                        </p:tav>
                                        <p:tav tm="100000">
                                          <p:val>
                                            <p:strVal val="#ppt_w"/>
                                          </p:val>
                                        </p:tav>
                                      </p:tavLst>
                                    </p:anim>
                                    <p:anim calcmode="lin" valueType="num">
                                      <p:cBhvr>
                                        <p:cTn id="10" dur="1000" fill="hold"/>
                                        <p:tgtEl>
                                          <p:spTgt spid="2"/>
                                        </p:tgtEl>
                                        <p:attrNameLst>
                                          <p:attrName>ppt_h</p:attrName>
                                        </p:attrNameLst>
                                      </p:cBhvr>
                                      <p:tavLst>
                                        <p:tav tm="0">
                                          <p:val>
                                            <p:fltVal val="0"/>
                                          </p:val>
                                        </p:tav>
                                        <p:tav tm="100000">
                                          <p:val>
                                            <p:strVal val="#ppt_h"/>
                                          </p:val>
                                        </p:tav>
                                      </p:tavLst>
                                    </p:anim>
                                    <p:anim calcmode="lin" valueType="num">
                                      <p:cBhvr>
                                        <p:cTn id="11" dur="1000" fill="hold"/>
                                        <p:tgtEl>
                                          <p:spTgt spid="2"/>
                                        </p:tgtEl>
                                        <p:attrNameLst>
                                          <p:attrName>style.rotation</p:attrName>
                                        </p:attrNameLst>
                                      </p:cBhvr>
                                      <p:tavLst>
                                        <p:tav tm="0">
                                          <p:val>
                                            <p:fltVal val="90"/>
                                          </p:val>
                                        </p:tav>
                                        <p:tav tm="100000">
                                          <p:val>
                                            <p:fltVal val="0"/>
                                          </p:val>
                                        </p:tav>
                                      </p:tavLst>
                                    </p:anim>
                                    <p:animEffect transition="in" filter="fade">
                                      <p:cBhvr>
                                        <p:cTn id="12" dur="10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wipe(down)">
                                      <p:cBhvr>
                                        <p:cTn id="17" dur="500"/>
                                        <p:tgtEl>
                                          <p:spTgt spid="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wipe(down)">
                                      <p:cBhvr>
                                        <p:cTn id="22" dur="500"/>
                                        <p:tgtEl>
                                          <p:spTgt spid="3">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wipe(down)">
                                      <p:cBhvr>
                                        <p:cTn id="27" dur="500"/>
                                        <p:tgtEl>
                                          <p:spTgt spid="3">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Effect transition="in" filter="wipe(down)">
                                      <p:cBhvr>
                                        <p:cTn id="32" dur="500"/>
                                        <p:tgtEl>
                                          <p:spTgt spid="3">
                                            <p:txEl>
                                              <p:pRg st="3" end="3"/>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Effect transition="in" filter="wipe(down)">
                                      <p:cBhvr>
                                        <p:cTn id="37" dur="500"/>
                                        <p:tgtEl>
                                          <p:spTgt spid="3">
                                            <p:txEl>
                                              <p:pRg st="4" end="4"/>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wipe(down)">
                                      <p:cBhvr>
                                        <p:cTn id="42" dur="500"/>
                                        <p:tgtEl>
                                          <p:spTgt spid="3">
                                            <p:txEl>
                                              <p:pRg st="5" end="5"/>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4" fill="hold" nodeType="clickEffect">
                                  <p:stCondLst>
                                    <p:cond delay="0"/>
                                  </p:stCondLst>
                                  <p:childTnLst>
                                    <p:set>
                                      <p:cBhvr>
                                        <p:cTn id="46" dur="1" fill="hold">
                                          <p:stCondLst>
                                            <p:cond delay="0"/>
                                          </p:stCondLst>
                                        </p:cTn>
                                        <p:tgtEl>
                                          <p:spTgt spid="3">
                                            <p:txEl>
                                              <p:pRg st="6" end="6"/>
                                            </p:txEl>
                                          </p:spTgt>
                                        </p:tgtEl>
                                        <p:attrNameLst>
                                          <p:attrName>style.visibility</p:attrName>
                                        </p:attrNameLst>
                                      </p:cBhvr>
                                      <p:to>
                                        <p:strVal val="visible"/>
                                      </p:to>
                                    </p:set>
                                    <p:animEffect transition="in" filter="wipe(down)">
                                      <p:cBhvr>
                                        <p:cTn id="47" dur="500"/>
                                        <p:tgtEl>
                                          <p:spTgt spid="3">
                                            <p:txEl>
                                              <p:pRg st="6" end="6"/>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22" presetClass="entr" presetSubtype="4" fill="hold" nodeType="clickEffect">
                                  <p:stCondLst>
                                    <p:cond delay="0"/>
                                  </p:stCondLst>
                                  <p:childTnLst>
                                    <p:set>
                                      <p:cBhvr>
                                        <p:cTn id="51" dur="1" fill="hold">
                                          <p:stCondLst>
                                            <p:cond delay="0"/>
                                          </p:stCondLst>
                                        </p:cTn>
                                        <p:tgtEl>
                                          <p:spTgt spid="3">
                                            <p:txEl>
                                              <p:pRg st="7" end="7"/>
                                            </p:txEl>
                                          </p:spTgt>
                                        </p:tgtEl>
                                        <p:attrNameLst>
                                          <p:attrName>style.visibility</p:attrName>
                                        </p:attrNameLst>
                                      </p:cBhvr>
                                      <p:to>
                                        <p:strVal val="visible"/>
                                      </p:to>
                                    </p:set>
                                    <p:animEffect transition="in" filter="wipe(down)">
                                      <p:cBhvr>
                                        <p:cTn id="52" dur="500"/>
                                        <p:tgtEl>
                                          <p:spTgt spid="3">
                                            <p:txEl>
                                              <p:pRg st="7" end="7"/>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22" presetClass="entr" presetSubtype="4" fill="hold" nodeType="clickEffect">
                                  <p:stCondLst>
                                    <p:cond delay="0"/>
                                  </p:stCondLst>
                                  <p:childTnLst>
                                    <p:set>
                                      <p:cBhvr>
                                        <p:cTn id="56" dur="1" fill="hold">
                                          <p:stCondLst>
                                            <p:cond delay="0"/>
                                          </p:stCondLst>
                                        </p:cTn>
                                        <p:tgtEl>
                                          <p:spTgt spid="3">
                                            <p:txEl>
                                              <p:pRg st="8" end="8"/>
                                            </p:txEl>
                                          </p:spTgt>
                                        </p:tgtEl>
                                        <p:attrNameLst>
                                          <p:attrName>style.visibility</p:attrName>
                                        </p:attrNameLst>
                                      </p:cBhvr>
                                      <p:to>
                                        <p:strVal val="visible"/>
                                      </p:to>
                                    </p:set>
                                    <p:animEffect transition="in" filter="wipe(down)">
                                      <p:cBhvr>
                                        <p:cTn id="5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58" fill="hold" display="0">
                  <p:stCondLst>
                    <p:cond delay="indefinite"/>
                  </p:stCondLst>
                  <p:endCondLst>
                    <p:cond evt="onStopAudio" delay="0">
                      <p:tgtEl>
                        <p:sldTgt/>
                      </p:tgtEl>
                    </p:cond>
                  </p:endCondLst>
                </p:cTn>
                <p:tgtEl>
                  <p:spTgt spid="10"/>
                </p:tgtEl>
              </p:cMediaNode>
            </p:audio>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4D84C3-5F79-47B6-8C4A-4FD9CE813913}"/>
              </a:ext>
            </a:extLst>
          </p:cNvPr>
          <p:cNvSpPr>
            <a:spLocks noGrp="1"/>
          </p:cNvSpPr>
          <p:nvPr>
            <p:ph type="title"/>
          </p:nvPr>
        </p:nvSpPr>
        <p:spPr/>
        <p:txBody>
          <a:bodyPr/>
          <a:lstStyle/>
          <a:p>
            <a:r>
              <a:rPr lang="en-US" dirty="0"/>
              <a:t>Resources</a:t>
            </a:r>
            <a:endParaRPr lang="en-GB" dirty="0"/>
          </a:p>
        </p:txBody>
      </p:sp>
      <p:sp>
        <p:nvSpPr>
          <p:cNvPr id="3" name="Content Placeholder 2">
            <a:extLst>
              <a:ext uri="{FF2B5EF4-FFF2-40B4-BE49-F238E27FC236}">
                <a16:creationId xmlns:a16="http://schemas.microsoft.com/office/drawing/2014/main" id="{A1917F88-D4A4-2D06-B12B-1116ECF96587}"/>
              </a:ext>
            </a:extLst>
          </p:cNvPr>
          <p:cNvSpPr>
            <a:spLocks noGrp="1"/>
          </p:cNvSpPr>
          <p:nvPr>
            <p:ph idx="1"/>
          </p:nvPr>
        </p:nvSpPr>
        <p:spPr/>
        <p:txBody>
          <a:bodyPr/>
          <a:lstStyle/>
          <a:p>
            <a:r>
              <a:rPr lang="en-GB" dirty="0"/>
              <a:t>Human Resources</a:t>
            </a:r>
          </a:p>
          <a:p>
            <a:r>
              <a:rPr lang="en-GB" dirty="0"/>
              <a:t>Budget</a:t>
            </a:r>
          </a:p>
          <a:p>
            <a:r>
              <a:rPr lang="en-GB" dirty="0"/>
              <a:t>Hardware Resources</a:t>
            </a:r>
          </a:p>
          <a:p>
            <a:r>
              <a:rPr lang="en-GB" dirty="0"/>
              <a:t>Software resources</a:t>
            </a:r>
          </a:p>
          <a:p>
            <a:r>
              <a:rPr lang="en-GB" dirty="0"/>
              <a:t>Data Sources</a:t>
            </a:r>
          </a:p>
          <a:p>
            <a:r>
              <a:rPr lang="en-GB" dirty="0"/>
              <a:t>Ethnical Approval</a:t>
            </a:r>
          </a:p>
          <a:p>
            <a:r>
              <a:rPr lang="en-GB" dirty="0"/>
              <a:t>Time and Schedule</a:t>
            </a:r>
          </a:p>
        </p:txBody>
      </p:sp>
      <p:pic>
        <p:nvPicPr>
          <p:cNvPr id="12" name="Audio 11">
            <a:hlinkClick r:id="" action="ppaction://media"/>
            <a:extLst>
              <a:ext uri="{FF2B5EF4-FFF2-40B4-BE49-F238E27FC236}">
                <a16:creationId xmlns:a16="http://schemas.microsoft.com/office/drawing/2014/main" id="{7F17B83D-EB42-B989-F80D-47C51D9AEA3B}"/>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118750" t="-118750" r="-118750" b="-118750"/>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2644396993"/>
      </p:ext>
    </p:extLst>
  </p:cSld>
  <p:clrMapOvr>
    <a:masterClrMapping/>
  </p:clrMapOvr>
  <mc:AlternateContent xmlns:mc="http://schemas.openxmlformats.org/markup-compatibility/2006">
    <mc:Choice xmlns:p14="http://schemas.microsoft.com/office/powerpoint/2010/main" Requires="p14">
      <p:transition spd="slow" p14:dur="2000" advTm="155722"/>
    </mc:Choice>
    <mc:Fallback>
      <p:transition spd="slow" advTm="1557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par>
                                <p:cTn id="7" presetID="31" presetClass="entr" presetSubtype="0" fill="hold" grpId="0" nodeType="withEffect">
                                  <p:stCondLst>
                                    <p:cond delay="0"/>
                                  </p:stCondLst>
                                  <p:childTnLst>
                                    <p:set>
                                      <p:cBhvr>
                                        <p:cTn id="8" dur="1" fill="hold">
                                          <p:stCondLst>
                                            <p:cond delay="0"/>
                                          </p:stCondLst>
                                        </p:cTn>
                                        <p:tgtEl>
                                          <p:spTgt spid="2"/>
                                        </p:tgtEl>
                                        <p:attrNameLst>
                                          <p:attrName>style.visibility</p:attrName>
                                        </p:attrNameLst>
                                      </p:cBhvr>
                                      <p:to>
                                        <p:strVal val="visible"/>
                                      </p:to>
                                    </p:set>
                                    <p:anim calcmode="lin" valueType="num">
                                      <p:cBhvr>
                                        <p:cTn id="9" dur="1000" fill="hold"/>
                                        <p:tgtEl>
                                          <p:spTgt spid="2"/>
                                        </p:tgtEl>
                                        <p:attrNameLst>
                                          <p:attrName>ppt_w</p:attrName>
                                        </p:attrNameLst>
                                      </p:cBhvr>
                                      <p:tavLst>
                                        <p:tav tm="0">
                                          <p:val>
                                            <p:fltVal val="0"/>
                                          </p:val>
                                        </p:tav>
                                        <p:tav tm="100000">
                                          <p:val>
                                            <p:strVal val="#ppt_w"/>
                                          </p:val>
                                        </p:tav>
                                      </p:tavLst>
                                    </p:anim>
                                    <p:anim calcmode="lin" valueType="num">
                                      <p:cBhvr>
                                        <p:cTn id="10" dur="1000" fill="hold"/>
                                        <p:tgtEl>
                                          <p:spTgt spid="2"/>
                                        </p:tgtEl>
                                        <p:attrNameLst>
                                          <p:attrName>ppt_h</p:attrName>
                                        </p:attrNameLst>
                                      </p:cBhvr>
                                      <p:tavLst>
                                        <p:tav tm="0">
                                          <p:val>
                                            <p:fltVal val="0"/>
                                          </p:val>
                                        </p:tav>
                                        <p:tav tm="100000">
                                          <p:val>
                                            <p:strVal val="#ppt_h"/>
                                          </p:val>
                                        </p:tav>
                                      </p:tavLst>
                                    </p:anim>
                                    <p:anim calcmode="lin" valueType="num">
                                      <p:cBhvr>
                                        <p:cTn id="11" dur="1000" fill="hold"/>
                                        <p:tgtEl>
                                          <p:spTgt spid="2"/>
                                        </p:tgtEl>
                                        <p:attrNameLst>
                                          <p:attrName>style.rotation</p:attrName>
                                        </p:attrNameLst>
                                      </p:cBhvr>
                                      <p:tavLst>
                                        <p:tav tm="0">
                                          <p:val>
                                            <p:fltVal val="90"/>
                                          </p:val>
                                        </p:tav>
                                        <p:tav tm="100000">
                                          <p:val>
                                            <p:fltVal val="0"/>
                                          </p:val>
                                        </p:tav>
                                      </p:tavLst>
                                    </p:anim>
                                    <p:animEffect transition="in" filter="fade">
                                      <p:cBhvr>
                                        <p:cTn id="12" dur="10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wipe(down)">
                                      <p:cBhvr>
                                        <p:cTn id="17" dur="500"/>
                                        <p:tgtEl>
                                          <p:spTgt spid="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wipe(down)">
                                      <p:cBhvr>
                                        <p:cTn id="22" dur="500"/>
                                        <p:tgtEl>
                                          <p:spTgt spid="3">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wipe(down)">
                                      <p:cBhvr>
                                        <p:cTn id="27" dur="500"/>
                                        <p:tgtEl>
                                          <p:spTgt spid="3">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Effect transition="in" filter="wipe(down)">
                                      <p:cBhvr>
                                        <p:cTn id="32" dur="500"/>
                                        <p:tgtEl>
                                          <p:spTgt spid="3">
                                            <p:txEl>
                                              <p:pRg st="3" end="3"/>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Effect transition="in" filter="wipe(down)">
                                      <p:cBhvr>
                                        <p:cTn id="37" dur="500"/>
                                        <p:tgtEl>
                                          <p:spTgt spid="3">
                                            <p:txEl>
                                              <p:pRg st="4" end="4"/>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wipe(down)">
                                      <p:cBhvr>
                                        <p:cTn id="42" dur="500"/>
                                        <p:tgtEl>
                                          <p:spTgt spid="3">
                                            <p:txEl>
                                              <p:pRg st="5" end="5"/>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4" fill="hold" nodeType="clickEffect">
                                  <p:stCondLst>
                                    <p:cond delay="0"/>
                                  </p:stCondLst>
                                  <p:childTnLst>
                                    <p:set>
                                      <p:cBhvr>
                                        <p:cTn id="46" dur="1" fill="hold">
                                          <p:stCondLst>
                                            <p:cond delay="0"/>
                                          </p:stCondLst>
                                        </p:cTn>
                                        <p:tgtEl>
                                          <p:spTgt spid="3">
                                            <p:txEl>
                                              <p:pRg st="6" end="6"/>
                                            </p:txEl>
                                          </p:spTgt>
                                        </p:tgtEl>
                                        <p:attrNameLst>
                                          <p:attrName>style.visibility</p:attrName>
                                        </p:attrNameLst>
                                      </p:cBhvr>
                                      <p:to>
                                        <p:strVal val="visible"/>
                                      </p:to>
                                    </p:set>
                                    <p:animEffect transition="in" filter="wipe(down)">
                                      <p:cBhvr>
                                        <p:cTn id="4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8" fill="hold" display="0">
                  <p:stCondLst>
                    <p:cond delay="indefinite"/>
                  </p:stCondLst>
                  <p:endCondLst>
                    <p:cond evt="onStopAudio" delay="0">
                      <p:tgtEl>
                        <p:sldTgt/>
                      </p:tgtEl>
                    </p:cond>
                  </p:endCondLst>
                </p:cTn>
                <p:tgtEl>
                  <p:spTgt spid="12"/>
                </p:tgtEl>
              </p:cMediaNode>
            </p:audio>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3E2A9-495E-B06B-3229-E0ADBA670782}"/>
              </a:ext>
            </a:extLst>
          </p:cNvPr>
          <p:cNvSpPr>
            <a:spLocks noGrp="1"/>
          </p:cNvSpPr>
          <p:nvPr>
            <p:ph type="title"/>
          </p:nvPr>
        </p:nvSpPr>
        <p:spPr/>
        <p:txBody>
          <a:bodyPr/>
          <a:lstStyle/>
          <a:p>
            <a:r>
              <a:rPr lang="en-US" dirty="0"/>
              <a:t>Project Plan</a:t>
            </a:r>
            <a:endParaRPr lang="en-GB" dirty="0"/>
          </a:p>
        </p:txBody>
      </p:sp>
      <p:sp>
        <p:nvSpPr>
          <p:cNvPr id="3" name="Content Placeholder 2">
            <a:extLst>
              <a:ext uri="{FF2B5EF4-FFF2-40B4-BE49-F238E27FC236}">
                <a16:creationId xmlns:a16="http://schemas.microsoft.com/office/drawing/2014/main" id="{A57F0523-5361-1D29-BBA0-EAEA4BFE053D}"/>
              </a:ext>
            </a:extLst>
          </p:cNvPr>
          <p:cNvSpPr>
            <a:spLocks noGrp="1"/>
          </p:cNvSpPr>
          <p:nvPr>
            <p:ph idx="1"/>
          </p:nvPr>
        </p:nvSpPr>
        <p:spPr/>
        <p:txBody>
          <a:bodyPr/>
          <a:lstStyle/>
          <a:p>
            <a:r>
              <a:rPr lang="en-GB" dirty="0"/>
              <a:t>Project planning and research</a:t>
            </a:r>
          </a:p>
          <a:p>
            <a:r>
              <a:rPr lang="en-GB" dirty="0"/>
              <a:t>Data Collection</a:t>
            </a:r>
          </a:p>
          <a:p>
            <a:r>
              <a:rPr lang="en-GB" dirty="0"/>
              <a:t>Data analysis</a:t>
            </a:r>
          </a:p>
          <a:p>
            <a:r>
              <a:rPr lang="en-GB" dirty="0"/>
              <a:t>Comparative Evaluation</a:t>
            </a:r>
          </a:p>
          <a:p>
            <a:r>
              <a:rPr lang="en-GB" dirty="0"/>
              <a:t>Recommendations and Conclusions</a:t>
            </a:r>
          </a:p>
        </p:txBody>
      </p:sp>
      <p:pic>
        <p:nvPicPr>
          <p:cNvPr id="7" name="Audio 6">
            <a:hlinkClick r:id="" action="ppaction://media"/>
            <a:extLst>
              <a:ext uri="{FF2B5EF4-FFF2-40B4-BE49-F238E27FC236}">
                <a16:creationId xmlns:a16="http://schemas.microsoft.com/office/drawing/2014/main" id="{3E32D86D-398B-911D-E1B5-34CB334718F1}"/>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118750" t="-118750" r="-118750" b="-118750"/>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2489100184"/>
      </p:ext>
    </p:extLst>
  </p:cSld>
  <p:clrMapOvr>
    <a:masterClrMapping/>
  </p:clrMapOvr>
  <mc:AlternateContent xmlns:mc="http://schemas.openxmlformats.org/markup-compatibility/2006">
    <mc:Choice xmlns:p14="http://schemas.microsoft.com/office/powerpoint/2010/main" Requires="p14">
      <p:transition spd="slow" p14:dur="2000" advTm="153804"/>
    </mc:Choice>
    <mc:Fallback>
      <p:transition spd="slow" advTm="1538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par>
                                <p:cTn id="7" presetID="31" presetClass="entr" presetSubtype="0" fill="hold" grpId="0" nodeType="withEffect">
                                  <p:stCondLst>
                                    <p:cond delay="0"/>
                                  </p:stCondLst>
                                  <p:childTnLst>
                                    <p:set>
                                      <p:cBhvr>
                                        <p:cTn id="8" dur="1" fill="hold">
                                          <p:stCondLst>
                                            <p:cond delay="0"/>
                                          </p:stCondLst>
                                        </p:cTn>
                                        <p:tgtEl>
                                          <p:spTgt spid="2"/>
                                        </p:tgtEl>
                                        <p:attrNameLst>
                                          <p:attrName>style.visibility</p:attrName>
                                        </p:attrNameLst>
                                      </p:cBhvr>
                                      <p:to>
                                        <p:strVal val="visible"/>
                                      </p:to>
                                    </p:set>
                                    <p:anim calcmode="lin" valueType="num">
                                      <p:cBhvr>
                                        <p:cTn id="9" dur="1000" fill="hold"/>
                                        <p:tgtEl>
                                          <p:spTgt spid="2"/>
                                        </p:tgtEl>
                                        <p:attrNameLst>
                                          <p:attrName>ppt_w</p:attrName>
                                        </p:attrNameLst>
                                      </p:cBhvr>
                                      <p:tavLst>
                                        <p:tav tm="0">
                                          <p:val>
                                            <p:fltVal val="0"/>
                                          </p:val>
                                        </p:tav>
                                        <p:tav tm="100000">
                                          <p:val>
                                            <p:strVal val="#ppt_w"/>
                                          </p:val>
                                        </p:tav>
                                      </p:tavLst>
                                    </p:anim>
                                    <p:anim calcmode="lin" valueType="num">
                                      <p:cBhvr>
                                        <p:cTn id="10" dur="1000" fill="hold"/>
                                        <p:tgtEl>
                                          <p:spTgt spid="2"/>
                                        </p:tgtEl>
                                        <p:attrNameLst>
                                          <p:attrName>ppt_h</p:attrName>
                                        </p:attrNameLst>
                                      </p:cBhvr>
                                      <p:tavLst>
                                        <p:tav tm="0">
                                          <p:val>
                                            <p:fltVal val="0"/>
                                          </p:val>
                                        </p:tav>
                                        <p:tav tm="100000">
                                          <p:val>
                                            <p:strVal val="#ppt_h"/>
                                          </p:val>
                                        </p:tav>
                                      </p:tavLst>
                                    </p:anim>
                                    <p:anim calcmode="lin" valueType="num">
                                      <p:cBhvr>
                                        <p:cTn id="11" dur="1000" fill="hold"/>
                                        <p:tgtEl>
                                          <p:spTgt spid="2"/>
                                        </p:tgtEl>
                                        <p:attrNameLst>
                                          <p:attrName>style.rotation</p:attrName>
                                        </p:attrNameLst>
                                      </p:cBhvr>
                                      <p:tavLst>
                                        <p:tav tm="0">
                                          <p:val>
                                            <p:fltVal val="90"/>
                                          </p:val>
                                        </p:tav>
                                        <p:tav tm="100000">
                                          <p:val>
                                            <p:fltVal val="0"/>
                                          </p:val>
                                        </p:tav>
                                      </p:tavLst>
                                    </p:anim>
                                    <p:animEffect transition="in" filter="fade">
                                      <p:cBhvr>
                                        <p:cTn id="12" dur="10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wipe(down)">
                                      <p:cBhvr>
                                        <p:cTn id="17" dur="500"/>
                                        <p:tgtEl>
                                          <p:spTgt spid="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wipe(down)">
                                      <p:cBhvr>
                                        <p:cTn id="22" dur="500"/>
                                        <p:tgtEl>
                                          <p:spTgt spid="3">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wipe(down)">
                                      <p:cBhvr>
                                        <p:cTn id="27" dur="500"/>
                                        <p:tgtEl>
                                          <p:spTgt spid="3">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Effect transition="in" filter="wipe(down)">
                                      <p:cBhvr>
                                        <p:cTn id="32" dur="500"/>
                                        <p:tgtEl>
                                          <p:spTgt spid="3">
                                            <p:txEl>
                                              <p:pRg st="3" end="3"/>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Effect transition="in" filter="wipe(down)">
                                      <p:cBhvr>
                                        <p:cTn id="3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8" fill="hold" display="0">
                  <p:stCondLst>
                    <p:cond delay="indefinite"/>
                  </p:stCondLst>
                  <p:endCondLst>
                    <p:cond evt="onStopAudio" delay="0">
                      <p:tgtEl>
                        <p:sldTgt/>
                      </p:tgtEl>
                    </p:cond>
                  </p:endCondLst>
                </p:cTn>
                <p:tgtEl>
                  <p:spTgt spid="7"/>
                </p:tgtEl>
              </p:cMediaNode>
            </p:audio>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6F856B-C942-69B3-D0E7-AAB8C052E9E8}"/>
              </a:ext>
            </a:extLst>
          </p:cNvPr>
          <p:cNvSpPr>
            <a:spLocks noGrp="1"/>
          </p:cNvSpPr>
          <p:nvPr>
            <p:ph type="title"/>
          </p:nvPr>
        </p:nvSpPr>
        <p:spPr/>
        <p:txBody>
          <a:bodyPr/>
          <a:lstStyle/>
          <a:p>
            <a:r>
              <a:rPr lang="en-US" dirty="0"/>
              <a:t>References</a:t>
            </a:r>
            <a:endParaRPr lang="en-GB" dirty="0"/>
          </a:p>
        </p:txBody>
      </p:sp>
      <p:sp>
        <p:nvSpPr>
          <p:cNvPr id="3" name="Content Placeholder 2">
            <a:extLst>
              <a:ext uri="{FF2B5EF4-FFF2-40B4-BE49-F238E27FC236}">
                <a16:creationId xmlns:a16="http://schemas.microsoft.com/office/drawing/2014/main" id="{F5251694-5F10-AEC2-3E07-58A4A51C9D33}"/>
              </a:ext>
            </a:extLst>
          </p:cNvPr>
          <p:cNvSpPr>
            <a:spLocks noGrp="1"/>
          </p:cNvSpPr>
          <p:nvPr>
            <p:ph idx="1"/>
          </p:nvPr>
        </p:nvSpPr>
        <p:spPr>
          <a:xfrm>
            <a:off x="838200" y="1825625"/>
            <a:ext cx="10515600" cy="3865170"/>
          </a:xfrm>
        </p:spPr>
        <p:txBody>
          <a:bodyPr/>
          <a:lstStyle/>
          <a:p>
            <a:pPr marL="0" indent="0">
              <a:buNone/>
            </a:pPr>
            <a:endParaRPr lang="en-GB" dirty="0">
              <a:latin typeface="+mj-lt"/>
            </a:endParaRPr>
          </a:p>
          <a:p>
            <a:pPr marL="0" indent="0">
              <a:buNone/>
            </a:pPr>
            <a:r>
              <a:rPr lang="en-GB" sz="1800" dirty="0">
                <a:latin typeface="+mj-lt"/>
              </a:rPr>
              <a:t>[1] I. Success, “Android vs iOS, who is better?,” [Online]. Available: https://www.insightssuccess.in/android-vs-ios-who-is-better/. [Accessed 11 09 2023].</a:t>
            </a:r>
          </a:p>
          <a:p>
            <a:pPr marL="0" indent="0">
              <a:buNone/>
            </a:pPr>
            <a:r>
              <a:rPr lang="en-GB" sz="1800" dirty="0">
                <a:latin typeface="+mj-lt"/>
              </a:rPr>
              <a:t>[2] </a:t>
            </a:r>
            <a:r>
              <a:rPr lang="en-GB" sz="1800" dirty="0">
                <a:effectLst/>
                <a:latin typeface="+mj-lt"/>
                <a:ea typeface="Aptos" panose="020B0004020202020204" pitchFamily="34" charset="0"/>
                <a:cs typeface="Times New Roman" panose="02020603050405020304" pitchFamily="18" charset="0"/>
              </a:rPr>
              <a:t>J.-P. S. a. O. A. </a:t>
            </a:r>
            <a:r>
              <a:rPr lang="en-GB" sz="1800" dirty="0" err="1">
                <a:effectLst/>
                <a:latin typeface="+mj-lt"/>
                <a:ea typeface="Aptos" panose="020B0004020202020204" pitchFamily="34" charset="0"/>
                <a:cs typeface="Times New Roman" panose="02020603050405020304" pitchFamily="18" charset="0"/>
              </a:rPr>
              <a:t>Xinwen</a:t>
            </a:r>
            <a:r>
              <a:rPr lang="en-GB" sz="1800" dirty="0">
                <a:effectLst/>
                <a:latin typeface="+mj-lt"/>
                <a:ea typeface="Aptos" panose="020B0004020202020204" pitchFamily="34" charset="0"/>
                <a:cs typeface="Times New Roman" panose="02020603050405020304" pitchFamily="18" charset="0"/>
              </a:rPr>
              <a:t> Zhang, “ Design and Implementation of Efficient Integrity Protection for Open Mobile Platforms,” </a:t>
            </a:r>
            <a:r>
              <a:rPr lang="en-GB" sz="1800" i="1" dirty="0">
                <a:effectLst/>
                <a:latin typeface="+mj-lt"/>
                <a:ea typeface="Aptos" panose="020B0004020202020204" pitchFamily="34" charset="0"/>
                <a:cs typeface="Times New Roman" panose="02020603050405020304" pitchFamily="18" charset="0"/>
              </a:rPr>
              <a:t>transactions on mobile computing, </a:t>
            </a:r>
            <a:r>
              <a:rPr lang="en-GB" sz="1800" dirty="0">
                <a:effectLst/>
                <a:latin typeface="+mj-lt"/>
                <a:ea typeface="Aptos" panose="020B0004020202020204" pitchFamily="34" charset="0"/>
                <a:cs typeface="Times New Roman" panose="02020603050405020304" pitchFamily="18" charset="0"/>
              </a:rPr>
              <a:t>vol. 13, no. 1, pp. 188-201, 2014. </a:t>
            </a:r>
          </a:p>
          <a:p>
            <a:pPr marL="0" indent="0">
              <a:buNone/>
            </a:pPr>
            <a:r>
              <a:rPr lang="en-GB" sz="1800" dirty="0">
                <a:latin typeface="+mj-lt"/>
              </a:rPr>
              <a:t>[3] N. A. e. al, Mobile platform security, CA: Morgan And Claypool, 2014. </a:t>
            </a:r>
          </a:p>
        </p:txBody>
      </p:sp>
      <p:pic>
        <p:nvPicPr>
          <p:cNvPr id="12" name="Audio 11">
            <a:hlinkClick r:id="" action="ppaction://media"/>
            <a:extLst>
              <a:ext uri="{FF2B5EF4-FFF2-40B4-BE49-F238E27FC236}">
                <a16:creationId xmlns:a16="http://schemas.microsoft.com/office/drawing/2014/main" id="{F689EB35-DF61-FC3E-CD70-ADB734DA93D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48326626"/>
      </p:ext>
    </p:extLst>
  </p:cSld>
  <p:clrMapOvr>
    <a:masterClrMapping/>
  </p:clrMapOvr>
  <mc:AlternateContent xmlns:mc="http://schemas.openxmlformats.org/markup-compatibility/2006">
    <mc:Choice xmlns:p14="http://schemas.microsoft.com/office/powerpoint/2010/main" Requires="p14">
      <p:transition spd="slow" p14:dur="2000" advTm="20719"/>
    </mc:Choice>
    <mc:Fallback>
      <p:transition spd="slow" advTm="207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par>
                                <p:cTn id="7" presetID="31" presetClass="entr" presetSubtype="0" fill="hold" grpId="0" nodeType="withEffect">
                                  <p:stCondLst>
                                    <p:cond delay="0"/>
                                  </p:stCondLst>
                                  <p:childTnLst>
                                    <p:set>
                                      <p:cBhvr>
                                        <p:cTn id="8" dur="1" fill="hold">
                                          <p:stCondLst>
                                            <p:cond delay="0"/>
                                          </p:stCondLst>
                                        </p:cTn>
                                        <p:tgtEl>
                                          <p:spTgt spid="2"/>
                                        </p:tgtEl>
                                        <p:attrNameLst>
                                          <p:attrName>style.visibility</p:attrName>
                                        </p:attrNameLst>
                                      </p:cBhvr>
                                      <p:to>
                                        <p:strVal val="visible"/>
                                      </p:to>
                                    </p:set>
                                    <p:anim calcmode="lin" valueType="num">
                                      <p:cBhvr>
                                        <p:cTn id="9" dur="1000" fill="hold"/>
                                        <p:tgtEl>
                                          <p:spTgt spid="2"/>
                                        </p:tgtEl>
                                        <p:attrNameLst>
                                          <p:attrName>ppt_w</p:attrName>
                                        </p:attrNameLst>
                                      </p:cBhvr>
                                      <p:tavLst>
                                        <p:tav tm="0">
                                          <p:val>
                                            <p:fltVal val="0"/>
                                          </p:val>
                                        </p:tav>
                                        <p:tav tm="100000">
                                          <p:val>
                                            <p:strVal val="#ppt_w"/>
                                          </p:val>
                                        </p:tav>
                                      </p:tavLst>
                                    </p:anim>
                                    <p:anim calcmode="lin" valueType="num">
                                      <p:cBhvr>
                                        <p:cTn id="10" dur="1000" fill="hold"/>
                                        <p:tgtEl>
                                          <p:spTgt spid="2"/>
                                        </p:tgtEl>
                                        <p:attrNameLst>
                                          <p:attrName>ppt_h</p:attrName>
                                        </p:attrNameLst>
                                      </p:cBhvr>
                                      <p:tavLst>
                                        <p:tav tm="0">
                                          <p:val>
                                            <p:fltVal val="0"/>
                                          </p:val>
                                        </p:tav>
                                        <p:tav tm="100000">
                                          <p:val>
                                            <p:strVal val="#ppt_h"/>
                                          </p:val>
                                        </p:tav>
                                      </p:tavLst>
                                    </p:anim>
                                    <p:anim calcmode="lin" valueType="num">
                                      <p:cBhvr>
                                        <p:cTn id="11" dur="1000" fill="hold"/>
                                        <p:tgtEl>
                                          <p:spTgt spid="2"/>
                                        </p:tgtEl>
                                        <p:attrNameLst>
                                          <p:attrName>style.rotation</p:attrName>
                                        </p:attrNameLst>
                                      </p:cBhvr>
                                      <p:tavLst>
                                        <p:tav tm="0">
                                          <p:val>
                                            <p:fltVal val="90"/>
                                          </p:val>
                                        </p:tav>
                                        <p:tav tm="100000">
                                          <p:val>
                                            <p:fltVal val="0"/>
                                          </p:val>
                                        </p:tav>
                                      </p:tavLst>
                                    </p:anim>
                                    <p:animEffect transition="in" filter="fade">
                                      <p:cBhvr>
                                        <p:cTn id="12" dur="1000"/>
                                        <p:tgtEl>
                                          <p:spTgt spid="2"/>
                                        </p:tgtEl>
                                      </p:cBhvr>
                                    </p:animEffect>
                                  </p:childTnLst>
                                </p:cTn>
                              </p:par>
                              <p:par>
                                <p:cTn id="13" presetID="22" presetClass="entr" presetSubtype="4"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wipe(down)">
                                      <p:cBhvr>
                                        <p:cTn id="15" dur="500"/>
                                        <p:tgtEl>
                                          <p:spTgt spid="3">
                                            <p:txEl>
                                              <p:pRg st="1" end="1"/>
                                            </p:txEl>
                                          </p:spTgt>
                                        </p:tgtEl>
                                      </p:cBhvr>
                                    </p:animEffect>
                                  </p:childTnLst>
                                </p:cTn>
                              </p:par>
                              <p:par>
                                <p:cTn id="16" presetID="22" presetClass="entr" presetSubtype="4" fill="hold"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wipe(down)">
                                      <p:cBhvr>
                                        <p:cTn id="18" dur="500"/>
                                        <p:tgtEl>
                                          <p:spTgt spid="3">
                                            <p:txEl>
                                              <p:pRg st="2" end="2"/>
                                            </p:txEl>
                                          </p:spTgt>
                                        </p:tgtEl>
                                      </p:cBhvr>
                                    </p:animEffect>
                                  </p:childTnLst>
                                </p:cTn>
                              </p:par>
                              <p:par>
                                <p:cTn id="19" presetID="22" presetClass="entr" presetSubtype="4"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wipe(down)">
                                      <p:cBhvr>
                                        <p:cTn id="21"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2" fill="hold" display="0">
                  <p:stCondLst>
                    <p:cond delay="indefinite"/>
                  </p:stCondLst>
                  <p:endCondLst>
                    <p:cond evt="onStopAudio" delay="0">
                      <p:tgtEl>
                        <p:sldTgt/>
                      </p:tgtEl>
                    </p:cond>
                  </p:endCondLst>
                </p:cTn>
                <p:tgtEl>
                  <p:spTgt spid="12"/>
                </p:tgtEl>
              </p:cMediaNode>
            </p:audio>
          </p:childTnLst>
        </p:cTn>
      </p:par>
    </p:tnLst>
    <p:bldLst>
      <p:bldP spid="2" grpId="0"/>
    </p:bldLst>
  </p:timing>
</p:sld>
</file>

<file path=ppt/tags/tag1.xml><?xml version="1.0" encoding="utf-8"?>
<p:tagLst xmlns:a="http://schemas.openxmlformats.org/drawingml/2006/main" xmlns:r="http://schemas.openxmlformats.org/officeDocument/2006/relationships" xmlns:p="http://schemas.openxmlformats.org/presentationml/2006/main">
  <p:tag name="TIMING" val="|4.1"/>
</p:tagLst>
</file>

<file path=ppt/tags/tag2.xml><?xml version="1.0" encoding="utf-8"?>
<p:tagLst xmlns:a="http://schemas.openxmlformats.org/drawingml/2006/main" xmlns:r="http://schemas.openxmlformats.org/officeDocument/2006/relationships" xmlns:p="http://schemas.openxmlformats.org/presentationml/2006/main">
  <p:tag name="TIMING" val="|3.4|10.4|13.1|6.6|9.7|9.5"/>
</p:tagLst>
</file>

<file path=ppt/tags/tag3.xml><?xml version="1.0" encoding="utf-8"?>
<p:tagLst xmlns:a="http://schemas.openxmlformats.org/drawingml/2006/main" xmlns:r="http://schemas.openxmlformats.org/officeDocument/2006/relationships" xmlns:p="http://schemas.openxmlformats.org/presentationml/2006/main">
  <p:tag name="TIMING" val="|9.7|43.4|6.3|5.9|6|6.7"/>
</p:tagLst>
</file>

<file path=ppt/tags/tag4.xml><?xml version="1.0" encoding="utf-8"?>
<p:tagLst xmlns:a="http://schemas.openxmlformats.org/drawingml/2006/main" xmlns:r="http://schemas.openxmlformats.org/officeDocument/2006/relationships" xmlns:p="http://schemas.openxmlformats.org/presentationml/2006/main">
  <p:tag name="TIMING" val="|4.2|40.6|8.3|7|7.7"/>
</p:tagLst>
</file>

<file path=ppt/tags/tag5.xml><?xml version="1.0" encoding="utf-8"?>
<p:tagLst xmlns:a="http://schemas.openxmlformats.org/drawingml/2006/main" xmlns:r="http://schemas.openxmlformats.org/officeDocument/2006/relationships" xmlns:p="http://schemas.openxmlformats.org/presentationml/2006/main">
  <p:tag name="TIMING" val="|5.2|15.6|12.2|11.7|10.5|11.7|10.8|11.8|13.1"/>
</p:tagLst>
</file>

<file path=ppt/tags/tag6.xml><?xml version="1.0" encoding="utf-8"?>
<p:tagLst xmlns:a="http://schemas.openxmlformats.org/drawingml/2006/main" xmlns:r="http://schemas.openxmlformats.org/officeDocument/2006/relationships" xmlns:p="http://schemas.openxmlformats.org/presentationml/2006/main">
  <p:tag name="TIMING" val="|4.6|15.2|23.2|26.1|49.9|18|8.9"/>
</p:tagLst>
</file>

<file path=ppt/tags/tag7.xml><?xml version="1.0" encoding="utf-8"?>
<p:tagLst xmlns:a="http://schemas.openxmlformats.org/drawingml/2006/main" xmlns:r="http://schemas.openxmlformats.org/officeDocument/2006/relationships" xmlns:p="http://schemas.openxmlformats.org/presentationml/2006/main">
  <p:tag name="TIMING" val="|4.1|21.3|22.1|28.8|30.2"/>
</p:tagLst>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679</TotalTime>
  <Words>1180</Words>
  <Application>Microsoft Office PowerPoint</Application>
  <PresentationFormat>Widescreen</PresentationFormat>
  <Paragraphs>131</Paragraphs>
  <Slides>8</Slides>
  <Notes>4</Notes>
  <HiddenSlides>0</HiddenSlides>
  <MMClips>9</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Aptos</vt:lpstr>
      <vt:lpstr>Arial</vt:lpstr>
      <vt:lpstr>Calibri</vt:lpstr>
      <vt:lpstr>Calibri Light</vt:lpstr>
      <vt:lpstr>Söhne</vt:lpstr>
      <vt:lpstr>Office Theme</vt:lpstr>
      <vt:lpstr>Which Mobile Device Operating System Offers Stronger Security: An In-Depth Comparative Analysis of iOS and Android</vt:lpstr>
      <vt:lpstr>[1]</vt:lpstr>
      <vt:lpstr>Literature Review 1 - J.-P. S. a. O. A. Xinwen Zhang, “ Design and Implementation of Efficient Integrity Protection for Open Mobile Platforms.</vt:lpstr>
      <vt:lpstr>Literature Review 2 - N. A. e. al, Mobile platform security</vt:lpstr>
      <vt:lpstr>Research/Development Methodologies</vt:lpstr>
      <vt:lpstr>Resources</vt:lpstr>
      <vt:lpstr>Project Plan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Nik Whitehead</dc:creator>
  <cp:lastModifiedBy>Ashley Rees</cp:lastModifiedBy>
  <cp:revision>3</cp:revision>
  <dcterms:created xsi:type="dcterms:W3CDTF">2023-08-07T12:24:24Z</dcterms:created>
  <dcterms:modified xsi:type="dcterms:W3CDTF">2023-09-11T19:54:59Z</dcterms:modified>
</cp:coreProperties>
</file>