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3" r:id="rId4"/>
  </p:sldMasterIdLst>
  <p:sldIdLst>
    <p:sldId id="256" r:id="rId5"/>
    <p:sldId id="257" r:id="rId6"/>
    <p:sldId id="261" r:id="rId7"/>
    <p:sldId id="260" r:id="rId8"/>
    <p:sldId id="258" r:id="rId9"/>
    <p:sldId id="262" r:id="rId10"/>
    <p:sldId id="263" r:id="rId11"/>
    <p:sldId id="259" r:id="rId12"/>
    <p:sldId id="265"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0662" autoAdjust="0"/>
    <p:restoredTop sz="93595" autoAdjust="0"/>
  </p:normalViewPr>
  <p:slideViewPr>
    <p:cSldViewPr snapToGrid="0">
      <p:cViewPr>
        <p:scale>
          <a:sx n="50" d="100"/>
          <a:sy n="50" d="100"/>
        </p:scale>
        <p:origin x="450"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2/11/2026</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89119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2/11/2026</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19540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2/11/2026</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63686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2/11/2026</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90545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2/11/2026</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47841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2/11/2026</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087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2/11/2026</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3479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2/11/2026</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944291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2/11/2026</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2650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2/11/2026</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82480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2/11/2026</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5762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2/11/2026</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4001514"/>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896" r:id="rId6"/>
    <p:sldLayoutId id="2147483892" r:id="rId7"/>
    <p:sldLayoutId id="2147483893" r:id="rId8"/>
    <p:sldLayoutId id="2147483894" r:id="rId9"/>
    <p:sldLayoutId id="2147483895" r:id="rId10"/>
    <p:sldLayoutId id="2147483897" r:id="rId11"/>
  </p:sldLayoutIdLst>
  <p:hf sldNum="0" hdr="0" ftr="0" dt="0"/>
  <p:txStyles>
    <p:titleStyle>
      <a:lvl1pPr algn="l" defTabSz="914400" rtl="0" eaLnBrk="1" latinLnBrk="0" hangingPunct="1">
        <a:lnSpc>
          <a:spcPct val="90000"/>
        </a:lnSpc>
        <a:spcBef>
          <a:spcPct val="0"/>
        </a:spcBef>
        <a:buNone/>
        <a:defRPr sz="47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gov.uk/government/organisations/department-of-health-and-social-car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overnment/organisations/department-of-health-and-social-care" TargetMode="External"/><Relationship Id="rId2" Type="http://schemas.openxmlformats.org/officeDocument/2006/relationships/hyperlink" Target="https://www.caremanagementmatters.co.uk/homecare-information-gaps-revealed-in-new-report/" TargetMode="External"/><Relationship Id="rId1" Type="http://schemas.openxmlformats.org/officeDocument/2006/relationships/slideLayout" Target="../slideLayouts/slideLayout2.xml"/><Relationship Id="rId6" Type="http://schemas.openxmlformats.org/officeDocument/2006/relationships/hyperlink" Target="https://www.linkedin.com/learning/learning-excel-2016-2/welcome?u=77966930" TargetMode="External"/><Relationship Id="rId5" Type="http://schemas.openxmlformats.org/officeDocument/2006/relationships/hyperlink" Target="https://www.linkedin.com/learning/agile-project-management-comparing-agile-tools-24529173/see-the-benefits-of-excel?u=77966930" TargetMode="External"/><Relationship Id="rId4" Type="http://schemas.openxmlformats.org/officeDocument/2006/relationships/hyperlink" Target="https://eur01.safelinks.protection.outlook.com/?url=https%3A%2F%2Fwww.gov.uk%2Fgovernment%2Fnews%2Fmajor-nhs-ai-trial-delivers-unprecedented-time-and-cost-savings&amp;data=05%7C02%7C2519891%40student.uwtsd.ac.uk%7Cbd46151cb7084172c63708de5c3990c6%7C4e0f11f9046e45059cb8db2152311e21%7C0%7C0%7C639049599467218810%7CUnknown%7CTWFpbGZsb3d8eyJFbXB0eU1hcGkiOnRydWUsIlYiOiIwLjAuMDAwMCIsIlAiOiJXaW4zMiIsIkFOIjoiTWFpbCIsIldUIjoyfQ%3D%3D%7C0%7C%7C%7C&amp;sdata=Sm4CWEK66ubMrabYA79%2BMTt7WMro3SMlEU1WbGEXkhY%3D&amp;reserved=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support.microsoft.com/en-us/topic/what-is-microsoft-teams-3de4d369-0167-8def-b93b-0eb5286d7a29"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ranborne.tech/how-care-homes-can-turn-email-from-a-cybersecurity-risk-into-a-defence"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6" Type="http://schemas.openxmlformats.org/officeDocument/2006/relationships/hyperlink" Target="https://www.legislation.gov.uk/ukpga/1998/42/contents" TargetMode="External"/><Relationship Id="rId5" Type="http://schemas.openxmlformats.org/officeDocument/2006/relationships/hyperlink" Target="https://www.legislation.gov.uk/ukdsi/2014/9780111117613/contents" TargetMode="External"/><Relationship Id="rId4" Type="http://schemas.openxmlformats.org/officeDocument/2006/relationships/hyperlink" Target="https://www.legislation.gov.uk/ukpga/2018/12/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6414875-6B4D-CA4C-42A0-50074CB841C7}"/>
              </a:ext>
            </a:extLst>
          </p:cNvPr>
          <p:cNvSpPr>
            <a:spLocks noGrp="1"/>
          </p:cNvSpPr>
          <p:nvPr>
            <p:ph type="ctrTitle"/>
          </p:nvPr>
        </p:nvSpPr>
        <p:spPr>
          <a:xfrm>
            <a:off x="1097280" y="516835"/>
            <a:ext cx="5977937" cy="1666501"/>
          </a:xfrm>
        </p:spPr>
        <p:txBody>
          <a:bodyPr vert="horz" lIns="91440" tIns="45720" rIns="91440" bIns="45720" rtlCol="0" anchor="b">
            <a:noAutofit/>
          </a:bodyPr>
          <a:lstStyle/>
          <a:p>
            <a:r>
              <a:rPr lang="en-US" sz="4000" cap="all">
                <a:solidFill>
                  <a:srgbClr val="FFFFFF"/>
                </a:solidFill>
                <a:highlight>
                  <a:srgbClr val="000000"/>
                </a:highlight>
              </a:rPr>
              <a:t>LCHS4007 </a:t>
            </a:r>
            <a:br>
              <a:rPr lang="en-US" sz="4000" cap="all">
                <a:solidFill>
                  <a:srgbClr val="FFFFFF"/>
                </a:solidFill>
                <a:highlight>
                  <a:srgbClr val="000000"/>
                </a:highlight>
              </a:rPr>
            </a:br>
            <a:r>
              <a:rPr lang="en-US" sz="4000" cap="all">
                <a:solidFill>
                  <a:srgbClr val="FFFFFF"/>
                </a:solidFill>
                <a:highlight>
                  <a:srgbClr val="000000"/>
                </a:highlight>
              </a:rPr>
              <a:t>DIGITAL SKILLS AND RESEARCH METHODS</a:t>
            </a:r>
          </a:p>
        </p:txBody>
      </p:sp>
      <p:cxnSp>
        <p:nvCxnSpPr>
          <p:cNvPr id="31" name="Straight Connector 3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110F89B-D23C-80C8-799C-7ED07123842D}"/>
              </a:ext>
            </a:extLst>
          </p:cNvPr>
          <p:cNvSpPr>
            <a:spLocks noGrp="1"/>
          </p:cNvSpPr>
          <p:nvPr>
            <p:ph type="subTitle" idx="1"/>
          </p:nvPr>
        </p:nvSpPr>
        <p:spPr>
          <a:xfrm>
            <a:off x="1193532" y="2700171"/>
            <a:ext cx="5977938" cy="3342747"/>
          </a:xfrm>
        </p:spPr>
        <p:txBody>
          <a:bodyPr vert="horz" lIns="0" tIns="45720" rIns="0" bIns="45720" rtlCol="0">
            <a:normAutofit/>
          </a:bodyPr>
          <a:lstStyle/>
          <a:p>
            <a:pPr>
              <a:lnSpc>
                <a:spcPct val="100000"/>
              </a:lnSpc>
            </a:pPr>
            <a:r>
              <a:rPr lang="en-US" sz="2000" dirty="0">
                <a:solidFill>
                  <a:srgbClr val="FFFFFF"/>
                </a:solidFill>
              </a:rPr>
              <a:t>Joselynn Toon – 2519891 (Task 1)</a:t>
            </a:r>
          </a:p>
          <a:p>
            <a:pPr>
              <a:lnSpc>
                <a:spcPct val="100000"/>
              </a:lnSpc>
            </a:pPr>
            <a:r>
              <a:rPr lang="en-US" sz="2000" dirty="0">
                <a:solidFill>
                  <a:srgbClr val="FFFFFF"/>
                </a:solidFill>
              </a:rPr>
              <a:t>Charmeka Gray-2437580 (Task 2)</a:t>
            </a:r>
          </a:p>
          <a:p>
            <a:pPr>
              <a:lnSpc>
                <a:spcPct val="100000"/>
              </a:lnSpc>
            </a:pPr>
            <a:r>
              <a:rPr lang="en-US" sz="2000" dirty="0">
                <a:solidFill>
                  <a:srgbClr val="FFFFFF"/>
                </a:solidFill>
              </a:rPr>
              <a:t>Jodice Stephenson-2525266 </a:t>
            </a:r>
            <a:r>
              <a:rPr lang="en-US" sz="2000">
                <a:solidFill>
                  <a:srgbClr val="FFFFFF"/>
                </a:solidFill>
              </a:rPr>
              <a:t>(task 3)</a:t>
            </a:r>
            <a:endParaRPr lang="en-US" sz="2000" dirty="0">
              <a:solidFill>
                <a:srgbClr val="FFFFFF"/>
              </a:solidFill>
            </a:endParaRPr>
          </a:p>
          <a:p>
            <a:pPr indent="-228600">
              <a:lnSpc>
                <a:spcPct val="100000"/>
              </a:lnSpc>
              <a:buFont typeface="Calibri" panose="020F0502020204030204" pitchFamily="34" charset="0"/>
              <a:buChar char="•"/>
            </a:pPr>
            <a:endParaRPr lang="en-US" sz="2000" dirty="0">
              <a:solidFill>
                <a:srgbClr val="FFFFFF"/>
              </a:solidFill>
            </a:endParaRPr>
          </a:p>
          <a:p>
            <a:pPr>
              <a:lnSpc>
                <a:spcPct val="100000"/>
              </a:lnSpc>
            </a:pPr>
            <a:r>
              <a:rPr lang="en-US" sz="2000" dirty="0">
                <a:solidFill>
                  <a:srgbClr val="FFFFFF"/>
                </a:solidFill>
              </a:rPr>
              <a:t> Bianca Dodgen</a:t>
            </a:r>
          </a:p>
        </p:txBody>
      </p:sp>
    </p:spTree>
    <p:extLst>
      <p:ext uri="{BB962C8B-B14F-4D97-AF65-F5344CB8AC3E}">
        <p14:creationId xmlns:p14="http://schemas.microsoft.com/office/powerpoint/2010/main" val="35861661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F442E-A478-553B-0C7D-B52AC4B6815C}"/>
              </a:ext>
            </a:extLst>
          </p:cNvPr>
          <p:cNvSpPr>
            <a:spLocks noGrp="1"/>
          </p:cNvSpPr>
          <p:nvPr>
            <p:ph type="title"/>
          </p:nvPr>
        </p:nvSpPr>
        <p:spPr>
          <a:xfrm>
            <a:off x="1097280" y="286603"/>
            <a:ext cx="7970519" cy="702305"/>
          </a:xfrm>
        </p:spPr>
        <p:txBody>
          <a:bodyPr>
            <a:normAutofit fontScale="90000"/>
          </a:bodyPr>
          <a:lstStyle/>
          <a:p>
            <a:r>
              <a:rPr lang="en-GB" b="1" dirty="0"/>
              <a:t>TASK 1 PRODUCTIVITY</a:t>
            </a:r>
          </a:p>
        </p:txBody>
      </p:sp>
      <p:sp>
        <p:nvSpPr>
          <p:cNvPr id="3" name="Content Placeholder 2">
            <a:extLst>
              <a:ext uri="{FF2B5EF4-FFF2-40B4-BE49-F238E27FC236}">
                <a16:creationId xmlns:a16="http://schemas.microsoft.com/office/drawing/2014/main" id="{E757F17D-ECD5-E033-C4A1-49286285A7E9}"/>
              </a:ext>
            </a:extLst>
          </p:cNvPr>
          <p:cNvSpPr>
            <a:spLocks noGrp="1"/>
          </p:cNvSpPr>
          <p:nvPr>
            <p:ph idx="1"/>
          </p:nvPr>
        </p:nvSpPr>
        <p:spPr>
          <a:xfrm>
            <a:off x="1097280" y="1970314"/>
            <a:ext cx="5802086" cy="4005943"/>
          </a:xfrm>
        </p:spPr>
        <p:txBody>
          <a:bodyPr>
            <a:normAutofit/>
          </a:bodyPr>
          <a:lstStyle/>
          <a:p>
            <a:pPr marL="0" indent="0">
              <a:buNone/>
            </a:pPr>
            <a:r>
              <a:rPr lang="en-GB" sz="1600" dirty="0"/>
              <a:t>What is excel? Microsoft Excel is the most recognized spreadsheet programme globally; Excel is used for data storage, organization and modification, With Excel you can create spreadsheets to enter text, numbers and formulas to perform data analysis  </a:t>
            </a:r>
            <a:r>
              <a:rPr lang="en-GB" sz="1600" b="1" u="sng" dirty="0"/>
              <a:t>Rivers (2015).</a:t>
            </a:r>
          </a:p>
          <a:p>
            <a:pPr marL="0" indent="0">
              <a:buNone/>
            </a:pPr>
            <a:r>
              <a:rPr lang="en-GB" sz="1600" dirty="0"/>
              <a:t>By using Microsoft 365 at the greenfield care home staff will be able to work a lot faster and more efficiently, in a recent major trial it was found by using Microsoft 365 copilot it can </a:t>
            </a:r>
            <a:r>
              <a:rPr lang="en-GB" sz="1600" dirty="0">
                <a:solidFill>
                  <a:schemeClr val="tx1"/>
                </a:solidFill>
              </a:rPr>
              <a:t>help the NHS redirect hundreds of thousands of hours each month towards patient care, potentially saving hundreds of millions each year </a:t>
            </a:r>
            <a:r>
              <a:rPr lang="en-GB" sz="1600" b="1" dirty="0">
                <a:solidFill>
                  <a:schemeClr val="tx1"/>
                </a:solidFill>
                <a:hlinkClick r:id="rId2">
                  <a:extLst>
                    <a:ext uri="{A12FA001-AC4F-418D-AE19-62706E023703}">
                      <ahyp:hlinkClr xmlns:ahyp="http://schemas.microsoft.com/office/drawing/2018/hyperlinkcolor" val="tx"/>
                    </a:ext>
                  </a:extLst>
                </a:hlinkClick>
              </a:rPr>
              <a:t>Department of Health and Social Care</a:t>
            </a:r>
            <a:r>
              <a:rPr lang="en-GB" sz="1600" b="1" dirty="0">
                <a:solidFill>
                  <a:schemeClr val="tx1"/>
                </a:solidFill>
              </a:rPr>
              <a:t> (2025</a:t>
            </a:r>
            <a:r>
              <a:rPr lang="en-GB" sz="1600" dirty="0">
                <a:solidFill>
                  <a:schemeClr val="tx1"/>
                </a:solidFill>
              </a:rPr>
              <a:t>).</a:t>
            </a:r>
          </a:p>
          <a:p>
            <a:pPr marL="0" indent="0">
              <a:buNone/>
            </a:pPr>
            <a:r>
              <a:rPr lang="en-GB" sz="1600" dirty="0"/>
              <a:t>This will also mean the staff at greenfield can spent more one on one time with the residents at the home. </a:t>
            </a:r>
          </a:p>
          <a:p>
            <a:pPr marL="0" indent="0">
              <a:buNone/>
            </a:pPr>
            <a:endParaRPr lang="en-GB" dirty="0"/>
          </a:p>
        </p:txBody>
      </p:sp>
      <p:sp>
        <p:nvSpPr>
          <p:cNvPr id="4" name="TextBox 3">
            <a:extLst>
              <a:ext uri="{FF2B5EF4-FFF2-40B4-BE49-F238E27FC236}">
                <a16:creationId xmlns:a16="http://schemas.microsoft.com/office/drawing/2014/main" id="{615C2FBE-BD4C-E135-902C-88FCFC4EC404}"/>
              </a:ext>
            </a:extLst>
          </p:cNvPr>
          <p:cNvSpPr txBox="1"/>
          <p:nvPr/>
        </p:nvSpPr>
        <p:spPr>
          <a:xfrm>
            <a:off x="1097280" y="1600982"/>
            <a:ext cx="2637322" cy="369332"/>
          </a:xfrm>
          <a:prstGeom prst="rect">
            <a:avLst/>
          </a:prstGeom>
          <a:noFill/>
        </p:spPr>
        <p:txBody>
          <a:bodyPr wrap="square" rtlCol="0">
            <a:spAutoFit/>
          </a:bodyPr>
          <a:lstStyle/>
          <a:p>
            <a:r>
              <a:rPr lang="en-GB" b="1"/>
              <a:t>Microsoft Excel</a:t>
            </a:r>
          </a:p>
        </p:txBody>
      </p:sp>
      <p:sp>
        <p:nvSpPr>
          <p:cNvPr id="5" name="TextBox 4">
            <a:extLst>
              <a:ext uri="{FF2B5EF4-FFF2-40B4-BE49-F238E27FC236}">
                <a16:creationId xmlns:a16="http://schemas.microsoft.com/office/drawing/2014/main" id="{071CE4B2-678E-D960-BAFF-83B6B294FA8E}"/>
              </a:ext>
            </a:extLst>
          </p:cNvPr>
          <p:cNvSpPr txBox="1"/>
          <p:nvPr/>
        </p:nvSpPr>
        <p:spPr>
          <a:xfrm>
            <a:off x="7532915" y="2220686"/>
            <a:ext cx="4212772" cy="4247317"/>
          </a:xfrm>
          <a:prstGeom prst="rect">
            <a:avLst/>
          </a:prstGeom>
          <a:noFill/>
        </p:spPr>
        <p:txBody>
          <a:bodyPr wrap="square" rtlCol="0">
            <a:spAutoFit/>
          </a:bodyPr>
          <a:lstStyle/>
          <a:p>
            <a:r>
              <a:rPr lang="en-GB" dirty="0"/>
              <a:t>For example, greenfield can use Microsoft excel to produce spreadsheets so they have all medical logs on file and any allergies or medical conditions for each patient so they are easily accessible and can keep track of which medications have been given to who and if added to ‘OneDrive’ it will be easily accessible to anyone who needs access, this significantly lowers the risk of a patient being given the wrong dosages and any other medical concerns </a:t>
            </a:r>
            <a:r>
              <a:rPr lang="en-GB" b="1" u="sng" dirty="0"/>
              <a:t>Care Management Matters  </a:t>
            </a:r>
            <a:r>
              <a:rPr lang="en-GB" b="1" dirty="0"/>
              <a:t>(2025).</a:t>
            </a:r>
          </a:p>
          <a:p>
            <a:endParaRPr lang="en-GB" dirty="0"/>
          </a:p>
        </p:txBody>
      </p:sp>
    </p:spTree>
    <p:extLst>
      <p:ext uri="{BB962C8B-B14F-4D97-AF65-F5344CB8AC3E}">
        <p14:creationId xmlns:p14="http://schemas.microsoft.com/office/powerpoint/2010/main" val="86419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F99E-4E65-300D-F6A7-EC7F801EFE02}"/>
              </a:ext>
            </a:extLst>
          </p:cNvPr>
          <p:cNvSpPr>
            <a:spLocks noGrp="1"/>
          </p:cNvSpPr>
          <p:nvPr>
            <p:ph type="title"/>
          </p:nvPr>
        </p:nvSpPr>
        <p:spPr>
          <a:xfrm>
            <a:off x="324091" y="243060"/>
            <a:ext cx="11867910" cy="976140"/>
          </a:xfrm>
        </p:spPr>
        <p:txBody>
          <a:bodyPr>
            <a:normAutofit/>
          </a:bodyPr>
          <a:lstStyle/>
          <a:p>
            <a:r>
              <a:rPr lang="en-GB" sz="4000" b="1"/>
              <a:t>BENEFITS &amp; LIMITATIONS OF MICROSOFT EXCEL </a:t>
            </a:r>
          </a:p>
        </p:txBody>
      </p:sp>
      <p:sp>
        <p:nvSpPr>
          <p:cNvPr id="3" name="Content Placeholder 2">
            <a:extLst>
              <a:ext uri="{FF2B5EF4-FFF2-40B4-BE49-F238E27FC236}">
                <a16:creationId xmlns:a16="http://schemas.microsoft.com/office/drawing/2014/main" id="{87851FB7-FAAD-BB77-2628-B18FBD43ACEF}"/>
              </a:ext>
            </a:extLst>
          </p:cNvPr>
          <p:cNvSpPr>
            <a:spLocks noGrp="1"/>
          </p:cNvSpPr>
          <p:nvPr>
            <p:ph idx="1"/>
          </p:nvPr>
        </p:nvSpPr>
        <p:spPr>
          <a:xfrm>
            <a:off x="1095675" y="1528232"/>
            <a:ext cx="10801109" cy="389830"/>
          </a:xfrm>
        </p:spPr>
        <p:txBody>
          <a:bodyPr>
            <a:normAutofit/>
          </a:bodyPr>
          <a:lstStyle/>
          <a:p>
            <a:r>
              <a:rPr lang="en-GB" sz="1600" b="1"/>
              <a:t>Excel offers many benefits, however there are also many limitations, which we will talk about below. </a:t>
            </a:r>
          </a:p>
          <a:p>
            <a:pPr marL="0" indent="0">
              <a:buClr>
                <a:schemeClr val="tx1"/>
              </a:buClr>
              <a:buNone/>
            </a:pPr>
            <a:endParaRPr lang="en-GB"/>
          </a:p>
          <a:p>
            <a:pPr marL="0" indent="0">
              <a:buClr>
                <a:schemeClr val="tx1"/>
              </a:buClr>
              <a:buNone/>
            </a:pPr>
            <a:endParaRPr lang="en-GB"/>
          </a:p>
        </p:txBody>
      </p:sp>
      <p:graphicFrame>
        <p:nvGraphicFramePr>
          <p:cNvPr id="4" name="Table 3">
            <a:extLst>
              <a:ext uri="{FF2B5EF4-FFF2-40B4-BE49-F238E27FC236}">
                <a16:creationId xmlns:a16="http://schemas.microsoft.com/office/drawing/2014/main" id="{480A5C34-C71A-58B1-B530-C6B412148561}"/>
              </a:ext>
            </a:extLst>
          </p:cNvPr>
          <p:cNvGraphicFramePr>
            <a:graphicFrameLocks noGrp="1"/>
          </p:cNvGraphicFramePr>
          <p:nvPr>
            <p:extLst>
              <p:ext uri="{D42A27DB-BD31-4B8C-83A1-F6EECF244321}">
                <p14:modId xmlns:p14="http://schemas.microsoft.com/office/powerpoint/2010/main" val="3645378914"/>
              </p:ext>
            </p:extLst>
          </p:nvPr>
        </p:nvGraphicFramePr>
        <p:xfrm>
          <a:off x="1220805" y="2004030"/>
          <a:ext cx="9904396" cy="2387448"/>
        </p:xfrm>
        <a:graphic>
          <a:graphicData uri="http://schemas.openxmlformats.org/drawingml/2006/table">
            <a:tbl>
              <a:tblPr firstRow="1" bandRow="1">
                <a:tableStyleId>{5940675A-B579-460E-94D1-54222C63F5DA}</a:tableStyleId>
              </a:tblPr>
              <a:tblGrid>
                <a:gridCol w="4929806">
                  <a:extLst>
                    <a:ext uri="{9D8B030D-6E8A-4147-A177-3AD203B41FA5}">
                      <a16:colId xmlns:a16="http://schemas.microsoft.com/office/drawing/2014/main" val="2811622397"/>
                    </a:ext>
                  </a:extLst>
                </a:gridCol>
                <a:gridCol w="4974590">
                  <a:extLst>
                    <a:ext uri="{9D8B030D-6E8A-4147-A177-3AD203B41FA5}">
                      <a16:colId xmlns:a16="http://schemas.microsoft.com/office/drawing/2014/main" val="2757746333"/>
                    </a:ext>
                  </a:extLst>
                </a:gridCol>
              </a:tblGrid>
              <a:tr h="409736">
                <a:tc>
                  <a:txBody>
                    <a:bodyPr/>
                    <a:lstStyle/>
                    <a:p>
                      <a:r>
                        <a:rPr lang="en-GB"/>
                        <a:t>                               BENEFITS</a:t>
                      </a:r>
                    </a:p>
                  </a:txBody>
                  <a:tcPr/>
                </a:tc>
                <a:tc>
                  <a:txBody>
                    <a:bodyPr/>
                    <a:lstStyle/>
                    <a:p>
                      <a:r>
                        <a:rPr lang="en-GB"/>
                        <a:t>                           LIMITATIONS</a:t>
                      </a:r>
                    </a:p>
                  </a:txBody>
                  <a:tcPr/>
                </a:tc>
                <a:extLst>
                  <a:ext uri="{0D108BD9-81ED-4DB2-BD59-A6C34878D82A}">
                    <a16:rowId xmlns:a16="http://schemas.microsoft.com/office/drawing/2014/main" val="2669430376"/>
                  </a:ext>
                </a:extLst>
              </a:tr>
              <a:tr h="409736">
                <a:tc>
                  <a:txBody>
                    <a:bodyPr/>
                    <a:lstStyle/>
                    <a:p>
                      <a:r>
                        <a:rPr lang="en-GB" sz="1600"/>
                        <a:t>Task management (Routines, Responsibilities)</a:t>
                      </a:r>
                    </a:p>
                  </a:txBody>
                  <a:tcPr/>
                </a:tc>
                <a:tc>
                  <a:txBody>
                    <a:bodyPr/>
                    <a:lstStyle/>
                    <a:p>
                      <a:r>
                        <a:rPr lang="en-GB" sz="1600"/>
                        <a:t>Technical skills (some staff may need extra training)</a:t>
                      </a:r>
                    </a:p>
                  </a:txBody>
                  <a:tcPr/>
                </a:tc>
                <a:extLst>
                  <a:ext uri="{0D108BD9-81ED-4DB2-BD59-A6C34878D82A}">
                    <a16:rowId xmlns:a16="http://schemas.microsoft.com/office/drawing/2014/main" val="684711141"/>
                  </a:ext>
                </a:extLst>
              </a:tr>
              <a:tr h="409736">
                <a:tc>
                  <a:txBody>
                    <a:bodyPr/>
                    <a:lstStyle/>
                    <a:p>
                      <a:r>
                        <a:rPr lang="en-GB" sz="1600"/>
                        <a:t>Data tracking (Medication, Diet, Health)</a:t>
                      </a:r>
                    </a:p>
                  </a:txBody>
                  <a:tcPr/>
                </a:tc>
                <a:tc>
                  <a:txBody>
                    <a:bodyPr/>
                    <a:lstStyle/>
                    <a:p>
                      <a:r>
                        <a:rPr lang="en-GB" sz="1600"/>
                        <a:t>Complexity Management (Keep to minimal spreadsheets to avoid confusion)</a:t>
                      </a:r>
                    </a:p>
                  </a:txBody>
                  <a:tcPr/>
                </a:tc>
                <a:extLst>
                  <a:ext uri="{0D108BD9-81ED-4DB2-BD59-A6C34878D82A}">
                    <a16:rowId xmlns:a16="http://schemas.microsoft.com/office/drawing/2014/main" val="1769485500"/>
                  </a:ext>
                </a:extLst>
              </a:tr>
              <a:tr h="409736">
                <a:tc>
                  <a:txBody>
                    <a:bodyPr/>
                    <a:lstStyle/>
                    <a:p>
                      <a:r>
                        <a:rPr lang="en-GB" sz="1600"/>
                        <a:t>Scheduling (Shifts, Cancelations)</a:t>
                      </a:r>
                    </a:p>
                  </a:txBody>
                  <a:tcPr/>
                </a:tc>
                <a:tc>
                  <a:txBody>
                    <a:bodyPr/>
                    <a:lstStyle/>
                    <a:p>
                      <a:r>
                        <a:rPr lang="en-GB" sz="1600"/>
                        <a:t>Reporting (Not as advanced as more specialized tools)</a:t>
                      </a:r>
                    </a:p>
                  </a:txBody>
                  <a:tcPr/>
                </a:tc>
                <a:extLst>
                  <a:ext uri="{0D108BD9-81ED-4DB2-BD59-A6C34878D82A}">
                    <a16:rowId xmlns:a16="http://schemas.microsoft.com/office/drawing/2014/main" val="1430143878"/>
                  </a:ext>
                </a:extLst>
              </a:tr>
              <a:tr h="409736">
                <a:tc>
                  <a:txBody>
                    <a:bodyPr/>
                    <a:lstStyle/>
                    <a:p>
                      <a:r>
                        <a:rPr lang="en-GB" sz="1600"/>
                        <a:t>Reporting (Staff performance, patient care)</a:t>
                      </a:r>
                    </a:p>
                  </a:txBody>
                  <a:tcPr/>
                </a:tc>
                <a:tc>
                  <a:txBody>
                    <a:bodyPr/>
                    <a:lstStyle/>
                    <a:p>
                      <a:endParaRPr lang="en-GB"/>
                    </a:p>
                  </a:txBody>
                  <a:tcPr/>
                </a:tc>
                <a:extLst>
                  <a:ext uri="{0D108BD9-81ED-4DB2-BD59-A6C34878D82A}">
                    <a16:rowId xmlns:a16="http://schemas.microsoft.com/office/drawing/2014/main" val="3673485838"/>
                  </a:ext>
                </a:extLst>
              </a:tr>
            </a:tbl>
          </a:graphicData>
        </a:graphic>
      </p:graphicFrame>
      <p:sp>
        <p:nvSpPr>
          <p:cNvPr id="5" name="TextBox 4">
            <a:extLst>
              <a:ext uri="{FF2B5EF4-FFF2-40B4-BE49-F238E27FC236}">
                <a16:creationId xmlns:a16="http://schemas.microsoft.com/office/drawing/2014/main" id="{0E9BCD4A-FB9F-B5E0-F50E-6B3BD1FEDFAA}"/>
              </a:ext>
            </a:extLst>
          </p:cNvPr>
          <p:cNvSpPr txBox="1"/>
          <p:nvPr/>
        </p:nvSpPr>
        <p:spPr>
          <a:xfrm>
            <a:off x="9114209" y="4022146"/>
            <a:ext cx="4021984" cy="369332"/>
          </a:xfrm>
          <a:prstGeom prst="rect">
            <a:avLst/>
          </a:prstGeom>
          <a:noFill/>
        </p:spPr>
        <p:txBody>
          <a:bodyPr wrap="square" rtlCol="0">
            <a:spAutoFit/>
          </a:bodyPr>
          <a:lstStyle/>
          <a:p>
            <a:r>
              <a:rPr lang="en-GB" sz="1600" b="1"/>
              <a:t>   Rose, (2025</a:t>
            </a:r>
            <a:r>
              <a:rPr lang="en-GB"/>
              <a:t>)</a:t>
            </a:r>
          </a:p>
        </p:txBody>
      </p:sp>
      <p:sp>
        <p:nvSpPr>
          <p:cNvPr id="6" name="TextBox 5">
            <a:extLst>
              <a:ext uri="{FF2B5EF4-FFF2-40B4-BE49-F238E27FC236}">
                <a16:creationId xmlns:a16="http://schemas.microsoft.com/office/drawing/2014/main" id="{BC08B74F-6AC7-04FB-BE8A-1732AEFAB5AB}"/>
              </a:ext>
            </a:extLst>
          </p:cNvPr>
          <p:cNvSpPr txBox="1"/>
          <p:nvPr/>
        </p:nvSpPr>
        <p:spPr>
          <a:xfrm>
            <a:off x="1220805" y="4898571"/>
            <a:ext cx="9904396" cy="923330"/>
          </a:xfrm>
          <a:prstGeom prst="rect">
            <a:avLst/>
          </a:prstGeom>
          <a:noFill/>
        </p:spPr>
        <p:txBody>
          <a:bodyPr wrap="square" rtlCol="0">
            <a:spAutoFit/>
          </a:bodyPr>
          <a:lstStyle/>
          <a:p>
            <a:r>
              <a:rPr lang="en-GB" dirty="0"/>
              <a:t>In summary I feel greenfield can benefit from using excel as it is easily accessible, cost effective and will reduce administrative time leading to more one-on-one care for the clients at the care home and make them a priority.</a:t>
            </a:r>
          </a:p>
        </p:txBody>
      </p:sp>
    </p:spTree>
    <p:extLst>
      <p:ext uri="{BB962C8B-B14F-4D97-AF65-F5344CB8AC3E}">
        <p14:creationId xmlns:p14="http://schemas.microsoft.com/office/powerpoint/2010/main" val="1207524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215D2-D12B-BBB6-97FF-D3D90F0206BA}"/>
              </a:ext>
            </a:extLst>
          </p:cNvPr>
          <p:cNvSpPr>
            <a:spLocks noGrp="1"/>
          </p:cNvSpPr>
          <p:nvPr>
            <p:ph type="title"/>
          </p:nvPr>
        </p:nvSpPr>
        <p:spPr/>
        <p:txBody>
          <a:bodyPr/>
          <a:lstStyle/>
          <a:p>
            <a:r>
              <a:rPr lang="en-US" b="1" dirty="0">
                <a:latin typeface="Avenir Next LT Pro Light"/>
              </a:rPr>
              <a:t>REFERENCE LIST: TASK 1</a:t>
            </a:r>
            <a:endParaRPr lang="en-US" dirty="0"/>
          </a:p>
        </p:txBody>
      </p:sp>
      <p:sp>
        <p:nvSpPr>
          <p:cNvPr id="5" name="Content Placeholder 4">
            <a:extLst>
              <a:ext uri="{FF2B5EF4-FFF2-40B4-BE49-F238E27FC236}">
                <a16:creationId xmlns:a16="http://schemas.microsoft.com/office/drawing/2014/main" id="{57EC517A-2624-FD34-D30D-2CD332A1F143}"/>
              </a:ext>
            </a:extLst>
          </p:cNvPr>
          <p:cNvSpPr>
            <a:spLocks noGrp="1"/>
          </p:cNvSpPr>
          <p:nvPr>
            <p:ph idx="1"/>
          </p:nvPr>
        </p:nvSpPr>
        <p:spPr>
          <a:xfrm flipV="1">
            <a:off x="-987998" y="4359634"/>
            <a:ext cx="10058400" cy="45719"/>
          </a:xfrm>
        </p:spPr>
        <p:txBody>
          <a:bodyPr>
            <a:normAutofit fontScale="25000" lnSpcReduction="20000"/>
          </a:bodyPr>
          <a:lstStyle/>
          <a:p>
            <a:r>
              <a:rPr lang="en-GB"/>
              <a:t>[1]</a:t>
            </a:r>
          </a:p>
          <a:p>
            <a:endParaRPr lang="en-GB"/>
          </a:p>
          <a:p>
            <a:endParaRPr lang="en-GB"/>
          </a:p>
          <a:p>
            <a:endParaRPr lang="en-GB"/>
          </a:p>
          <a:p>
            <a:r>
              <a:rPr lang="en-GB"/>
              <a:t>[2] </a:t>
            </a:r>
          </a:p>
        </p:txBody>
      </p:sp>
      <p:sp>
        <p:nvSpPr>
          <p:cNvPr id="6" name="Rectangle 2">
            <a:extLst>
              <a:ext uri="{FF2B5EF4-FFF2-40B4-BE49-F238E27FC236}">
                <a16:creationId xmlns:a16="http://schemas.microsoft.com/office/drawing/2014/main" id="{0A72A19F-EA84-F06D-F5F4-0F3D5DD3AD5A}"/>
              </a:ext>
            </a:extLst>
          </p:cNvPr>
          <p:cNvSpPr>
            <a:spLocks noChangeArrowheads="1"/>
          </p:cNvSpPr>
          <p:nvPr/>
        </p:nvSpPr>
        <p:spPr bwMode="auto">
          <a:xfrm>
            <a:off x="1097280" y="1984429"/>
            <a:ext cx="9757317"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600" dirty="0">
                <a:latin typeface="Arial"/>
                <a:cs typeface="Arial"/>
              </a:rPr>
              <a:t>​</a:t>
            </a:r>
            <a:r>
              <a:rPr lang="en-US" altLang="en-US" sz="1600" u="sng" dirty="0">
                <a:latin typeface="Arial"/>
                <a:cs typeface="Arial"/>
              </a:rPr>
              <a:t>Care Management Matters </a:t>
            </a:r>
            <a:r>
              <a:rPr lang="en-US" altLang="en-US" sz="1600" dirty="0">
                <a:latin typeface="Arial"/>
                <a:cs typeface="Arial"/>
              </a:rPr>
              <a:t>(2025). </a:t>
            </a:r>
            <a:r>
              <a:rPr lang="en-US" altLang="en-US" sz="1600" i="1" dirty="0">
                <a:latin typeface="Arial"/>
                <a:cs typeface="Arial"/>
              </a:rPr>
              <a:t>Homecare information gaps revealed in new report</a:t>
            </a:r>
            <a:r>
              <a:rPr lang="en-US" altLang="en-US" sz="1600" dirty="0">
                <a:latin typeface="Arial"/>
                <a:cs typeface="Arial"/>
              </a:rPr>
              <a:t>. [online] Available at: </a:t>
            </a:r>
            <a:r>
              <a:rPr lang="en-US" altLang="en-US" sz="1600" dirty="0">
                <a:latin typeface="Arial"/>
                <a:cs typeface="Arial"/>
                <a:hlinkClick r:id="rId2">
                  <a:extLst>
                    <a:ext uri="{A12FA001-AC4F-418D-AE19-62706E023703}">
                      <ahyp:hlinkClr xmlns:ahyp="http://schemas.microsoft.com/office/drawing/2018/hyperlinkcolor" val="tx"/>
                    </a:ext>
                  </a:extLst>
                </a:hlinkClick>
              </a:rPr>
              <a:t>https://www.caremanagementmatters.co.uk/homecare-information-gaps-revealed-in-new-report/</a:t>
            </a:r>
            <a:r>
              <a:rPr lang="en-US" altLang="en-US" sz="1600" dirty="0">
                <a:latin typeface="Arial"/>
                <a:cs typeface="Arial"/>
              </a:rPr>
              <a:t>  [Accessed 25 January 2026]. </a:t>
            </a:r>
          </a:p>
          <a:p>
            <a:pPr lvl="0" eaLnBrk="0" fontAlgn="base" hangingPunct="0">
              <a:spcBef>
                <a:spcPct val="0"/>
              </a:spcBef>
              <a:spcAft>
                <a:spcPct val="0"/>
              </a:spcAft>
            </a:pPr>
            <a:endParaRPr lang="en-GB" sz="16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lvl="0" eaLnBrk="0" fontAlgn="base" hangingPunct="0">
              <a:spcBef>
                <a:spcPct val="0"/>
              </a:spcBef>
              <a:spcAft>
                <a:spcPct val="0"/>
              </a:spcAft>
            </a:pPr>
            <a:r>
              <a:rPr lang="en-GB" sz="1600" dirty="0">
                <a:latin typeface="Arial"/>
                <a:cs typeface="Arial"/>
                <a:hlinkClick r:id="rId3">
                  <a:extLst>
                    <a:ext uri="{A12FA001-AC4F-418D-AE19-62706E023703}">
                      <ahyp:hlinkClr xmlns:ahyp="http://schemas.microsoft.com/office/drawing/2018/hyperlinkcolor" val="tx"/>
                    </a:ext>
                  </a:extLst>
                </a:hlinkClick>
              </a:rPr>
              <a:t>Department of Health and Social Care</a:t>
            </a:r>
            <a:r>
              <a:rPr lang="en-GB" sz="1600" dirty="0">
                <a:latin typeface="Arial"/>
                <a:cs typeface="Arial"/>
              </a:rPr>
              <a:t> (2025). </a:t>
            </a:r>
            <a:r>
              <a:rPr lang="en-GB" sz="1600" i="1" dirty="0">
                <a:latin typeface="Arial"/>
                <a:cs typeface="Arial"/>
              </a:rPr>
              <a:t>Major NHS AI trial delivers unprecedented time and cost savings.</a:t>
            </a:r>
            <a:r>
              <a:rPr lang="en-GB" sz="1600" dirty="0">
                <a:latin typeface="Arial"/>
                <a:cs typeface="Arial"/>
              </a:rPr>
              <a:t> [online] Available at: </a:t>
            </a:r>
            <a:r>
              <a:rPr lang="en-GB" sz="1600" dirty="0">
                <a:latin typeface="Arial"/>
                <a:cs typeface="Arial"/>
                <a:hlinkClick r:id="rId4" tooltip="Original URL: https://www.gov.uk/government/news/major-nhs-ai-trial-delivers-unprecedented-time-and-cost-savings. Click or tap if you trust this link.">
                  <a:extLst>
                    <a:ext uri="{A12FA001-AC4F-418D-AE19-62706E023703}">
                      <ahyp:hlinkClr xmlns:ahyp="http://schemas.microsoft.com/office/drawing/2018/hyperlinkcolor" val="tx"/>
                    </a:ext>
                  </a:extLst>
                </a:hlinkClick>
              </a:rPr>
              <a:t>https://www.gov.uk/government/news/major-nhs-ai-trial-delivers-unprecedented-time-and-cost-savings</a:t>
            </a:r>
            <a:r>
              <a:rPr lang="en-GB" sz="1600" dirty="0">
                <a:latin typeface="Arial"/>
                <a:cs typeface="Arial"/>
              </a:rPr>
              <a:t> [Accessed 25 January 2026].</a:t>
            </a:r>
          </a:p>
          <a:p>
            <a:pPr lvl="0" eaLnBrk="0" fontAlgn="base" hangingPunct="0">
              <a:spcBef>
                <a:spcPct val="0"/>
              </a:spcBef>
              <a:spcAft>
                <a:spcPct val="0"/>
              </a:spcAft>
            </a:pPr>
            <a:endParaRPr lang="en-US" altLang="en-US" sz="1600" dirty="0">
              <a:latin typeface="Arial" panose="020B0604020202020204" pitchFamily="34" charset="0"/>
              <a:cs typeface="Arial" panose="020B0604020202020204" pitchFamily="34" charset="0"/>
            </a:endParaRPr>
          </a:p>
          <a:p>
            <a:pPr fontAlgn="base"/>
            <a:r>
              <a:rPr lang="en-GB" sz="1600" u="sng" dirty="0">
                <a:latin typeface="Arial"/>
                <a:cs typeface="Arial"/>
              </a:rPr>
              <a:t>Rose, D.(2025) </a:t>
            </a:r>
            <a:r>
              <a:rPr lang="en-GB" sz="1600" i="1" dirty="0">
                <a:latin typeface="Arial"/>
                <a:cs typeface="Arial"/>
              </a:rPr>
              <a:t>Agile Project Management: Comparing Agile Tools Explore the benefits of Excel. [online] Available at: </a:t>
            </a:r>
            <a:r>
              <a:rPr lang="en-GB" sz="16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Explore the benefits of Excel | LinkedIn Learning</a:t>
            </a:r>
            <a:r>
              <a:rPr lang="en-GB" sz="1600" dirty="0">
                <a:latin typeface="Arial" panose="020B0604020202020204" pitchFamily="34" charset="0"/>
                <a:cs typeface="Arial" panose="020B0604020202020204" pitchFamily="34" charset="0"/>
              </a:rPr>
              <a:t> [Accessed 04 February 2026].</a:t>
            </a:r>
          </a:p>
          <a:p>
            <a:pPr fontAlgn="base"/>
            <a:endParaRPr lang="en-GB" sz="1600" i="1" dirty="0">
              <a:latin typeface="Arial" panose="020B0604020202020204" pitchFamily="34" charset="0"/>
              <a:cs typeface="Arial" panose="020B0604020202020204" pitchFamily="34" charset="0"/>
            </a:endParaRPr>
          </a:p>
          <a:p>
            <a:pPr fontAlgn="base"/>
            <a:r>
              <a:rPr lang="en-GB" sz="1600" u="sng" dirty="0">
                <a:latin typeface="Arial" panose="020B0604020202020204" pitchFamily="34" charset="0"/>
                <a:cs typeface="Arial" panose="020B0604020202020204" pitchFamily="34" charset="0"/>
              </a:rPr>
              <a:t>Rivers, D (2015</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Learning Excel 2016. [Online] Available at: </a:t>
            </a:r>
            <a:r>
              <a:rPr lang="en-GB" sz="16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Welcome | LinkedIn Learning</a:t>
            </a:r>
            <a:r>
              <a:rPr lang="en-GB" sz="1600" dirty="0">
                <a:latin typeface="Arial" panose="020B0604020202020204" pitchFamily="34" charset="0"/>
                <a:cs typeface="Arial" panose="020B0604020202020204" pitchFamily="34" charset="0"/>
              </a:rPr>
              <a:t> [Accessed 08 February 2026].</a:t>
            </a:r>
            <a:endParaRPr lang="en-GB" sz="1600" i="0" strike="noStrike" cap="none" normalizeH="0" baseline="0" dirty="0">
              <a:ln>
                <a:noFill/>
              </a:ln>
              <a:effectLst/>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0032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0FD5C-F26E-0FF1-E39E-ECA11A1324C2}"/>
              </a:ext>
            </a:extLst>
          </p:cNvPr>
          <p:cNvSpPr>
            <a:spLocks noGrp="1"/>
          </p:cNvSpPr>
          <p:nvPr>
            <p:ph type="title"/>
          </p:nvPr>
        </p:nvSpPr>
        <p:spPr>
          <a:xfrm>
            <a:off x="1097280" y="-115963"/>
            <a:ext cx="10058400" cy="1450757"/>
          </a:xfrm>
        </p:spPr>
        <p:txBody>
          <a:bodyPr/>
          <a:lstStyle/>
          <a:p>
            <a:r>
              <a:rPr lang="en-GB" b="1"/>
              <a:t>TASK 2 COMMUNICATION</a:t>
            </a:r>
          </a:p>
        </p:txBody>
      </p:sp>
      <p:sp>
        <p:nvSpPr>
          <p:cNvPr id="3" name="Content Placeholder 2">
            <a:extLst>
              <a:ext uri="{FF2B5EF4-FFF2-40B4-BE49-F238E27FC236}">
                <a16:creationId xmlns:a16="http://schemas.microsoft.com/office/drawing/2014/main" id="{BDA54D88-0BDD-41FC-6AA4-EE87C44B14FF}"/>
              </a:ext>
            </a:extLst>
          </p:cNvPr>
          <p:cNvSpPr>
            <a:spLocks noGrp="1"/>
          </p:cNvSpPr>
          <p:nvPr>
            <p:ph idx="1"/>
          </p:nvPr>
        </p:nvSpPr>
        <p:spPr>
          <a:xfrm>
            <a:off x="1032721" y="1449450"/>
            <a:ext cx="6406551" cy="4767305"/>
          </a:xfrm>
        </p:spPr>
        <p:txBody>
          <a:bodyPr vert="horz" lIns="0" tIns="45720" rIns="0" bIns="45720" rtlCol="0" anchor="t">
            <a:noAutofit/>
          </a:bodyPr>
          <a:lstStyle/>
          <a:p>
            <a:r>
              <a:rPr lang="en-US" sz="1600" b="1" dirty="0">
                <a:latin typeface="Avenir Next LT Pro"/>
                <a:cs typeface="Times New Roman"/>
              </a:rPr>
              <a:t>What is Microsoft Teams ? </a:t>
            </a:r>
            <a:endParaRPr lang="en-US" sz="1600" dirty="0">
              <a:latin typeface="Times New Roman"/>
              <a:cs typeface="Times New Roman"/>
            </a:endParaRPr>
          </a:p>
          <a:p>
            <a:r>
              <a:rPr lang="en-US" sz="1600" dirty="0">
                <a:latin typeface="Avenir Next LT Pro"/>
                <a:cs typeface="Times New Roman"/>
              </a:rPr>
              <a:t>A digital application that is tool used to communicate to others formally and informally. It has options to communicate using online meeting, file sharing video and voice calls. Teams app is under the umbrella of Microsoft 365 which includes OneNote, Word, Excel, PowerPoint, OneDrive and SharePoint. Which can connect us as unit using a digital hub for different uses such as channels, chats (private and public), conversations which are divided into teams. It’s designed to replicate social media functionality that offers a more straightforward way of communicating, compared to standard emails.  </a:t>
            </a:r>
            <a:r>
              <a:rPr lang="en-US" sz="1600" b="1" dirty="0">
                <a:latin typeface="Avenir Next LT Pro"/>
                <a:cs typeface="Times New Roman"/>
              </a:rPr>
              <a:t> Microsoft Support (2026)  Tapp (2019)</a:t>
            </a:r>
            <a:endParaRPr lang="en-US" sz="1600" dirty="0">
              <a:latin typeface="Avenir Next LT Pro"/>
              <a:cs typeface="Times New Roman"/>
            </a:endParaRPr>
          </a:p>
          <a:p>
            <a:r>
              <a:rPr lang="en-US" sz="1600" b="1" dirty="0">
                <a:latin typeface="Avenir Next LT Pro"/>
                <a:cs typeface="Times New Roman"/>
              </a:rPr>
              <a:t>Accessibility? </a:t>
            </a:r>
            <a:r>
              <a:rPr lang="en-US" sz="1600" dirty="0">
                <a:latin typeface="Avenir Next LT Pro"/>
                <a:cs typeface="Times New Roman"/>
              </a:rPr>
              <a:t>Microsoft teams is very adaptable and easy to use. It was created in mind for smooth sailing with different learning and working abilities. From simple steps by step guide found on their official website to tutorial videos that highlight the varied functions which are free for all to access and downloadable across most platforms.  </a:t>
            </a:r>
            <a:r>
              <a:rPr lang="en-US" sz="1600" b="1" dirty="0">
                <a:latin typeface="Avenir Next LT Pro"/>
                <a:cs typeface="Times New Roman"/>
              </a:rPr>
              <a:t>Long &amp; Clark (2021) </a:t>
            </a:r>
            <a:endParaRPr lang="en-US" sz="1600" dirty="0"/>
          </a:p>
          <a:p>
            <a:endParaRPr lang="en-US" dirty="0">
              <a:latin typeface="Times New Roman"/>
              <a:cs typeface="Times New Roman"/>
            </a:endParaRPr>
          </a:p>
          <a:p>
            <a:endParaRPr lang="en-GB" dirty="0"/>
          </a:p>
          <a:p>
            <a:endParaRPr lang="en-GB" dirty="0"/>
          </a:p>
          <a:p>
            <a:endParaRPr lang="en-GB" dirty="0"/>
          </a:p>
        </p:txBody>
      </p:sp>
      <p:sp>
        <p:nvSpPr>
          <p:cNvPr id="4" name="TextBox 3">
            <a:extLst>
              <a:ext uri="{FF2B5EF4-FFF2-40B4-BE49-F238E27FC236}">
                <a16:creationId xmlns:a16="http://schemas.microsoft.com/office/drawing/2014/main" id="{E33F1037-7BE1-426F-96C3-F02336CFB486}"/>
              </a:ext>
            </a:extLst>
          </p:cNvPr>
          <p:cNvSpPr txBox="1"/>
          <p:nvPr/>
        </p:nvSpPr>
        <p:spPr>
          <a:xfrm>
            <a:off x="7512024" y="1928913"/>
            <a:ext cx="3794448"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At Greenfield we acknowledge that we live in a digital age and to get a workflow going, we have decided to include teams into workplace so individuals such as </a:t>
            </a:r>
            <a:endParaRPr lang="en-US" dirty="0"/>
          </a:p>
          <a:p>
            <a:pPr marL="285750" indent="-285750">
              <a:buFont typeface="Arial"/>
              <a:buChar char="•"/>
            </a:pPr>
            <a:r>
              <a:rPr lang="en-US" sz="1600" dirty="0"/>
              <a:t>Care coordinators </a:t>
            </a:r>
            <a:endParaRPr lang="en-US" dirty="0"/>
          </a:p>
          <a:p>
            <a:pPr marL="285750" indent="-285750">
              <a:buFont typeface="Arial"/>
              <a:buChar char="•"/>
            </a:pPr>
            <a:r>
              <a:rPr lang="en-US" sz="1600" dirty="0"/>
              <a:t>Nurses </a:t>
            </a:r>
            <a:endParaRPr lang="en-US" dirty="0"/>
          </a:p>
          <a:p>
            <a:pPr marL="285750" indent="-285750">
              <a:buFont typeface="Arial"/>
              <a:buChar char="•"/>
            </a:pPr>
            <a:r>
              <a:rPr lang="en-US" sz="1600" dirty="0"/>
              <a:t>Admin team </a:t>
            </a:r>
            <a:endParaRPr lang="en-US" dirty="0"/>
          </a:p>
          <a:p>
            <a:pPr marL="285750" indent="-285750">
              <a:buFont typeface="Arial"/>
              <a:buChar char="•"/>
            </a:pPr>
            <a:r>
              <a:rPr lang="en-US" sz="1600" dirty="0"/>
              <a:t>Management </a:t>
            </a:r>
            <a:endParaRPr lang="en-US" dirty="0"/>
          </a:p>
          <a:p>
            <a:r>
              <a:rPr lang="en-US" sz="1600" dirty="0"/>
              <a:t> can all over see </a:t>
            </a:r>
            <a:r>
              <a:rPr lang="en-GB" sz="1600" dirty="0"/>
              <a:t>and edit </a:t>
            </a:r>
            <a:r>
              <a:rPr lang="en-US" sz="1600" dirty="0"/>
              <a:t>documents</a:t>
            </a:r>
            <a:r>
              <a:rPr lang="en-GB" sz="1600" dirty="0"/>
              <a:t>. </a:t>
            </a:r>
          </a:p>
          <a:p>
            <a:r>
              <a:rPr lang="en-US" sz="1600" dirty="0"/>
              <a:t>Staff will be able to use this </a:t>
            </a:r>
            <a:r>
              <a:rPr lang="en-GB" sz="1600" dirty="0"/>
              <a:t>A</a:t>
            </a:r>
            <a:r>
              <a:rPr lang="en-US" sz="1600" dirty="0"/>
              <a:t>p</a:t>
            </a:r>
            <a:r>
              <a:rPr lang="en-GB" sz="1600" dirty="0"/>
              <a:t>p to: </a:t>
            </a:r>
          </a:p>
          <a:p>
            <a:pPr marL="285750" indent="-285750">
              <a:buFont typeface="Arial" panose="020B0604020202020204" pitchFamily="34" charset="0"/>
              <a:buChar char="•"/>
            </a:pPr>
            <a:r>
              <a:rPr lang="en-GB" sz="1600" dirty="0"/>
              <a:t>Ga</a:t>
            </a:r>
            <a:r>
              <a:rPr lang="en-US" sz="1600" dirty="0"/>
              <a:t>in access as it's free to use. </a:t>
            </a:r>
            <a:endParaRPr lang="en-GB" sz="1600" dirty="0"/>
          </a:p>
          <a:p>
            <a:pPr marL="285750" indent="-285750">
              <a:buFont typeface="Arial" panose="020B0604020202020204" pitchFamily="34" charset="0"/>
              <a:buChar char="•"/>
            </a:pPr>
            <a:r>
              <a:rPr lang="en-GB" sz="1600" dirty="0"/>
              <a:t>Use </a:t>
            </a:r>
            <a:r>
              <a:rPr lang="en-GB" sz="1600" dirty="0" err="1"/>
              <a:t>st</a:t>
            </a:r>
            <a:r>
              <a:rPr lang="en-US" sz="1600" dirty="0"/>
              <a:t>ep</a:t>
            </a:r>
            <a:r>
              <a:rPr lang="en-GB" sz="1600" dirty="0"/>
              <a:t> </a:t>
            </a:r>
            <a:r>
              <a:rPr lang="en-US" sz="1600" dirty="0"/>
              <a:t>by step tutorial on their official website</a:t>
            </a:r>
            <a:r>
              <a:rPr lang="en-GB" sz="1600" dirty="0"/>
              <a:t>.</a:t>
            </a:r>
            <a:r>
              <a:rPr lang="en-US" sz="1600" dirty="0"/>
              <a:t> </a:t>
            </a:r>
            <a:endParaRPr lang="en-GB" sz="1600" dirty="0"/>
          </a:p>
          <a:p>
            <a:pPr marL="285750" indent="-285750">
              <a:buFont typeface="Arial" panose="020B0604020202020204" pitchFamily="34" charset="0"/>
              <a:buChar char="•"/>
            </a:pPr>
            <a:r>
              <a:rPr lang="en-GB" sz="1600" dirty="0"/>
              <a:t>Communicate </a:t>
            </a:r>
            <a:r>
              <a:rPr lang="en-US" sz="1600" dirty="0"/>
              <a:t>to each other from the admin team in the office to carers working in the field by using the chat, messaging and calls </a:t>
            </a:r>
            <a:r>
              <a:rPr lang="en-GB" sz="1600" dirty="0"/>
              <a:t>tools</a:t>
            </a:r>
            <a:endParaRPr lang="en-US" dirty="0"/>
          </a:p>
          <a:p>
            <a:endParaRPr lang="en-US" dirty="0"/>
          </a:p>
          <a:p>
            <a:endParaRPr lang="en-US" dirty="0"/>
          </a:p>
        </p:txBody>
      </p:sp>
      <p:sp>
        <p:nvSpPr>
          <p:cNvPr id="5" name="TextBox 4">
            <a:extLst>
              <a:ext uri="{FF2B5EF4-FFF2-40B4-BE49-F238E27FC236}">
                <a16:creationId xmlns:a16="http://schemas.microsoft.com/office/drawing/2014/main" id="{8C859E1A-F6BC-2E25-F956-5FE9A89E7F64}"/>
              </a:ext>
            </a:extLst>
          </p:cNvPr>
          <p:cNvSpPr txBox="1"/>
          <p:nvPr/>
        </p:nvSpPr>
        <p:spPr>
          <a:xfrm>
            <a:off x="7507377" y="1536779"/>
            <a:ext cx="36830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Greenfield Agency </a:t>
            </a:r>
          </a:p>
        </p:txBody>
      </p:sp>
      <p:cxnSp>
        <p:nvCxnSpPr>
          <p:cNvPr id="6" name="Straight Arrow Connector 5">
            <a:extLst>
              <a:ext uri="{FF2B5EF4-FFF2-40B4-BE49-F238E27FC236}">
                <a16:creationId xmlns:a16="http://schemas.microsoft.com/office/drawing/2014/main" id="{11E48CEC-E969-F716-C264-6127E13B82BC}"/>
              </a:ext>
            </a:extLst>
          </p:cNvPr>
          <p:cNvCxnSpPr/>
          <p:nvPr/>
        </p:nvCxnSpPr>
        <p:spPr>
          <a:xfrm flipH="1">
            <a:off x="7411105" y="1930558"/>
            <a:ext cx="56334" cy="4532862"/>
          </a:xfrm>
          <a:prstGeom prst="straightConnector1">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27656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4CCBE-68A3-AA33-1848-7571209DFF0F}"/>
              </a:ext>
            </a:extLst>
          </p:cNvPr>
          <p:cNvSpPr>
            <a:spLocks noGrp="1"/>
          </p:cNvSpPr>
          <p:nvPr>
            <p:ph type="title"/>
          </p:nvPr>
        </p:nvSpPr>
        <p:spPr>
          <a:xfrm>
            <a:off x="1066800" y="-194628"/>
            <a:ext cx="10058400" cy="1450757"/>
          </a:xfrm>
        </p:spPr>
        <p:txBody>
          <a:bodyPr>
            <a:normAutofit/>
          </a:bodyPr>
          <a:lstStyle/>
          <a:p>
            <a:r>
              <a:rPr lang="en-US" b="1"/>
              <a:t>Advantages and Challenges </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4">
            <a:extLst>
              <a:ext uri="{FF2B5EF4-FFF2-40B4-BE49-F238E27FC236}">
                <a16:creationId xmlns:a16="http://schemas.microsoft.com/office/drawing/2014/main" id="{3162FB2C-CC99-6745-7D5E-4FC8BFDF6CD4}"/>
              </a:ext>
            </a:extLst>
          </p:cNvPr>
          <p:cNvGraphicFramePr>
            <a:graphicFrameLocks noGrp="1"/>
          </p:cNvGraphicFramePr>
          <p:nvPr>
            <p:ph idx="1"/>
            <p:extLst>
              <p:ext uri="{D42A27DB-BD31-4B8C-83A1-F6EECF244321}">
                <p14:modId xmlns:p14="http://schemas.microsoft.com/office/powerpoint/2010/main" val="1591989223"/>
              </p:ext>
            </p:extLst>
          </p:nvPr>
        </p:nvGraphicFramePr>
        <p:xfrm>
          <a:off x="1189747" y="1739081"/>
          <a:ext cx="9642793" cy="4808825"/>
        </p:xfrm>
        <a:graphic>
          <a:graphicData uri="http://schemas.openxmlformats.org/drawingml/2006/table">
            <a:tbl>
              <a:tblPr firstRow="1" bandRow="1">
                <a:tableStyleId>{9D7B26C5-4107-4FEC-AEDC-1716B250A1EF}</a:tableStyleId>
              </a:tblPr>
              <a:tblGrid>
                <a:gridCol w="4556448">
                  <a:extLst>
                    <a:ext uri="{9D8B030D-6E8A-4147-A177-3AD203B41FA5}">
                      <a16:colId xmlns:a16="http://schemas.microsoft.com/office/drawing/2014/main" val="252718596"/>
                    </a:ext>
                  </a:extLst>
                </a:gridCol>
                <a:gridCol w="5086345">
                  <a:extLst>
                    <a:ext uri="{9D8B030D-6E8A-4147-A177-3AD203B41FA5}">
                      <a16:colId xmlns:a16="http://schemas.microsoft.com/office/drawing/2014/main" val="271302914"/>
                    </a:ext>
                  </a:extLst>
                </a:gridCol>
              </a:tblGrid>
              <a:tr h="295245">
                <a:tc>
                  <a:txBody>
                    <a:bodyPr/>
                    <a:lstStyle/>
                    <a:p>
                      <a:pPr marL="0" algn="ctr" rtl="0" eaLnBrk="1" latinLnBrk="0" hangingPunct="1">
                        <a:buNone/>
                      </a:pPr>
                      <a:r>
                        <a:rPr lang="en-US" sz="1700" kern="1200">
                          <a:solidFill>
                            <a:srgbClr val="000000"/>
                          </a:solidFill>
                          <a:effectLst/>
                        </a:rPr>
                        <a:t>Pros  </a:t>
                      </a:r>
                      <a:endParaRPr lang="en-US" sz="1700">
                        <a:effectLst/>
                      </a:endParaRPr>
                    </a:p>
                  </a:txBody>
                  <a:tcPr marL="0" marR="0" marT="0" marB="0" anchor="ctr"/>
                </a:tc>
                <a:tc>
                  <a:txBody>
                    <a:bodyPr/>
                    <a:lstStyle/>
                    <a:p>
                      <a:pPr marL="0" algn="ctr" rtl="0" eaLnBrk="1" latinLnBrk="0" hangingPunct="1">
                        <a:buNone/>
                      </a:pPr>
                      <a:r>
                        <a:rPr lang="en-US" sz="1700" kern="1200">
                          <a:solidFill>
                            <a:srgbClr val="000000"/>
                          </a:solidFill>
                          <a:effectLst/>
                        </a:rPr>
                        <a:t>Cons </a:t>
                      </a:r>
                      <a:endParaRPr lang="en-US" sz="1700">
                        <a:effectLst/>
                      </a:endParaRPr>
                    </a:p>
                  </a:txBody>
                  <a:tcPr marL="0" marR="0" marT="0" marB="0" anchor="ctr"/>
                </a:tc>
                <a:extLst>
                  <a:ext uri="{0D108BD9-81ED-4DB2-BD59-A6C34878D82A}">
                    <a16:rowId xmlns:a16="http://schemas.microsoft.com/office/drawing/2014/main" val="1597560203"/>
                  </a:ext>
                </a:extLst>
              </a:tr>
              <a:tr h="1270000">
                <a:tc>
                  <a:txBody>
                    <a:bodyPr/>
                    <a:lstStyle/>
                    <a:p>
                      <a:pPr marL="0" algn="l" rtl="0" eaLnBrk="1" latinLnBrk="0" hangingPunct="1">
                        <a:buNone/>
                      </a:pPr>
                      <a:r>
                        <a:rPr lang="en-US" sz="1700" kern="1200">
                          <a:solidFill>
                            <a:srgbClr val="000000"/>
                          </a:solidFill>
                          <a:effectLst/>
                        </a:rPr>
                        <a:t>The ability to set up conference possibilities from different locations </a:t>
                      </a:r>
                      <a:endParaRPr lang="en-US" sz="1700">
                        <a:effectLst/>
                      </a:endParaRPr>
                    </a:p>
                    <a:p>
                      <a:pPr marL="0" lvl="0" algn="l">
                        <a:buNone/>
                      </a:pPr>
                      <a:endParaRPr lang="en-US" sz="1700">
                        <a:effectLst/>
                      </a:endParaRPr>
                    </a:p>
                  </a:txBody>
                  <a:tcPr marL="0" marR="0" marT="0" marB="0" anchor="ctr"/>
                </a:tc>
                <a:tc>
                  <a:txBody>
                    <a:bodyPr/>
                    <a:lstStyle/>
                    <a:p>
                      <a:pPr marL="0" algn="l" rtl="0" eaLnBrk="1" latinLnBrk="0" hangingPunct="1">
                        <a:buNone/>
                      </a:pPr>
                      <a:r>
                        <a:rPr lang="en-US" sz="1700" kern="1200">
                          <a:solidFill>
                            <a:srgbClr val="000000"/>
                          </a:solidFill>
                          <a:effectLst/>
                        </a:rPr>
                        <a:t>Unable to do live streaming due to the nature of the platform. You would have to get an additional licensing and arrangement all together to make it work.  </a:t>
                      </a:r>
                    </a:p>
                    <a:p>
                      <a:pPr marL="0" lvl="0" algn="l">
                        <a:buNone/>
                      </a:pPr>
                      <a:endParaRPr lang="en-US" sz="1700" kern="1200">
                        <a:solidFill>
                          <a:srgbClr val="000000"/>
                        </a:solidFill>
                        <a:effectLst/>
                      </a:endParaRPr>
                    </a:p>
                  </a:txBody>
                  <a:tcPr marL="0" marR="0" marT="0" marB="0" anchor="ctr"/>
                </a:tc>
                <a:extLst>
                  <a:ext uri="{0D108BD9-81ED-4DB2-BD59-A6C34878D82A}">
                    <a16:rowId xmlns:a16="http://schemas.microsoft.com/office/drawing/2014/main" val="4011012631"/>
                  </a:ext>
                </a:extLst>
              </a:tr>
              <a:tr h="1130300">
                <a:tc>
                  <a:txBody>
                    <a:bodyPr/>
                    <a:lstStyle/>
                    <a:p>
                      <a:pPr marL="0" algn="l" rtl="0" eaLnBrk="1" latinLnBrk="0" hangingPunct="1">
                        <a:buNone/>
                      </a:pPr>
                      <a:r>
                        <a:rPr lang="en-US" sz="1700" kern="1200">
                          <a:solidFill>
                            <a:srgbClr val="000000"/>
                          </a:solidFill>
                          <a:effectLst/>
                        </a:rPr>
                        <a:t>Collaborative work</a:t>
                      </a:r>
                      <a:endParaRPr lang="en-US" sz="1700">
                        <a:effectLst/>
                      </a:endParaRPr>
                    </a:p>
                    <a:p>
                      <a:pPr marL="0" lvl="0" algn="l">
                        <a:buNone/>
                      </a:pPr>
                      <a:r>
                        <a:rPr lang="en-US" sz="1700">
                          <a:effectLst/>
                        </a:rPr>
                        <a:t>Individuals or as a group can make changes, edit and share documents live. This gives the opportunity to contribute</a:t>
                      </a:r>
                    </a:p>
                  </a:txBody>
                  <a:tcPr marL="0" marR="0" marT="0" marB="0" anchor="ctr"/>
                </a:tc>
                <a:tc>
                  <a:txBody>
                    <a:bodyPr/>
                    <a:lstStyle/>
                    <a:p>
                      <a:pPr marL="0" algn="l" rtl="0" eaLnBrk="1" latinLnBrk="0" hangingPunct="1">
                        <a:buNone/>
                      </a:pPr>
                      <a:r>
                        <a:rPr lang="en-US" sz="1700" kern="1200">
                          <a:solidFill>
                            <a:srgbClr val="000000"/>
                          </a:solidFill>
                          <a:effectLst/>
                        </a:rPr>
                        <a:t>Since it's under the Microsoft 365 family, it works well with those products and windows. Better than other products. It can be limiting if you don’t have further access to those functions.  </a:t>
                      </a:r>
                      <a:endParaRPr lang="en-US" sz="1700">
                        <a:effectLst/>
                      </a:endParaRPr>
                    </a:p>
                  </a:txBody>
                  <a:tcPr marL="0" marR="0" marT="0" marB="0" anchor="ctr"/>
                </a:tc>
                <a:extLst>
                  <a:ext uri="{0D108BD9-81ED-4DB2-BD59-A6C34878D82A}">
                    <a16:rowId xmlns:a16="http://schemas.microsoft.com/office/drawing/2014/main" val="3001600135"/>
                  </a:ext>
                </a:extLst>
              </a:tr>
              <a:tr h="1337286">
                <a:tc>
                  <a:txBody>
                    <a:bodyPr/>
                    <a:lstStyle/>
                    <a:p>
                      <a:pPr marL="0" algn="l" rtl="0" eaLnBrk="1" latinLnBrk="0" hangingPunct="1">
                        <a:buNone/>
                      </a:pPr>
                      <a:r>
                        <a:rPr lang="en-US" sz="1700" kern="1200">
                          <a:solidFill>
                            <a:srgbClr val="000000"/>
                          </a:solidFill>
                          <a:effectLst/>
                        </a:rPr>
                        <a:t>Microsoft gives its users Security by adding extra measures like authenticator and passcode locks </a:t>
                      </a:r>
                      <a:endParaRPr lang="en-US" sz="1700">
                        <a:effectLst/>
                      </a:endParaRPr>
                    </a:p>
                  </a:txBody>
                  <a:tcPr marL="0" marR="0" marT="0" marB="0" anchor="ctr"/>
                </a:tc>
                <a:tc>
                  <a:txBody>
                    <a:bodyPr/>
                    <a:lstStyle/>
                    <a:p>
                      <a:pPr marL="0" algn="l" rtl="0" eaLnBrk="1" latinLnBrk="0" hangingPunct="1">
                        <a:buNone/>
                      </a:pPr>
                      <a:endParaRPr lang="en-US" sz="1700" kern="1200">
                        <a:solidFill>
                          <a:srgbClr val="000000"/>
                        </a:solidFill>
                        <a:effectLst/>
                      </a:endParaRPr>
                    </a:p>
                    <a:p>
                      <a:pPr marL="0" lvl="0" algn="l">
                        <a:buNone/>
                      </a:pPr>
                      <a:r>
                        <a:rPr lang="en-US" sz="1700" kern="1200">
                          <a:solidFill>
                            <a:srgbClr val="000000"/>
                          </a:solidFill>
                          <a:effectLst/>
                        </a:rPr>
                        <a:t>Not all programs are perfect and will have their downfalls at some point, but security all depends the procedures that are put in place and individual awareness for it to function seamlessly without outside interference. </a:t>
                      </a:r>
                    </a:p>
                    <a:p>
                      <a:pPr marL="0" lvl="0" algn="r">
                        <a:buNone/>
                      </a:pPr>
                      <a:r>
                        <a:rPr lang="en-US" sz="1800" b="1" u="none" strike="noStrike" kern="1200" noProof="0">
                          <a:solidFill>
                            <a:srgbClr val="000000"/>
                          </a:solidFill>
                          <a:effectLst/>
                        </a:rPr>
                        <a:t>Stevens (2020)</a:t>
                      </a:r>
                      <a:endParaRPr lang="en-US" b="1"/>
                    </a:p>
                    <a:p>
                      <a:pPr marL="0" lvl="0" algn="r">
                        <a:buNone/>
                      </a:pPr>
                      <a:endParaRPr lang="en-US" sz="1700" kern="1200">
                        <a:solidFill>
                          <a:srgbClr val="000000"/>
                        </a:solidFill>
                        <a:effectLst/>
                      </a:endParaRPr>
                    </a:p>
                  </a:txBody>
                  <a:tcPr marL="0" marR="0" marT="0" marB="0" anchor="ctr"/>
                </a:tc>
                <a:extLst>
                  <a:ext uri="{0D108BD9-81ED-4DB2-BD59-A6C34878D82A}">
                    <a16:rowId xmlns:a16="http://schemas.microsoft.com/office/drawing/2014/main" val="3956133097"/>
                  </a:ext>
                </a:extLst>
              </a:tr>
            </a:tbl>
          </a:graphicData>
        </a:graphic>
      </p:graphicFrame>
    </p:spTree>
    <p:extLst>
      <p:ext uri="{BB962C8B-B14F-4D97-AF65-F5344CB8AC3E}">
        <p14:creationId xmlns:p14="http://schemas.microsoft.com/office/powerpoint/2010/main" val="1942764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7F3CA-A2EF-C5CD-3679-9B72A5A01263}"/>
              </a:ext>
            </a:extLst>
          </p:cNvPr>
          <p:cNvSpPr>
            <a:spLocks noGrp="1"/>
          </p:cNvSpPr>
          <p:nvPr>
            <p:ph type="title"/>
          </p:nvPr>
        </p:nvSpPr>
        <p:spPr/>
        <p:txBody>
          <a:bodyPr/>
          <a:lstStyle/>
          <a:p>
            <a:r>
              <a:rPr lang="en-US" b="1"/>
              <a:t>REFERENCE LIST: TASK 2</a:t>
            </a:r>
            <a:r>
              <a:rPr lang="en-US"/>
              <a:t>   </a:t>
            </a:r>
          </a:p>
        </p:txBody>
      </p:sp>
      <p:sp>
        <p:nvSpPr>
          <p:cNvPr id="3" name="Content Placeholder 2">
            <a:extLst>
              <a:ext uri="{FF2B5EF4-FFF2-40B4-BE49-F238E27FC236}">
                <a16:creationId xmlns:a16="http://schemas.microsoft.com/office/drawing/2014/main" id="{96B96B86-A771-BE36-E1E2-20094C6E8D62}"/>
              </a:ext>
            </a:extLst>
          </p:cNvPr>
          <p:cNvSpPr>
            <a:spLocks noGrp="1"/>
          </p:cNvSpPr>
          <p:nvPr>
            <p:ph idx="1"/>
          </p:nvPr>
        </p:nvSpPr>
        <p:spPr/>
        <p:txBody>
          <a:bodyPr vert="horz" lIns="0" tIns="45720" rIns="0" bIns="45720" rtlCol="0" anchor="t">
            <a:normAutofit/>
          </a:bodyPr>
          <a:lstStyle/>
          <a:p>
            <a:pPr marL="0" indent="0">
              <a:buNone/>
            </a:pPr>
            <a:r>
              <a:rPr lang="en-US" sz="1600" dirty="0">
                <a:ea typeface="+mn-lt"/>
                <a:cs typeface="+mn-lt"/>
              </a:rPr>
              <a:t>Long. J &amp; Clark. S (2021) </a:t>
            </a:r>
            <a:r>
              <a:rPr lang="en-US" sz="1600" i="1" dirty="0">
                <a:ea typeface="+mn-lt"/>
                <a:cs typeface="+mn-lt"/>
              </a:rPr>
              <a:t>The Microsoft Teams playbook</a:t>
            </a:r>
            <a:r>
              <a:rPr lang="en-US" sz="1600" dirty="0">
                <a:ea typeface="+mn-lt"/>
                <a:cs typeface="+mn-lt"/>
              </a:rPr>
              <a:t>,  Elevate books</a:t>
            </a:r>
            <a:r>
              <a:rPr lang="en-US" sz="1600" dirty="0">
                <a:latin typeface="Arial"/>
                <a:cs typeface="Arial"/>
              </a:rPr>
              <a:t> </a:t>
            </a:r>
            <a:endParaRPr lang="en-US" sz="1600" dirty="0"/>
          </a:p>
          <a:p>
            <a:pPr marL="0" indent="0">
              <a:buNone/>
            </a:pPr>
            <a:r>
              <a:rPr lang="en-US" sz="1600" dirty="0">
                <a:ea typeface="+mn-lt"/>
                <a:cs typeface="+mn-lt"/>
              </a:rPr>
              <a:t>Microsoft support (2026), </a:t>
            </a:r>
            <a:r>
              <a:rPr lang="en-US" sz="1600" i="1" dirty="0">
                <a:ea typeface="+mn-lt"/>
                <a:cs typeface="+mn-lt"/>
              </a:rPr>
              <a:t>What is Microsoft teams. </a:t>
            </a:r>
            <a:r>
              <a:rPr lang="en-US" sz="1600" dirty="0">
                <a:ea typeface="+mn-lt"/>
                <a:cs typeface="+mn-lt"/>
              </a:rPr>
              <a:t>Available at </a:t>
            </a:r>
            <a:r>
              <a:rPr lang="en-US" sz="1600" dirty="0">
                <a:ea typeface="+mn-lt"/>
                <a:cs typeface="+mn-lt"/>
                <a:hlinkClick r:id="rId2"/>
              </a:rPr>
              <a:t>What is Microsoft Teams? - Microsoft Support</a:t>
            </a:r>
            <a:r>
              <a:rPr lang="en-US" sz="1600" dirty="0">
                <a:ea typeface="+mn-lt"/>
                <a:cs typeface="+mn-lt"/>
              </a:rPr>
              <a:t> (accessed: 12 Jan 2026)</a:t>
            </a:r>
            <a:endParaRPr lang="en-US" dirty="0"/>
          </a:p>
          <a:p>
            <a:pPr marL="0" indent="0">
              <a:buNone/>
            </a:pPr>
            <a:r>
              <a:rPr lang="en-US" sz="1600" dirty="0">
                <a:ea typeface="+mn-lt"/>
                <a:cs typeface="+mn-lt"/>
              </a:rPr>
              <a:t>Stevens. A (2020) </a:t>
            </a:r>
            <a:r>
              <a:rPr lang="en-US" sz="1600" i="1" dirty="0">
                <a:ea typeface="+mn-lt"/>
                <a:cs typeface="+mn-lt"/>
              </a:rPr>
              <a:t>Microsoft Teams for Education</a:t>
            </a:r>
            <a:r>
              <a:rPr lang="en-US" sz="1600" dirty="0">
                <a:ea typeface="+mn-lt"/>
                <a:cs typeface="+mn-lt"/>
              </a:rPr>
              <a:t>, independently published</a:t>
            </a:r>
            <a:r>
              <a:rPr lang="en-US" sz="1600" dirty="0">
                <a:latin typeface="Arial"/>
                <a:cs typeface="Arial"/>
              </a:rPr>
              <a:t> </a:t>
            </a:r>
            <a:endParaRPr lang="en-US" dirty="0"/>
          </a:p>
          <a:p>
            <a:pPr marL="0" indent="0">
              <a:buNone/>
            </a:pPr>
            <a:r>
              <a:rPr lang="en-US" sz="1600" dirty="0">
                <a:ea typeface="+mn-lt"/>
                <a:cs typeface="+mn-lt"/>
              </a:rPr>
              <a:t>Tapp. M (2019)</a:t>
            </a:r>
            <a:r>
              <a:rPr lang="en-US" sz="1600" i="1" dirty="0">
                <a:ea typeface="+mn-lt"/>
                <a:cs typeface="+mn-lt"/>
              </a:rPr>
              <a:t> Teaching With Teams, </a:t>
            </a:r>
            <a:r>
              <a:rPr lang="en-US" sz="1600" dirty="0">
                <a:ea typeface="+mn-lt"/>
                <a:cs typeface="+mn-lt"/>
              </a:rPr>
              <a:t>Innovative Practice in Higher Education, Vol 3, (PG:3)</a:t>
            </a:r>
            <a:r>
              <a:rPr lang="en-US" sz="1600" dirty="0">
                <a:latin typeface="Arial"/>
                <a:cs typeface="Arial"/>
              </a:rPr>
              <a:t> </a:t>
            </a:r>
            <a:endParaRPr lang="en-US" dirty="0"/>
          </a:p>
          <a:p>
            <a:pPr>
              <a:buAutoNum type="arabicPeriod"/>
            </a:pPr>
            <a:endParaRPr lang="en-US"/>
          </a:p>
          <a:p>
            <a:pPr marL="342900" indent="-342900">
              <a:buAutoNum type="arabicPeriod"/>
            </a:pPr>
            <a:endParaRPr lang="en-US" sz="1600" dirty="0"/>
          </a:p>
          <a:p>
            <a:pPr>
              <a:buAutoNum type="arabicPeriod"/>
            </a:pPr>
            <a:endParaRPr lang="en-US"/>
          </a:p>
        </p:txBody>
      </p:sp>
    </p:spTree>
    <p:extLst>
      <p:ext uri="{BB962C8B-B14F-4D97-AF65-F5344CB8AC3E}">
        <p14:creationId xmlns:p14="http://schemas.microsoft.com/office/powerpoint/2010/main" val="278287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8C21-1698-2C85-D242-73B6F5AE0C66}"/>
              </a:ext>
            </a:extLst>
          </p:cNvPr>
          <p:cNvSpPr>
            <a:spLocks noGrp="1"/>
          </p:cNvSpPr>
          <p:nvPr>
            <p:ph type="title"/>
          </p:nvPr>
        </p:nvSpPr>
        <p:spPr>
          <a:xfrm>
            <a:off x="1066800" y="-312112"/>
            <a:ext cx="10058400" cy="1450757"/>
          </a:xfrm>
        </p:spPr>
        <p:txBody>
          <a:bodyPr/>
          <a:lstStyle/>
          <a:p>
            <a:r>
              <a:rPr lang="en-GB" b="1"/>
              <a:t>TASK 3 DIGITAL SAFETY</a:t>
            </a:r>
          </a:p>
        </p:txBody>
      </p:sp>
      <p:graphicFrame>
        <p:nvGraphicFramePr>
          <p:cNvPr id="13" name="Content Placeholder 12">
            <a:extLst>
              <a:ext uri="{FF2B5EF4-FFF2-40B4-BE49-F238E27FC236}">
                <a16:creationId xmlns:a16="http://schemas.microsoft.com/office/drawing/2014/main" id="{D0CA66C0-F72D-1FDB-AD17-81441668466B}"/>
              </a:ext>
            </a:extLst>
          </p:cNvPr>
          <p:cNvGraphicFramePr>
            <a:graphicFrameLocks noGrp="1"/>
          </p:cNvGraphicFramePr>
          <p:nvPr>
            <p:ph idx="1"/>
            <p:extLst>
              <p:ext uri="{D42A27DB-BD31-4B8C-83A1-F6EECF244321}">
                <p14:modId xmlns:p14="http://schemas.microsoft.com/office/powerpoint/2010/main" val="969487662"/>
              </p:ext>
            </p:extLst>
          </p:nvPr>
        </p:nvGraphicFramePr>
        <p:xfrm>
          <a:off x="1207697" y="1657351"/>
          <a:ext cx="10031744" cy="4728935"/>
        </p:xfrm>
        <a:graphic>
          <a:graphicData uri="http://schemas.openxmlformats.org/drawingml/2006/table">
            <a:tbl>
              <a:tblPr firstRow="1" bandRow="1">
                <a:tableStyleId>{5C22544A-7EE6-4342-B048-85BDC9FD1C3A}</a:tableStyleId>
              </a:tblPr>
              <a:tblGrid>
                <a:gridCol w="5015872">
                  <a:extLst>
                    <a:ext uri="{9D8B030D-6E8A-4147-A177-3AD203B41FA5}">
                      <a16:colId xmlns:a16="http://schemas.microsoft.com/office/drawing/2014/main" val="266208083"/>
                    </a:ext>
                  </a:extLst>
                </a:gridCol>
                <a:gridCol w="5015872">
                  <a:extLst>
                    <a:ext uri="{9D8B030D-6E8A-4147-A177-3AD203B41FA5}">
                      <a16:colId xmlns:a16="http://schemas.microsoft.com/office/drawing/2014/main" val="2475171761"/>
                    </a:ext>
                  </a:extLst>
                </a:gridCol>
              </a:tblGrid>
              <a:tr h="1912234">
                <a:tc>
                  <a:txBody>
                    <a:bodyPr/>
                    <a:lstStyle/>
                    <a:p>
                      <a:r>
                        <a:rPr lang="en-GB" sz="2800" b="0" dirty="0">
                          <a:solidFill>
                            <a:schemeClr val="tx1"/>
                          </a:solidFill>
                        </a:rPr>
                        <a:t>Secure Access </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GB" sz="1600" b="0" i="0" u="none" strike="noStrike" noProof="0" dirty="0">
                          <a:solidFill>
                            <a:srgbClr val="000000"/>
                          </a:solidFill>
                          <a:latin typeface="+mn-lt"/>
                        </a:rPr>
                        <a:t>A Greenfield care home it is essential to protect service users, employees, relatives, guests and  confidential information. this involves controlling who can enter, move within, and leave the premises while maintaining a secure and safe, welcoming, and person-centred environment. </a:t>
                      </a:r>
                    </a:p>
                    <a:p>
                      <a:pPr lvl="0">
                        <a:buNone/>
                      </a:pPr>
                      <a:r>
                        <a:rPr lang="en-GB" sz="1600" b="1" i="0" u="none" strike="noStrike" noProof="0" dirty="0">
                          <a:solidFill>
                            <a:srgbClr val="000000"/>
                          </a:solidFill>
                          <a:latin typeface="+mn-lt"/>
                        </a:rPr>
                        <a:t>Care Quality Commission (CQC). (2023)</a:t>
                      </a:r>
                      <a:endParaRPr lang="en-GB" sz="1600" b="1" dirty="0">
                        <a:latin typeface="+mn-lt"/>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061467725"/>
                  </a:ext>
                </a:extLst>
              </a:tr>
              <a:tr h="2816701">
                <a:tc>
                  <a:txBody>
                    <a:bodyPr/>
                    <a:lstStyle/>
                    <a:p>
                      <a:r>
                        <a:rPr lang="en-GB" sz="2800" b="0" dirty="0"/>
                        <a:t>Email Awareness</a:t>
                      </a:r>
                    </a:p>
                    <a:p>
                      <a:endParaRPr lang="en-GB" sz="2800" b="0" dirty="0"/>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GB" sz="1600" dirty="0">
                          <a:latin typeface="+mn-lt"/>
                        </a:rPr>
                        <a:t>Greenfield care home have a duty of care to protect staff and service users as the care home handles sensitive resident information such as medical records, personal  data, financial details, this may put a threat on cyber attacks and email security.</a:t>
                      </a:r>
                    </a:p>
                    <a:p>
                      <a:r>
                        <a:rPr lang="en-GB" sz="1600" dirty="0">
                          <a:latin typeface="+mn-lt"/>
                        </a:rPr>
                        <a:t>Important practices that can help support the security for instance staff training, phishing simulations, and advanced email protection. </a:t>
                      </a:r>
                      <a:r>
                        <a:rPr lang="en-GB" sz="1600" b="1" dirty="0">
                          <a:latin typeface="+mn-lt"/>
                        </a:rPr>
                        <a:t>Cranborne Technologies (2025)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233669430"/>
                  </a:ext>
                </a:extLst>
              </a:tr>
            </a:tbl>
          </a:graphicData>
        </a:graphic>
      </p:graphicFrame>
    </p:spTree>
    <p:extLst>
      <p:ext uri="{BB962C8B-B14F-4D97-AF65-F5344CB8AC3E}">
        <p14:creationId xmlns:p14="http://schemas.microsoft.com/office/powerpoint/2010/main" val="452967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138EEAF5-70BF-63B0-95F2-B5E593D36F0C}"/>
              </a:ext>
            </a:extLst>
          </p:cNvPr>
          <p:cNvGraphicFramePr>
            <a:graphicFrameLocks noGrp="1"/>
          </p:cNvGraphicFramePr>
          <p:nvPr>
            <p:ph idx="1"/>
            <p:extLst>
              <p:ext uri="{D42A27DB-BD31-4B8C-83A1-F6EECF244321}">
                <p14:modId xmlns:p14="http://schemas.microsoft.com/office/powerpoint/2010/main" val="1427812363"/>
              </p:ext>
            </p:extLst>
          </p:nvPr>
        </p:nvGraphicFramePr>
        <p:xfrm>
          <a:off x="1030514" y="84202"/>
          <a:ext cx="10474525" cy="6293356"/>
        </p:xfrm>
        <a:graphic>
          <a:graphicData uri="http://schemas.openxmlformats.org/drawingml/2006/table">
            <a:tbl>
              <a:tblPr bandRow="1">
                <a:tableStyleId>{5C22544A-7EE6-4342-B048-85BDC9FD1C3A}</a:tableStyleId>
              </a:tblPr>
              <a:tblGrid>
                <a:gridCol w="5345700">
                  <a:extLst>
                    <a:ext uri="{9D8B030D-6E8A-4147-A177-3AD203B41FA5}">
                      <a16:colId xmlns:a16="http://schemas.microsoft.com/office/drawing/2014/main" val="829469877"/>
                    </a:ext>
                  </a:extLst>
                </a:gridCol>
                <a:gridCol w="5128825">
                  <a:extLst>
                    <a:ext uri="{9D8B030D-6E8A-4147-A177-3AD203B41FA5}">
                      <a16:colId xmlns:a16="http://schemas.microsoft.com/office/drawing/2014/main" val="3901992191"/>
                    </a:ext>
                  </a:extLst>
                </a:gridCol>
              </a:tblGrid>
              <a:tr h="3530659">
                <a:tc>
                  <a:txBody>
                    <a:bodyPr/>
                    <a:lstStyle/>
                    <a:p>
                      <a:pPr algn="l" rtl="0" fontAlgn="base">
                        <a:lnSpc>
                          <a:spcPts val="1200"/>
                        </a:lnSpc>
                        <a:buNone/>
                      </a:pPr>
                      <a:endParaRPr lang="en-GB" sz="2800" b="0" i="0" dirty="0">
                        <a:solidFill>
                          <a:srgbClr val="000000"/>
                        </a:solidFill>
                        <a:effectLst/>
                        <a:latin typeface="Avenir Next LT Pro"/>
                      </a:endParaRPr>
                    </a:p>
                    <a:p>
                      <a:pPr lvl="0" algn="l">
                        <a:lnSpc>
                          <a:spcPts val="1200"/>
                        </a:lnSpc>
                        <a:buNone/>
                      </a:pPr>
                      <a:r>
                        <a:rPr lang="en-GB" sz="2800" b="0" i="0" dirty="0">
                          <a:solidFill>
                            <a:srgbClr val="000000"/>
                          </a:solidFill>
                          <a:effectLst/>
                          <a:latin typeface="Avenir Next LT Pro"/>
                        </a:rPr>
                        <a:t>Data Management </a:t>
                      </a:r>
                    </a:p>
                  </a:txBody>
                  <a:tcPr marL="56007" marR="56007" marT="28004" marB="280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lvl="0" algn="l">
                        <a:lnSpc>
                          <a:spcPct val="100000"/>
                        </a:lnSpc>
                        <a:buNone/>
                      </a:pPr>
                      <a:endParaRPr lang="en-GB" sz="1600" b="0" i="0" dirty="0">
                        <a:solidFill>
                          <a:srgbClr val="000000"/>
                        </a:solidFill>
                        <a:effectLst/>
                        <a:latin typeface="+mn-lt"/>
                      </a:endParaRPr>
                    </a:p>
                    <a:p>
                      <a:pPr lvl="0" algn="l">
                        <a:lnSpc>
                          <a:spcPct val="100000"/>
                        </a:lnSpc>
                        <a:buNone/>
                      </a:pPr>
                      <a:r>
                        <a:rPr lang="en-GB" sz="1600" b="0" i="0" dirty="0">
                          <a:solidFill>
                            <a:srgbClr val="000000"/>
                          </a:solidFill>
                          <a:effectLst/>
                          <a:latin typeface="+mn-lt"/>
                        </a:rPr>
                        <a:t>According to </a:t>
                      </a:r>
                      <a:r>
                        <a:rPr lang="en-GB" sz="1600" b="0" dirty="0">
                          <a:latin typeface="+mn-lt"/>
                        </a:rPr>
                        <a:t>(</a:t>
                      </a:r>
                      <a:r>
                        <a:rPr lang="en-GB" sz="1600" b="1" dirty="0">
                          <a:latin typeface="+mn-lt"/>
                        </a:rPr>
                        <a:t>CQC, 2023) </a:t>
                      </a:r>
                      <a:r>
                        <a:rPr lang="en-GB" sz="1600" b="0" dirty="0">
                          <a:latin typeface="+mn-lt"/>
                        </a:rPr>
                        <a:t>Under UK GDPR, care homes are obligated to implement appropriate and effective  technical and organisational measures to protect data against unauthorised access or loss  </a:t>
                      </a:r>
                      <a:r>
                        <a:rPr lang="en-GB" sz="1600" b="1" dirty="0">
                          <a:latin typeface="+mn-lt"/>
                        </a:rPr>
                        <a:t>(Data Protection Act 2018).</a:t>
                      </a:r>
                    </a:p>
                    <a:p>
                      <a:pPr>
                        <a:lnSpc>
                          <a:spcPct val="100000"/>
                        </a:lnSpc>
                      </a:pPr>
                      <a:r>
                        <a:rPr lang="en-GB" sz="1600" b="0" i="0" dirty="0">
                          <a:solidFill>
                            <a:srgbClr val="000000"/>
                          </a:solidFill>
                          <a:effectLst/>
                          <a:latin typeface="+mn-lt"/>
                        </a:rPr>
                        <a:t>Also, according to the data protection act </a:t>
                      </a:r>
                      <a:r>
                        <a:rPr lang="en-GB" sz="1600" b="0" i="0" kern="1200" dirty="0">
                          <a:solidFill>
                            <a:schemeClr val="dk1"/>
                          </a:solidFill>
                          <a:effectLst/>
                          <a:latin typeface="+mn-lt"/>
                          <a:ea typeface="+mn-ea"/>
                          <a:cs typeface="+mn-cs"/>
                        </a:rPr>
                        <a:t>2018 CHAPTER 12</a:t>
                      </a:r>
                    </a:p>
                    <a:p>
                      <a:pPr>
                        <a:lnSpc>
                          <a:spcPct val="100000"/>
                        </a:lnSpc>
                      </a:pPr>
                      <a:r>
                        <a:rPr lang="en-GB" sz="1600" dirty="0">
                          <a:latin typeface="+mn-lt"/>
                        </a:rPr>
                        <a:t>To introduce statutory provisions governing the lawful processing of individuals’ personal data, while also setting out the authority, duties and enforcement powers of the Information Commissioner in ensuring organisational accountability and compliance with data protection legislation.</a:t>
                      </a:r>
                      <a:endParaRPr lang="en-GB" sz="1600" b="0" i="0" dirty="0">
                        <a:solidFill>
                          <a:srgbClr val="000000"/>
                        </a:solidFill>
                        <a:effectLst/>
                        <a:latin typeface="+mn-lt"/>
                      </a:endParaRPr>
                    </a:p>
                    <a:p>
                      <a:pPr lvl="0" algn="l">
                        <a:lnSpc>
                          <a:spcPts val="1200"/>
                        </a:lnSpc>
                        <a:buNone/>
                      </a:pPr>
                      <a:endParaRPr lang="en-GB" sz="1600" b="0" i="0" dirty="0">
                        <a:solidFill>
                          <a:srgbClr val="000000"/>
                        </a:solidFill>
                        <a:effectLst/>
                        <a:latin typeface="+mn-lt"/>
                      </a:endParaRPr>
                    </a:p>
                  </a:txBody>
                  <a:tcPr marL="56007" marR="56007" marT="28003" marB="28003">
                    <a:lnL w="12700">
                      <a:solidFill>
                        <a:schemeClr val="tx1"/>
                      </a:solidFill>
                    </a:lnL>
                    <a:lnR w="12700">
                      <a:solidFill>
                        <a:schemeClr val="tx1"/>
                      </a:solidFill>
                    </a:lnR>
                    <a:lnT w="12700">
                      <a:solidFill>
                        <a:schemeClr val="tx1"/>
                      </a:solidFill>
                    </a:lnT>
                    <a:lnB w="12700">
                      <a:solidFill>
                        <a:schemeClr val="tx1"/>
                      </a:solidFill>
                    </a:lnB>
                    <a:solidFill>
                      <a:srgbClr val="FFFFFF"/>
                    </a:solidFill>
                  </a:tcPr>
                </a:tc>
                <a:extLst>
                  <a:ext uri="{0D108BD9-81ED-4DB2-BD59-A6C34878D82A}">
                    <a16:rowId xmlns:a16="http://schemas.microsoft.com/office/drawing/2014/main" val="4246208686"/>
                  </a:ext>
                </a:extLst>
              </a:tr>
              <a:tr h="2420198">
                <a:tc>
                  <a:txBody>
                    <a:bodyPr/>
                    <a:lstStyle/>
                    <a:p>
                      <a:pPr algn="l" rtl="0" fontAlgn="base">
                        <a:lnSpc>
                          <a:spcPts val="1200"/>
                        </a:lnSpc>
                        <a:buNone/>
                      </a:pPr>
                      <a:endParaRPr lang="en-GB" sz="2800" b="0" i="0" dirty="0">
                        <a:solidFill>
                          <a:srgbClr val="000000"/>
                        </a:solidFill>
                        <a:effectLst/>
                        <a:latin typeface="Avenir Next LT Pro"/>
                      </a:endParaRPr>
                    </a:p>
                    <a:p>
                      <a:pPr lvl="0" algn="l">
                        <a:lnSpc>
                          <a:spcPts val="1200"/>
                        </a:lnSpc>
                        <a:buNone/>
                      </a:pPr>
                      <a:r>
                        <a:rPr lang="en-GB" sz="2800" b="0" i="0" dirty="0">
                          <a:solidFill>
                            <a:srgbClr val="000000"/>
                          </a:solidFill>
                          <a:effectLst/>
                          <a:latin typeface="Avenir Next LT Pro"/>
                        </a:rPr>
                        <a:t>Confidentiality and compliance </a:t>
                      </a:r>
                    </a:p>
                  </a:txBody>
                  <a:tcPr marL="56007" marR="56007" marT="28004" marB="28004">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r>
                        <a:rPr lang="en-GB" sz="1600" b="1" dirty="0">
                          <a:latin typeface="+mn-lt"/>
                        </a:rPr>
                        <a:t>Health and Social Care Act 2008 (Regulated Activities) Regulations 2014</a:t>
                      </a:r>
                    </a:p>
                    <a:p>
                      <a:r>
                        <a:rPr lang="en-GB" sz="1600" dirty="0">
                          <a:latin typeface="+mn-lt"/>
                        </a:rPr>
                        <a:t>Regulation 17 requires providers to maintain accurate, complete and secure records, forming part of good governance and compliance.</a:t>
                      </a:r>
                    </a:p>
                    <a:p>
                      <a:r>
                        <a:rPr lang="en-GB" sz="1600" b="1" dirty="0">
                          <a:latin typeface="+mn-lt"/>
                        </a:rPr>
                        <a:t>Human Rights Act 1998</a:t>
                      </a:r>
                    </a:p>
                    <a:p>
                      <a:r>
                        <a:rPr lang="en-GB" sz="1600" dirty="0">
                          <a:latin typeface="+mn-lt"/>
                        </a:rPr>
                        <a:t>Article 8 protects an individual’s right to respect for private and family life. Care homes must ensure that residents’ privacy is respected in all aspects of care</a:t>
                      </a:r>
                    </a:p>
                    <a:p>
                      <a:endParaRPr lang="en-GB" sz="1600" dirty="0">
                        <a:latin typeface="+mn-lt"/>
                      </a:endParaRPr>
                    </a:p>
                    <a:p>
                      <a:pPr lvl="0" algn="l">
                        <a:lnSpc>
                          <a:spcPts val="1200"/>
                        </a:lnSpc>
                        <a:buNone/>
                      </a:pPr>
                      <a:endParaRPr lang="en-GB" sz="1600" b="0" i="0" dirty="0">
                        <a:solidFill>
                          <a:srgbClr val="000000"/>
                        </a:solidFill>
                        <a:effectLst/>
                        <a:latin typeface="+mn-lt"/>
                      </a:endParaRPr>
                    </a:p>
                  </a:txBody>
                  <a:tcPr marL="56007" marR="56007" marT="28003" marB="28003">
                    <a:lnL w="9525" cap="flat" cmpd="sng" algn="ctr">
                      <a:solidFill>
                        <a:srgbClr val="000000"/>
                      </a:solidFill>
                      <a:prstDash val="solid"/>
                      <a:round/>
                      <a:headEnd type="none" w="med" len="med"/>
                      <a:tailEnd type="none" w="med" len="med"/>
                    </a:lnL>
                    <a:lnR w="9524">
                      <a:solidFill>
                        <a:srgbClr val="000000"/>
                      </a:solidFill>
                    </a:lnR>
                    <a:lnT w="12700">
                      <a:solidFill>
                        <a:schemeClr val="tx1"/>
                      </a:solidFill>
                    </a:lnT>
                    <a:lnB w="9524">
                      <a:solidFill>
                        <a:srgbClr val="000000"/>
                      </a:solidFill>
                    </a:lnB>
                    <a:solidFill>
                      <a:srgbClr val="FFFFFF"/>
                    </a:solidFill>
                  </a:tcPr>
                </a:tc>
                <a:extLst>
                  <a:ext uri="{0D108BD9-81ED-4DB2-BD59-A6C34878D82A}">
                    <a16:rowId xmlns:a16="http://schemas.microsoft.com/office/drawing/2014/main" val="3300569365"/>
                  </a:ext>
                </a:extLst>
              </a:tr>
            </a:tbl>
          </a:graphicData>
        </a:graphic>
      </p:graphicFrame>
    </p:spTree>
    <p:extLst>
      <p:ext uri="{BB962C8B-B14F-4D97-AF65-F5344CB8AC3E}">
        <p14:creationId xmlns:p14="http://schemas.microsoft.com/office/powerpoint/2010/main" val="2053398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EA767-1BDB-00BB-9124-792711054E21}"/>
              </a:ext>
            </a:extLst>
          </p:cNvPr>
          <p:cNvSpPr>
            <a:spLocks noGrp="1"/>
          </p:cNvSpPr>
          <p:nvPr>
            <p:ph type="title"/>
          </p:nvPr>
        </p:nvSpPr>
        <p:spPr/>
        <p:txBody>
          <a:bodyPr/>
          <a:lstStyle/>
          <a:p>
            <a:r>
              <a:rPr lang="en-US" b="1"/>
              <a:t>REFERENCE LIST: TASK 3</a:t>
            </a:r>
            <a:endParaRPr lang="en-US"/>
          </a:p>
        </p:txBody>
      </p:sp>
      <p:sp>
        <p:nvSpPr>
          <p:cNvPr id="3" name="Content Placeholder 2">
            <a:extLst>
              <a:ext uri="{FF2B5EF4-FFF2-40B4-BE49-F238E27FC236}">
                <a16:creationId xmlns:a16="http://schemas.microsoft.com/office/drawing/2014/main" id="{628767BD-FADE-9EB0-D1D3-5466F3A3633E}"/>
              </a:ext>
            </a:extLst>
          </p:cNvPr>
          <p:cNvSpPr>
            <a:spLocks noGrp="1"/>
          </p:cNvSpPr>
          <p:nvPr>
            <p:ph idx="1"/>
          </p:nvPr>
        </p:nvSpPr>
        <p:spPr/>
        <p:txBody>
          <a:bodyPr vert="horz" lIns="0" tIns="45720" rIns="0" bIns="45720" rtlCol="0" anchor="t">
            <a:normAutofit/>
          </a:bodyPr>
          <a:lstStyle/>
          <a:p>
            <a:pPr marL="0" indent="0">
              <a:buNone/>
            </a:pPr>
            <a:r>
              <a:rPr lang="en-GB" dirty="0">
                <a:solidFill>
                  <a:srgbClr val="000000"/>
                </a:solidFill>
                <a:latin typeface="Aptos"/>
              </a:rPr>
              <a:t>Care Quality Commission (CQC). (2023). Guidance for providers on meeting the regulations. Available at: </a:t>
            </a:r>
            <a:r>
              <a:rPr lang="en-GB" dirty="0">
                <a:solidFill>
                  <a:srgbClr val="000000"/>
                </a:solidFill>
                <a:latin typeface="Aptos"/>
                <a:hlinkClick r:id="rId2"/>
              </a:rPr>
              <a:t>https://www.cqc.org.uk</a:t>
            </a:r>
            <a:endParaRPr lang="en-GB" dirty="0">
              <a:solidFill>
                <a:srgbClr val="000000"/>
              </a:solidFill>
              <a:latin typeface="Aptos"/>
            </a:endParaRPr>
          </a:p>
          <a:p>
            <a:pPr marL="0" indent="0">
              <a:buNone/>
            </a:pPr>
            <a:r>
              <a:rPr lang="en-GB" dirty="0"/>
              <a:t>Cranborne Technologies (2025) </a:t>
            </a:r>
            <a:r>
              <a:rPr lang="en-GB" i="1" dirty="0"/>
              <a:t>How Care Homes Can Turn Email from a Cybersecurity Risk into a Defence</a:t>
            </a:r>
            <a:r>
              <a:rPr lang="en-GB" dirty="0"/>
              <a:t>. Available at: </a:t>
            </a:r>
            <a:r>
              <a:rPr lang="en-GB" dirty="0">
                <a:hlinkClick r:id="rId3"/>
              </a:rPr>
              <a:t>https://www.cranborne.tech/how-care-homes-can-turn-email-from-a-cybersecurity-risk-into-a-defence</a:t>
            </a:r>
            <a:endParaRPr lang="en-GB" dirty="0"/>
          </a:p>
          <a:p>
            <a:pPr marL="0" indent="0">
              <a:buNone/>
            </a:pPr>
            <a:r>
              <a:rPr lang="en-GB" dirty="0">
                <a:hlinkClick r:id="rId4"/>
              </a:rPr>
              <a:t>Data Protection Act 2018</a:t>
            </a:r>
            <a:endParaRPr lang="en-GB" dirty="0"/>
          </a:p>
          <a:p>
            <a:pPr marL="0" indent="0">
              <a:buNone/>
            </a:pPr>
            <a:r>
              <a:rPr lang="en-GB" dirty="0">
                <a:hlinkClick r:id="rId5"/>
              </a:rPr>
              <a:t>The Health and Social Care Act 2008 (Regulated Activities) Regulations 2014</a:t>
            </a:r>
            <a:endParaRPr lang="en-GB" dirty="0"/>
          </a:p>
          <a:p>
            <a:pPr marL="0" indent="0">
              <a:buNone/>
            </a:pPr>
            <a:r>
              <a:rPr lang="en-GB" dirty="0">
                <a:hlinkClick r:id="rId6"/>
              </a:rPr>
              <a:t>Human Rights Act 1998</a:t>
            </a:r>
            <a:endParaRPr lang="en-US" dirty="0"/>
          </a:p>
        </p:txBody>
      </p:sp>
    </p:spTree>
    <p:extLst>
      <p:ext uri="{BB962C8B-B14F-4D97-AF65-F5344CB8AC3E}">
        <p14:creationId xmlns:p14="http://schemas.microsoft.com/office/powerpoint/2010/main" val="1735281727"/>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4" ma:contentTypeDescription="Create a new document." ma:contentTypeScope="" ma:versionID="6f8a41eb9e230d200b1139dedf1eb30f">
  <xsd:schema xmlns:xsd="http://www.w3.org/2001/XMLSchema" xmlns:xs="http://www.w3.org/2001/XMLSchema" xmlns:p="http://schemas.microsoft.com/office/2006/metadata/properties" xmlns:ns3="901b7179-a49d-4669-ab88-101a0e80079b" targetNamespace="http://schemas.microsoft.com/office/2006/metadata/properties" ma:root="true" ma:fieldsID="dd876da8c6255a55ebcbb1d019083cc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3089448-4F99-41A2-BE77-01EC6A704FCD}">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EB7F07C0-D59A-4E6A-B667-4AC3803D4E06}">
  <ds:schemaRefs>
    <ds:schemaRef ds:uri="http://schemas.microsoft.com/sharepoint/v3/contenttype/forms"/>
  </ds:schemaRefs>
</ds:datastoreItem>
</file>

<file path=customXml/itemProps3.xml><?xml version="1.0" encoding="utf-8"?>
<ds:datastoreItem xmlns:ds="http://schemas.openxmlformats.org/officeDocument/2006/customXml" ds:itemID="{541230D2-40B4-4AAF-A40F-AE1CB53BEF3A}">
  <ds:schemaRefs>
    <ds:schemaRef ds:uri="http://schemas.microsoft.com/office/infopath/2007/PartnerControls"/>
    <ds:schemaRef ds:uri="http://schemas.microsoft.com/office/2006/documentManagement/types"/>
    <ds:schemaRef ds:uri="http://purl.org/dc/dcmitype/"/>
    <ds:schemaRef ds:uri="http://schemas.microsoft.com/office/2006/metadata/properties"/>
    <ds:schemaRef ds:uri="http://schemas.openxmlformats.org/package/2006/metadata/core-properties"/>
    <ds:schemaRef ds:uri="901b7179-a49d-4669-ab88-101a0e80079b"/>
    <ds:schemaRef ds:uri="http://purl.org/dc/elements/1.1/"/>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4815</TotalTime>
  <Words>1474</Words>
  <Application>Microsoft Office PowerPoint</Application>
  <PresentationFormat>Widescreen</PresentationFormat>
  <Paragraphs>98</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Avenir Next LT Pro</vt:lpstr>
      <vt:lpstr>Avenir Next LT Pro Light</vt:lpstr>
      <vt:lpstr>Calibri</vt:lpstr>
      <vt:lpstr>Times New Roman</vt:lpstr>
      <vt:lpstr>RetrospectVTI</vt:lpstr>
      <vt:lpstr>LCHS4007  DIGITAL SKILLS AND RESEARCH METHODS</vt:lpstr>
      <vt:lpstr>TASK 1 PRODUCTIVITY</vt:lpstr>
      <vt:lpstr>BENEFITS &amp; LIMITATIONS OF MICROSOFT EXCEL </vt:lpstr>
      <vt:lpstr>REFERENCE LIST: TASK 1</vt:lpstr>
      <vt:lpstr>TASK 2 COMMUNICATION</vt:lpstr>
      <vt:lpstr>Advantages and Challenges </vt:lpstr>
      <vt:lpstr>REFERENCE LIST: TASK 2   </vt:lpstr>
      <vt:lpstr>TASK 3 DIGITAL SAFETY</vt:lpstr>
      <vt:lpstr>PowerPoint Presentation</vt:lpstr>
      <vt:lpstr>REFERENCE LIST: TASK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dc:title>
  <dc:creator>Joselynn Toon (2519891)</dc:creator>
  <cp:lastModifiedBy>jodicestephenson@gmail.com</cp:lastModifiedBy>
  <cp:revision>3</cp:revision>
  <dcterms:created xsi:type="dcterms:W3CDTF">2026-01-21T11:06:33Z</dcterms:created>
  <dcterms:modified xsi:type="dcterms:W3CDTF">2026-02-14T17:57:11Z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