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3"/>
  </p:notesMasterIdLst>
  <p:handoutMasterIdLst>
    <p:handoutMasterId r:id="rId24"/>
  </p:handoutMasterIdLst>
  <p:sldIdLst>
    <p:sldId id="256" r:id="rId5"/>
    <p:sldId id="353" r:id="rId6"/>
    <p:sldId id="354" r:id="rId7"/>
    <p:sldId id="355" r:id="rId8"/>
    <p:sldId id="350" r:id="rId9"/>
    <p:sldId id="275" r:id="rId10"/>
    <p:sldId id="351" r:id="rId11"/>
    <p:sldId id="352" r:id="rId12"/>
    <p:sldId id="261" r:id="rId13"/>
    <p:sldId id="262" r:id="rId14"/>
    <p:sldId id="263" r:id="rId15"/>
    <p:sldId id="264" r:id="rId16"/>
    <p:sldId id="265" r:id="rId17"/>
    <p:sldId id="349" r:id="rId18"/>
    <p:sldId id="347" r:id="rId19"/>
    <p:sldId id="348"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612" autoAdjust="0"/>
  </p:normalViewPr>
  <p:slideViewPr>
    <p:cSldViewPr>
      <p:cViewPr varScale="1">
        <p:scale>
          <a:sx n="79" d="100"/>
          <a:sy n="79" d="100"/>
        </p:scale>
        <p:origin x="254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17/09/2019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Why is environmental analysis important for an organization?</a:t>
            </a:r>
          </a:p>
          <a:p>
            <a:r>
              <a:rPr lang="en-GB" sz="1200" b="0" i="0" kern="1200" dirty="0" smtClean="0">
                <a:solidFill>
                  <a:schemeClr val="tx1"/>
                </a:solidFill>
                <a:effectLst/>
                <a:latin typeface="+mn-lt"/>
                <a:ea typeface="+mn-ea"/>
                <a:cs typeface="+mn-cs"/>
              </a:rPr>
              <a:t>An </a:t>
            </a:r>
            <a:r>
              <a:rPr lang="en-GB" sz="1200" b="1" i="0" kern="1200" dirty="0" smtClean="0">
                <a:solidFill>
                  <a:schemeClr val="tx1"/>
                </a:solidFill>
                <a:effectLst/>
                <a:latin typeface="+mn-lt"/>
                <a:ea typeface="+mn-ea"/>
                <a:cs typeface="+mn-cs"/>
              </a:rPr>
              <a:t>environmental analysis</a:t>
            </a:r>
            <a:r>
              <a:rPr lang="en-GB" sz="1200" b="0" i="0" kern="1200" dirty="0" smtClean="0">
                <a:solidFill>
                  <a:schemeClr val="tx1"/>
                </a:solidFill>
                <a:effectLst/>
                <a:latin typeface="+mn-lt"/>
                <a:ea typeface="+mn-ea"/>
                <a:cs typeface="+mn-cs"/>
              </a:rPr>
              <a:t> in plays an essential role in business management by providing possible opportunities or threats outside the company in its external </a:t>
            </a:r>
            <a:r>
              <a:rPr lang="en-GB" sz="1200" b="1" i="0" kern="1200" dirty="0" smtClean="0">
                <a:solidFill>
                  <a:schemeClr val="tx1"/>
                </a:solidFill>
                <a:effectLst/>
                <a:latin typeface="+mn-lt"/>
                <a:ea typeface="+mn-ea"/>
                <a:cs typeface="+mn-cs"/>
              </a:rPr>
              <a:t>environment</a:t>
            </a:r>
            <a:r>
              <a:rPr lang="en-GB" sz="1200" b="0" i="0" kern="1200" dirty="0" smtClean="0">
                <a:solidFill>
                  <a:schemeClr val="tx1"/>
                </a:solidFill>
                <a:effectLst/>
                <a:latin typeface="+mn-lt"/>
                <a:ea typeface="+mn-ea"/>
                <a:cs typeface="+mn-cs"/>
              </a:rPr>
              <a:t>. The purpose of an </a:t>
            </a:r>
            <a:r>
              <a:rPr lang="en-GB" sz="1200" b="1" i="0" kern="1200" dirty="0" smtClean="0">
                <a:solidFill>
                  <a:schemeClr val="tx1"/>
                </a:solidFill>
                <a:effectLst/>
                <a:latin typeface="+mn-lt"/>
                <a:ea typeface="+mn-ea"/>
                <a:cs typeface="+mn-cs"/>
              </a:rPr>
              <a:t>environmental analysis</a:t>
            </a:r>
            <a:r>
              <a:rPr lang="en-GB" sz="1200" b="0" i="0" kern="1200" dirty="0" smtClean="0">
                <a:solidFill>
                  <a:schemeClr val="tx1"/>
                </a:solidFill>
                <a:effectLst/>
                <a:latin typeface="+mn-lt"/>
                <a:ea typeface="+mn-ea"/>
                <a:cs typeface="+mn-cs"/>
              </a:rPr>
              <a:t> is to help to develop a plan by keeping decision-makers within an </a:t>
            </a:r>
            <a:r>
              <a:rPr lang="en-GB" sz="1200" b="1" i="0" kern="1200" dirty="0" smtClean="0">
                <a:solidFill>
                  <a:schemeClr val="tx1"/>
                </a:solidFill>
                <a:effectLst/>
                <a:latin typeface="+mn-lt"/>
                <a:ea typeface="+mn-ea"/>
                <a:cs typeface="+mn-cs"/>
              </a:rPr>
              <a:t>organization</a:t>
            </a:r>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1519245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1828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66039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44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36178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92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931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7984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pPr/>
              <a:t>17/09/2019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617170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32995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242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91424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fld id="{5EF3AD7B-1067-4D97-9C6D-C0086BFA746F}" type="datetime5">
              <a:rPr lang="en-US" smtClean="0"/>
              <a:pPr>
                <a:defRPr/>
              </a:pPr>
              <a:t>17-Sep-19</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A3843F1-62D0-4C91-A046-FC739B8EF15E}" type="slidenum">
              <a:rPr lang="en-US"/>
              <a:pPr>
                <a:defRPr/>
              </a:pPr>
              <a:t>‹#›</a:t>
            </a:fld>
            <a:endParaRPr lang="en-US"/>
          </a:p>
        </p:txBody>
      </p:sp>
    </p:spTree>
    <p:extLst>
      <p:ext uri="{BB962C8B-B14F-4D97-AF65-F5344CB8AC3E}">
        <p14:creationId xmlns:p14="http://schemas.microsoft.com/office/powerpoint/2010/main" val="1862435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17/09/2019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11916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600" b="1" dirty="0" smtClean="0">
                <a:ea typeface="ＭＳ Ｐゴシック" panose="020B0600070205080204" pitchFamily="34" charset="-128"/>
              </a:rPr>
              <a:t>ANALYSING THE EXTERNAL ENVIRONMENT-</a:t>
            </a:r>
            <a:br>
              <a:rPr lang="en-US" sz="6600" b="1" dirty="0" smtClean="0">
                <a:ea typeface="ＭＳ Ｐゴシック" panose="020B0600070205080204" pitchFamily="34" charset="-128"/>
              </a:rPr>
            </a:br>
            <a:r>
              <a:rPr lang="en-US" sz="6600" b="1" dirty="0" smtClean="0">
                <a:ea typeface="ＭＳ Ｐゴシック" panose="020B0600070205080204" pitchFamily="34" charset="-128"/>
              </a:rPr>
              <a:t>PESTLE</a:t>
            </a:r>
            <a:endParaRPr lang="en-GB" sz="6600" b="1" dirty="0"/>
          </a:p>
        </p:txBody>
      </p:sp>
      <p:sp>
        <p:nvSpPr>
          <p:cNvPr id="4" name="Subtitle 3"/>
          <p:cNvSpPr>
            <a:spLocks noGrp="1"/>
          </p:cNvSpPr>
          <p:nvPr>
            <p:ph type="subTitle" idx="1"/>
          </p:nvPr>
        </p:nvSpPr>
        <p:spPr/>
        <p:txBody>
          <a:bodyPr/>
          <a:lstStyle/>
          <a:p>
            <a:r>
              <a:rPr lang="en-GB" dirty="0" smtClean="0"/>
              <a:t>LAURA JAMES</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052736"/>
            <a:ext cx="6912768" cy="2308324"/>
          </a:xfrm>
          <a:prstGeom prst="rect">
            <a:avLst/>
          </a:prstGeom>
          <a:noFill/>
        </p:spPr>
        <p:txBody>
          <a:bodyPr wrap="square" rtlCol="0">
            <a:spAutoFit/>
          </a:bodyPr>
          <a:lstStyle/>
          <a:p>
            <a:r>
              <a:rPr lang="en-GB" sz="2400" b="1" u="sng" dirty="0" smtClean="0"/>
              <a:t>Objectives;</a:t>
            </a:r>
          </a:p>
          <a:p>
            <a:endParaRPr lang="en-GB" sz="2400" dirty="0"/>
          </a:p>
          <a:p>
            <a:pPr marL="285750" indent="-285750">
              <a:buFont typeface="Arial" panose="020B0604020202020204" pitchFamily="34" charset="0"/>
              <a:buChar char="•"/>
            </a:pPr>
            <a:r>
              <a:rPr lang="en-GB" sz="2400" dirty="0" smtClean="0"/>
              <a:t>Discover </a:t>
            </a:r>
            <a:r>
              <a:rPr lang="en-GB" sz="2400" dirty="0" smtClean="0"/>
              <a:t>what PESTLE is and how it can be used</a:t>
            </a:r>
          </a:p>
          <a:p>
            <a:pPr marL="285750" indent="-285750">
              <a:buFont typeface="Arial" panose="020B0604020202020204" pitchFamily="34" charset="0"/>
              <a:buChar char="•"/>
            </a:pPr>
            <a:r>
              <a:rPr lang="en-GB" sz="2400" dirty="0" smtClean="0"/>
              <a:t>Through a variety of activities, apply PESTLE to understand the relevance of this tool in problem solving and decision making</a:t>
            </a:r>
            <a:endParaRPr lang="en-GB" sz="2400" dirty="0"/>
          </a:p>
        </p:txBody>
      </p:sp>
      <p:pic>
        <p:nvPicPr>
          <p:cNvPr id="4" name="Picture 3"/>
          <p:cNvPicPr>
            <a:picLocks noChangeAspect="1"/>
          </p:cNvPicPr>
          <p:nvPr/>
        </p:nvPicPr>
        <p:blipFill>
          <a:blip r:embed="rId2"/>
          <a:stretch>
            <a:fillRect/>
          </a:stretch>
        </p:blipFill>
        <p:spPr>
          <a:xfrm>
            <a:off x="5724128" y="3501008"/>
            <a:ext cx="2143125" cy="2143125"/>
          </a:xfrm>
          <a:prstGeom prst="rect">
            <a:avLst/>
          </a:prstGeom>
        </p:spPr>
      </p:pic>
    </p:spTree>
    <p:extLst>
      <p:ext uri="{BB962C8B-B14F-4D97-AF65-F5344CB8AC3E}">
        <p14:creationId xmlns:p14="http://schemas.microsoft.com/office/powerpoint/2010/main" val="2189424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to analyse the external environment?</a:t>
            </a:r>
            <a:endParaRPr lang="en-GB" dirty="0"/>
          </a:p>
        </p:txBody>
      </p:sp>
      <p:sp>
        <p:nvSpPr>
          <p:cNvPr id="3" name="TextBox 2"/>
          <p:cNvSpPr txBox="1"/>
          <p:nvPr/>
        </p:nvSpPr>
        <p:spPr>
          <a:xfrm>
            <a:off x="822960" y="2204864"/>
            <a:ext cx="5405224" cy="3416320"/>
          </a:xfrm>
          <a:prstGeom prst="rect">
            <a:avLst/>
          </a:prstGeom>
          <a:noFill/>
        </p:spPr>
        <p:txBody>
          <a:bodyPr wrap="square" rtlCol="0">
            <a:spAutoFit/>
          </a:bodyPr>
          <a:lstStyle/>
          <a:p>
            <a:r>
              <a:rPr lang="en-GB" dirty="0" smtClean="0"/>
              <a:t>In groups, consider the following;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Why do organisations need to analyse the external environment?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What do we mean by the external environment?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What benefit is this analysis to the organisation?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What could this tell the organisation?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Can you think of any examples?</a:t>
            </a:r>
            <a:endParaRPr lang="en-GB" dirty="0"/>
          </a:p>
        </p:txBody>
      </p:sp>
      <p:pic>
        <p:nvPicPr>
          <p:cNvPr id="4" name="Picture 3"/>
          <p:cNvPicPr>
            <a:picLocks noChangeAspect="1"/>
          </p:cNvPicPr>
          <p:nvPr/>
        </p:nvPicPr>
        <p:blipFill>
          <a:blip r:embed="rId3"/>
          <a:stretch>
            <a:fillRect/>
          </a:stretch>
        </p:blipFill>
        <p:spPr>
          <a:xfrm>
            <a:off x="6876256" y="2708920"/>
            <a:ext cx="2114550" cy="2162175"/>
          </a:xfrm>
          <a:prstGeom prst="rect">
            <a:avLst/>
          </a:prstGeom>
        </p:spPr>
      </p:pic>
    </p:spTree>
    <p:extLst>
      <p:ext uri="{BB962C8B-B14F-4D97-AF65-F5344CB8AC3E}">
        <p14:creationId xmlns:p14="http://schemas.microsoft.com/office/powerpoint/2010/main" val="1368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AND THE MACRO ENVIRONMENT</a:t>
            </a:r>
            <a:endParaRPr lang="en-GB" dirty="0"/>
          </a:p>
        </p:txBody>
      </p:sp>
      <p:sp>
        <p:nvSpPr>
          <p:cNvPr id="3" name="TextBox 2"/>
          <p:cNvSpPr txBox="1"/>
          <p:nvPr/>
        </p:nvSpPr>
        <p:spPr>
          <a:xfrm>
            <a:off x="107504" y="1916832"/>
            <a:ext cx="5765264" cy="2308324"/>
          </a:xfrm>
          <a:prstGeom prst="rect">
            <a:avLst/>
          </a:prstGeom>
          <a:noFill/>
        </p:spPr>
        <p:txBody>
          <a:bodyPr wrap="square" rtlCol="0">
            <a:spAutoFit/>
          </a:bodyPr>
          <a:lstStyle/>
          <a:p>
            <a:r>
              <a:rPr lang="en-GB" dirty="0" smtClean="0"/>
              <a:t>What is the Macro Environment?</a:t>
            </a:r>
          </a:p>
          <a:p>
            <a:endParaRPr lang="en-GB" dirty="0"/>
          </a:p>
          <a:p>
            <a:r>
              <a:rPr lang="en-GB" dirty="0" smtClean="0"/>
              <a:t>The </a:t>
            </a:r>
            <a:r>
              <a:rPr lang="en-GB" dirty="0"/>
              <a:t>major </a:t>
            </a:r>
            <a:r>
              <a:rPr lang="en-GB" b="1" dirty="0"/>
              <a:t>external</a:t>
            </a:r>
            <a:r>
              <a:rPr lang="en-GB" dirty="0"/>
              <a:t> and uncontrollable </a:t>
            </a:r>
            <a:r>
              <a:rPr lang="en-GB" b="1" dirty="0"/>
              <a:t>factors</a:t>
            </a:r>
            <a:r>
              <a:rPr lang="en-GB" dirty="0"/>
              <a:t> that influence an organization's decision making, and affect its performance and strategies. These </a:t>
            </a:r>
            <a:r>
              <a:rPr lang="en-GB" b="1" dirty="0"/>
              <a:t>factors</a:t>
            </a:r>
            <a:r>
              <a:rPr lang="en-GB" dirty="0"/>
              <a:t> include the economic </a:t>
            </a:r>
            <a:r>
              <a:rPr lang="en-GB" b="1" dirty="0"/>
              <a:t>factors</a:t>
            </a:r>
            <a:r>
              <a:rPr lang="en-GB" dirty="0"/>
              <a:t>; demographics; legal, political, and social conditions; technological changes; and natural forces.</a:t>
            </a:r>
          </a:p>
          <a:p>
            <a:endParaRPr lang="en-GB" dirty="0"/>
          </a:p>
        </p:txBody>
      </p:sp>
      <p:sp>
        <p:nvSpPr>
          <p:cNvPr id="4" name="Rectangle 3"/>
          <p:cNvSpPr/>
          <p:nvPr/>
        </p:nvSpPr>
        <p:spPr>
          <a:xfrm>
            <a:off x="4211960" y="4077072"/>
            <a:ext cx="4572000" cy="2031325"/>
          </a:xfrm>
          <a:prstGeom prst="rect">
            <a:avLst/>
          </a:prstGeom>
        </p:spPr>
        <p:txBody>
          <a:bodyPr>
            <a:spAutoFit/>
          </a:bodyPr>
          <a:lstStyle/>
          <a:p>
            <a:r>
              <a:rPr lang="en-GB" dirty="0"/>
              <a:t>The </a:t>
            </a:r>
            <a:r>
              <a:rPr lang="en-GB" b="1" dirty="0" smtClean="0"/>
              <a:t>PESTLE </a:t>
            </a:r>
            <a:r>
              <a:rPr lang="en-GB" b="1" dirty="0"/>
              <a:t>Analysis </a:t>
            </a:r>
            <a:r>
              <a:rPr lang="en-GB" dirty="0"/>
              <a:t>describes a framework of macro environmental factors that are important for strategic management. It is a useful strategic tool for understanding market growth or decline, business position, opportunities and direction for the possibly required actions.</a:t>
            </a:r>
          </a:p>
        </p:txBody>
      </p:sp>
      <p:pic>
        <p:nvPicPr>
          <p:cNvPr id="5" name="Picture 4"/>
          <p:cNvPicPr>
            <a:picLocks noChangeAspect="1"/>
          </p:cNvPicPr>
          <p:nvPr/>
        </p:nvPicPr>
        <p:blipFill>
          <a:blip r:embed="rId2"/>
          <a:stretch>
            <a:fillRect/>
          </a:stretch>
        </p:blipFill>
        <p:spPr>
          <a:xfrm>
            <a:off x="5912198" y="1890920"/>
            <a:ext cx="2857500" cy="1600200"/>
          </a:xfrm>
          <a:prstGeom prst="rect">
            <a:avLst/>
          </a:prstGeom>
        </p:spPr>
      </p:pic>
      <p:pic>
        <p:nvPicPr>
          <p:cNvPr id="6" name="Picture 5"/>
          <p:cNvPicPr>
            <a:picLocks noChangeAspect="1"/>
          </p:cNvPicPr>
          <p:nvPr/>
        </p:nvPicPr>
        <p:blipFill>
          <a:blip r:embed="rId3"/>
          <a:stretch>
            <a:fillRect/>
          </a:stretch>
        </p:blipFill>
        <p:spPr>
          <a:xfrm>
            <a:off x="1187624" y="4251204"/>
            <a:ext cx="2466975" cy="1847850"/>
          </a:xfrm>
          <a:prstGeom prst="rect">
            <a:avLst/>
          </a:prstGeom>
        </p:spPr>
      </p:pic>
    </p:spTree>
    <p:extLst>
      <p:ext uri="{BB962C8B-B14F-4D97-AF65-F5344CB8AC3E}">
        <p14:creationId xmlns:p14="http://schemas.microsoft.com/office/powerpoint/2010/main" val="4207663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History of </a:t>
            </a:r>
            <a:r>
              <a:rPr lang="en-GB" dirty="0" smtClean="0"/>
              <a:t>PESTLE</a:t>
            </a:r>
            <a:r>
              <a:rPr lang="en-GB" dirty="0"/>
              <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lgn="ctr">
              <a:buNone/>
            </a:pPr>
            <a:r>
              <a:rPr lang="en-GB" dirty="0"/>
              <a:t>So where did the term PEST or PESTLE derive? What were the origins?</a:t>
            </a:r>
          </a:p>
          <a:p>
            <a:pPr marL="0" indent="0" algn="ctr">
              <a:buNone/>
            </a:pPr>
            <a:endParaRPr lang="en-GB" dirty="0"/>
          </a:p>
          <a:p>
            <a:pPr marL="0" indent="0" algn="ctr">
              <a:buNone/>
            </a:pPr>
            <a:r>
              <a:rPr lang="en-GB" dirty="0"/>
              <a:t>The term PESTLE has been used regularly in the last 10+ </a:t>
            </a:r>
            <a:r>
              <a:rPr lang="en-GB" dirty="0" smtClean="0"/>
              <a:t>years.</a:t>
            </a:r>
            <a:endParaRPr lang="en-GB" dirty="0"/>
          </a:p>
          <a:p>
            <a:pPr marL="0" indent="0" algn="ctr">
              <a:buNone/>
            </a:pPr>
            <a:endParaRPr lang="en-GB" dirty="0"/>
          </a:p>
          <a:p>
            <a:pPr marL="0" indent="0" algn="ctr">
              <a:buNone/>
            </a:pPr>
            <a:r>
              <a:rPr lang="en-GB" dirty="0" smtClean="0"/>
              <a:t>The </a:t>
            </a:r>
            <a:r>
              <a:rPr lang="en-GB" dirty="0"/>
              <a:t>earliest </a:t>
            </a:r>
            <a:r>
              <a:rPr lang="en-GB" dirty="0" smtClean="0"/>
              <a:t>known </a:t>
            </a:r>
            <a:r>
              <a:rPr lang="en-GB" dirty="0"/>
              <a:t>reference to </a:t>
            </a:r>
            <a:r>
              <a:rPr lang="en-GB" dirty="0" smtClean="0"/>
              <a:t>the tools </a:t>
            </a:r>
            <a:r>
              <a:rPr lang="en-GB" dirty="0"/>
              <a:t>and techniques for ‘Scanning the Business Environment’ appears to be by </a:t>
            </a:r>
            <a:r>
              <a:rPr lang="en-GB" b="1" dirty="0">
                <a:solidFill>
                  <a:srgbClr val="FF0000"/>
                </a:solidFill>
              </a:rPr>
              <a:t>Francis J. Aguilar (1967) </a:t>
            </a:r>
            <a:r>
              <a:rPr lang="en-GB" dirty="0"/>
              <a:t>who discusses ‘ETPS’ – a mnemonic for the four sectors of his taxonomy of the environment: Economic, Technical, Political, and Social.</a:t>
            </a:r>
          </a:p>
          <a:p>
            <a:endParaRPr lang="en-GB" dirty="0"/>
          </a:p>
        </p:txBody>
      </p:sp>
      <p:pic>
        <p:nvPicPr>
          <p:cNvPr id="4" name="Picture 3"/>
          <p:cNvPicPr>
            <a:picLocks noChangeAspect="1"/>
          </p:cNvPicPr>
          <p:nvPr/>
        </p:nvPicPr>
        <p:blipFill>
          <a:blip r:embed="rId2"/>
          <a:stretch>
            <a:fillRect/>
          </a:stretch>
        </p:blipFill>
        <p:spPr>
          <a:xfrm>
            <a:off x="5868144" y="282788"/>
            <a:ext cx="2590800" cy="1762125"/>
          </a:xfrm>
          <a:prstGeom prst="rect">
            <a:avLst/>
          </a:prstGeom>
        </p:spPr>
      </p:pic>
    </p:spTree>
    <p:extLst>
      <p:ext uri="{BB962C8B-B14F-4D97-AF65-F5344CB8AC3E}">
        <p14:creationId xmlns:p14="http://schemas.microsoft.com/office/powerpoint/2010/main" val="1121641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F89EFC-133B-4959-A02F-92B5E4F18D52}"/>
              </a:ext>
            </a:extLst>
          </p:cNvPr>
          <p:cNvSpPr>
            <a:spLocks noGrp="1"/>
          </p:cNvSpPr>
          <p:nvPr>
            <p:ph type="title" idx="4294967295"/>
          </p:nvPr>
        </p:nvSpPr>
        <p:spPr>
          <a:xfrm>
            <a:off x="395536" y="620688"/>
            <a:ext cx="8229600" cy="1143000"/>
          </a:xfrm>
        </p:spPr>
        <p:txBody>
          <a:bodyPr>
            <a:noAutofit/>
          </a:bodyPr>
          <a:lstStyle/>
          <a:p>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Without such a structure, it would be difficult to know where to start because all organisations are affected by </a:t>
            </a:r>
            <a:r>
              <a:rPr lang="en-GB" sz="2000" dirty="0">
                <a:solidFill>
                  <a:srgbClr val="FF0000"/>
                </a:solidFill>
              </a:rPr>
              <a:t>multiple external factors</a:t>
            </a:r>
            <a:r>
              <a:rPr lang="en-GB" sz="2000" dirty="0"/>
              <a:t>.  </a:t>
            </a:r>
            <a:br>
              <a:rPr lang="en-GB" sz="2000" dirty="0"/>
            </a:br>
            <a:r>
              <a:rPr lang="en-GB" sz="2000" dirty="0"/>
              <a:t/>
            </a:r>
            <a:br>
              <a:rPr lang="en-GB" sz="2000" dirty="0"/>
            </a:br>
            <a:r>
              <a:rPr lang="en-GB" sz="2000" dirty="0"/>
              <a:t>It is a used by </a:t>
            </a:r>
            <a:r>
              <a:rPr lang="en-GB" sz="2000" dirty="0">
                <a:solidFill>
                  <a:srgbClr val="FF0000"/>
                </a:solidFill>
              </a:rPr>
              <a:t>strategists</a:t>
            </a:r>
            <a:r>
              <a:rPr lang="en-GB" sz="2000" dirty="0"/>
              <a:t> at a </a:t>
            </a:r>
            <a:r>
              <a:rPr lang="en-GB" sz="2000" u="sng" dirty="0">
                <a:solidFill>
                  <a:srgbClr val="FF0000"/>
                </a:solidFill>
              </a:rPr>
              <a:t>corporate</a:t>
            </a:r>
            <a:r>
              <a:rPr lang="en-GB" sz="2000" u="sng" dirty="0"/>
              <a:t> level</a:t>
            </a:r>
            <a:r>
              <a:rPr lang="en-GB" sz="2000" dirty="0"/>
              <a:t>.</a:t>
            </a:r>
            <a:endParaRPr lang="cy-GB" sz="2000" dirty="0"/>
          </a:p>
        </p:txBody>
      </p:sp>
      <p:sp>
        <p:nvSpPr>
          <p:cNvPr id="3" name="Content Placeholder 2">
            <a:extLst>
              <a:ext uri="{FF2B5EF4-FFF2-40B4-BE49-F238E27FC236}">
                <a16:creationId xmlns:a16="http://schemas.microsoft.com/office/drawing/2014/main" xmlns="" id="{1024CC30-4DA1-4ED9-BFA5-2EF47A976159}"/>
              </a:ext>
            </a:extLst>
          </p:cNvPr>
          <p:cNvSpPr>
            <a:spLocks noGrp="1"/>
          </p:cNvSpPr>
          <p:nvPr>
            <p:ph idx="4294967295"/>
          </p:nvPr>
        </p:nvSpPr>
        <p:spPr>
          <a:xfrm>
            <a:off x="3059832" y="2420888"/>
            <a:ext cx="5338762" cy="1323975"/>
          </a:xfrm>
        </p:spPr>
        <p:txBody>
          <a:bodyPr>
            <a:noAutofit/>
          </a:bodyPr>
          <a:lstStyle/>
          <a:p>
            <a:r>
              <a:rPr lang="en-GB" sz="2000" b="1" dirty="0"/>
              <a:t>P</a:t>
            </a:r>
            <a:r>
              <a:rPr lang="en-GB" sz="2000" dirty="0"/>
              <a:t>olitical</a:t>
            </a:r>
          </a:p>
          <a:p>
            <a:r>
              <a:rPr lang="en-GB" sz="2000" b="1" dirty="0"/>
              <a:t>E</a:t>
            </a:r>
            <a:r>
              <a:rPr lang="en-GB" sz="2000" dirty="0"/>
              <a:t>conomic</a:t>
            </a:r>
          </a:p>
          <a:p>
            <a:r>
              <a:rPr lang="en-GB" sz="2000" b="1" dirty="0"/>
              <a:t>S</a:t>
            </a:r>
            <a:r>
              <a:rPr lang="en-GB" sz="2000" dirty="0"/>
              <a:t>ocial </a:t>
            </a:r>
          </a:p>
          <a:p>
            <a:r>
              <a:rPr lang="en-GB" sz="2000" b="1" dirty="0"/>
              <a:t>T</a:t>
            </a:r>
            <a:r>
              <a:rPr lang="en-GB" sz="2000" dirty="0"/>
              <a:t>echnological</a:t>
            </a:r>
          </a:p>
          <a:p>
            <a:r>
              <a:rPr lang="en-GB" sz="2000" b="1" dirty="0"/>
              <a:t>L</a:t>
            </a:r>
            <a:r>
              <a:rPr lang="en-GB" sz="2000" dirty="0"/>
              <a:t>egal</a:t>
            </a:r>
          </a:p>
          <a:p>
            <a:r>
              <a:rPr lang="en-GB" sz="2000" b="1" dirty="0"/>
              <a:t>E</a:t>
            </a:r>
            <a:r>
              <a:rPr lang="en-GB" sz="2000" dirty="0"/>
              <a:t>nvironmental</a:t>
            </a:r>
          </a:p>
        </p:txBody>
      </p:sp>
    </p:spTree>
    <p:extLst>
      <p:ext uri="{BB962C8B-B14F-4D97-AF65-F5344CB8AC3E}">
        <p14:creationId xmlns:p14="http://schemas.microsoft.com/office/powerpoint/2010/main" val="321953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a:xfrm>
            <a:off x="611560" y="1943954"/>
            <a:ext cx="7543801" cy="4023360"/>
          </a:xfrm>
        </p:spPr>
        <p:txBody>
          <a:bodyPr>
            <a:normAutofit/>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pic>
        <p:nvPicPr>
          <p:cNvPr id="4" name="Picture 3"/>
          <p:cNvPicPr>
            <a:picLocks noChangeAspect="1"/>
          </p:cNvPicPr>
          <p:nvPr/>
        </p:nvPicPr>
        <p:blipFill>
          <a:blip r:embed="rId2"/>
          <a:stretch>
            <a:fillRect/>
          </a:stretch>
        </p:blipFill>
        <p:spPr>
          <a:xfrm>
            <a:off x="6084168" y="274388"/>
            <a:ext cx="2762250" cy="1657350"/>
          </a:xfrm>
          <a:prstGeom prst="rect">
            <a:avLst/>
          </a:prstGeom>
        </p:spPr>
      </p:pic>
      <p:pic>
        <p:nvPicPr>
          <p:cNvPr id="5" name="Picture 4"/>
          <p:cNvPicPr>
            <a:picLocks noChangeAspect="1"/>
          </p:cNvPicPr>
          <p:nvPr/>
        </p:nvPicPr>
        <p:blipFill>
          <a:blip r:embed="rId3"/>
          <a:stretch>
            <a:fillRect/>
          </a:stretch>
        </p:blipFill>
        <p:spPr>
          <a:xfrm>
            <a:off x="822960" y="4725144"/>
            <a:ext cx="3028950" cy="1514475"/>
          </a:xfrm>
          <a:prstGeom prst="rect">
            <a:avLst/>
          </a:prstGeom>
        </p:spPr>
      </p:pic>
    </p:spTree>
    <p:extLst>
      <p:ext uri="{BB962C8B-B14F-4D97-AF65-F5344CB8AC3E}">
        <p14:creationId xmlns:p14="http://schemas.microsoft.com/office/powerpoint/2010/main" val="2473646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idx="1"/>
          </p:nvPr>
        </p:nvSpPr>
        <p:spPr/>
        <p:txBody>
          <a:bodyPr>
            <a:normAutofit/>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Tree>
    <p:extLst>
      <p:ext uri="{BB962C8B-B14F-4D97-AF65-F5344CB8AC3E}">
        <p14:creationId xmlns:p14="http://schemas.microsoft.com/office/powerpoint/2010/main" val="3695620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Political</a:t>
            </a:r>
            <a:br>
              <a:rPr lang="en-GB" b="1" dirty="0">
                <a:effectLst/>
              </a:rPr>
            </a:br>
            <a:endParaRPr lang="en-GB" dirty="0"/>
          </a:p>
        </p:txBody>
      </p:sp>
      <p:sp>
        <p:nvSpPr>
          <p:cNvPr id="2" name="Content Placeholder 1"/>
          <p:cNvSpPr>
            <a:spLocks noGrp="1"/>
          </p:cNvSpPr>
          <p:nvPr>
            <p:ph idx="1"/>
          </p:nvPr>
        </p:nvSpPr>
        <p:spPr/>
        <p:txBody>
          <a:bodyPr>
            <a:normAutofit/>
          </a:bodyPr>
          <a:lstStyle/>
          <a:p>
            <a:r>
              <a:rPr lang="en-GB" b="1" dirty="0">
                <a:effectLst/>
              </a:rPr>
              <a:t>Political</a:t>
            </a:r>
          </a:p>
          <a:p>
            <a:r>
              <a:rPr lang="en-GB" dirty="0">
                <a:effectLst/>
              </a:rPr>
              <a:t>Any factors in the political environment either in the home country or international arena. Examples of these could be government initiatives or changes of policy which affect the organisation- BREXIT- changes to agreements on the free movement of people and goods, changes in government policy on child and adult health, changes to international agreements on pollution and air traffic . </a:t>
            </a:r>
          </a:p>
          <a:p>
            <a:endParaRPr lang="en-GB" dirty="0"/>
          </a:p>
        </p:txBody>
      </p:sp>
      <p:pic>
        <p:nvPicPr>
          <p:cNvPr id="4" name="Picture 3"/>
          <p:cNvPicPr>
            <a:picLocks noChangeAspect="1"/>
          </p:cNvPicPr>
          <p:nvPr/>
        </p:nvPicPr>
        <p:blipFill>
          <a:blip r:embed="rId2"/>
          <a:stretch>
            <a:fillRect/>
          </a:stretch>
        </p:blipFill>
        <p:spPr>
          <a:xfrm>
            <a:off x="3131840" y="4227543"/>
            <a:ext cx="3100364" cy="1736204"/>
          </a:xfrm>
          <a:prstGeom prst="rect">
            <a:avLst/>
          </a:prstGeom>
        </p:spPr>
      </p:pic>
    </p:spTree>
    <p:extLst>
      <p:ext uri="{BB962C8B-B14F-4D97-AF65-F5344CB8AC3E}">
        <p14:creationId xmlns:p14="http://schemas.microsoft.com/office/powerpoint/2010/main" val="646800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Economic</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Any factors in the financial arena. These could include economic downturns or growth in an economy, availability of finance</a:t>
            </a:r>
            <a:r>
              <a:rPr lang="en-GB">
                <a:effectLst/>
              </a:rPr>
              <a:t>, increase in wages. </a:t>
            </a:r>
            <a:endParaRPr lang="en-GB" dirty="0">
              <a:effectLst/>
            </a:endParaRPr>
          </a:p>
        </p:txBody>
      </p:sp>
      <p:pic>
        <p:nvPicPr>
          <p:cNvPr id="4" name="Picture 3"/>
          <p:cNvPicPr>
            <a:picLocks noChangeAspect="1"/>
          </p:cNvPicPr>
          <p:nvPr/>
        </p:nvPicPr>
        <p:blipFill>
          <a:blip r:embed="rId2"/>
          <a:stretch>
            <a:fillRect/>
          </a:stretch>
        </p:blipFill>
        <p:spPr>
          <a:xfrm>
            <a:off x="2987824" y="3068960"/>
            <a:ext cx="3181722" cy="2260697"/>
          </a:xfrm>
          <a:prstGeom prst="rect">
            <a:avLst/>
          </a:prstGeom>
        </p:spPr>
      </p:pic>
    </p:spTree>
    <p:extLst>
      <p:ext uri="{BB962C8B-B14F-4D97-AF65-F5344CB8AC3E}">
        <p14:creationId xmlns:p14="http://schemas.microsoft.com/office/powerpoint/2010/main" val="3302288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Sociological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Factors which affect the social aspects related to the customers of the organisation including social trends, the change in demographic of our customers and any other socio-cultural factors. </a:t>
            </a:r>
          </a:p>
          <a:p>
            <a:endParaRPr lang="en-GB" dirty="0"/>
          </a:p>
          <a:p>
            <a:endParaRPr lang="en-GB" dirty="0"/>
          </a:p>
        </p:txBody>
      </p:sp>
      <p:pic>
        <p:nvPicPr>
          <p:cNvPr id="4" name="Picture 3"/>
          <p:cNvPicPr>
            <a:picLocks noChangeAspect="1"/>
          </p:cNvPicPr>
          <p:nvPr/>
        </p:nvPicPr>
        <p:blipFill>
          <a:blip r:embed="rId2"/>
          <a:stretch>
            <a:fillRect/>
          </a:stretch>
        </p:blipFill>
        <p:spPr>
          <a:xfrm>
            <a:off x="2785109" y="3284984"/>
            <a:ext cx="3619500" cy="1569517"/>
          </a:xfrm>
          <a:prstGeom prst="rect">
            <a:avLst/>
          </a:prstGeom>
        </p:spPr>
      </p:pic>
    </p:spTree>
    <p:extLst>
      <p:ext uri="{BB962C8B-B14F-4D97-AF65-F5344CB8AC3E}">
        <p14:creationId xmlns:p14="http://schemas.microsoft.com/office/powerpoint/2010/main" val="1422973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Technological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Any changes in the technical world which may cause some impact on the organisation. New technological developments, new software, new devices etc are all factors to consider e.g. Robot Technology. </a:t>
            </a:r>
          </a:p>
        </p:txBody>
      </p:sp>
      <p:pic>
        <p:nvPicPr>
          <p:cNvPr id="4" name="Picture 3"/>
          <p:cNvPicPr>
            <a:picLocks noChangeAspect="1"/>
          </p:cNvPicPr>
          <p:nvPr/>
        </p:nvPicPr>
        <p:blipFill>
          <a:blip r:embed="rId2"/>
          <a:stretch>
            <a:fillRect/>
          </a:stretch>
        </p:blipFill>
        <p:spPr>
          <a:xfrm>
            <a:off x="3185159" y="3212976"/>
            <a:ext cx="2819400" cy="1619250"/>
          </a:xfrm>
          <a:prstGeom prst="rect">
            <a:avLst/>
          </a:prstGeom>
        </p:spPr>
      </p:pic>
    </p:spTree>
    <p:extLst>
      <p:ext uri="{BB962C8B-B14F-4D97-AF65-F5344CB8AC3E}">
        <p14:creationId xmlns:p14="http://schemas.microsoft.com/office/powerpoint/2010/main" val="175550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Legal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Legal issues often begin with examining any </a:t>
            </a:r>
            <a:r>
              <a:rPr lang="en-GB" dirty="0" smtClean="0">
                <a:effectLst/>
              </a:rPr>
              <a:t>legislative </a:t>
            </a:r>
            <a:r>
              <a:rPr lang="en-GB" dirty="0">
                <a:effectLst/>
              </a:rPr>
              <a:t>issues in the home country and expanded to other countries depending on the business' international offerings. Legal issues may include distance selling laws, data protection, health and safety etc. </a:t>
            </a:r>
          </a:p>
        </p:txBody>
      </p:sp>
      <p:pic>
        <p:nvPicPr>
          <p:cNvPr id="4" name="Picture 3"/>
          <p:cNvPicPr>
            <a:picLocks noChangeAspect="1"/>
          </p:cNvPicPr>
          <p:nvPr/>
        </p:nvPicPr>
        <p:blipFill>
          <a:blip r:embed="rId2"/>
          <a:stretch>
            <a:fillRect/>
          </a:stretch>
        </p:blipFill>
        <p:spPr>
          <a:xfrm>
            <a:off x="2483768" y="3501008"/>
            <a:ext cx="4616227" cy="1800200"/>
          </a:xfrm>
          <a:prstGeom prst="rect">
            <a:avLst/>
          </a:prstGeom>
        </p:spPr>
      </p:pic>
    </p:spTree>
    <p:extLst>
      <p:ext uri="{BB962C8B-B14F-4D97-AF65-F5344CB8AC3E}">
        <p14:creationId xmlns:p14="http://schemas.microsoft.com/office/powerpoint/2010/main" val="3252801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Environmental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Environmental factors look at the world around the organisation and any factors which may have an impact on the environment. Examples include the use of plastic bags for goods, using vehicles for transporting goods.</a:t>
            </a:r>
          </a:p>
          <a:p>
            <a:endParaRPr lang="en-GB" dirty="0"/>
          </a:p>
          <a:p>
            <a:endParaRPr lang="en-GB" dirty="0"/>
          </a:p>
        </p:txBody>
      </p:sp>
      <p:pic>
        <p:nvPicPr>
          <p:cNvPr id="4" name="Picture 3"/>
          <p:cNvPicPr>
            <a:picLocks noChangeAspect="1"/>
          </p:cNvPicPr>
          <p:nvPr/>
        </p:nvPicPr>
        <p:blipFill>
          <a:blip r:embed="rId2"/>
          <a:stretch>
            <a:fillRect/>
          </a:stretch>
        </p:blipFill>
        <p:spPr>
          <a:xfrm>
            <a:off x="2339752" y="3356992"/>
            <a:ext cx="4413025" cy="2192635"/>
          </a:xfrm>
          <a:prstGeom prst="rect">
            <a:avLst/>
          </a:prstGeom>
        </p:spPr>
      </p:pic>
    </p:spTree>
    <p:extLst>
      <p:ext uri="{BB962C8B-B14F-4D97-AF65-F5344CB8AC3E}">
        <p14:creationId xmlns:p14="http://schemas.microsoft.com/office/powerpoint/2010/main" val="2356312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4"/>
          <p:cNvSpPr>
            <a:spLocks noGrp="1"/>
          </p:cNvSpPr>
          <p:nvPr>
            <p:ph type="sldNum" sz="quarter" idx="12"/>
          </p:nvPr>
        </p:nvSpPr>
        <p:spPr/>
        <p:txBody>
          <a:bodyPr/>
          <a:lstStyle/>
          <a:p>
            <a:pPr>
              <a:defRPr/>
            </a:pPr>
            <a:fld id="{583C2BE9-4D27-405B-AB53-9821FB82DA96}" type="slidenum">
              <a:rPr lang="en-US" smtClean="0"/>
              <a:pPr>
                <a:defRPr/>
              </a:pPr>
              <a:t>15</a:t>
            </a:fld>
            <a:endParaRPr lang="en-US"/>
          </a:p>
        </p:txBody>
      </p:sp>
      <p:sp>
        <p:nvSpPr>
          <p:cNvPr id="27652" name="Rectangle 4"/>
          <p:cNvSpPr>
            <a:spLocks noGrp="1" noRot="1" noChangeArrowheads="1"/>
          </p:cNvSpPr>
          <p:nvPr>
            <p:ph type="title" idx="4294967295"/>
          </p:nvPr>
        </p:nvSpPr>
        <p:spPr>
          <a:xfrm>
            <a:off x="179763" y="-42474"/>
            <a:ext cx="8229600" cy="1143000"/>
          </a:xfrm>
        </p:spPr>
        <p:txBody>
          <a:bodyPr>
            <a:normAutofit/>
          </a:bodyPr>
          <a:lstStyle/>
          <a:p>
            <a:pPr algn="ctr"/>
            <a:r>
              <a:rPr lang="en-GB" sz="2400" dirty="0">
                <a:solidFill>
                  <a:srgbClr val="4910D6"/>
                </a:solidFill>
                <a:latin typeface="Arial" charset="0"/>
                <a:cs typeface="Arial" charset="0"/>
              </a:rPr>
              <a:t>Environmental Analysis using PESTLE </a:t>
            </a:r>
            <a:r>
              <a:rPr lang="en-GB" sz="2400" b="1" dirty="0">
                <a:solidFill>
                  <a:srgbClr val="4910D6"/>
                </a:solidFill>
                <a:latin typeface="Arial" charset="0"/>
                <a:cs typeface="Arial" charset="0"/>
              </a:rPr>
              <a:t/>
            </a:r>
            <a:br>
              <a:rPr lang="en-GB" sz="2400" b="1" dirty="0">
                <a:solidFill>
                  <a:srgbClr val="4910D6"/>
                </a:solidFill>
                <a:latin typeface="Arial" charset="0"/>
                <a:cs typeface="Arial" charset="0"/>
              </a:rPr>
            </a:br>
            <a:r>
              <a:rPr lang="en-GB" sz="2400" dirty="0">
                <a:solidFill>
                  <a:srgbClr val="4910D6"/>
                </a:solidFill>
                <a:latin typeface="Arial" charset="0"/>
                <a:cs typeface="Arial" charset="0"/>
              </a:rPr>
              <a:t>Examples of generic factors affecting organisations</a:t>
            </a:r>
            <a:endParaRPr lang="en-US" sz="2400" dirty="0">
              <a:solidFill>
                <a:srgbClr val="4910D6"/>
              </a:solidFill>
              <a:latin typeface="Arial" charset="0"/>
              <a:cs typeface="Arial" charset="0"/>
            </a:endParaRPr>
          </a:p>
        </p:txBody>
      </p:sp>
      <p:graphicFrame>
        <p:nvGraphicFramePr>
          <p:cNvPr id="27666" name="Group 18"/>
          <p:cNvGraphicFramePr>
            <a:graphicFrameLocks noGrp="1"/>
          </p:cNvGraphicFramePr>
          <p:nvPr>
            <p:ph type="tbl" idx="4294967295"/>
            <p:extLst>
              <p:ext uri="{D42A27DB-BD31-4B8C-83A1-F6EECF244321}">
                <p14:modId xmlns:p14="http://schemas.microsoft.com/office/powerpoint/2010/main" val="1372130485"/>
              </p:ext>
            </p:extLst>
          </p:nvPr>
        </p:nvGraphicFramePr>
        <p:xfrm>
          <a:off x="1043608" y="1433196"/>
          <a:ext cx="6984776" cy="4693920"/>
        </p:xfrm>
        <a:graphic>
          <a:graphicData uri="http://schemas.openxmlformats.org/drawingml/2006/table">
            <a:tbl>
              <a:tblPr/>
              <a:tblGrid>
                <a:gridCol w="3492388">
                  <a:extLst>
                    <a:ext uri="{9D8B030D-6E8A-4147-A177-3AD203B41FA5}">
                      <a16:colId xmlns:a16="http://schemas.microsoft.com/office/drawing/2014/main" xmlns="" val="20000"/>
                    </a:ext>
                  </a:extLst>
                </a:gridCol>
                <a:gridCol w="3492388">
                  <a:extLst>
                    <a:ext uri="{9D8B030D-6E8A-4147-A177-3AD203B41FA5}">
                      <a16:colId xmlns:a16="http://schemas.microsoft.com/office/drawing/2014/main" xmlns="" val="20001"/>
                    </a:ext>
                  </a:extLst>
                </a:gridCol>
              </a:tblGrid>
              <a:tr h="22637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Political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Taxation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Legislation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Foreign trade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stability</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Economic</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GNP trends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Interest rates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Inflation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Disposable income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Unemployment</a:t>
                      </a:r>
                      <a:endParaRPr kumimoji="0" lang="en-US" sz="2000" b="0" i="0" u="none" strike="noStrike" cap="none" normalizeH="0" baseline="0" dirty="0">
                        <a:ln>
                          <a:noFill/>
                        </a:ln>
                        <a:solidFill>
                          <a:schemeClr val="tx1"/>
                        </a:solidFill>
                        <a:effectLst/>
                        <a:latin typeface="Garamond"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26218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Socio-Cultural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Demographics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Social mobility</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Lifestyle changes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International Employee base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Levels of education</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Technological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R&amp;D spending</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New R&amp;D developments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Expansion of Social Media</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US" sz="2000" b="0" i="0" u="none" strike="noStrike" cap="none" normalizeH="0" baseline="0" dirty="0">
                          <a:ln>
                            <a:noFill/>
                          </a:ln>
                          <a:solidFill>
                            <a:schemeClr val="tx1"/>
                          </a:solidFill>
                          <a:effectLst/>
                          <a:latin typeface="Garamond" pitchFamily="18" charset="0"/>
                        </a:rPr>
                        <a:t>Online Recruitment and Selection.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144449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wipe(down)">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7666"/>
                                        </p:tgtEl>
                                        <p:attrNameLst>
                                          <p:attrName>style.visibility</p:attrName>
                                        </p:attrNameLst>
                                      </p:cBhvr>
                                      <p:to>
                                        <p:strVal val="visible"/>
                                      </p:to>
                                    </p:set>
                                    <p:animEffect transition="in" filter="wipe(left)">
                                      <p:cBhvr>
                                        <p:cTn id="12"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a:xfrm>
            <a:off x="500063" y="1000125"/>
            <a:ext cx="7715250" cy="857250"/>
          </a:xfrm>
        </p:spPr>
        <p:txBody>
          <a:bodyPr>
            <a:normAutofit/>
          </a:bodyPr>
          <a:lstStyle/>
          <a:p>
            <a:pPr eaLnBrk="1" fontAlgn="auto" hangingPunct="1">
              <a:spcAft>
                <a:spcPts val="0"/>
              </a:spcAft>
              <a:defRPr/>
            </a:pPr>
            <a:r>
              <a:rPr lang="en-GB" sz="2700" b="1" dirty="0">
                <a:solidFill>
                  <a:schemeClr val="tx1"/>
                </a:solidFill>
                <a:latin typeface="Arial" pitchFamily="34" charset="0"/>
                <a:cs typeface="Arial" pitchFamily="34" charset="0"/>
              </a:rPr>
              <a:t>PEST analysis cont: </a:t>
            </a:r>
            <a:r>
              <a:rPr lang="en-GB" sz="2800" dirty="0">
                <a:solidFill>
                  <a:schemeClr val="tx1"/>
                </a:solidFill>
                <a:latin typeface="Arial" pitchFamily="34" charset="0"/>
                <a:cs typeface="Arial" pitchFamily="34" charset="0"/>
              </a:rPr>
              <a:t/>
            </a:r>
            <a:br>
              <a:rPr lang="en-GB" sz="2800" dirty="0">
                <a:solidFill>
                  <a:schemeClr val="tx1"/>
                </a:solidFill>
                <a:latin typeface="Arial" pitchFamily="34" charset="0"/>
                <a:cs typeface="Arial" pitchFamily="34" charset="0"/>
              </a:rPr>
            </a:br>
            <a:endParaRPr lang="en-US" sz="2800" dirty="0">
              <a:solidFill>
                <a:schemeClr val="tx1"/>
              </a:solidFill>
              <a:latin typeface="Arial" pitchFamily="34" charset="0"/>
              <a:cs typeface="Arial" pitchFamily="34" charset="0"/>
            </a:endParaRPr>
          </a:p>
        </p:txBody>
      </p:sp>
      <p:graphicFrame>
        <p:nvGraphicFramePr>
          <p:cNvPr id="27666" name="Group 18"/>
          <p:cNvGraphicFramePr>
            <a:graphicFrameLocks noGrp="1"/>
          </p:cNvGraphicFramePr>
          <p:nvPr>
            <p:ph type="tbl" idx="1"/>
          </p:nvPr>
        </p:nvGraphicFramePr>
        <p:xfrm>
          <a:off x="571500" y="1857375"/>
          <a:ext cx="7643866" cy="3439098"/>
        </p:xfrm>
        <a:graphic>
          <a:graphicData uri="http://schemas.openxmlformats.org/drawingml/2006/table">
            <a:tbl>
              <a:tblPr/>
              <a:tblGrid>
                <a:gridCol w="3786214">
                  <a:extLst>
                    <a:ext uri="{9D8B030D-6E8A-4147-A177-3AD203B41FA5}">
                      <a16:colId xmlns:a16="http://schemas.microsoft.com/office/drawing/2014/main" xmlns="" val="20000"/>
                    </a:ext>
                  </a:extLst>
                </a:gridCol>
                <a:gridCol w="3857652">
                  <a:extLst>
                    <a:ext uri="{9D8B030D-6E8A-4147-A177-3AD203B41FA5}">
                      <a16:colId xmlns:a16="http://schemas.microsoft.com/office/drawing/2014/main" xmlns="" val="20001"/>
                    </a:ext>
                  </a:extLst>
                </a:gridCol>
              </a:tblGrid>
              <a:tr h="34390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Legal</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800" b="1" i="0" u="none" strike="noStrike" cap="none" normalizeH="0" baseline="0" dirty="0">
                          <a:ln>
                            <a:noFill/>
                          </a:ln>
                          <a:solidFill>
                            <a:schemeClr val="tx1"/>
                          </a:solidFill>
                          <a:effectLst/>
                          <a:latin typeface="Garamond" pitchFamily="18" charset="0"/>
                        </a:rPr>
                        <a:t> </a:t>
                      </a:r>
                      <a:r>
                        <a:rPr kumimoji="0" lang="en-GB" sz="2000" b="0" i="0" u="none" strike="noStrike" cap="none" normalizeH="0" baseline="0" dirty="0">
                          <a:ln>
                            <a:noFill/>
                          </a:ln>
                          <a:solidFill>
                            <a:schemeClr val="tx1"/>
                          </a:solidFill>
                          <a:effectLst/>
                          <a:latin typeface="Garamond" pitchFamily="18" charset="0"/>
                        </a:rPr>
                        <a:t> Laws of Country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Planning &amp; Property Law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Contract Law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Employment &amp; Health and Safety Legislation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Visa Requirement/Work Permits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Environmental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1" i="0" u="none" strike="noStrike" cap="none" normalizeH="0" baseline="0">
                          <a:ln>
                            <a:noFill/>
                          </a:ln>
                          <a:solidFill>
                            <a:schemeClr val="tx1"/>
                          </a:solidFill>
                          <a:effectLst/>
                          <a:latin typeface="Garamond" pitchFamily="18" charset="0"/>
                        </a:rPr>
                        <a:t>  </a:t>
                      </a:r>
                      <a:r>
                        <a:rPr kumimoji="0" lang="en-GB" sz="2000" b="0" i="0" u="none" strike="noStrike" cap="none" normalizeH="0" baseline="0">
                          <a:ln>
                            <a:noFill/>
                          </a:ln>
                          <a:solidFill>
                            <a:schemeClr val="tx1"/>
                          </a:solidFill>
                          <a:effectLst/>
                          <a:latin typeface="Garamond" pitchFamily="18" charset="0"/>
                        </a:rPr>
                        <a:t>Recycling </a:t>
                      </a:r>
                      <a:r>
                        <a:rPr kumimoji="0" lang="en-GB" sz="2000" b="0" i="0" u="none" strike="noStrike" cap="none" normalizeH="0" baseline="0" dirty="0">
                          <a:ln>
                            <a:noFill/>
                          </a:ln>
                          <a:solidFill>
                            <a:schemeClr val="tx1"/>
                          </a:solidFill>
                          <a:effectLst/>
                          <a:latin typeface="Garamond" pitchFamily="18" charset="0"/>
                        </a:rPr>
                        <a:t>requirements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Environmental protection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Renewable energy resources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Building regulations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bl>
          </a:graphicData>
        </a:graphic>
      </p:graphicFrame>
      <p:sp>
        <p:nvSpPr>
          <p:cNvPr id="10242" name="Slide Number Placeholder 4"/>
          <p:cNvSpPr>
            <a:spLocks noGrp="1"/>
          </p:cNvSpPr>
          <p:nvPr>
            <p:ph type="sldNum" sz="quarter" idx="12"/>
          </p:nvPr>
        </p:nvSpPr>
        <p:spPr/>
        <p:txBody>
          <a:bodyPr/>
          <a:lstStyle/>
          <a:p>
            <a:pPr>
              <a:defRPr/>
            </a:pPr>
            <a:fld id="{4F20C95D-B0FF-42CF-B444-CA63E17F5B59}" type="slidenum">
              <a:rPr lang="en-US" smtClean="0"/>
              <a:pPr>
                <a:defRPr/>
              </a:pPr>
              <a:t>16</a:t>
            </a:fld>
            <a:endParaRPr lang="en-US"/>
          </a:p>
        </p:txBody>
      </p:sp>
    </p:spTree>
    <p:extLst>
      <p:ext uri="{BB962C8B-B14F-4D97-AF65-F5344CB8AC3E}">
        <p14:creationId xmlns:p14="http://schemas.microsoft.com/office/powerpoint/2010/main" val="84735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7666"/>
                                        </p:tgtEl>
                                        <p:attrNameLst>
                                          <p:attrName>style.visibility</p:attrName>
                                        </p:attrNameLst>
                                      </p:cBhvr>
                                      <p:to>
                                        <p:strVal val="visible"/>
                                      </p:to>
                                    </p:set>
                                    <p:animEffect transition="in" filter="wipe(up)">
                                      <p:cBhvr>
                                        <p:cTn id="7"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99A870-D7FB-4955-9B8F-BA7146E9E0B3}"/>
              </a:ext>
            </a:extLst>
          </p:cNvPr>
          <p:cNvSpPr>
            <a:spLocks noGrp="1"/>
          </p:cNvSpPr>
          <p:nvPr>
            <p:ph type="title"/>
          </p:nvPr>
        </p:nvSpPr>
        <p:spPr/>
        <p:txBody>
          <a:bodyPr/>
          <a:lstStyle/>
          <a:p>
            <a:r>
              <a:rPr lang="en-GB" dirty="0"/>
              <a:t>Assessing PESTLE</a:t>
            </a:r>
          </a:p>
        </p:txBody>
      </p:sp>
      <p:sp>
        <p:nvSpPr>
          <p:cNvPr id="3" name="Content Placeholder 2">
            <a:extLst>
              <a:ext uri="{FF2B5EF4-FFF2-40B4-BE49-F238E27FC236}">
                <a16:creationId xmlns:a16="http://schemas.microsoft.com/office/drawing/2014/main" xmlns="" id="{1073D390-0F9D-4F69-8FB0-77502181557F}"/>
              </a:ext>
            </a:extLst>
          </p:cNvPr>
          <p:cNvSpPr>
            <a:spLocks noGrp="1"/>
          </p:cNvSpPr>
          <p:nvPr>
            <p:ph idx="1"/>
          </p:nvPr>
        </p:nvSpPr>
        <p:spPr>
          <a:xfrm>
            <a:off x="822959" y="2708920"/>
            <a:ext cx="7543801" cy="1296144"/>
          </a:xfrm>
        </p:spPr>
        <p:txBody>
          <a:bodyPr/>
          <a:lstStyle/>
          <a:p>
            <a:pPr lvl="1"/>
            <a:r>
              <a:rPr lang="en-GB" dirty="0" smtClean="0"/>
              <a:t>What </a:t>
            </a:r>
            <a:r>
              <a:rPr lang="en-GB" dirty="0"/>
              <a:t>does this tell you about the benefits of applying PESTLE?</a:t>
            </a:r>
          </a:p>
          <a:p>
            <a:pPr lvl="1"/>
            <a:r>
              <a:rPr lang="en-GB" dirty="0"/>
              <a:t>What does this tell you about the limitations of applying PESTLE?</a:t>
            </a:r>
          </a:p>
          <a:p>
            <a:endParaRPr lang="en-GB" dirty="0"/>
          </a:p>
        </p:txBody>
      </p:sp>
      <p:pic>
        <p:nvPicPr>
          <p:cNvPr id="4" name="Picture 3"/>
          <p:cNvPicPr>
            <a:picLocks noChangeAspect="1"/>
          </p:cNvPicPr>
          <p:nvPr/>
        </p:nvPicPr>
        <p:blipFill>
          <a:blip r:embed="rId2"/>
          <a:stretch>
            <a:fillRect/>
          </a:stretch>
        </p:blipFill>
        <p:spPr>
          <a:xfrm>
            <a:off x="7020272" y="3321928"/>
            <a:ext cx="1724025" cy="2657475"/>
          </a:xfrm>
          <a:prstGeom prst="rect">
            <a:avLst/>
          </a:prstGeom>
        </p:spPr>
      </p:pic>
    </p:spTree>
    <p:extLst>
      <p:ext uri="{BB962C8B-B14F-4D97-AF65-F5344CB8AC3E}">
        <p14:creationId xmlns:p14="http://schemas.microsoft.com/office/powerpoint/2010/main" val="124744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41B3FB-0DCC-4860-9D55-629A950797BE}"/>
              </a:ext>
            </a:extLst>
          </p:cNvPr>
          <p:cNvSpPr>
            <a:spLocks noGrp="1"/>
          </p:cNvSpPr>
          <p:nvPr>
            <p:ph type="title"/>
          </p:nvPr>
        </p:nvSpPr>
        <p:spPr/>
        <p:txBody>
          <a:bodyPr>
            <a:normAutofit/>
          </a:bodyPr>
          <a:lstStyle/>
          <a:p>
            <a:r>
              <a:rPr lang="en-GB" dirty="0"/>
              <a:t>Understanding context to understand problems!</a:t>
            </a:r>
          </a:p>
        </p:txBody>
      </p:sp>
      <p:sp>
        <p:nvSpPr>
          <p:cNvPr id="3" name="Content Placeholder 2">
            <a:extLst>
              <a:ext uri="{FF2B5EF4-FFF2-40B4-BE49-F238E27FC236}">
                <a16:creationId xmlns:a16="http://schemas.microsoft.com/office/drawing/2014/main" xmlns="" id="{AE85B041-6572-4A02-98C2-6A8700872498}"/>
              </a:ext>
            </a:extLst>
          </p:cNvPr>
          <p:cNvSpPr>
            <a:spLocks noGrp="1"/>
          </p:cNvSpPr>
          <p:nvPr>
            <p:ph idx="1"/>
          </p:nvPr>
        </p:nvSpPr>
        <p:spPr>
          <a:xfrm>
            <a:off x="822959" y="2492896"/>
            <a:ext cx="7543801" cy="2159330"/>
          </a:xfrm>
        </p:spPr>
        <p:txBody>
          <a:bodyPr/>
          <a:lstStyle/>
          <a:p>
            <a:r>
              <a:rPr lang="en-GB" dirty="0"/>
              <a:t>How might PESTLE Analysis help you to identify and understand problems?</a:t>
            </a:r>
          </a:p>
          <a:p>
            <a:pPr marL="0" indent="0">
              <a:buNone/>
            </a:pPr>
            <a:endParaRPr lang="en-GB" dirty="0"/>
          </a:p>
          <a:p>
            <a:r>
              <a:rPr lang="en-GB" dirty="0"/>
              <a:t>How might PESTLE Analysis help you to solve problems?</a:t>
            </a:r>
          </a:p>
          <a:p>
            <a:pPr marL="0" indent="0">
              <a:buNone/>
            </a:pPr>
            <a:endParaRPr lang="en-GB" dirty="0"/>
          </a:p>
        </p:txBody>
      </p:sp>
    </p:spTree>
    <p:extLst>
      <p:ext uri="{BB962C8B-B14F-4D97-AF65-F5344CB8AC3E}">
        <p14:creationId xmlns:p14="http://schemas.microsoft.com/office/powerpoint/2010/main" val="349518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e30e1647-29be-4cde-b2da-971aed4fcaf4"/>
    <ds:schemaRef ds:uri="http://purl.org/dc/dcmitype/"/>
    <ds:schemaRef ds:uri="http://schemas.openxmlformats.org/package/2006/metadata/core-properties"/>
    <ds:schemaRef ds:uri="7ab40eed-68c2-4ff5-b2ec-48499265677d"/>
    <ds:schemaRef ds:uri="http://schemas.microsoft.com/office/2006/documentManagement/types"/>
    <ds:schemaRef ds:uri="http://purl.org/dc/terms/"/>
    <ds:schemaRef ds:uri="http://purl.org/dc/elements/1.1/"/>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09A4526-5989-4FA0-995F-6A3A3FE245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576</TotalTime>
  <Words>782</Words>
  <Application>Microsoft Office PowerPoint</Application>
  <PresentationFormat>On-screen Show (4:3)</PresentationFormat>
  <Paragraphs>111</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ＭＳ Ｐゴシック</vt:lpstr>
      <vt:lpstr>Arial</vt:lpstr>
      <vt:lpstr>Calibri</vt:lpstr>
      <vt:lpstr>Calibri Light</vt:lpstr>
      <vt:lpstr>Garamond</vt:lpstr>
      <vt:lpstr>Wingdings</vt:lpstr>
      <vt:lpstr>Retrospect</vt:lpstr>
      <vt:lpstr>ANALYSING THE EXTERNAL ENVIRONMENT- PESTLE</vt:lpstr>
      <vt:lpstr>PowerPoint Presentation</vt:lpstr>
      <vt:lpstr>Why do we need to analyse the external environment?</vt:lpstr>
      <vt:lpstr>PESTLE AND THE MACRO ENVIRONMENT</vt:lpstr>
      <vt:lpstr>History of PESTLE </vt:lpstr>
      <vt:lpstr>    Without such a structure, it would be difficult to know where to start because all organisations are affected by multiple external factors.    It is a used by strategists at a corporate level.</vt:lpstr>
      <vt:lpstr>PESTLE</vt:lpstr>
      <vt:lpstr>PESTLE</vt:lpstr>
      <vt:lpstr> Political </vt:lpstr>
      <vt:lpstr>Economic </vt:lpstr>
      <vt:lpstr> Sociological </vt:lpstr>
      <vt:lpstr>Technological </vt:lpstr>
      <vt:lpstr>Legal </vt:lpstr>
      <vt:lpstr> Environmental </vt:lpstr>
      <vt:lpstr>Environmental Analysis using PESTLE  Examples of generic factors affecting organisations</vt:lpstr>
      <vt:lpstr>PEST analysis cont:  </vt:lpstr>
      <vt:lpstr>Assessing PESTLE</vt:lpstr>
      <vt:lpstr>Understanding context to understand problems!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53</cp:revision>
  <dcterms:created xsi:type="dcterms:W3CDTF">2015-04-14T15:21:28Z</dcterms:created>
  <dcterms:modified xsi:type="dcterms:W3CDTF">2019-09-17T14:21:13Z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