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3C3F8C1-90E0-4ABE-974E-9A44D26113E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B6BDA6-11E8-4564-B53B-C6CB5078C50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7875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C3F8C1-90E0-4ABE-974E-9A44D26113E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B6BDA6-11E8-4564-B53B-C6CB5078C500}" type="slidenum">
              <a:rPr lang="en-GB" smtClean="0"/>
              <a:t>‹#›</a:t>
            </a:fld>
            <a:endParaRPr lang="en-GB"/>
          </a:p>
        </p:txBody>
      </p:sp>
    </p:spTree>
    <p:extLst>
      <p:ext uri="{BB962C8B-B14F-4D97-AF65-F5344CB8AC3E}">
        <p14:creationId xmlns:p14="http://schemas.microsoft.com/office/powerpoint/2010/main" val="3015338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C3F8C1-90E0-4ABE-974E-9A44D26113E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B6BDA6-11E8-4564-B53B-C6CB5078C50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5603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3F8C1-90E0-4ABE-974E-9A44D26113ED}"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B6BDA6-11E8-4564-B53B-C6CB5078C500}" type="slidenum">
              <a:rPr lang="en-GB" smtClean="0"/>
              <a:t>‹#›</a:t>
            </a:fld>
            <a:endParaRPr lang="en-GB"/>
          </a:p>
        </p:txBody>
      </p:sp>
    </p:spTree>
    <p:extLst>
      <p:ext uri="{BB962C8B-B14F-4D97-AF65-F5344CB8AC3E}">
        <p14:creationId xmlns:p14="http://schemas.microsoft.com/office/powerpoint/2010/main" val="3786244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C3F8C1-90E0-4ABE-974E-9A44D26113ED}"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B6BDA6-11E8-4564-B53B-C6CB5078C500}" type="slidenum">
              <a:rPr lang="en-GB" smtClean="0"/>
              <a:t>‹#›</a:t>
            </a:fld>
            <a:endParaRPr lang="en-GB"/>
          </a:p>
        </p:txBody>
      </p:sp>
    </p:spTree>
    <p:extLst>
      <p:ext uri="{BB962C8B-B14F-4D97-AF65-F5344CB8AC3E}">
        <p14:creationId xmlns:p14="http://schemas.microsoft.com/office/powerpoint/2010/main" val="2459818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C3F8C1-90E0-4ABE-974E-9A44D26113ED}" type="datetimeFigureOut">
              <a:rPr lang="en-GB" smtClean="0"/>
              <a:t>08/11/2025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B6BDA6-11E8-4564-B53B-C6CB5078C500}" type="slidenum">
              <a:rPr lang="en-GB" smtClean="0"/>
              <a:t>‹#›</a:t>
            </a:fld>
            <a:endParaRPr lang="en-GB"/>
          </a:p>
        </p:txBody>
      </p:sp>
    </p:spTree>
    <p:extLst>
      <p:ext uri="{BB962C8B-B14F-4D97-AF65-F5344CB8AC3E}">
        <p14:creationId xmlns:p14="http://schemas.microsoft.com/office/powerpoint/2010/main" val="1614243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3C3F8C1-90E0-4ABE-974E-9A44D26113ED}" type="datetimeFigureOut">
              <a:rPr lang="en-GB" smtClean="0"/>
              <a:t>08/11/2025</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07B6BDA6-11E8-4564-B53B-C6CB5078C500}" type="slidenum">
              <a:rPr lang="en-GB" smtClean="0"/>
              <a:t>‹#›</a:t>
            </a:fld>
            <a:endParaRPr lang="en-GB"/>
          </a:p>
        </p:txBody>
      </p:sp>
    </p:spTree>
    <p:extLst>
      <p:ext uri="{BB962C8B-B14F-4D97-AF65-F5344CB8AC3E}">
        <p14:creationId xmlns:p14="http://schemas.microsoft.com/office/powerpoint/2010/main" val="1449548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3C3F8C1-90E0-4ABE-974E-9A44D26113ED}" type="datetimeFigureOut">
              <a:rPr lang="en-GB" smtClean="0"/>
              <a:t>08/11/2025</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07B6BDA6-11E8-4564-B53B-C6CB5078C500}" type="slidenum">
              <a:rPr lang="en-GB" smtClean="0"/>
              <a:t>‹#›</a:t>
            </a:fld>
            <a:endParaRPr lang="en-GB"/>
          </a:p>
        </p:txBody>
      </p:sp>
    </p:spTree>
    <p:extLst>
      <p:ext uri="{BB962C8B-B14F-4D97-AF65-F5344CB8AC3E}">
        <p14:creationId xmlns:p14="http://schemas.microsoft.com/office/powerpoint/2010/main" val="1148368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C3F8C1-90E0-4ABE-974E-9A44D26113ED}"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B6BDA6-11E8-4564-B53B-C6CB5078C500}" type="slidenum">
              <a:rPr lang="en-GB" smtClean="0"/>
              <a:t>‹#›</a:t>
            </a:fld>
            <a:endParaRPr lang="en-GB"/>
          </a:p>
        </p:txBody>
      </p:sp>
    </p:spTree>
    <p:extLst>
      <p:ext uri="{BB962C8B-B14F-4D97-AF65-F5344CB8AC3E}">
        <p14:creationId xmlns:p14="http://schemas.microsoft.com/office/powerpoint/2010/main" val="29860546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C3F8C1-90E0-4ABE-974E-9A44D26113E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B6BDA6-11E8-4564-B53B-C6CB5078C500}" type="slidenum">
              <a:rPr lang="en-GB" smtClean="0"/>
              <a:t>‹#›</a:t>
            </a:fld>
            <a:endParaRPr lang="en-GB"/>
          </a:p>
        </p:txBody>
      </p:sp>
    </p:spTree>
    <p:extLst>
      <p:ext uri="{BB962C8B-B14F-4D97-AF65-F5344CB8AC3E}">
        <p14:creationId xmlns:p14="http://schemas.microsoft.com/office/powerpoint/2010/main" val="340844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C3F8C1-90E0-4ABE-974E-9A44D26113E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B6BDA6-11E8-4564-B53B-C6CB5078C500}" type="slidenum">
              <a:rPr lang="en-GB" smtClean="0"/>
              <a:t>‹#›</a:t>
            </a:fld>
            <a:endParaRPr lang="en-GB"/>
          </a:p>
        </p:txBody>
      </p:sp>
    </p:spTree>
    <p:extLst>
      <p:ext uri="{BB962C8B-B14F-4D97-AF65-F5344CB8AC3E}">
        <p14:creationId xmlns:p14="http://schemas.microsoft.com/office/powerpoint/2010/main" val="41274801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3C3F8C1-90E0-4ABE-974E-9A44D26113ED}" type="datetimeFigureOut">
              <a:rPr lang="en-GB" smtClean="0"/>
              <a:t>08/11/2025</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07B6BDA6-11E8-4564-B53B-C6CB5078C500}"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1040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books.google.co.uk/books/about/Copperopolis.html?id=_ziTAAAACAAJ" TargetMode="External"/><Relationship Id="rId2" Type="http://schemas.openxmlformats.org/officeDocument/2006/relationships/hyperlink" Target="https://books.google.co.uk/books/about/Copperopolis_Landscapes_of_the_Early_Ind.html?id=oXjppt5BYjEC&amp;redir_esc=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99000"/>
                <a:satMod val="140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EEF5601-A8BC-411D-AA64-3E79320BA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33209156-242F-4B26-8D07-CEB2B68A9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34" y="0"/>
            <a:ext cx="760726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6541664-1EC3-E8B9-65EE-C272E56F1049}"/>
              </a:ext>
            </a:extLst>
          </p:cNvPr>
          <p:cNvSpPr>
            <a:spLocks noGrp="1"/>
          </p:cNvSpPr>
          <p:nvPr>
            <p:ph type="ctrTitle"/>
          </p:nvPr>
        </p:nvSpPr>
        <p:spPr>
          <a:xfrm>
            <a:off x="5220928" y="965200"/>
            <a:ext cx="5999002" cy="4927600"/>
          </a:xfrm>
        </p:spPr>
        <p:txBody>
          <a:bodyPr anchor="ctr">
            <a:normAutofit/>
          </a:bodyPr>
          <a:lstStyle/>
          <a:p>
            <a:r>
              <a:rPr lang="en-GB" sz="5400" b="1" spc="0" dirty="0">
                <a:ln w="6600">
                  <a:solidFill>
                    <a:schemeClr val="accent2"/>
                  </a:solidFill>
                  <a:prstDash val="solid"/>
                </a:ln>
                <a:solidFill>
                  <a:srgbClr val="FFFFFF"/>
                </a:solidFill>
                <a:effectLst>
                  <a:outerShdw dist="38100" dir="2700000" algn="tl" rotWithShape="0">
                    <a:schemeClr val="accent2"/>
                  </a:outerShdw>
                </a:effectLst>
                <a:latin typeface="Arial Black" panose="020B0A04020102020204" pitchFamily="34" charset="0"/>
              </a:rPr>
              <a:t>Swansea case/Industrial Revolution </a:t>
            </a:r>
          </a:p>
        </p:txBody>
      </p:sp>
      <p:sp>
        <p:nvSpPr>
          <p:cNvPr id="3" name="Subtitle 2">
            <a:extLst>
              <a:ext uri="{FF2B5EF4-FFF2-40B4-BE49-F238E27FC236}">
                <a16:creationId xmlns:a16="http://schemas.microsoft.com/office/drawing/2014/main" id="{50F613F6-70E9-8F9D-7AAA-FCAD1C2E3E83}"/>
              </a:ext>
            </a:extLst>
          </p:cNvPr>
          <p:cNvSpPr>
            <a:spLocks noGrp="1"/>
          </p:cNvSpPr>
          <p:nvPr>
            <p:ph type="subTitle" idx="1"/>
          </p:nvPr>
        </p:nvSpPr>
        <p:spPr>
          <a:xfrm>
            <a:off x="381921" y="4987433"/>
            <a:ext cx="3723420" cy="1571023"/>
          </a:xfrm>
        </p:spPr>
        <p:txBody>
          <a:bodyPr anchor="ctr">
            <a:normAutofit/>
          </a:bodyPr>
          <a:lstStyle/>
          <a:p>
            <a:r>
              <a:rPr lang="en-GB" sz="32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Black" panose="020B0A04020102020204" pitchFamily="34" charset="0"/>
              </a:rPr>
              <a:t>Marius Roman </a:t>
            </a:r>
          </a:p>
        </p:txBody>
      </p:sp>
      <p:pic>
        <p:nvPicPr>
          <p:cNvPr id="4" name="Picture 3">
            <a:extLst>
              <a:ext uri="{FF2B5EF4-FFF2-40B4-BE49-F238E27FC236}">
                <a16:creationId xmlns:a16="http://schemas.microsoft.com/office/drawing/2014/main" id="{1E6BD50E-449B-CEBE-86FB-6B5666DE21B9}"/>
              </a:ext>
            </a:extLst>
          </p:cNvPr>
          <p:cNvPicPr>
            <a:picLocks noChangeAspect="1"/>
          </p:cNvPicPr>
          <p:nvPr/>
        </p:nvPicPr>
        <p:blipFill>
          <a:blip r:embed="rId2"/>
          <a:stretch>
            <a:fillRect/>
          </a:stretch>
        </p:blipFill>
        <p:spPr>
          <a:xfrm>
            <a:off x="0" y="50450"/>
            <a:ext cx="4581685" cy="5335051"/>
          </a:xfrm>
          <a:prstGeom prst="rect">
            <a:avLst/>
          </a:prstGeom>
          <a:effectLst>
            <a:softEdge rad="317500"/>
          </a:effectLst>
        </p:spPr>
      </p:pic>
    </p:spTree>
    <p:extLst>
      <p:ext uri="{BB962C8B-B14F-4D97-AF65-F5344CB8AC3E}">
        <p14:creationId xmlns:p14="http://schemas.microsoft.com/office/powerpoint/2010/main" val="258905889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7DA681-07EB-D77F-B032-F36DC5F44B6F}"/>
              </a:ext>
            </a:extLst>
          </p:cNvPr>
          <p:cNvSpPr>
            <a:spLocks noGrp="1"/>
          </p:cNvSpPr>
          <p:nvPr>
            <p:ph type="title"/>
          </p:nvPr>
        </p:nvSpPr>
        <p:spPr>
          <a:xfrm>
            <a:off x="7859485" y="634947"/>
            <a:ext cx="4084471" cy="1282118"/>
          </a:xfrm>
        </p:spPr>
        <p:txBody>
          <a:bodyPr>
            <a:noAutofit/>
          </a:bodyPr>
          <a:lstStyle/>
          <a:p>
            <a:r>
              <a:rPr lang="en-GB" sz="3200" dirty="0">
                <a:latin typeface="Arial Black" panose="020B0A04020102020204" pitchFamily="34" charset="0"/>
              </a:rPr>
              <a:t>Swansea’s Rise as “Copperopolis”</a:t>
            </a:r>
          </a:p>
        </p:txBody>
      </p:sp>
      <p:pic>
        <p:nvPicPr>
          <p:cNvPr id="4" name="Picture 3">
            <a:extLst>
              <a:ext uri="{FF2B5EF4-FFF2-40B4-BE49-F238E27FC236}">
                <a16:creationId xmlns:a16="http://schemas.microsoft.com/office/drawing/2014/main" id="{8093EC90-DF1F-AF24-72FB-7260281E3496}"/>
              </a:ext>
            </a:extLst>
          </p:cNvPr>
          <p:cNvPicPr>
            <a:picLocks noChangeAspect="1"/>
          </p:cNvPicPr>
          <p:nvPr/>
        </p:nvPicPr>
        <p:blipFill>
          <a:blip r:embed="rId2"/>
          <a:srcRect l="1491" r="2731" b="1"/>
          <a:stretch>
            <a:fillRect/>
          </a:stretch>
        </p:blipFill>
        <p:spPr>
          <a:xfrm>
            <a:off x="633999" y="640081"/>
            <a:ext cx="6909801" cy="5314406"/>
          </a:xfrm>
          <a:prstGeom prst="rect">
            <a:avLst/>
          </a:prstGeom>
          <a:ln w="127000" cap="sq">
            <a:solidFill>
              <a:srgbClr val="000000"/>
            </a:solidFill>
            <a:miter lim="800000"/>
          </a:ln>
          <a:effectLst>
            <a:outerShdw blurRad="57150" dist="50800" dir="2700000" algn="tl" rotWithShape="0">
              <a:srgbClr val="000000">
                <a:alpha val="40000"/>
              </a:srgbClr>
            </a:outerShdw>
          </a:effectLst>
        </p:spPr>
      </p:pic>
      <p:cxnSp>
        <p:nvCxnSpPr>
          <p:cNvPr id="33" name="Straight Connector 3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04A6978-93EB-D1FD-8D00-D93BBF6ED4AF}"/>
              </a:ext>
            </a:extLst>
          </p:cNvPr>
          <p:cNvSpPr>
            <a:spLocks noGrp="1"/>
          </p:cNvSpPr>
          <p:nvPr>
            <p:ph idx="1"/>
          </p:nvPr>
        </p:nvSpPr>
        <p:spPr>
          <a:xfrm>
            <a:off x="7859485" y="2198913"/>
            <a:ext cx="3690257" cy="3755565"/>
          </a:xfrm>
        </p:spPr>
        <p:style>
          <a:lnRef idx="0">
            <a:schemeClr val="accent1"/>
          </a:lnRef>
          <a:fillRef idx="3">
            <a:schemeClr val="accent1"/>
          </a:fillRef>
          <a:effectRef idx="3">
            <a:schemeClr val="accent1"/>
          </a:effectRef>
          <a:fontRef idx="minor">
            <a:schemeClr val="lt1"/>
          </a:fontRef>
        </p:style>
        <p:txBody>
          <a:bodyPr>
            <a:normAutofit/>
          </a:bodyPr>
          <a:lstStyle/>
          <a:p>
            <a:r>
              <a:rPr lang="en-US" sz="1600" dirty="0">
                <a:latin typeface="Arial" panose="020B0604020202020204" pitchFamily="34" charset="0"/>
                <a:cs typeface="Arial" panose="020B0604020202020204" pitchFamily="34" charset="0"/>
              </a:rPr>
              <a:t>Swansea's location and resources of coal provided Swansea with a tremendous advantage for industry when it became the center of copper smelting in the whole world. Swansea was once referred to Copperopolis, which attracted people such as the Vivian family and Pascoe Grenfell to develop one of the largest copper smelting works. The Welsh copper process was based on the use of coal in place of charcoal, providing lower and quicker production, predominating the rest of the world for copper smelting (Evans, 2020).</a:t>
            </a:r>
            <a:endParaRPr lang="en-GB" sz="1600" dirty="0">
              <a:latin typeface="Arial" panose="020B0604020202020204" pitchFamily="34" charset="0"/>
              <a:cs typeface="Arial" panose="020B0604020202020204" pitchFamily="34" charset="0"/>
            </a:endParaRPr>
          </a:p>
        </p:txBody>
      </p:sp>
      <p:sp>
        <p:nvSpPr>
          <p:cNvPr id="34" name="Rectangle 33">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8246523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C9237-4326-4A36-FADF-2B672A1039D8}"/>
              </a:ext>
            </a:extLst>
          </p:cNvPr>
          <p:cNvSpPr>
            <a:spLocks noGrp="1"/>
          </p:cNvSpPr>
          <p:nvPr>
            <p:ph type="title"/>
          </p:nvPr>
        </p:nvSpPr>
        <p:spPr>
          <a:xfrm>
            <a:off x="1097280" y="286603"/>
            <a:ext cx="10058400" cy="1450757"/>
          </a:xfrm>
        </p:spPr>
        <p:txBody>
          <a:bodyPr>
            <a:normAutofit/>
          </a:bodyPr>
          <a:lstStyle/>
          <a:p>
            <a:r>
              <a:rPr lang="en-US" sz="3200" dirty="0">
                <a:latin typeface="Arial Black" panose="020B0A04020102020204" pitchFamily="34" charset="0"/>
              </a:rPr>
              <a:t>People and Power Behind Prosperity</a:t>
            </a:r>
            <a:endParaRPr lang="en-GB" sz="3200" dirty="0">
              <a:latin typeface="Arial Black" panose="020B0A04020102020204" pitchFamily="34" charset="0"/>
            </a:endParaRPr>
          </a:p>
        </p:txBody>
      </p:sp>
      <p:sp>
        <p:nvSpPr>
          <p:cNvPr id="3" name="Content Placeholder 2">
            <a:extLst>
              <a:ext uri="{FF2B5EF4-FFF2-40B4-BE49-F238E27FC236}">
                <a16:creationId xmlns:a16="http://schemas.microsoft.com/office/drawing/2014/main" id="{60E97E4A-9B40-E206-0EF5-6474DDE1B1DC}"/>
              </a:ext>
            </a:extLst>
          </p:cNvPr>
          <p:cNvSpPr>
            <a:spLocks noGrp="1"/>
          </p:cNvSpPr>
          <p:nvPr>
            <p:ph idx="1"/>
          </p:nvPr>
        </p:nvSpPr>
        <p:spPr>
          <a:xfrm>
            <a:off x="1097280" y="2566626"/>
            <a:ext cx="5826936" cy="2377439"/>
          </a:xfrm>
          <a:ln/>
        </p:spPr>
        <p:style>
          <a:lnRef idx="1">
            <a:schemeClr val="accent1"/>
          </a:lnRef>
          <a:fillRef idx="3">
            <a:schemeClr val="accent1"/>
          </a:fillRef>
          <a:effectRef idx="2">
            <a:schemeClr val="accent1"/>
          </a:effectRef>
          <a:fontRef idx="minor">
            <a:schemeClr val="lt1"/>
          </a:fontRef>
        </p:style>
        <p:txBody>
          <a:bodyPr>
            <a:normAutofit/>
          </a:bodyPr>
          <a:lstStyle/>
          <a:p>
            <a:r>
              <a:rPr lang="en-US" sz="1600" dirty="0">
                <a:latin typeface="Arial" panose="020B0604020202020204" pitchFamily="34" charset="0"/>
                <a:cs typeface="Arial" panose="020B0604020202020204" pitchFamily="34" charset="0"/>
              </a:rPr>
              <a:t>The fortune of the town rested on the backs of thousands of Welsh, Cornish, and Irish laborers, who worked the furnaces nearly 24 hours a day, in both difficult and unsafe conditions. While industrial proprietors profited, the workers were often faced with polluted air, overcrowding, and a range of health issues. This disparity fueled some of the early social reforms, as well as a class-based identity for work, among the population of Swansea.</a:t>
            </a:r>
            <a:endParaRPr lang="en-GB" sz="1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9900F8D-5C66-1429-48C6-458BE9DC6EE2}"/>
              </a:ext>
            </a:extLst>
          </p:cNvPr>
          <p:cNvPicPr>
            <a:picLocks noChangeAspect="1"/>
          </p:cNvPicPr>
          <p:nvPr/>
        </p:nvPicPr>
        <p:blipFill>
          <a:blip r:embed="rId2"/>
          <a:srcRect l="22504" r="39753"/>
          <a:stretch>
            <a:fillRect/>
          </a:stretch>
        </p:blipFill>
        <p:spPr>
          <a:xfrm>
            <a:off x="7245832" y="1916318"/>
            <a:ext cx="4748574" cy="4225928"/>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90428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A4B880-0E6F-2D37-77FD-23EE44667A57}"/>
              </a:ext>
            </a:extLst>
          </p:cNvPr>
          <p:cNvSpPr>
            <a:spLocks noGrp="1"/>
          </p:cNvSpPr>
          <p:nvPr>
            <p:ph type="title"/>
          </p:nvPr>
        </p:nvSpPr>
        <p:spPr>
          <a:xfrm>
            <a:off x="6411685" y="634946"/>
            <a:ext cx="5127171" cy="1450757"/>
          </a:xfrm>
        </p:spPr>
        <p:txBody>
          <a:bodyPr>
            <a:normAutofit/>
          </a:bodyPr>
          <a:lstStyle/>
          <a:p>
            <a:r>
              <a:rPr lang="en-GB" sz="3200" dirty="0">
                <a:latin typeface="Arial Black" panose="020B0A04020102020204" pitchFamily="34" charset="0"/>
              </a:rPr>
              <a:t>Conclusion </a:t>
            </a:r>
          </a:p>
        </p:txBody>
      </p:sp>
      <p:pic>
        <p:nvPicPr>
          <p:cNvPr id="4" name="Picture 3">
            <a:extLst>
              <a:ext uri="{FF2B5EF4-FFF2-40B4-BE49-F238E27FC236}">
                <a16:creationId xmlns:a16="http://schemas.microsoft.com/office/drawing/2014/main" id="{65C78BDB-F061-7480-BA47-C1F61CD2B79E}"/>
              </a:ext>
            </a:extLst>
          </p:cNvPr>
          <p:cNvPicPr>
            <a:picLocks noChangeAspect="1"/>
          </p:cNvPicPr>
          <p:nvPr/>
        </p:nvPicPr>
        <p:blipFill>
          <a:blip r:embed="rId2"/>
          <a:stretch>
            <a:fillRect/>
          </a:stretch>
        </p:blipFill>
        <p:spPr>
          <a:xfrm>
            <a:off x="643192" y="1171381"/>
            <a:ext cx="5451627" cy="4195197"/>
          </a:xfrm>
          <a:prstGeom prst="rect">
            <a:avLst/>
          </a:prstGeom>
        </p:spPr>
      </p:pic>
      <p:cxnSp>
        <p:nvCxnSpPr>
          <p:cNvPr id="11" name="Straight Connector 10">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9C29DE-D04D-84D4-6275-EF556ED37FA8}"/>
              </a:ext>
            </a:extLst>
          </p:cNvPr>
          <p:cNvSpPr>
            <a:spLocks noGrp="1"/>
          </p:cNvSpPr>
          <p:nvPr>
            <p:ph idx="1"/>
          </p:nvPr>
        </p:nvSpPr>
        <p:spPr>
          <a:xfrm>
            <a:off x="6354928" y="2554013"/>
            <a:ext cx="5127172" cy="2326991"/>
          </a:xfrm>
        </p:spPr>
        <p:style>
          <a:lnRef idx="1">
            <a:schemeClr val="accent1"/>
          </a:lnRef>
          <a:fillRef idx="3">
            <a:schemeClr val="accent1"/>
          </a:fillRef>
          <a:effectRef idx="2">
            <a:schemeClr val="accent1"/>
          </a:effectRef>
          <a:fontRef idx="minor">
            <a:schemeClr val="lt1"/>
          </a:fontRef>
        </p:style>
        <p:txBody>
          <a:bodyPr>
            <a:normAutofit/>
          </a:bodyPr>
          <a:lstStyle/>
          <a:p>
            <a:r>
              <a:rPr lang="en-US" sz="1600" dirty="0">
                <a:latin typeface="Arial" panose="020B0604020202020204" pitchFamily="34" charset="0"/>
                <a:cs typeface="Arial" panose="020B0604020202020204" pitchFamily="34" charset="0"/>
              </a:rPr>
              <a:t>Development in steam power and railways, followed by chemical refining, led Swansea to become a center of technology and innovation in the 19th century. However, this progress was accompanied by major setbacks; air pollution, toxic waste, and a landscape with scars from industry. Nevertheless, the industrial history of Swansea was valuable for attaining a robust economy and wealth for Britain in the world and subsequently, the regeneration of modern Swansea in the Lower Swansea Valley (Gwynn, 2021).</a:t>
            </a:r>
            <a:endParaRPr lang="en-GB" sz="160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6882481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335D3-4F52-40B7-C2EE-441175DD35F5}"/>
              </a:ext>
            </a:extLst>
          </p:cNvPr>
          <p:cNvSpPr>
            <a:spLocks noGrp="1"/>
          </p:cNvSpPr>
          <p:nvPr>
            <p:ph type="title"/>
          </p:nvPr>
        </p:nvSpPr>
        <p:spPr/>
        <p:txBody>
          <a:bodyPr>
            <a:normAutofit/>
          </a:bodyPr>
          <a:lstStyle/>
          <a:p>
            <a:r>
              <a:rPr lang="en-GB" sz="3200" dirty="0">
                <a:latin typeface="Arial Black" panose="020B0A04020102020204" pitchFamily="34" charset="0"/>
              </a:rPr>
              <a:t>References </a:t>
            </a:r>
          </a:p>
        </p:txBody>
      </p:sp>
      <p:sp>
        <p:nvSpPr>
          <p:cNvPr id="3" name="Content Placeholder 2">
            <a:extLst>
              <a:ext uri="{FF2B5EF4-FFF2-40B4-BE49-F238E27FC236}">
                <a16:creationId xmlns:a16="http://schemas.microsoft.com/office/drawing/2014/main" id="{2C90A75E-B895-238F-4FC9-006F34FB3215}"/>
              </a:ext>
            </a:extLst>
          </p:cNvPr>
          <p:cNvSpPr>
            <a:spLocks noGrp="1"/>
          </p:cNvSpPr>
          <p:nvPr>
            <p:ph idx="1"/>
          </p:nvPr>
        </p:nvSpPr>
        <p:spPr>
          <a:xfrm>
            <a:off x="201798" y="1737360"/>
            <a:ext cx="11849363" cy="4023360"/>
          </a:xfrm>
        </p:spPr>
        <p:txBody>
          <a:bodyPr>
            <a:noAutofit/>
          </a:bodyPr>
          <a:lstStyle/>
          <a:p>
            <a:r>
              <a:rPr lang="en-US" sz="1600" dirty="0">
                <a:latin typeface="Arial" panose="020B0604020202020204" pitchFamily="34" charset="0"/>
                <a:cs typeface="Arial" panose="020B0604020202020204" pitchFamily="34" charset="0"/>
              </a:rPr>
              <a:t>Anthony, R. (2005). ‘A very thriving place’: the peopling of Swansea in the eighteenth century. </a:t>
            </a:r>
            <a:r>
              <a:rPr lang="en-US" sz="1600" i="1" dirty="0">
                <a:latin typeface="Arial" panose="020B0604020202020204" pitchFamily="34" charset="0"/>
                <a:cs typeface="Arial" panose="020B0604020202020204" pitchFamily="34" charset="0"/>
              </a:rPr>
              <a:t>Urban History, 32</a:t>
            </a:r>
            <a:r>
              <a:rPr lang="en-US" sz="1600" dirty="0">
                <a:latin typeface="Arial" panose="020B0604020202020204" pitchFamily="34" charset="0"/>
                <a:cs typeface="Arial" panose="020B0604020202020204" pitchFamily="34" charset="0"/>
              </a:rPr>
              <a:t>(1), 68-87.</a:t>
            </a:r>
            <a:endParaRPr lang="en-GB"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Clark, K., &amp; Nevell, M. The spoils of industry: The archaeology of the 18th and 19th centuries. In </a:t>
            </a:r>
            <a:r>
              <a:rPr lang="en-US" sz="1600" i="1" dirty="0">
                <a:latin typeface="Arial" panose="020B0604020202020204" pitchFamily="34" charset="0"/>
                <a:cs typeface="Arial" panose="020B0604020202020204" pitchFamily="34" charset="0"/>
              </a:rPr>
              <a:t>The Archaeology of Britain </a:t>
            </a:r>
            <a:r>
              <a:rPr lang="en-US" sz="1600" dirty="0">
                <a:latin typeface="Arial" panose="020B0604020202020204" pitchFamily="34" charset="0"/>
                <a:cs typeface="Arial" panose="020B0604020202020204" pitchFamily="34" charset="0"/>
              </a:rPr>
              <a:t>(pp. 385-411). Routledge.</a:t>
            </a:r>
          </a:p>
          <a:p>
            <a:r>
              <a:rPr lang="en-US" sz="1600" dirty="0">
                <a:latin typeface="Arial" panose="020B0604020202020204" pitchFamily="34" charset="0"/>
                <a:cs typeface="Arial" panose="020B0604020202020204" pitchFamily="34" charset="0"/>
              </a:rPr>
              <a:t>Evans, C. (2014). A World of copper: introducing Swansea, Globalization and the Industrial Revolution. </a:t>
            </a:r>
            <a:r>
              <a:rPr lang="en-US" sz="1600" i="1" dirty="0">
                <a:latin typeface="Arial" panose="020B0604020202020204" pitchFamily="34" charset="0"/>
                <a:cs typeface="Arial" panose="020B0604020202020204" pitchFamily="34" charset="0"/>
              </a:rPr>
              <a:t>The Welsh History Review, 27</a:t>
            </a:r>
            <a:r>
              <a:rPr lang="en-US" sz="1600" dirty="0">
                <a:latin typeface="Arial" panose="020B0604020202020204" pitchFamily="34" charset="0"/>
                <a:cs typeface="Arial" panose="020B0604020202020204" pitchFamily="34" charset="0"/>
              </a:rPr>
              <a:t>(1), 85-91.</a:t>
            </a:r>
          </a:p>
          <a:p>
            <a:r>
              <a:rPr lang="en-US" sz="1600" dirty="0">
                <a:latin typeface="Arial" panose="020B0604020202020204" pitchFamily="34" charset="0"/>
                <a:cs typeface="Arial" panose="020B0604020202020204" pitchFamily="34" charset="0"/>
              </a:rPr>
              <a:t>Evans, C. (2020). </a:t>
            </a:r>
            <a:r>
              <a:rPr lang="en-US" sz="1600" i="1" dirty="0">
                <a:latin typeface="Arial" panose="020B0604020202020204" pitchFamily="34" charset="0"/>
                <a:cs typeface="Arial" panose="020B0604020202020204" pitchFamily="34" charset="0"/>
              </a:rPr>
              <a:t>Welsh Copper: What, When and Where?. </a:t>
            </a:r>
            <a:r>
              <a:rPr lang="en-US" sz="1600" dirty="0">
                <a:latin typeface="Arial" panose="020B0604020202020204" pitchFamily="34" charset="0"/>
                <a:cs typeface="Arial" panose="020B0604020202020204" pitchFamily="34" charset="0"/>
              </a:rPr>
              <a:t>New Perspectives in Welsh Industrial History, 25-44.</a:t>
            </a:r>
          </a:p>
          <a:p>
            <a:r>
              <a:rPr lang="en-US" sz="1600" dirty="0">
                <a:latin typeface="Arial" panose="020B0604020202020204" pitchFamily="34" charset="0"/>
                <a:cs typeface="Arial" panose="020B0604020202020204" pitchFamily="34" charset="0"/>
              </a:rPr>
              <a:t>Gwynn, D. (2021). </a:t>
            </a:r>
            <a:r>
              <a:rPr lang="en-US" sz="1600" i="1" dirty="0">
                <a:latin typeface="Arial" panose="020B0604020202020204" pitchFamily="34" charset="0"/>
                <a:cs typeface="Arial" panose="020B0604020202020204" pitchFamily="34" charset="0"/>
              </a:rPr>
              <a:t>The Little History of Swansea</a:t>
            </a:r>
            <a:r>
              <a:rPr lang="en-US" sz="1600" dirty="0">
                <a:latin typeface="Arial" panose="020B0604020202020204" pitchFamily="34" charset="0"/>
                <a:cs typeface="Arial" panose="020B0604020202020204" pitchFamily="34" charset="0"/>
              </a:rPr>
              <a:t>. The History Press.</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Morgan, R., Langlands, L., Henderson, T., &amp; Lewis, R. (2024). Rediscovering Copperopolis: The Hafod Plate Rolling Mill, Swansea. </a:t>
            </a:r>
            <a:r>
              <a:rPr lang="en-GB" sz="1600" i="1" dirty="0">
                <a:latin typeface="Arial" panose="020B0604020202020204" pitchFamily="34" charset="0"/>
                <a:cs typeface="Arial" panose="020B0604020202020204" pitchFamily="34" charset="0"/>
              </a:rPr>
              <a:t>Industrial Archaeology Review, 46</a:t>
            </a:r>
            <a:r>
              <a:rPr lang="en-GB" sz="1600" dirty="0">
                <a:latin typeface="Arial" panose="020B0604020202020204" pitchFamily="34" charset="0"/>
                <a:cs typeface="Arial" panose="020B0604020202020204" pitchFamily="34" charset="0"/>
              </a:rPr>
              <a:t>(1), 2-17.</a:t>
            </a:r>
          </a:p>
          <a:p>
            <a:r>
              <a:rPr lang="en-GB" sz="1600" dirty="0">
                <a:latin typeface="Arial" panose="020B0604020202020204" pitchFamily="34" charset="0"/>
                <a:cs typeface="Arial" panose="020B0604020202020204" pitchFamily="34" charset="0"/>
              </a:rPr>
              <a:t>Wendt, H. (2021). </a:t>
            </a:r>
            <a:r>
              <a:rPr lang="en-GB" sz="1600" i="1" dirty="0">
                <a:latin typeface="Arial" panose="020B0604020202020204" pitchFamily="34" charset="0"/>
                <a:cs typeface="Arial" panose="020B0604020202020204" pitchFamily="34" charset="0"/>
              </a:rPr>
              <a:t>Shifting the Phase-In: Primary and Secondary Coal Regions, the </a:t>
            </a:r>
            <a:r>
              <a:rPr lang="en-GB" sz="1600" i="1" dirty="0" err="1">
                <a:latin typeface="Arial" panose="020B0604020202020204" pitchFamily="34" charset="0"/>
                <a:cs typeface="Arial" panose="020B0604020202020204" pitchFamily="34" charset="0"/>
              </a:rPr>
              <a:t>Protoanthropocene</a:t>
            </a:r>
            <a:r>
              <a:rPr lang="en-GB" sz="1600" i="1" dirty="0">
                <a:latin typeface="Arial" panose="020B0604020202020204" pitchFamily="34" charset="0"/>
                <a:cs typeface="Arial" panose="020B0604020202020204" pitchFamily="34" charset="0"/>
              </a:rPr>
              <a:t>, and Early Industrialisations. </a:t>
            </a:r>
            <a:r>
              <a:rPr lang="en-GB" sz="1600" dirty="0" err="1">
                <a:latin typeface="Arial" panose="020B0604020202020204" pitchFamily="34" charset="0"/>
                <a:cs typeface="Arial" panose="020B0604020202020204" pitchFamily="34" charset="0"/>
              </a:rPr>
              <a:t>PoWiNE</a:t>
            </a:r>
            <a:r>
              <a:rPr lang="en-GB" sz="1600" dirty="0">
                <a:latin typeface="Arial" panose="020B0604020202020204" pitchFamily="34" charset="0"/>
                <a:cs typeface="Arial" panose="020B0604020202020204" pitchFamily="34" charset="0"/>
              </a:rPr>
              <a:t> Working Paper-</a:t>
            </a:r>
            <a:r>
              <a:rPr lang="en-GB" sz="1600" dirty="0" err="1">
                <a:latin typeface="Arial" panose="020B0604020202020204" pitchFamily="34" charset="0"/>
                <a:cs typeface="Arial" panose="020B0604020202020204" pitchFamily="34" charset="0"/>
              </a:rPr>
              <a:t>Magdeburger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politikwissenschaftliche</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Beitrage</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zu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Nachhaltigkeit</a:t>
            </a:r>
            <a:r>
              <a:rPr lang="en-GB" sz="1600" dirty="0">
                <a:latin typeface="Arial" panose="020B0604020202020204" pitchFamily="34" charset="0"/>
                <a:cs typeface="Arial" panose="020B0604020202020204" pitchFamily="34" charset="0"/>
              </a:rPr>
              <a:t> in Forschung und </a:t>
            </a:r>
            <a:r>
              <a:rPr lang="en-GB" sz="1600" dirty="0" err="1">
                <a:latin typeface="Arial" panose="020B0604020202020204" pitchFamily="34" charset="0"/>
                <a:cs typeface="Arial" panose="020B0604020202020204" pitchFamily="34" charset="0"/>
              </a:rPr>
              <a:t>Lehre</a:t>
            </a:r>
            <a:r>
              <a:rPr lang="en-GB" sz="1600" dirty="0">
                <a:latin typeface="Arial" panose="020B0604020202020204" pitchFamily="34" charset="0"/>
                <a:cs typeface="Arial" panose="020B0604020202020204" pitchFamily="34" charset="0"/>
              </a:rPr>
              <a:t>, 1, 20-22.</a:t>
            </a:r>
          </a:p>
          <a:p>
            <a:r>
              <a:rPr lang="en-GB" sz="1600" dirty="0">
                <a:latin typeface="Arial" panose="020B0604020202020204" pitchFamily="34" charset="0"/>
                <a:cs typeface="Arial" panose="020B0604020202020204" pitchFamily="34" charset="0"/>
                <a:hlinkClick r:id="rId2"/>
              </a:rPr>
              <a:t>https://books.google.co.uk/books/about/Copperopolis_Landscapes_of_the_Early_Ind.html?id=oXjppt5BYjEC&amp;redir_esc=y</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hlinkClick r:id="rId3"/>
              </a:rPr>
              <a:t>https://books.google.co.uk/books/about/Copperopolis.html?id=_ziTAAAACAAJ</a:t>
            </a:r>
            <a:r>
              <a:rPr lang="en-GB" sz="1600" dirty="0">
                <a:latin typeface="Arial" panose="020B0604020202020204" pitchFamily="34" charset="0"/>
                <a:cs typeface="Arial" panose="020B0604020202020204" pitchFamily="34" charset="0"/>
              </a:rPr>
              <a:t>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719853669"/>
      </p:ext>
    </p:extLst>
  </p:cSld>
  <p:clrMapOvr>
    <a:masterClrMapping/>
  </p:clrMapOvr>
</p:sld>
</file>

<file path=ppt/theme/theme1.xml><?xml version="1.0" encoding="utf-8"?>
<a:theme xmlns:a="http://schemas.openxmlformats.org/drawingml/2006/main" name="Retrospec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48</TotalTime>
  <Words>560</Words>
  <PresentationFormat>Widescreen</PresentationFormat>
  <Paragraphs>20</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Arial Black</vt:lpstr>
      <vt:lpstr>Calibri</vt:lpstr>
      <vt:lpstr>Calibri Light</vt:lpstr>
      <vt:lpstr>Retrospect</vt:lpstr>
      <vt:lpstr>Swansea case/Industrial Revolution </vt:lpstr>
      <vt:lpstr>Swansea’s Rise as “Copperopolis”</vt:lpstr>
      <vt:lpstr>People and Power Behind Prosperity</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2025-11-08T17:44:35Z</dcterms:created>
  <dcterms:modified xsi:type="dcterms:W3CDTF">2025-11-08T18:33:04Z</dcterms:modified>
</cp:coreProperties>
</file>