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embeddedFontLst>
    <p:embeddedFont>
      <p:font typeface="Calibri" panose="020F0502020204030204" pitchFamily="34" charset="0"/>
      <p:regular r:id="rId10"/>
      <p:bold r:id="rId11"/>
      <p:italic r:id="rId12"/>
      <p:boldItalic r:id="rId13"/>
    </p:embeddedFont>
    <p:embeddedFont>
      <p:font typeface="Poppins" pitchFamily="2" charset="77"/>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8" roundtripDataSignature="AMtx7mhJkKKaoIpKwVHWJQPC+5VpynKrQ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8FD596E-A536-4582-8EA5-52D22EC3B6D5}">
  <a:tblStyle styleId="{A8FD596E-A536-4582-8EA5-52D22EC3B6D5}"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48" d="100"/>
          <a:sy n="48" d="100"/>
        </p:scale>
        <p:origin x="-552" y="19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4.fntdata"/><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font" Target="fonts/font6.fntdata"/><Relationship Id="rId10" Type="http://schemas.openxmlformats.org/officeDocument/2006/relationships/font" Target="fonts/font1.fntdata"/><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140916051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91" name="Google Shape;9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02" name="Google Shape;102;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224dd181f80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224dd181f80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29" name="Google Shape;12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224dd181f8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224dd181f8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
        <p:nvSpPr>
          <p:cNvPr id="157" name="Google Shape;15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 name="Google Shape;13;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 name="Google Shape;14;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8" name="Google Shape;18;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Calibri"/>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30" name="Google Shape;30;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6" name="Google Shape;36;p21"/>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560"/>
              </a:spcBef>
              <a:spcAft>
                <a:spcPts val="0"/>
              </a:spcAft>
              <a:buClr>
                <a:schemeClr val="dk1"/>
              </a:buClr>
              <a:buSzPts val="2800"/>
              <a:buChar char="•"/>
              <a:defRPr sz="2800"/>
            </a:lvl1pPr>
            <a:lvl2pPr marL="914400" lvl="1" indent="-381000" algn="l">
              <a:lnSpc>
                <a:spcPct val="100000"/>
              </a:lnSpc>
              <a:spcBef>
                <a:spcPts val="480"/>
              </a:spcBef>
              <a:spcAft>
                <a:spcPts val="0"/>
              </a:spcAft>
              <a:buClr>
                <a:schemeClr val="dk1"/>
              </a:buClr>
              <a:buSzPts val="2400"/>
              <a:buChar char="–"/>
              <a:defRPr sz="2400"/>
            </a:lvl2pPr>
            <a:lvl3pPr marL="1371600" lvl="2" indent="-355600" algn="l">
              <a:lnSpc>
                <a:spcPct val="100000"/>
              </a:lnSpc>
              <a:spcBef>
                <a:spcPts val="400"/>
              </a:spcBef>
              <a:spcAft>
                <a:spcPts val="0"/>
              </a:spcAft>
              <a:buClr>
                <a:schemeClr val="dk1"/>
              </a:buClr>
              <a:buSzPts val="2000"/>
              <a:buChar char="•"/>
              <a:defRPr sz="2000"/>
            </a:lvl3pPr>
            <a:lvl4pPr marL="1828800" lvl="3" indent="-342900" algn="l">
              <a:lnSpc>
                <a:spcPct val="100000"/>
              </a:lnSpc>
              <a:spcBef>
                <a:spcPts val="360"/>
              </a:spcBef>
              <a:spcAft>
                <a:spcPts val="0"/>
              </a:spcAft>
              <a:buClr>
                <a:schemeClr val="dk1"/>
              </a:buClr>
              <a:buSzPts val="1800"/>
              <a:buChar char="–"/>
              <a:defRPr sz="1800"/>
            </a:lvl4pPr>
            <a:lvl5pPr marL="2286000" lvl="4" indent="-342900" algn="l">
              <a:lnSpc>
                <a:spcPct val="100000"/>
              </a:lnSpc>
              <a:spcBef>
                <a:spcPts val="360"/>
              </a:spcBef>
              <a:spcAft>
                <a:spcPts val="0"/>
              </a:spcAft>
              <a:buClr>
                <a:schemeClr val="dk1"/>
              </a:buClr>
              <a:buSzPts val="1800"/>
              <a:buChar char="»"/>
              <a:defRPr sz="1800"/>
            </a:lvl5pPr>
            <a:lvl6pPr marL="2743200" lvl="5" indent="-342900" algn="l">
              <a:lnSpc>
                <a:spcPct val="100000"/>
              </a:lnSpc>
              <a:spcBef>
                <a:spcPts val="360"/>
              </a:spcBef>
              <a:spcAft>
                <a:spcPts val="0"/>
              </a:spcAft>
              <a:buClr>
                <a:schemeClr val="dk1"/>
              </a:buClr>
              <a:buSzPts val="1800"/>
              <a:buChar char="•"/>
              <a:defRPr sz="1800"/>
            </a:lvl6pPr>
            <a:lvl7pPr marL="3200400" lvl="6" indent="-342900" algn="l">
              <a:lnSpc>
                <a:spcPct val="100000"/>
              </a:lnSpc>
              <a:spcBef>
                <a:spcPts val="360"/>
              </a:spcBef>
              <a:spcAft>
                <a:spcPts val="0"/>
              </a:spcAft>
              <a:buClr>
                <a:schemeClr val="dk1"/>
              </a:buClr>
              <a:buSzPts val="1800"/>
              <a:buChar char="•"/>
              <a:defRPr sz="1800"/>
            </a:lvl7pPr>
            <a:lvl8pPr marL="3657600" lvl="7" indent="-342900" algn="l">
              <a:lnSpc>
                <a:spcPct val="100000"/>
              </a:lnSpc>
              <a:spcBef>
                <a:spcPts val="360"/>
              </a:spcBef>
              <a:spcAft>
                <a:spcPts val="0"/>
              </a:spcAft>
              <a:buClr>
                <a:schemeClr val="dk1"/>
              </a:buClr>
              <a:buSzPts val="1800"/>
              <a:buChar char="•"/>
              <a:defRPr sz="1800"/>
            </a:lvl8pPr>
            <a:lvl9pPr marL="4114800" lvl="8" indent="-342900" algn="l">
              <a:lnSpc>
                <a:spcPct val="100000"/>
              </a:lnSpc>
              <a:spcBef>
                <a:spcPts val="360"/>
              </a:spcBef>
              <a:spcAft>
                <a:spcPts val="0"/>
              </a:spcAft>
              <a:buClr>
                <a:schemeClr val="dk1"/>
              </a:buClr>
              <a:buSzPts val="1800"/>
              <a:buChar char="•"/>
              <a:defRPr sz="1800"/>
            </a:lvl9pPr>
          </a:lstStyle>
          <a:p>
            <a:endParaRPr/>
          </a:p>
        </p:txBody>
      </p:sp>
      <p:sp>
        <p:nvSpPr>
          <p:cNvPr id="37" name="Google Shape;37;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4" name="Google Shape;44;p22"/>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46" name="Google Shape;46;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24"/>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6" name="Google Shape;56;p24"/>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57" name="Google Shape;57;p24"/>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8" name="Google Shape;58;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25"/>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Calibri"/>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5"/>
          <p:cNvSpPr>
            <a:spLocks noGrp="1"/>
          </p:cNvSpPr>
          <p:nvPr>
            <p:ph type="pic" idx="2"/>
          </p:nvPr>
        </p:nvSpPr>
        <p:spPr>
          <a:xfrm>
            <a:off x="1792288" y="612775"/>
            <a:ext cx="5486400" cy="4114800"/>
          </a:xfrm>
          <a:prstGeom prst="rect">
            <a:avLst/>
          </a:prstGeom>
          <a:noFill/>
          <a:ln>
            <a:noFill/>
          </a:ln>
        </p:spPr>
      </p:sp>
      <p:sp>
        <p:nvSpPr>
          <p:cNvPr id="64" name="Google Shape;64;p25"/>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65" name="Google Shape;65;p2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2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6"/>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1" name="Google Shape;71;p2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2" name="Google Shape;72;p2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3" name="Google Shape;73;p2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7"/>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7"/>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77" name="Google Shape;77;p2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8" name="Google Shape;78;p2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2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1" name="arrow.wav"/>
          </p:stSnd>
        </p:sndAc>
      </p:transition>
    </mc:Choice>
    <mc:Fallback xmlns="">
      <p:transition spd="slow">
        <p:fade/>
        <p:sndAc>
          <p:stSnd>
            <p:snd r:embed="rId3" name="arrow.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audio" Target="../media/audio1.wav"/></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7" name="Google Shape;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sndAc>
          <p:stSnd>
            <p:snd r:embed="rId13" name="arrow.wav"/>
          </p:stSnd>
        </p:sndAc>
      </p:transition>
    </mc:Choice>
    <mc:Fallback xmlns="">
      <p:transition spd="slow">
        <p:fade/>
        <p:sndAc>
          <p:stSnd>
            <p:snd r:embed="rId14" name="arrow.wav"/>
          </p:stSnd>
        </p:sndAc>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audio" Target="../media/audio1.wav"/><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audio1.wav"/><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audio" Target="../media/audio1.wav"/></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audio1.wav"/><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audio" Target="../media/audio1.wav"/><Relationship Id="rId4" Type="http://schemas.openxmlformats.org/officeDocument/2006/relationships/image" Target="../media/image7.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audio" Target="../media/audio1.wav"/><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4.png"/><Relationship Id="rId11" Type="http://schemas.openxmlformats.org/officeDocument/2006/relationships/audio" Target="../media/audio1.wav"/><Relationship Id="rId5" Type="http://schemas.openxmlformats.org/officeDocument/2006/relationships/image" Target="../media/image13.png"/><Relationship Id="rId10" Type="http://schemas.openxmlformats.org/officeDocument/2006/relationships/image" Target="../media/image18.png"/><Relationship Id="rId4" Type="http://schemas.openxmlformats.org/officeDocument/2006/relationships/image" Target="../media/image2.png"/><Relationship Id="rId9"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audio" Target="../media/audio1.wav"/><Relationship Id="rId7"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20.png"/><Relationship Id="rId11" Type="http://schemas.openxmlformats.org/officeDocument/2006/relationships/audio" Target="../media/audio1.wav"/><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png"/><Relationship Id="rId9" Type="http://schemas.openxmlformats.org/officeDocument/2006/relationships/image" Target="../media/image23.jpg"/></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audio" Target="../media/audio1.wav"/></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audio" Target="../media/audio1.wav"/><Relationship Id="rId5" Type="http://schemas.openxmlformats.org/officeDocument/2006/relationships/image" Target="../media/image25.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83"/>
        <p:cNvGrpSpPr/>
        <p:nvPr/>
      </p:nvGrpSpPr>
      <p:grpSpPr>
        <a:xfrm>
          <a:off x="0" y="0"/>
          <a:ext cx="0" cy="0"/>
          <a:chOff x="0" y="0"/>
          <a:chExt cx="0" cy="0"/>
        </a:xfrm>
      </p:grpSpPr>
      <p:pic>
        <p:nvPicPr>
          <p:cNvPr id="84" name="Google Shape;84;p1"/>
          <p:cNvPicPr preferRelativeResize="0"/>
          <p:nvPr/>
        </p:nvPicPr>
        <p:blipFill rotWithShape="1">
          <a:blip r:embed="rId4">
            <a:alphaModFix/>
          </a:blip>
          <a:srcRect/>
          <a:stretch/>
        </p:blipFill>
        <p:spPr>
          <a:xfrm>
            <a:off x="9144000" y="1446608"/>
            <a:ext cx="7579983" cy="8319841"/>
          </a:xfrm>
          <a:prstGeom prst="rect">
            <a:avLst/>
          </a:prstGeom>
          <a:noFill/>
          <a:ln>
            <a:noFill/>
          </a:ln>
        </p:spPr>
      </p:pic>
      <p:cxnSp>
        <p:nvCxnSpPr>
          <p:cNvPr id="85" name="Google Shape;85;p1"/>
          <p:cNvCxnSpPr/>
          <p:nvPr/>
        </p:nvCxnSpPr>
        <p:spPr>
          <a:xfrm rot="5399999">
            <a:off x="14484752" y="6610751"/>
            <a:ext cx="5247472" cy="0"/>
          </a:xfrm>
          <a:prstGeom prst="straightConnector1">
            <a:avLst/>
          </a:prstGeom>
          <a:noFill/>
          <a:ln w="47625" cap="flat" cmpd="sng">
            <a:solidFill>
              <a:srgbClr val="6E481E"/>
            </a:solidFill>
            <a:prstDash val="solid"/>
            <a:round/>
            <a:headEnd type="none" w="sm" len="sm"/>
            <a:tailEnd type="none" w="sm" len="sm"/>
          </a:ln>
        </p:spPr>
      </p:cxnSp>
      <p:sp>
        <p:nvSpPr>
          <p:cNvPr id="86" name="Google Shape;86;p1"/>
          <p:cNvSpPr txBox="1"/>
          <p:nvPr/>
        </p:nvSpPr>
        <p:spPr>
          <a:xfrm>
            <a:off x="1173748" y="7361216"/>
            <a:ext cx="6837300" cy="1163395"/>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Clr>
                <a:srgbClr val="000000"/>
              </a:buClr>
              <a:buSzPts val="2700"/>
              <a:buFont typeface="Arial"/>
              <a:buNone/>
            </a:pPr>
            <a:r>
              <a:rPr lang="en-US" sz="2700" b="1" i="0" u="none" strike="noStrike" cap="none">
                <a:solidFill>
                  <a:srgbClr val="6E481E"/>
                </a:solidFill>
                <a:latin typeface="Times New Roman"/>
                <a:ea typeface="Times New Roman"/>
                <a:cs typeface="Times New Roman"/>
                <a:sym typeface="Times New Roman"/>
              </a:rPr>
              <a:t>Student Name:</a:t>
            </a:r>
            <a:r>
              <a:rPr lang="en-GB" sz="2700" b="1">
                <a:solidFill>
                  <a:srgbClr val="6E481E"/>
                </a:solidFill>
                <a:latin typeface="Times New Roman"/>
                <a:ea typeface="Times New Roman"/>
                <a:cs typeface="Times New Roman"/>
                <a:sym typeface="Times New Roman"/>
              </a:rPr>
              <a:t> Juhinur Roshid</a:t>
            </a:r>
            <a:endParaRPr sz="2700" b="1" i="0" u="none" strike="noStrike" cap="none">
              <a:solidFill>
                <a:srgbClr val="6E481E"/>
              </a:solidFill>
              <a:latin typeface="Times New Roman"/>
              <a:ea typeface="Times New Roman"/>
              <a:cs typeface="Times New Roman"/>
              <a:sym typeface="Times New Roman"/>
            </a:endParaRPr>
          </a:p>
          <a:p>
            <a:pPr marL="0" marR="0" lvl="0" indent="0" algn="just" rtl="0">
              <a:lnSpc>
                <a:spcPct val="140000"/>
              </a:lnSpc>
              <a:spcBef>
                <a:spcPts val="0"/>
              </a:spcBef>
              <a:spcAft>
                <a:spcPts val="0"/>
              </a:spcAft>
              <a:buClr>
                <a:srgbClr val="000000"/>
              </a:buClr>
              <a:buSzPts val="2700"/>
              <a:buFont typeface="Arial"/>
              <a:buNone/>
            </a:pPr>
            <a:r>
              <a:rPr lang="en-US" sz="2700" b="1" i="0" u="none" strike="noStrike" cap="none">
                <a:solidFill>
                  <a:srgbClr val="6E481E"/>
                </a:solidFill>
                <a:latin typeface="Times New Roman"/>
                <a:ea typeface="Times New Roman"/>
                <a:cs typeface="Times New Roman"/>
                <a:sym typeface="Times New Roman"/>
              </a:rPr>
              <a:t>Student ID:</a:t>
            </a:r>
            <a:r>
              <a:rPr lang="en-GB" sz="2700" b="1" i="0" u="none" strike="noStrike" cap="none">
                <a:solidFill>
                  <a:srgbClr val="6E481E"/>
                </a:solidFill>
                <a:latin typeface="Times New Roman"/>
                <a:ea typeface="Times New Roman"/>
                <a:cs typeface="Times New Roman"/>
                <a:sym typeface="Times New Roman"/>
              </a:rPr>
              <a:t> 2208706</a:t>
            </a:r>
            <a:endParaRPr sz="2700" b="1" i="0" u="none" strike="noStrike" cap="none">
              <a:solidFill>
                <a:srgbClr val="6E481E"/>
              </a:solidFill>
              <a:latin typeface="Times New Roman"/>
              <a:ea typeface="Times New Roman"/>
              <a:cs typeface="Times New Roman"/>
              <a:sym typeface="Times New Roman"/>
            </a:endParaRPr>
          </a:p>
        </p:txBody>
      </p:sp>
      <p:sp>
        <p:nvSpPr>
          <p:cNvPr id="87" name="Google Shape;87;p1"/>
          <p:cNvSpPr txBox="1"/>
          <p:nvPr/>
        </p:nvSpPr>
        <p:spPr>
          <a:xfrm>
            <a:off x="1195013" y="1446609"/>
            <a:ext cx="14773500" cy="49244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8000"/>
              <a:buFont typeface="Arial"/>
              <a:buNone/>
            </a:pPr>
            <a:r>
              <a:rPr lang="en-US" sz="8000" b="1" i="0" u="none" strike="noStrike" cap="none">
                <a:solidFill>
                  <a:srgbClr val="6E481E"/>
                </a:solidFill>
                <a:latin typeface="Times New Roman"/>
                <a:ea typeface="Times New Roman"/>
                <a:cs typeface="Times New Roman"/>
                <a:sym typeface="Times New Roman"/>
              </a:rPr>
              <a:t>BMIH4002 </a:t>
            </a:r>
            <a:endParaRPr sz="8000" b="1" i="0" u="none" strike="noStrike" cap="none">
              <a:solidFill>
                <a:srgbClr val="6E481E"/>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000000"/>
              </a:buClr>
              <a:buSzPts val="8000"/>
              <a:buFont typeface="Arial"/>
              <a:buNone/>
            </a:pPr>
            <a:r>
              <a:rPr lang="en-US" sz="8000" b="1" i="0" u="none" strike="noStrike" cap="none">
                <a:solidFill>
                  <a:srgbClr val="6E481E"/>
                </a:solidFill>
                <a:latin typeface="Times New Roman"/>
                <a:ea typeface="Times New Roman"/>
                <a:cs typeface="Times New Roman"/>
                <a:sym typeface="Times New Roman"/>
              </a:rPr>
              <a:t>FOOD AND BEVERAGE OPERATIONS</a:t>
            </a:r>
            <a:endParaRPr/>
          </a:p>
          <a:p>
            <a:pPr marL="0" marR="0" lvl="0" indent="0" algn="l" rtl="0">
              <a:lnSpc>
                <a:spcPct val="100000"/>
              </a:lnSpc>
              <a:spcBef>
                <a:spcPts val="0"/>
              </a:spcBef>
              <a:spcAft>
                <a:spcPts val="0"/>
              </a:spcAft>
              <a:buClr>
                <a:srgbClr val="000000"/>
              </a:buClr>
              <a:buSzPts val="8000"/>
              <a:buFont typeface="Arial"/>
              <a:buNone/>
            </a:pPr>
            <a:r>
              <a:rPr lang="en-US" sz="8000" b="1" i="0" u="none" strike="noStrike" cap="none">
                <a:solidFill>
                  <a:srgbClr val="6E481E"/>
                </a:solidFill>
                <a:latin typeface="Times New Roman"/>
                <a:ea typeface="Times New Roman"/>
                <a:cs typeface="Times New Roman"/>
                <a:sym typeface="Times New Roman"/>
              </a:rPr>
              <a:t>Menu Engineering</a:t>
            </a:r>
            <a:endParaRPr sz="8000" b="1" i="0" u="none" strike="noStrike" cap="none">
              <a:solidFill>
                <a:srgbClr val="6E481E"/>
              </a:solidFill>
              <a:latin typeface="Times New Roman"/>
              <a:ea typeface="Times New Roman"/>
              <a:cs typeface="Times New Roman"/>
              <a:sym typeface="Times New Roman"/>
            </a:endParaRPr>
          </a:p>
        </p:txBody>
      </p:sp>
      <p:pic>
        <p:nvPicPr>
          <p:cNvPr id="88" name="Google Shape;88;p1"/>
          <p:cNvPicPr preferRelativeResize="0"/>
          <p:nvPr/>
        </p:nvPicPr>
        <p:blipFill rotWithShape="1">
          <a:blip r:embed="rId5">
            <a:alphaModFix/>
          </a:blip>
          <a:srcRect/>
          <a:stretch/>
        </p:blipFill>
        <p:spPr>
          <a:xfrm>
            <a:off x="12505295" y="7642200"/>
            <a:ext cx="3847700" cy="212425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6" name="arrow.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92"/>
        <p:cNvGrpSpPr/>
        <p:nvPr/>
      </p:nvGrpSpPr>
      <p:grpSpPr>
        <a:xfrm>
          <a:off x="0" y="0"/>
          <a:ext cx="0" cy="0"/>
          <a:chOff x="0" y="0"/>
          <a:chExt cx="0" cy="0"/>
        </a:xfrm>
      </p:grpSpPr>
      <p:pic>
        <p:nvPicPr>
          <p:cNvPr id="93" name="Google Shape;93;p2"/>
          <p:cNvPicPr preferRelativeResize="0"/>
          <p:nvPr/>
        </p:nvPicPr>
        <p:blipFill rotWithShape="1">
          <a:blip r:embed="rId4">
            <a:alphaModFix/>
          </a:blip>
          <a:srcRect/>
          <a:stretch/>
        </p:blipFill>
        <p:spPr>
          <a:xfrm>
            <a:off x="13933904" y="5380181"/>
            <a:ext cx="3788325" cy="3931275"/>
          </a:xfrm>
          <a:prstGeom prst="rect">
            <a:avLst/>
          </a:prstGeom>
          <a:noFill/>
          <a:ln>
            <a:noFill/>
          </a:ln>
        </p:spPr>
      </p:pic>
      <p:sp>
        <p:nvSpPr>
          <p:cNvPr id="94" name="Google Shape;94;p2"/>
          <p:cNvSpPr txBox="1"/>
          <p:nvPr/>
        </p:nvSpPr>
        <p:spPr>
          <a:xfrm>
            <a:off x="4209450" y="484675"/>
            <a:ext cx="9395700" cy="554100"/>
          </a:xfrm>
          <a:prstGeom prst="rect">
            <a:avLst/>
          </a:prstGeom>
          <a:noFill/>
          <a:ln>
            <a:noFill/>
          </a:ln>
        </p:spPr>
        <p:txBody>
          <a:bodyPr spcFirstLastPara="1" wrap="square" lIns="0" tIns="0" rIns="0" bIns="0" anchor="t" anchorCtr="0">
            <a:spAutoFit/>
          </a:bodyPr>
          <a:lstStyle/>
          <a:p>
            <a:pPr marL="0" marR="0" lvl="0" indent="0" algn="ctr" rtl="0">
              <a:lnSpc>
                <a:spcPct val="150000"/>
              </a:lnSpc>
              <a:spcBef>
                <a:spcPts val="0"/>
              </a:spcBef>
              <a:spcAft>
                <a:spcPts val="0"/>
              </a:spcAft>
              <a:buClr>
                <a:schemeClr val="dk1"/>
              </a:buClr>
              <a:buSzPts val="1100"/>
              <a:buFont typeface="Arial"/>
              <a:buNone/>
            </a:pPr>
            <a:r>
              <a:rPr lang="en-US" sz="3600" b="1" i="0" u="none" strike="noStrike" cap="none">
                <a:solidFill>
                  <a:schemeClr val="dk1"/>
                </a:solidFill>
                <a:latin typeface="Times New Roman"/>
                <a:ea typeface="Times New Roman"/>
                <a:cs typeface="Times New Roman"/>
                <a:sym typeface="Times New Roman"/>
              </a:rPr>
              <a:t>Hotel Trinity Valentine’s Menu:</a:t>
            </a:r>
            <a:endParaRPr sz="3800" b="1" i="0" u="none" strike="noStrike" cap="none">
              <a:solidFill>
                <a:srgbClr val="000000"/>
              </a:solidFill>
              <a:latin typeface="Times New Roman"/>
              <a:ea typeface="Times New Roman"/>
              <a:cs typeface="Times New Roman"/>
              <a:sym typeface="Times New Roman"/>
            </a:endParaRPr>
          </a:p>
        </p:txBody>
      </p:sp>
      <p:pic>
        <p:nvPicPr>
          <p:cNvPr id="95" name="Google Shape;95;p2"/>
          <p:cNvPicPr preferRelativeResize="0"/>
          <p:nvPr/>
        </p:nvPicPr>
        <p:blipFill rotWithShape="1">
          <a:blip r:embed="rId5">
            <a:alphaModFix/>
          </a:blip>
          <a:srcRect/>
          <a:stretch/>
        </p:blipFill>
        <p:spPr>
          <a:xfrm>
            <a:off x="13933899" y="356351"/>
            <a:ext cx="4069176" cy="4064076"/>
          </a:xfrm>
          <a:prstGeom prst="rect">
            <a:avLst/>
          </a:prstGeom>
          <a:noFill/>
          <a:ln>
            <a:noFill/>
          </a:ln>
        </p:spPr>
      </p:pic>
      <p:pic>
        <p:nvPicPr>
          <p:cNvPr id="96" name="Google Shape;96;p2"/>
          <p:cNvPicPr preferRelativeResize="0"/>
          <p:nvPr/>
        </p:nvPicPr>
        <p:blipFill rotWithShape="1">
          <a:blip r:embed="rId6">
            <a:alphaModFix/>
          </a:blip>
          <a:srcRect/>
          <a:stretch/>
        </p:blipFill>
        <p:spPr>
          <a:xfrm>
            <a:off x="-1" y="7054335"/>
            <a:ext cx="3071025" cy="3232665"/>
          </a:xfrm>
          <a:prstGeom prst="rect">
            <a:avLst/>
          </a:prstGeom>
          <a:noFill/>
          <a:ln>
            <a:noFill/>
          </a:ln>
        </p:spPr>
      </p:pic>
      <p:pic>
        <p:nvPicPr>
          <p:cNvPr id="97" name="Google Shape;97;p2"/>
          <p:cNvPicPr preferRelativeResize="0"/>
          <p:nvPr/>
        </p:nvPicPr>
        <p:blipFill rotWithShape="1">
          <a:blip r:embed="rId7">
            <a:alphaModFix/>
          </a:blip>
          <a:srcRect/>
          <a:stretch/>
        </p:blipFill>
        <p:spPr>
          <a:xfrm>
            <a:off x="0" y="3429000"/>
            <a:ext cx="3204403" cy="3232674"/>
          </a:xfrm>
          <a:prstGeom prst="rect">
            <a:avLst/>
          </a:prstGeom>
          <a:noFill/>
          <a:ln>
            <a:noFill/>
          </a:ln>
        </p:spPr>
      </p:pic>
      <p:pic>
        <p:nvPicPr>
          <p:cNvPr id="98" name="Google Shape;98;p2"/>
          <p:cNvPicPr preferRelativeResize="0"/>
          <p:nvPr/>
        </p:nvPicPr>
        <p:blipFill rotWithShape="1">
          <a:blip r:embed="rId8">
            <a:alphaModFix/>
          </a:blip>
          <a:srcRect/>
          <a:stretch/>
        </p:blipFill>
        <p:spPr>
          <a:xfrm>
            <a:off x="161175" y="133100"/>
            <a:ext cx="3436450" cy="1897200"/>
          </a:xfrm>
          <a:prstGeom prst="rect">
            <a:avLst/>
          </a:prstGeom>
          <a:noFill/>
          <a:ln>
            <a:noFill/>
          </a:ln>
        </p:spPr>
      </p:pic>
      <p:graphicFrame>
        <p:nvGraphicFramePr>
          <p:cNvPr id="99" name="Google Shape;99;p2"/>
          <p:cNvGraphicFramePr/>
          <p:nvPr/>
        </p:nvGraphicFramePr>
        <p:xfrm>
          <a:off x="3838713" y="1421350"/>
          <a:ext cx="9643100" cy="8618588"/>
        </p:xfrm>
        <a:graphic>
          <a:graphicData uri="http://schemas.openxmlformats.org/drawingml/2006/table">
            <a:tbl>
              <a:tblPr>
                <a:noFill/>
                <a:tableStyleId>{A8FD596E-A536-4582-8EA5-52D22EC3B6D5}</a:tableStyleId>
              </a:tblPr>
              <a:tblGrid>
                <a:gridCol w="4450475">
                  <a:extLst>
                    <a:ext uri="{9D8B030D-6E8A-4147-A177-3AD203B41FA5}">
                      <a16:colId xmlns:a16="http://schemas.microsoft.com/office/drawing/2014/main" val="20000"/>
                    </a:ext>
                  </a:extLst>
                </a:gridCol>
                <a:gridCol w="2380050">
                  <a:extLst>
                    <a:ext uri="{9D8B030D-6E8A-4147-A177-3AD203B41FA5}">
                      <a16:colId xmlns:a16="http://schemas.microsoft.com/office/drawing/2014/main" val="20001"/>
                    </a:ext>
                  </a:extLst>
                </a:gridCol>
                <a:gridCol w="2812575">
                  <a:extLst>
                    <a:ext uri="{9D8B030D-6E8A-4147-A177-3AD203B41FA5}">
                      <a16:colId xmlns:a16="http://schemas.microsoft.com/office/drawing/2014/main" val="20002"/>
                    </a:ext>
                  </a:extLst>
                </a:gridCol>
              </a:tblGrid>
              <a:tr h="447875">
                <a:tc>
                  <a:txBody>
                    <a:bodyPr/>
                    <a:lstStyle/>
                    <a:p>
                      <a:pPr marL="0" lvl="0" indent="0" algn="ctr" rtl="0">
                        <a:spcBef>
                          <a:spcPts val="0"/>
                        </a:spcBef>
                        <a:spcAft>
                          <a:spcPts val="0"/>
                        </a:spcAft>
                        <a:buNone/>
                      </a:pPr>
                      <a:r>
                        <a:rPr lang="en-US" sz="2100" b="1">
                          <a:latin typeface="Times New Roman"/>
                          <a:ea typeface="Times New Roman"/>
                          <a:cs typeface="Times New Roman"/>
                          <a:sym typeface="Times New Roman"/>
                        </a:rPr>
                        <a:t>Name and Quantity </a:t>
                      </a:r>
                      <a:endParaRPr sz="21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2100" b="1">
                          <a:latin typeface="Times New Roman"/>
                          <a:ea typeface="Times New Roman"/>
                          <a:cs typeface="Times New Roman"/>
                          <a:sym typeface="Times New Roman"/>
                        </a:rPr>
                        <a:t>Price </a:t>
                      </a:r>
                      <a:endParaRPr sz="21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2100" b="1">
                          <a:latin typeface="Times New Roman"/>
                          <a:ea typeface="Times New Roman"/>
                          <a:cs typeface="Times New Roman"/>
                          <a:sym typeface="Times New Roman"/>
                        </a:rPr>
                        <a:t>Availability </a:t>
                      </a:r>
                      <a:endParaRPr sz="21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0"/>
                  </a:ext>
                </a:extLst>
              </a:tr>
              <a:tr h="586375">
                <a:tc gridSpan="3">
                  <a:txBody>
                    <a:bodyPr/>
                    <a:lstStyle/>
                    <a:p>
                      <a:pPr marL="0" lvl="0" indent="0" algn="ctr" rtl="0">
                        <a:lnSpc>
                          <a:spcPct val="150000"/>
                        </a:lnSpc>
                        <a:spcBef>
                          <a:spcPts val="0"/>
                        </a:spcBef>
                        <a:spcAft>
                          <a:spcPts val="0"/>
                        </a:spcAft>
                        <a:buNone/>
                      </a:pPr>
                      <a:r>
                        <a:rPr lang="en-US" sz="2200" b="1">
                          <a:latin typeface="Times New Roman"/>
                          <a:ea typeface="Times New Roman"/>
                          <a:cs typeface="Times New Roman"/>
                          <a:sym typeface="Times New Roman"/>
                        </a:rPr>
                        <a:t>Appetiser</a:t>
                      </a:r>
                      <a:endParaRPr sz="22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1267275">
                <a:tc>
                  <a:txBody>
                    <a:bodyPr/>
                    <a:lstStyle/>
                    <a:p>
                      <a:pPr marL="0" lvl="0" indent="0" algn="just" rtl="0">
                        <a:lnSpc>
                          <a:spcPct val="150000"/>
                        </a:lnSpc>
                        <a:spcBef>
                          <a:spcPts val="0"/>
                        </a:spcBef>
                        <a:spcAft>
                          <a:spcPts val="0"/>
                        </a:spcAft>
                        <a:buNone/>
                      </a:pPr>
                      <a:r>
                        <a:rPr lang="en-US" sz="1700" b="1">
                          <a:latin typeface="Times New Roman"/>
                          <a:ea typeface="Times New Roman"/>
                          <a:cs typeface="Times New Roman"/>
                          <a:sym typeface="Times New Roman"/>
                        </a:rPr>
                        <a:t>Love Potion Cocktail:</a:t>
                      </a:r>
                      <a:r>
                        <a:rPr lang="en-US" sz="1700">
                          <a:latin typeface="Times New Roman"/>
                          <a:ea typeface="Times New Roman"/>
                          <a:cs typeface="Times New Roman"/>
                          <a:sym typeface="Times New Roman"/>
                        </a:rPr>
                        <a:t> A mix of strawberry puree, vodka, and champagne with a heart-shaped strawberry on top (Measures: 100ml).</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£6.99</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Everyday </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586375">
                <a:tc gridSpan="3">
                  <a:txBody>
                    <a:bodyPr/>
                    <a:lstStyle/>
                    <a:p>
                      <a:pPr marL="0" lvl="0" indent="0" algn="ctr" rtl="0">
                        <a:lnSpc>
                          <a:spcPct val="150000"/>
                        </a:lnSpc>
                        <a:spcBef>
                          <a:spcPts val="0"/>
                        </a:spcBef>
                        <a:spcAft>
                          <a:spcPts val="0"/>
                        </a:spcAft>
                        <a:buNone/>
                      </a:pPr>
                      <a:r>
                        <a:rPr lang="en-US" sz="2200" b="1">
                          <a:latin typeface="Times New Roman"/>
                          <a:ea typeface="Times New Roman"/>
                          <a:cs typeface="Times New Roman"/>
                          <a:sym typeface="Times New Roman"/>
                        </a:rPr>
                        <a:t>Starter</a:t>
                      </a:r>
                      <a:endParaRPr sz="22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1518275">
                <a:tc>
                  <a:txBody>
                    <a:bodyPr/>
                    <a:lstStyle/>
                    <a:p>
                      <a:pPr marL="0" lvl="0" indent="0" algn="just" rtl="0">
                        <a:lnSpc>
                          <a:spcPct val="150000"/>
                        </a:lnSpc>
                        <a:spcBef>
                          <a:spcPts val="0"/>
                        </a:spcBef>
                        <a:spcAft>
                          <a:spcPts val="0"/>
                        </a:spcAft>
                        <a:buNone/>
                      </a:pPr>
                      <a:r>
                        <a:rPr lang="en-US" sz="1700" b="1">
                          <a:latin typeface="Times New Roman"/>
                          <a:ea typeface="Times New Roman"/>
                          <a:cs typeface="Times New Roman"/>
                          <a:sym typeface="Times New Roman"/>
                        </a:rPr>
                        <a:t>Lobster Bisque:</a:t>
                      </a:r>
                      <a:r>
                        <a:rPr lang="en-US" sz="1700">
                          <a:latin typeface="Times New Roman"/>
                          <a:ea typeface="Times New Roman"/>
                          <a:cs typeface="Times New Roman"/>
                          <a:sym typeface="Times New Roman"/>
                        </a:rPr>
                        <a:t> A rich and creamy soup made with fresh lobster, topped with chives and served with warm bread (400 ml).</a:t>
                      </a:r>
                      <a:endParaRPr sz="1700">
                        <a:latin typeface="Times New Roman"/>
                        <a:ea typeface="Times New Roman"/>
                        <a:cs typeface="Times New Roman"/>
                        <a:sym typeface="Times New Roman"/>
                      </a:endParaRPr>
                    </a:p>
                    <a:p>
                      <a:pPr marL="0" lvl="0" indent="0" algn="l" rtl="0">
                        <a:spcBef>
                          <a:spcPts val="0"/>
                        </a:spcBef>
                        <a:spcAft>
                          <a:spcPts val="0"/>
                        </a:spcAft>
                        <a:buNone/>
                      </a:pP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£12.59</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l" rtl="0">
                        <a:spcBef>
                          <a:spcPts val="0"/>
                        </a:spcBef>
                        <a:spcAft>
                          <a:spcPts val="0"/>
                        </a:spcAft>
                        <a:buNone/>
                      </a:pPr>
                      <a:r>
                        <a:rPr lang="en-US" sz="1700">
                          <a:latin typeface="Times New Roman"/>
                          <a:ea typeface="Times New Roman"/>
                          <a:cs typeface="Times New Roman"/>
                          <a:sym typeface="Times New Roman"/>
                        </a:rPr>
                        <a:t>Everyday (in case of allergies to seafood, the lobster will be replaced with chicken)</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r h="586375">
                <a:tc gridSpan="3">
                  <a:txBody>
                    <a:bodyPr/>
                    <a:lstStyle/>
                    <a:p>
                      <a:pPr marL="0" lvl="0" indent="0" algn="ctr" rtl="0">
                        <a:lnSpc>
                          <a:spcPct val="150000"/>
                        </a:lnSpc>
                        <a:spcBef>
                          <a:spcPts val="0"/>
                        </a:spcBef>
                        <a:spcAft>
                          <a:spcPts val="0"/>
                        </a:spcAft>
                        <a:buNone/>
                      </a:pPr>
                      <a:r>
                        <a:rPr lang="en-US" sz="2300" b="1">
                          <a:latin typeface="Times New Roman"/>
                          <a:ea typeface="Times New Roman"/>
                          <a:cs typeface="Times New Roman"/>
                          <a:sym typeface="Times New Roman"/>
                        </a:rPr>
                        <a:t>Main Course</a:t>
                      </a:r>
                      <a:endParaRPr sz="23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5"/>
                  </a:ext>
                </a:extLst>
              </a:tr>
              <a:tr h="1648400">
                <a:tc>
                  <a:txBody>
                    <a:bodyPr/>
                    <a:lstStyle/>
                    <a:p>
                      <a:pPr marL="0" lvl="0" indent="0" algn="just" rtl="0">
                        <a:lnSpc>
                          <a:spcPct val="150000"/>
                        </a:lnSpc>
                        <a:spcBef>
                          <a:spcPts val="0"/>
                        </a:spcBef>
                        <a:spcAft>
                          <a:spcPts val="0"/>
                        </a:spcAft>
                        <a:buNone/>
                      </a:pPr>
                      <a:r>
                        <a:rPr lang="en-US" sz="1700" b="1">
                          <a:latin typeface="Times New Roman"/>
                          <a:ea typeface="Times New Roman"/>
                          <a:cs typeface="Times New Roman"/>
                          <a:sym typeface="Times New Roman"/>
                        </a:rPr>
                        <a:t>Beef Wellington: </a:t>
                      </a:r>
                      <a:r>
                        <a:rPr lang="en-US" sz="1700">
                          <a:latin typeface="Times New Roman"/>
                          <a:ea typeface="Times New Roman"/>
                          <a:cs typeface="Times New Roman"/>
                          <a:sym typeface="Times New Roman"/>
                        </a:rPr>
                        <a:t>A tender fillet of beef coated in mushroom duxelles and wrapped in puff pastry, served with buttery mashed potatoes, roasted root vegetables and red wine sauce (Serving for two)</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 ‎£59.99</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Everyday</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6"/>
                  </a:ext>
                </a:extLst>
              </a:tr>
              <a:tr h="1899375">
                <a:tc>
                  <a:txBody>
                    <a:bodyPr/>
                    <a:lstStyle/>
                    <a:p>
                      <a:pPr marL="0" lvl="0" indent="0" algn="just" rtl="0">
                        <a:lnSpc>
                          <a:spcPct val="150000"/>
                        </a:lnSpc>
                        <a:spcBef>
                          <a:spcPts val="0"/>
                        </a:spcBef>
                        <a:spcAft>
                          <a:spcPts val="0"/>
                        </a:spcAft>
                        <a:buNone/>
                      </a:pPr>
                      <a:r>
                        <a:rPr lang="en-US" sz="1700" b="1">
                          <a:latin typeface="Times New Roman"/>
                          <a:ea typeface="Times New Roman"/>
                          <a:cs typeface="Times New Roman"/>
                          <a:sym typeface="Times New Roman"/>
                        </a:rPr>
                        <a:t>Vegetarian Option:</a:t>
                      </a:r>
                      <a:r>
                        <a:rPr lang="en-US" sz="1700">
                          <a:latin typeface="Times New Roman"/>
                          <a:ea typeface="Times New Roman"/>
                          <a:cs typeface="Times New Roman"/>
                          <a:sym typeface="Times New Roman"/>
                        </a:rPr>
                        <a:t> Wild Mushroom Risotto: Arborio rice cooked with a variety of wild mushrooms, finished with white wine, parmesan, and truffle oil (60g per person/Serving for two).</a:t>
                      </a:r>
                      <a:endParaRPr sz="1700">
                        <a:latin typeface="Times New Roman"/>
                        <a:ea typeface="Times New Roman"/>
                        <a:cs typeface="Times New Roman"/>
                        <a:sym typeface="Times New Roman"/>
                      </a:endParaRPr>
                    </a:p>
                    <a:p>
                      <a:pPr marL="0" lvl="0" indent="0" algn="l" rtl="0">
                        <a:spcBef>
                          <a:spcPts val="0"/>
                        </a:spcBef>
                        <a:spcAft>
                          <a:spcPts val="0"/>
                        </a:spcAft>
                        <a:buNone/>
                      </a:pP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‎£48.99</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700">
                          <a:latin typeface="Times New Roman"/>
                          <a:ea typeface="Times New Roman"/>
                          <a:cs typeface="Times New Roman"/>
                          <a:sym typeface="Times New Roman"/>
                        </a:rPr>
                        <a:t>Everyday</a:t>
                      </a:r>
                      <a:endParaRPr sz="17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9" name="arrow.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03"/>
        <p:cNvGrpSpPr/>
        <p:nvPr/>
      </p:nvGrpSpPr>
      <p:grpSpPr>
        <a:xfrm>
          <a:off x="0" y="0"/>
          <a:ext cx="0" cy="0"/>
          <a:chOff x="0" y="0"/>
          <a:chExt cx="0" cy="0"/>
        </a:xfrm>
      </p:grpSpPr>
      <p:sp>
        <p:nvSpPr>
          <p:cNvPr id="104" name="Google Shape;104;p4"/>
          <p:cNvSpPr txBox="1"/>
          <p:nvPr/>
        </p:nvSpPr>
        <p:spPr>
          <a:xfrm>
            <a:off x="4501400" y="223100"/>
            <a:ext cx="9150600" cy="7389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0"/>
              </a:spcBef>
              <a:spcAft>
                <a:spcPts val="0"/>
              </a:spcAft>
              <a:buClr>
                <a:srgbClr val="000000"/>
              </a:buClr>
              <a:buSzPts val="3600"/>
              <a:buFont typeface="Arial"/>
              <a:buNone/>
            </a:pPr>
            <a:r>
              <a:rPr lang="en-US" sz="3600" b="1" i="0" u="none" strike="noStrike" cap="none">
                <a:solidFill>
                  <a:schemeClr val="dk1"/>
                </a:solidFill>
                <a:latin typeface="Times New Roman"/>
                <a:ea typeface="Times New Roman"/>
                <a:cs typeface="Times New Roman"/>
                <a:sym typeface="Times New Roman"/>
              </a:rPr>
              <a:t>Hotel Trinity Valentine’s Menu:</a:t>
            </a:r>
            <a:endParaRPr sz="3800" b="1" i="0" u="none" strike="noStrike" cap="none">
              <a:solidFill>
                <a:schemeClr val="dk1"/>
              </a:solidFill>
              <a:latin typeface="Times New Roman"/>
              <a:ea typeface="Times New Roman"/>
              <a:cs typeface="Times New Roman"/>
              <a:sym typeface="Times New Roman"/>
            </a:endParaRPr>
          </a:p>
        </p:txBody>
      </p:sp>
      <p:pic>
        <p:nvPicPr>
          <p:cNvPr id="105" name="Google Shape;105;p4"/>
          <p:cNvPicPr preferRelativeResize="0"/>
          <p:nvPr/>
        </p:nvPicPr>
        <p:blipFill rotWithShape="1">
          <a:blip r:embed="rId4">
            <a:alphaModFix/>
          </a:blip>
          <a:srcRect/>
          <a:stretch/>
        </p:blipFill>
        <p:spPr>
          <a:xfrm>
            <a:off x="14359050" y="3818050"/>
            <a:ext cx="3355200" cy="2898800"/>
          </a:xfrm>
          <a:prstGeom prst="rect">
            <a:avLst/>
          </a:prstGeom>
          <a:noFill/>
          <a:ln>
            <a:noFill/>
          </a:ln>
        </p:spPr>
      </p:pic>
      <p:pic>
        <p:nvPicPr>
          <p:cNvPr id="106" name="Google Shape;106;p4"/>
          <p:cNvPicPr preferRelativeResize="0"/>
          <p:nvPr/>
        </p:nvPicPr>
        <p:blipFill rotWithShape="1">
          <a:blip r:embed="rId5">
            <a:alphaModFix/>
          </a:blip>
          <a:srcRect/>
          <a:stretch/>
        </p:blipFill>
        <p:spPr>
          <a:xfrm>
            <a:off x="460589" y="3596225"/>
            <a:ext cx="3703800" cy="2606553"/>
          </a:xfrm>
          <a:prstGeom prst="rect">
            <a:avLst/>
          </a:prstGeom>
          <a:noFill/>
          <a:ln>
            <a:noFill/>
          </a:ln>
        </p:spPr>
      </p:pic>
      <p:pic>
        <p:nvPicPr>
          <p:cNvPr id="107" name="Google Shape;107;p4"/>
          <p:cNvPicPr preferRelativeResize="0"/>
          <p:nvPr/>
        </p:nvPicPr>
        <p:blipFill rotWithShape="1">
          <a:blip r:embed="rId6">
            <a:alphaModFix/>
          </a:blip>
          <a:srcRect/>
          <a:stretch/>
        </p:blipFill>
        <p:spPr>
          <a:xfrm>
            <a:off x="460592" y="435354"/>
            <a:ext cx="3692501" cy="2889383"/>
          </a:xfrm>
          <a:prstGeom prst="rect">
            <a:avLst/>
          </a:prstGeom>
          <a:noFill/>
          <a:ln>
            <a:noFill/>
          </a:ln>
        </p:spPr>
      </p:pic>
      <p:pic>
        <p:nvPicPr>
          <p:cNvPr id="108" name="Google Shape;108;p4"/>
          <p:cNvPicPr preferRelativeResize="0"/>
          <p:nvPr/>
        </p:nvPicPr>
        <p:blipFill rotWithShape="1">
          <a:blip r:embed="rId7">
            <a:alphaModFix/>
          </a:blip>
          <a:srcRect/>
          <a:stretch/>
        </p:blipFill>
        <p:spPr>
          <a:xfrm>
            <a:off x="638271" y="6474266"/>
            <a:ext cx="3724275" cy="3657600"/>
          </a:xfrm>
          <a:prstGeom prst="rect">
            <a:avLst/>
          </a:prstGeom>
          <a:noFill/>
          <a:ln>
            <a:noFill/>
          </a:ln>
        </p:spPr>
      </p:pic>
      <p:pic>
        <p:nvPicPr>
          <p:cNvPr id="109" name="Google Shape;109;p4"/>
          <p:cNvPicPr preferRelativeResize="0"/>
          <p:nvPr/>
        </p:nvPicPr>
        <p:blipFill rotWithShape="1">
          <a:blip r:embed="rId8">
            <a:alphaModFix/>
          </a:blip>
          <a:srcRect/>
          <a:stretch/>
        </p:blipFill>
        <p:spPr>
          <a:xfrm>
            <a:off x="14753163" y="6956259"/>
            <a:ext cx="3063305" cy="3057178"/>
          </a:xfrm>
          <a:prstGeom prst="rect">
            <a:avLst/>
          </a:prstGeom>
          <a:noFill/>
          <a:ln>
            <a:noFill/>
          </a:ln>
        </p:spPr>
      </p:pic>
      <p:pic>
        <p:nvPicPr>
          <p:cNvPr id="110" name="Google Shape;110;p4"/>
          <p:cNvPicPr preferRelativeResize="0"/>
          <p:nvPr/>
        </p:nvPicPr>
        <p:blipFill rotWithShape="1">
          <a:blip r:embed="rId9">
            <a:alphaModFix/>
          </a:blip>
          <a:srcRect/>
          <a:stretch/>
        </p:blipFill>
        <p:spPr>
          <a:xfrm>
            <a:off x="14359053" y="502525"/>
            <a:ext cx="3355200" cy="2755025"/>
          </a:xfrm>
          <a:prstGeom prst="rect">
            <a:avLst/>
          </a:prstGeom>
          <a:noFill/>
          <a:ln>
            <a:noFill/>
          </a:ln>
        </p:spPr>
      </p:pic>
      <p:graphicFrame>
        <p:nvGraphicFramePr>
          <p:cNvPr id="111" name="Google Shape;111;p4"/>
          <p:cNvGraphicFramePr/>
          <p:nvPr/>
        </p:nvGraphicFramePr>
        <p:xfrm>
          <a:off x="4572000" y="1224775"/>
          <a:ext cx="9403900" cy="8864500"/>
        </p:xfrm>
        <a:graphic>
          <a:graphicData uri="http://schemas.openxmlformats.org/drawingml/2006/table">
            <a:tbl>
              <a:tblPr>
                <a:noFill/>
                <a:tableStyleId>{A8FD596E-A536-4582-8EA5-52D22EC3B6D5}</a:tableStyleId>
              </a:tblPr>
              <a:tblGrid>
                <a:gridCol w="4114200">
                  <a:extLst>
                    <a:ext uri="{9D8B030D-6E8A-4147-A177-3AD203B41FA5}">
                      <a16:colId xmlns:a16="http://schemas.microsoft.com/office/drawing/2014/main" val="20000"/>
                    </a:ext>
                  </a:extLst>
                </a:gridCol>
                <a:gridCol w="2441425">
                  <a:extLst>
                    <a:ext uri="{9D8B030D-6E8A-4147-A177-3AD203B41FA5}">
                      <a16:colId xmlns:a16="http://schemas.microsoft.com/office/drawing/2014/main" val="20001"/>
                    </a:ext>
                  </a:extLst>
                </a:gridCol>
                <a:gridCol w="2848275">
                  <a:extLst>
                    <a:ext uri="{9D8B030D-6E8A-4147-A177-3AD203B41FA5}">
                      <a16:colId xmlns:a16="http://schemas.microsoft.com/office/drawing/2014/main" val="20002"/>
                    </a:ext>
                  </a:extLst>
                </a:gridCol>
              </a:tblGrid>
              <a:tr h="488250">
                <a:tc>
                  <a:txBody>
                    <a:bodyPr/>
                    <a:lstStyle/>
                    <a:p>
                      <a:pPr marL="0" lvl="0" indent="0" algn="ctr" rtl="0">
                        <a:spcBef>
                          <a:spcPts val="0"/>
                        </a:spcBef>
                        <a:spcAft>
                          <a:spcPts val="0"/>
                        </a:spcAft>
                        <a:buNone/>
                      </a:pPr>
                      <a:r>
                        <a:rPr lang="en-US" sz="2400" b="1">
                          <a:latin typeface="Times New Roman"/>
                          <a:ea typeface="Times New Roman"/>
                          <a:cs typeface="Times New Roman"/>
                          <a:sym typeface="Times New Roman"/>
                        </a:rPr>
                        <a:t>Name and Quantity </a:t>
                      </a:r>
                      <a:endParaRPr sz="24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2400" b="1">
                          <a:latin typeface="Times New Roman"/>
                          <a:ea typeface="Times New Roman"/>
                          <a:cs typeface="Times New Roman"/>
                          <a:sym typeface="Times New Roman"/>
                        </a:rPr>
                        <a:t>Price </a:t>
                      </a:r>
                      <a:endParaRPr sz="24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2400" b="1">
                          <a:latin typeface="Times New Roman"/>
                          <a:ea typeface="Times New Roman"/>
                          <a:cs typeface="Times New Roman"/>
                          <a:sym typeface="Times New Roman"/>
                        </a:rPr>
                        <a:t>Availability </a:t>
                      </a:r>
                      <a:endParaRPr sz="24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0"/>
                  </a:ext>
                </a:extLst>
              </a:tr>
              <a:tr h="639250">
                <a:tc gridSpan="3">
                  <a:txBody>
                    <a:bodyPr/>
                    <a:lstStyle/>
                    <a:p>
                      <a:pPr marL="0" lvl="0" indent="0" algn="ctr" rtl="0">
                        <a:lnSpc>
                          <a:spcPct val="150000"/>
                        </a:lnSpc>
                        <a:spcBef>
                          <a:spcPts val="0"/>
                        </a:spcBef>
                        <a:spcAft>
                          <a:spcPts val="0"/>
                        </a:spcAft>
                        <a:buNone/>
                      </a:pPr>
                      <a:r>
                        <a:rPr lang="en-US" sz="2900" b="1">
                          <a:latin typeface="Times New Roman"/>
                          <a:ea typeface="Times New Roman"/>
                          <a:cs typeface="Times New Roman"/>
                          <a:sym typeface="Times New Roman"/>
                        </a:rPr>
                        <a:t>Dessert</a:t>
                      </a:r>
                      <a:endParaRPr sz="29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390975">
                <a:tc>
                  <a:txBody>
                    <a:bodyPr/>
                    <a:lstStyle/>
                    <a:p>
                      <a:pPr marL="0" lvl="0" indent="0" algn="just" rtl="0">
                        <a:lnSpc>
                          <a:spcPct val="150000"/>
                        </a:lnSpc>
                        <a:spcBef>
                          <a:spcPts val="0"/>
                        </a:spcBef>
                        <a:spcAft>
                          <a:spcPts val="0"/>
                        </a:spcAft>
                        <a:buNone/>
                      </a:pPr>
                      <a:r>
                        <a:rPr lang="en-US" sz="1900" b="1">
                          <a:latin typeface="Times New Roman"/>
                          <a:ea typeface="Times New Roman"/>
                          <a:cs typeface="Times New Roman"/>
                          <a:sym typeface="Times New Roman"/>
                        </a:rPr>
                        <a:t>Chocolate Fondue: </a:t>
                      </a:r>
                      <a:r>
                        <a:rPr lang="en-US" sz="1900">
                          <a:latin typeface="Times New Roman"/>
                          <a:ea typeface="Times New Roman"/>
                          <a:cs typeface="Times New Roman"/>
                          <a:sym typeface="Times New Roman"/>
                        </a:rPr>
                        <a:t>A romantic dessert to share, consisting of melted Belgian chocolate served with fresh fruit, marshmallows, and shortbread for dipping (Serving for two).</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£27.99</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Everyday</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2"/>
                  </a:ext>
                </a:extLst>
              </a:tr>
              <a:tr h="639250">
                <a:tc gridSpan="3">
                  <a:txBody>
                    <a:bodyPr/>
                    <a:lstStyle/>
                    <a:p>
                      <a:pPr marL="0" lvl="0" indent="0" algn="ctr" rtl="0">
                        <a:lnSpc>
                          <a:spcPct val="150000"/>
                        </a:lnSpc>
                        <a:spcBef>
                          <a:spcPts val="0"/>
                        </a:spcBef>
                        <a:spcAft>
                          <a:spcPts val="0"/>
                        </a:spcAft>
                        <a:buNone/>
                      </a:pPr>
                      <a:r>
                        <a:rPr lang="en-US" sz="2500" b="1">
                          <a:latin typeface="Times New Roman"/>
                          <a:ea typeface="Times New Roman"/>
                          <a:cs typeface="Times New Roman"/>
                          <a:sym typeface="Times New Roman"/>
                        </a:rPr>
                        <a:t>Drinks Packages</a:t>
                      </a:r>
                      <a:endParaRPr sz="2500" b="1">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3"/>
                  </a:ext>
                </a:extLst>
              </a:tr>
              <a:tr h="2677900">
                <a:tc>
                  <a:txBody>
                    <a:bodyPr/>
                    <a:lstStyle/>
                    <a:p>
                      <a:pPr marL="0" lvl="0" indent="0" algn="just" rtl="0">
                        <a:lnSpc>
                          <a:spcPct val="150000"/>
                        </a:lnSpc>
                        <a:spcBef>
                          <a:spcPts val="0"/>
                        </a:spcBef>
                        <a:spcAft>
                          <a:spcPts val="0"/>
                        </a:spcAft>
                        <a:buNone/>
                      </a:pPr>
                      <a:r>
                        <a:rPr lang="en-US" sz="1900" b="1">
                          <a:latin typeface="Times New Roman"/>
                          <a:ea typeface="Times New Roman"/>
                          <a:cs typeface="Times New Roman"/>
                          <a:sym typeface="Times New Roman"/>
                        </a:rPr>
                        <a:t>Champagne Package:</a:t>
                      </a:r>
                      <a:r>
                        <a:rPr lang="en-US" sz="1900">
                          <a:latin typeface="Times New Roman"/>
                          <a:ea typeface="Times New Roman"/>
                          <a:cs typeface="Times New Roman"/>
                          <a:sym typeface="Times New Roman"/>
                        </a:rPr>
                        <a:t> A bottle of Moet &amp; Chandon with two glasses, served with chocolate-covered strawberries. (Measures: 75 cl.)</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£35.99 (£48.00/l)</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Friday to Sunday </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4"/>
                  </a:ext>
                </a:extLst>
              </a:tr>
              <a:tr h="1953050">
                <a:tc>
                  <a:txBody>
                    <a:bodyPr/>
                    <a:lstStyle/>
                    <a:p>
                      <a:pPr marL="0" lvl="0" indent="0" algn="just" rtl="0">
                        <a:lnSpc>
                          <a:spcPct val="150000"/>
                        </a:lnSpc>
                        <a:spcBef>
                          <a:spcPts val="0"/>
                        </a:spcBef>
                        <a:spcAft>
                          <a:spcPts val="0"/>
                        </a:spcAft>
                        <a:buNone/>
                      </a:pPr>
                      <a:r>
                        <a:rPr lang="en-US" sz="1900" b="1">
                          <a:latin typeface="Times New Roman"/>
                          <a:ea typeface="Times New Roman"/>
                          <a:cs typeface="Times New Roman"/>
                          <a:sym typeface="Times New Roman"/>
                        </a:rPr>
                        <a:t>Wine Package:</a:t>
                      </a:r>
                      <a:r>
                        <a:rPr lang="en-US" sz="1900">
                          <a:latin typeface="Times New Roman"/>
                          <a:ea typeface="Times New Roman"/>
                          <a:cs typeface="Times New Roman"/>
                          <a:sym typeface="Times New Roman"/>
                        </a:rPr>
                        <a:t> A bottle of red or white wine from our carefully selected range, served with a cheese board. (Measures: 75 cl.)</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£7.96 (Red wine)</a:t>
                      </a:r>
                      <a:endParaRPr sz="1900">
                        <a:latin typeface="Times New Roman"/>
                        <a:ea typeface="Times New Roman"/>
                        <a:cs typeface="Times New Roman"/>
                        <a:sym typeface="Times New Roman"/>
                      </a:endParaRPr>
                    </a:p>
                    <a:p>
                      <a:pPr marL="0" lvl="0" indent="0" algn="ctr" rtl="0">
                        <a:spcBef>
                          <a:spcPts val="0"/>
                        </a:spcBef>
                        <a:spcAft>
                          <a:spcPts val="0"/>
                        </a:spcAft>
                        <a:buNone/>
                      </a:pPr>
                      <a:r>
                        <a:rPr lang="en-US" sz="1900">
                          <a:latin typeface="Times New Roman"/>
                          <a:ea typeface="Times New Roman"/>
                          <a:cs typeface="Times New Roman"/>
                          <a:sym typeface="Times New Roman"/>
                        </a:rPr>
                        <a:t>£6.79 (white wine)</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tc>
                  <a:txBody>
                    <a:bodyPr/>
                    <a:lstStyle/>
                    <a:p>
                      <a:pPr marL="0" lvl="0" indent="0" algn="ctr" rtl="0">
                        <a:spcBef>
                          <a:spcPts val="0"/>
                        </a:spcBef>
                        <a:spcAft>
                          <a:spcPts val="0"/>
                        </a:spcAft>
                        <a:buNone/>
                      </a:pPr>
                      <a:r>
                        <a:rPr lang="en-US" sz="1900">
                          <a:latin typeface="Times New Roman"/>
                          <a:ea typeface="Times New Roman"/>
                          <a:cs typeface="Times New Roman"/>
                          <a:sym typeface="Times New Roman"/>
                        </a:rPr>
                        <a:t>Everyday</a:t>
                      </a:r>
                      <a:endParaRPr sz="1900">
                        <a:latin typeface="Times New Roman"/>
                        <a:ea typeface="Times New Roman"/>
                        <a:cs typeface="Times New Roman"/>
                        <a:sym typeface="Times New Roman"/>
                      </a:endParaRPr>
                    </a:p>
                  </a:txBody>
                  <a:tcPr marL="63500" marR="63500" marT="63500" marB="63500">
                    <a:lnL w="12700" cap="flat" cmpd="sng">
                      <a:solidFill>
                        <a:srgbClr val="000000">
                          <a:alpha val="0"/>
                        </a:srgbClr>
                      </a:solidFill>
                      <a:prstDash val="solid"/>
                      <a:round/>
                      <a:headEnd type="none" w="sm" len="sm"/>
                      <a:tailEnd type="none" w="sm" len="sm"/>
                    </a:lnL>
                    <a:lnR w="12700" cap="flat" cmpd="sng">
                      <a:solidFill>
                        <a:srgbClr val="000000">
                          <a:alpha val="0"/>
                        </a:srgbClr>
                      </a:solidFill>
                      <a:prstDash val="solid"/>
                      <a:round/>
                      <a:headEnd type="none" w="sm" len="sm"/>
                      <a:tailEnd type="none" w="sm" len="sm"/>
                    </a:lnR>
                    <a:lnT w="12700" cap="flat" cmpd="sng">
                      <a:solidFill>
                        <a:srgbClr val="000000">
                          <a:alpha val="0"/>
                        </a:srgbClr>
                      </a:solidFill>
                      <a:prstDash val="solid"/>
                      <a:round/>
                      <a:headEnd type="none" w="sm" len="sm"/>
                      <a:tailEnd type="none" w="sm" len="sm"/>
                    </a:lnT>
                    <a:lnB w="12700" cap="flat" cmpd="sng">
                      <a:solidFill>
                        <a:srgbClr val="000000">
                          <a:alpha val="0"/>
                        </a:srgbClr>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10" name="arrow.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15"/>
        <p:cNvGrpSpPr/>
        <p:nvPr/>
      </p:nvGrpSpPr>
      <p:grpSpPr>
        <a:xfrm>
          <a:off x="0" y="0"/>
          <a:ext cx="0" cy="0"/>
          <a:chOff x="0" y="0"/>
          <a:chExt cx="0" cy="0"/>
        </a:xfrm>
      </p:grpSpPr>
      <p:sp>
        <p:nvSpPr>
          <p:cNvPr id="116" name="Google Shape;116;g224dd181f80_0_4"/>
          <p:cNvSpPr txBox="1"/>
          <p:nvPr/>
        </p:nvSpPr>
        <p:spPr>
          <a:xfrm>
            <a:off x="4690300" y="673600"/>
            <a:ext cx="9359700" cy="738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600" b="1">
                <a:solidFill>
                  <a:schemeClr val="dk1"/>
                </a:solidFill>
                <a:latin typeface="Times New Roman"/>
                <a:ea typeface="Times New Roman"/>
                <a:cs typeface="Times New Roman"/>
                <a:sym typeface="Times New Roman"/>
              </a:rPr>
              <a:t>Menu planning fundamentals </a:t>
            </a:r>
            <a:endParaRPr sz="3600" b="1">
              <a:solidFill>
                <a:schemeClr val="dk1"/>
              </a:solidFill>
              <a:latin typeface="Times New Roman"/>
              <a:ea typeface="Times New Roman"/>
              <a:cs typeface="Times New Roman"/>
              <a:sym typeface="Times New Roman"/>
            </a:endParaRPr>
          </a:p>
        </p:txBody>
      </p:sp>
      <p:sp>
        <p:nvSpPr>
          <p:cNvPr id="117" name="Google Shape;117;g224dd181f80_0_4"/>
          <p:cNvSpPr/>
          <p:nvPr/>
        </p:nvSpPr>
        <p:spPr>
          <a:xfrm>
            <a:off x="637325" y="1910100"/>
            <a:ext cx="7075500" cy="27477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US" sz="2500" b="1">
                <a:solidFill>
                  <a:schemeClr val="dk1"/>
                </a:solidFill>
                <a:latin typeface="Times New Roman"/>
                <a:ea typeface="Times New Roman"/>
                <a:cs typeface="Times New Roman"/>
                <a:sym typeface="Times New Roman"/>
              </a:rPr>
              <a:t>Seasonality of ingredients </a:t>
            </a:r>
            <a:endParaRPr sz="25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600">
                <a:solidFill>
                  <a:schemeClr val="dk1"/>
                </a:solidFill>
                <a:latin typeface="Times New Roman"/>
                <a:ea typeface="Times New Roman"/>
                <a:cs typeface="Times New Roman"/>
                <a:sym typeface="Times New Roman"/>
              </a:rPr>
              <a:t>The menu has been made by considering the seasonality of the ingredients as not all edible ingredients are found all over the year. For example in the context of vegetable option in the main course as per as been selected as it would focus on initiating a higher nutritional value in season. Similarly, other vegetables such as acorn squash, alfalfa sprouts, broccoli brussel butternuts, peanuts, beetroot bell paper bitter melon and so on have been thoroughly considered as the main course option (Johnson and Clark, 2005). </a:t>
            </a:r>
            <a:endParaRPr sz="1600">
              <a:solidFill>
                <a:schemeClr val="dk1"/>
              </a:solidFill>
              <a:latin typeface="Times New Roman"/>
              <a:ea typeface="Times New Roman"/>
              <a:cs typeface="Times New Roman"/>
              <a:sym typeface="Times New Roman"/>
            </a:endParaRPr>
          </a:p>
        </p:txBody>
      </p:sp>
      <p:sp>
        <p:nvSpPr>
          <p:cNvPr id="118" name="Google Shape;118;g224dd181f80_0_4"/>
          <p:cNvSpPr/>
          <p:nvPr/>
        </p:nvSpPr>
        <p:spPr>
          <a:xfrm>
            <a:off x="465600" y="7197550"/>
            <a:ext cx="9891900" cy="27477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US" sz="2200" b="1">
                <a:solidFill>
                  <a:schemeClr val="dk1"/>
                </a:solidFill>
                <a:latin typeface="Times New Roman"/>
                <a:ea typeface="Times New Roman"/>
                <a:cs typeface="Times New Roman"/>
                <a:sym typeface="Times New Roman"/>
              </a:rPr>
              <a:t>Legal Requirements </a:t>
            </a:r>
            <a:endParaRPr sz="2200" b="1">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US" sz="1600">
                <a:solidFill>
                  <a:schemeClr val="dk1"/>
                </a:solidFill>
                <a:latin typeface="Times New Roman"/>
                <a:ea typeface="Times New Roman"/>
                <a:cs typeface="Times New Roman"/>
                <a:sym typeface="Times New Roman"/>
              </a:rPr>
              <a:t>Food service license as per the General Food Law Regulation (EC) No 178/2002 (allergens, food habits, unsafe and unhygienic food services)</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US" sz="1600">
                <a:solidFill>
                  <a:schemeClr val="dk1"/>
                </a:solidFill>
                <a:latin typeface="Times New Roman"/>
                <a:ea typeface="Times New Roman"/>
                <a:cs typeface="Times New Roman"/>
                <a:sym typeface="Times New Roman"/>
              </a:rPr>
              <a:t>Liquor offering and selling licence as per The Licensing Act 2003 (c. 17) (selling and supplying alcoholic beverages) (Cousins </a:t>
            </a:r>
            <a:r>
              <a:rPr lang="en-US" sz="1600" i="1">
                <a:solidFill>
                  <a:schemeClr val="dk1"/>
                </a:solidFill>
                <a:latin typeface="Times New Roman"/>
                <a:ea typeface="Times New Roman"/>
                <a:cs typeface="Times New Roman"/>
                <a:sym typeface="Times New Roman"/>
              </a:rPr>
              <a:t>et al., </a:t>
            </a:r>
            <a:r>
              <a:rPr lang="en-US" sz="1600">
                <a:solidFill>
                  <a:schemeClr val="dk1"/>
                </a:solidFill>
                <a:latin typeface="Times New Roman"/>
                <a:ea typeface="Times New Roman"/>
                <a:cs typeface="Times New Roman"/>
                <a:sym typeface="Times New Roman"/>
              </a:rPr>
              <a:t>2020). </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US" sz="1600">
                <a:solidFill>
                  <a:schemeClr val="dk1"/>
                </a:solidFill>
                <a:latin typeface="Times New Roman"/>
                <a:ea typeface="Times New Roman"/>
                <a:cs typeface="Times New Roman"/>
                <a:sym typeface="Times New Roman"/>
              </a:rPr>
              <a:t>Food handling permission as per the Food Safety Act 2013 UK  and Food Safety and Hygiene (England) Regulations 2013 (Sanitation, storage and preparation of food) (Zutshi, 2019)</a:t>
            </a:r>
            <a:endParaRPr sz="1600">
              <a:solidFill>
                <a:schemeClr val="dk1"/>
              </a:solidFill>
              <a:latin typeface="Times New Roman"/>
              <a:ea typeface="Times New Roman"/>
              <a:cs typeface="Times New Roman"/>
              <a:sym typeface="Times New Roman"/>
            </a:endParaRPr>
          </a:p>
          <a:p>
            <a:pPr marL="457200" lvl="0" indent="-330200" algn="just" rtl="0">
              <a:lnSpc>
                <a:spcPct val="150000"/>
              </a:lnSpc>
              <a:spcBef>
                <a:spcPts val="0"/>
              </a:spcBef>
              <a:spcAft>
                <a:spcPts val="0"/>
              </a:spcAft>
              <a:buClr>
                <a:schemeClr val="dk1"/>
              </a:buClr>
              <a:buSzPts val="1600"/>
              <a:buFont typeface="Times New Roman"/>
              <a:buChar char="●"/>
            </a:pPr>
            <a:r>
              <a:rPr lang="en-US" sz="1600">
                <a:solidFill>
                  <a:schemeClr val="dk1"/>
                </a:solidFill>
                <a:latin typeface="Times New Roman"/>
                <a:ea typeface="Times New Roman"/>
                <a:cs typeface="Times New Roman"/>
                <a:sym typeface="Times New Roman"/>
              </a:rPr>
              <a:t>Music and live entertainment services permission as per The Live Music Act 2012 (Lelieveld and Motarjemi, 2013). </a:t>
            </a:r>
            <a:endParaRPr sz="1600">
              <a:solidFill>
                <a:schemeClr val="dk1"/>
              </a:solidFill>
              <a:latin typeface="Times New Roman"/>
              <a:ea typeface="Times New Roman"/>
              <a:cs typeface="Times New Roman"/>
              <a:sym typeface="Times New Roman"/>
            </a:endParaRPr>
          </a:p>
        </p:txBody>
      </p:sp>
      <p:sp>
        <p:nvSpPr>
          <p:cNvPr id="119" name="Google Shape;119;g224dd181f80_0_4"/>
          <p:cNvSpPr/>
          <p:nvPr/>
        </p:nvSpPr>
        <p:spPr>
          <a:xfrm>
            <a:off x="10357600" y="4460125"/>
            <a:ext cx="7590900" cy="24303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US" sz="2500" b="1">
                <a:solidFill>
                  <a:schemeClr val="dk1"/>
                </a:solidFill>
                <a:latin typeface="Times New Roman"/>
                <a:ea typeface="Times New Roman"/>
                <a:cs typeface="Times New Roman"/>
                <a:sym typeface="Times New Roman"/>
              </a:rPr>
              <a:t>Add-on services </a:t>
            </a:r>
            <a:endParaRPr sz="25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sz="1800">
                <a:solidFill>
                  <a:schemeClr val="dk1"/>
                </a:solidFill>
                <a:latin typeface="Times New Roman"/>
                <a:ea typeface="Times New Roman"/>
                <a:cs typeface="Times New Roman"/>
                <a:sym typeface="Times New Roman"/>
              </a:rPr>
              <a:t>The add-on services that would be offered by the organisation are as follows.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Live music would help in creating the right and pleasing atmosphere for the customers.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Capturing special moments of the people with their consent.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Offering personalised and themed table arrangements and decorations (Wood, 2018). </a:t>
            </a:r>
            <a:endParaRPr sz="2000"/>
          </a:p>
        </p:txBody>
      </p:sp>
      <p:pic>
        <p:nvPicPr>
          <p:cNvPr id="120" name="Google Shape;120;g224dd181f80_0_4"/>
          <p:cNvPicPr preferRelativeResize="0"/>
          <p:nvPr/>
        </p:nvPicPr>
        <p:blipFill rotWithShape="1">
          <a:blip r:embed="rId4">
            <a:alphaModFix/>
          </a:blip>
          <a:srcRect/>
          <a:stretch/>
        </p:blipFill>
        <p:spPr>
          <a:xfrm>
            <a:off x="178350" y="201800"/>
            <a:ext cx="2554175" cy="1410100"/>
          </a:xfrm>
          <a:prstGeom prst="rect">
            <a:avLst/>
          </a:prstGeom>
          <a:noFill/>
          <a:ln>
            <a:noFill/>
          </a:ln>
        </p:spPr>
      </p:pic>
      <p:pic>
        <p:nvPicPr>
          <p:cNvPr id="121" name="Google Shape;121;g224dd181f80_0_4"/>
          <p:cNvPicPr preferRelativeResize="0"/>
          <p:nvPr/>
        </p:nvPicPr>
        <p:blipFill>
          <a:blip r:embed="rId5">
            <a:alphaModFix/>
          </a:blip>
          <a:stretch>
            <a:fillRect/>
          </a:stretch>
        </p:blipFill>
        <p:spPr>
          <a:xfrm>
            <a:off x="8494250" y="2036200"/>
            <a:ext cx="4070150" cy="2020600"/>
          </a:xfrm>
          <a:prstGeom prst="rect">
            <a:avLst/>
          </a:prstGeom>
          <a:noFill/>
          <a:ln>
            <a:noFill/>
          </a:ln>
        </p:spPr>
      </p:pic>
      <p:pic>
        <p:nvPicPr>
          <p:cNvPr id="122" name="Google Shape;122;g224dd181f80_0_4"/>
          <p:cNvPicPr preferRelativeResize="0"/>
          <p:nvPr/>
        </p:nvPicPr>
        <p:blipFill>
          <a:blip r:embed="rId6">
            <a:alphaModFix/>
          </a:blip>
          <a:stretch>
            <a:fillRect/>
          </a:stretch>
        </p:blipFill>
        <p:spPr>
          <a:xfrm>
            <a:off x="13345825" y="2036200"/>
            <a:ext cx="4465150" cy="2020600"/>
          </a:xfrm>
          <a:prstGeom prst="rect">
            <a:avLst/>
          </a:prstGeom>
          <a:noFill/>
          <a:ln>
            <a:noFill/>
          </a:ln>
        </p:spPr>
      </p:pic>
      <p:pic>
        <p:nvPicPr>
          <p:cNvPr id="123" name="Google Shape;123;g224dd181f80_0_4"/>
          <p:cNvPicPr preferRelativeResize="0"/>
          <p:nvPr/>
        </p:nvPicPr>
        <p:blipFill>
          <a:blip r:embed="rId7">
            <a:alphaModFix/>
          </a:blip>
          <a:stretch>
            <a:fillRect/>
          </a:stretch>
        </p:blipFill>
        <p:spPr>
          <a:xfrm>
            <a:off x="997975" y="4917375"/>
            <a:ext cx="4070150" cy="1818500"/>
          </a:xfrm>
          <a:prstGeom prst="rect">
            <a:avLst/>
          </a:prstGeom>
          <a:noFill/>
          <a:ln>
            <a:noFill/>
          </a:ln>
        </p:spPr>
      </p:pic>
      <p:pic>
        <p:nvPicPr>
          <p:cNvPr id="124" name="Google Shape;124;g224dd181f80_0_4"/>
          <p:cNvPicPr preferRelativeResize="0"/>
          <p:nvPr/>
        </p:nvPicPr>
        <p:blipFill>
          <a:blip r:embed="rId8">
            <a:alphaModFix/>
          </a:blip>
          <a:stretch>
            <a:fillRect/>
          </a:stretch>
        </p:blipFill>
        <p:spPr>
          <a:xfrm>
            <a:off x="5804325" y="4902700"/>
            <a:ext cx="3522850" cy="1847850"/>
          </a:xfrm>
          <a:prstGeom prst="rect">
            <a:avLst/>
          </a:prstGeom>
          <a:noFill/>
          <a:ln>
            <a:noFill/>
          </a:ln>
        </p:spPr>
      </p:pic>
      <p:pic>
        <p:nvPicPr>
          <p:cNvPr id="125" name="Google Shape;125;g224dd181f80_0_4"/>
          <p:cNvPicPr preferRelativeResize="0"/>
          <p:nvPr/>
        </p:nvPicPr>
        <p:blipFill>
          <a:blip r:embed="rId9">
            <a:alphaModFix/>
          </a:blip>
          <a:stretch>
            <a:fillRect/>
          </a:stretch>
        </p:blipFill>
        <p:spPr>
          <a:xfrm>
            <a:off x="10595750" y="7403450"/>
            <a:ext cx="3368325" cy="2320600"/>
          </a:xfrm>
          <a:prstGeom prst="rect">
            <a:avLst/>
          </a:prstGeom>
          <a:noFill/>
          <a:ln>
            <a:noFill/>
          </a:ln>
        </p:spPr>
      </p:pic>
      <p:pic>
        <p:nvPicPr>
          <p:cNvPr id="126" name="Google Shape;126;g224dd181f80_0_4"/>
          <p:cNvPicPr preferRelativeResize="0"/>
          <p:nvPr/>
        </p:nvPicPr>
        <p:blipFill>
          <a:blip r:embed="rId10">
            <a:alphaModFix/>
          </a:blip>
          <a:stretch>
            <a:fillRect/>
          </a:stretch>
        </p:blipFill>
        <p:spPr>
          <a:xfrm>
            <a:off x="14614475" y="7403450"/>
            <a:ext cx="3196500" cy="2320600"/>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11" name="arrow.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30"/>
        <p:cNvGrpSpPr/>
        <p:nvPr/>
      </p:nvGrpSpPr>
      <p:grpSpPr>
        <a:xfrm>
          <a:off x="0" y="0"/>
          <a:ext cx="0" cy="0"/>
          <a:chOff x="0" y="0"/>
          <a:chExt cx="0" cy="0"/>
        </a:xfrm>
      </p:grpSpPr>
      <p:pic>
        <p:nvPicPr>
          <p:cNvPr id="131" name="Google Shape;131;p9"/>
          <p:cNvPicPr preferRelativeResize="0"/>
          <p:nvPr/>
        </p:nvPicPr>
        <p:blipFill rotWithShape="1">
          <a:blip r:embed="rId4">
            <a:alphaModFix/>
          </a:blip>
          <a:srcRect/>
          <a:stretch/>
        </p:blipFill>
        <p:spPr>
          <a:xfrm>
            <a:off x="10051897" y="2902543"/>
            <a:ext cx="8236104" cy="7384457"/>
          </a:xfrm>
          <a:prstGeom prst="rect">
            <a:avLst/>
          </a:prstGeom>
          <a:noFill/>
          <a:ln>
            <a:noFill/>
          </a:ln>
        </p:spPr>
      </p:pic>
      <p:pic>
        <p:nvPicPr>
          <p:cNvPr id="132" name="Google Shape;132;p9"/>
          <p:cNvPicPr preferRelativeResize="0"/>
          <p:nvPr/>
        </p:nvPicPr>
        <p:blipFill rotWithShape="1">
          <a:blip r:embed="rId5">
            <a:alphaModFix/>
          </a:blip>
          <a:srcRect/>
          <a:stretch/>
        </p:blipFill>
        <p:spPr>
          <a:xfrm>
            <a:off x="7836140" y="1120693"/>
            <a:ext cx="4143275" cy="2460070"/>
          </a:xfrm>
          <a:prstGeom prst="rect">
            <a:avLst/>
          </a:prstGeom>
          <a:noFill/>
          <a:ln>
            <a:noFill/>
          </a:ln>
        </p:spPr>
      </p:pic>
      <p:pic>
        <p:nvPicPr>
          <p:cNvPr id="133" name="Google Shape;133;p9"/>
          <p:cNvPicPr preferRelativeResize="0"/>
          <p:nvPr/>
        </p:nvPicPr>
        <p:blipFill rotWithShape="1">
          <a:blip r:embed="rId6">
            <a:alphaModFix/>
          </a:blip>
          <a:srcRect/>
          <a:stretch/>
        </p:blipFill>
        <p:spPr>
          <a:xfrm>
            <a:off x="7836152" y="4465278"/>
            <a:ext cx="4074650" cy="2460070"/>
          </a:xfrm>
          <a:prstGeom prst="rect">
            <a:avLst/>
          </a:prstGeom>
          <a:noFill/>
          <a:ln>
            <a:noFill/>
          </a:ln>
        </p:spPr>
      </p:pic>
      <p:pic>
        <p:nvPicPr>
          <p:cNvPr id="134" name="Google Shape;134;p9"/>
          <p:cNvPicPr preferRelativeResize="0"/>
          <p:nvPr/>
        </p:nvPicPr>
        <p:blipFill rotWithShape="1">
          <a:blip r:embed="rId7">
            <a:alphaModFix/>
          </a:blip>
          <a:srcRect/>
          <a:stretch/>
        </p:blipFill>
        <p:spPr>
          <a:xfrm>
            <a:off x="15089461" y="7981861"/>
            <a:ext cx="2884718" cy="1831800"/>
          </a:xfrm>
          <a:prstGeom prst="rect">
            <a:avLst/>
          </a:prstGeom>
          <a:noFill/>
          <a:ln>
            <a:noFill/>
          </a:ln>
        </p:spPr>
      </p:pic>
      <p:pic>
        <p:nvPicPr>
          <p:cNvPr id="135" name="Google Shape;135;p9"/>
          <p:cNvPicPr preferRelativeResize="0"/>
          <p:nvPr/>
        </p:nvPicPr>
        <p:blipFill rotWithShape="1">
          <a:blip r:embed="rId8">
            <a:alphaModFix/>
          </a:blip>
          <a:srcRect/>
          <a:stretch/>
        </p:blipFill>
        <p:spPr>
          <a:xfrm>
            <a:off x="432663" y="1799205"/>
            <a:ext cx="5631600" cy="3259575"/>
          </a:xfrm>
          <a:prstGeom prst="rect">
            <a:avLst/>
          </a:prstGeom>
          <a:noFill/>
          <a:ln>
            <a:noFill/>
          </a:ln>
        </p:spPr>
      </p:pic>
      <p:sp>
        <p:nvSpPr>
          <p:cNvPr id="136" name="Google Shape;136;p9"/>
          <p:cNvSpPr txBox="1"/>
          <p:nvPr/>
        </p:nvSpPr>
        <p:spPr>
          <a:xfrm>
            <a:off x="1260825" y="450322"/>
            <a:ext cx="5373600" cy="923400"/>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6000"/>
              <a:buFont typeface="Arial"/>
              <a:buNone/>
            </a:pPr>
            <a:r>
              <a:rPr lang="en-US" sz="6000" b="1" i="0" u="none" strike="noStrike" cap="none">
                <a:solidFill>
                  <a:srgbClr val="6E481E"/>
                </a:solidFill>
                <a:latin typeface="Poppins"/>
                <a:ea typeface="Poppins"/>
                <a:cs typeface="Poppins"/>
                <a:sym typeface="Poppins"/>
              </a:rPr>
              <a:t>SERVICES</a:t>
            </a:r>
            <a:endParaRPr sz="1400" b="0" i="0" u="none" strike="noStrike" cap="none">
              <a:solidFill>
                <a:srgbClr val="000000"/>
              </a:solidFill>
              <a:latin typeface="Arial"/>
              <a:ea typeface="Arial"/>
              <a:cs typeface="Arial"/>
              <a:sym typeface="Arial"/>
            </a:endParaRPr>
          </a:p>
        </p:txBody>
      </p:sp>
      <p:sp>
        <p:nvSpPr>
          <p:cNvPr id="137" name="Google Shape;137;p9"/>
          <p:cNvSpPr txBox="1"/>
          <p:nvPr/>
        </p:nvSpPr>
        <p:spPr>
          <a:xfrm>
            <a:off x="12268520" y="1481983"/>
            <a:ext cx="4166400" cy="623248"/>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rgbClr val="000000"/>
              </a:buClr>
              <a:buSzPts val="1100"/>
              <a:buFont typeface="Arial"/>
              <a:buNone/>
            </a:pPr>
            <a:r>
              <a:rPr lang="en-US" sz="2700" b="1" i="0" u="none" strike="noStrike" cap="none">
                <a:solidFill>
                  <a:schemeClr val="dk1"/>
                </a:solidFill>
                <a:latin typeface="Times New Roman"/>
                <a:ea typeface="Times New Roman"/>
                <a:cs typeface="Times New Roman"/>
                <a:sym typeface="Times New Roman"/>
              </a:rPr>
              <a:t>Location and Services:</a:t>
            </a:r>
            <a:endParaRPr sz="4500" b="1" i="0" u="none" strike="noStrike" cap="none">
              <a:solidFill>
                <a:srgbClr val="6E481E"/>
              </a:solidFill>
              <a:latin typeface="Times New Roman"/>
              <a:ea typeface="Times New Roman"/>
              <a:cs typeface="Times New Roman"/>
              <a:sym typeface="Times New Roman"/>
            </a:endParaRPr>
          </a:p>
        </p:txBody>
      </p:sp>
      <p:sp>
        <p:nvSpPr>
          <p:cNvPr id="138" name="Google Shape;138;p9"/>
          <p:cNvSpPr txBox="1"/>
          <p:nvPr/>
        </p:nvSpPr>
        <p:spPr>
          <a:xfrm>
            <a:off x="12268520" y="2098711"/>
            <a:ext cx="4393800" cy="18318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1400" b="0" i="0" u="none" strike="noStrike" cap="none">
                <a:solidFill>
                  <a:schemeClr val="dk1"/>
                </a:solidFill>
                <a:latin typeface="Times New Roman"/>
                <a:ea typeface="Times New Roman"/>
                <a:cs typeface="Times New Roman"/>
                <a:sym typeface="Times New Roman"/>
              </a:rPr>
              <a:t>Hotel Trinity is a 4-star city centre hotel located in the heart of your locality. Our Valentine's Day menu will be served in our beautiful on-site restaurant, which boasts a relaxed and romantic atmosphere. Our experienced chefs use the freshest, seasonal ingredients to create an exquisite dining experience that is sure to impress.</a:t>
            </a:r>
            <a:endParaRPr sz="1600" b="0" i="0" u="none" strike="noStrike" cap="none">
              <a:solidFill>
                <a:srgbClr val="000000"/>
              </a:solidFill>
              <a:latin typeface="Arial"/>
              <a:ea typeface="Arial"/>
              <a:cs typeface="Arial"/>
              <a:sym typeface="Arial"/>
            </a:endParaRPr>
          </a:p>
        </p:txBody>
      </p:sp>
      <p:sp>
        <p:nvSpPr>
          <p:cNvPr id="139" name="Google Shape;139;p9"/>
          <p:cNvSpPr txBox="1"/>
          <p:nvPr/>
        </p:nvSpPr>
        <p:spPr>
          <a:xfrm>
            <a:off x="12268520" y="4283021"/>
            <a:ext cx="4263300" cy="600164"/>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Clr>
                <a:srgbClr val="000000"/>
              </a:buClr>
              <a:buSzPts val="3000"/>
              <a:buFont typeface="Arial"/>
              <a:buNone/>
            </a:pPr>
            <a:r>
              <a:rPr lang="en-US" sz="3000" b="1" i="0" u="none" strike="noStrike" cap="none">
                <a:solidFill>
                  <a:schemeClr val="dk1"/>
                </a:solidFill>
                <a:latin typeface="Times New Roman"/>
                <a:ea typeface="Times New Roman"/>
                <a:cs typeface="Times New Roman"/>
                <a:sym typeface="Times New Roman"/>
              </a:rPr>
              <a:t>Payment Option</a:t>
            </a:r>
            <a:endParaRPr sz="1400" b="0" i="0" u="none" strike="noStrike" cap="none">
              <a:solidFill>
                <a:schemeClr val="dk1"/>
              </a:solidFill>
              <a:latin typeface="Times New Roman"/>
              <a:ea typeface="Times New Roman"/>
              <a:cs typeface="Times New Roman"/>
              <a:sym typeface="Times New Roman"/>
            </a:endParaRPr>
          </a:p>
        </p:txBody>
      </p:sp>
      <p:sp>
        <p:nvSpPr>
          <p:cNvPr id="140" name="Google Shape;140;p9"/>
          <p:cNvSpPr txBox="1"/>
          <p:nvPr/>
        </p:nvSpPr>
        <p:spPr>
          <a:xfrm>
            <a:off x="12268520" y="4899749"/>
            <a:ext cx="4393800" cy="2025600"/>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Clr>
                <a:srgbClr val="000000"/>
              </a:buClr>
              <a:buSzPts val="1400"/>
              <a:buFont typeface="Arial"/>
              <a:buNone/>
            </a:pPr>
            <a:r>
              <a:rPr lang="en-US" sz="1400" b="0" i="0" u="none" strike="noStrike" cap="none">
                <a:solidFill>
                  <a:srgbClr val="6E481E"/>
                </a:solidFill>
                <a:latin typeface="Times New Roman"/>
                <a:ea typeface="Times New Roman"/>
                <a:cs typeface="Times New Roman"/>
                <a:sym typeface="Times New Roman"/>
              </a:rPr>
              <a:t>The room rate for two at the Hotel Mint is £40, and it includes a welcome cocktail of 100 ml. Customers are expected to inform us of any food allergies they may have so that we may better accommodate them and ensure they have a pleasant and safe time while visiting our establishment. In addition, there will be musical performances and other festivities to celebrate the holiday of love.</a:t>
            </a:r>
            <a:endParaRPr sz="800" b="0" i="0" u="none" strike="noStrike" cap="none">
              <a:solidFill>
                <a:srgbClr val="000000"/>
              </a:solidFill>
              <a:latin typeface="Times New Roman"/>
              <a:ea typeface="Times New Roman"/>
              <a:cs typeface="Times New Roman"/>
              <a:sym typeface="Times New Roman"/>
            </a:endParaRPr>
          </a:p>
        </p:txBody>
      </p:sp>
      <p:sp>
        <p:nvSpPr>
          <p:cNvPr id="141" name="Google Shape;141;p9"/>
          <p:cNvSpPr txBox="1"/>
          <p:nvPr/>
        </p:nvSpPr>
        <p:spPr>
          <a:xfrm>
            <a:off x="12268528" y="7084050"/>
            <a:ext cx="6818100" cy="709425"/>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chemeClr val="dk1"/>
              </a:buClr>
              <a:buSzPts val="3700"/>
              <a:buFont typeface="Arial"/>
              <a:buNone/>
            </a:pPr>
            <a:r>
              <a:rPr lang="en-US" sz="3700" b="1" i="0" u="none" strike="noStrike" cap="none">
                <a:solidFill>
                  <a:schemeClr val="dk1"/>
                </a:solidFill>
                <a:latin typeface="Times New Roman"/>
                <a:ea typeface="Times New Roman"/>
                <a:cs typeface="Times New Roman"/>
                <a:sym typeface="Times New Roman"/>
              </a:rPr>
              <a:t>KEEP IN TOUCH</a:t>
            </a:r>
            <a:endParaRPr sz="100" b="0" i="0" u="none" strike="noStrike" cap="none">
              <a:solidFill>
                <a:schemeClr val="dk1"/>
              </a:solidFill>
              <a:latin typeface="Times New Roman"/>
              <a:ea typeface="Times New Roman"/>
              <a:cs typeface="Times New Roman"/>
              <a:sym typeface="Times New Roman"/>
            </a:endParaRPr>
          </a:p>
          <a:p>
            <a:pPr marL="0" marR="0" lvl="0" indent="0" algn="l" rtl="0">
              <a:lnSpc>
                <a:spcPct val="130000"/>
              </a:lnSpc>
              <a:spcBef>
                <a:spcPts val="0"/>
              </a:spcBef>
              <a:spcAft>
                <a:spcPts val="0"/>
              </a:spcAft>
              <a:buClr>
                <a:srgbClr val="000000"/>
              </a:buClr>
              <a:buSzPts val="700"/>
              <a:buFont typeface="Arial"/>
              <a:buNone/>
            </a:pPr>
            <a:endParaRPr sz="700" b="1" i="0" u="none" strike="noStrike" cap="none">
              <a:solidFill>
                <a:schemeClr val="dk1"/>
              </a:solidFill>
              <a:latin typeface="Times New Roman"/>
              <a:ea typeface="Times New Roman"/>
              <a:cs typeface="Times New Roman"/>
              <a:sym typeface="Times New Roman"/>
            </a:endParaRPr>
          </a:p>
        </p:txBody>
      </p:sp>
      <p:sp>
        <p:nvSpPr>
          <p:cNvPr id="142" name="Google Shape;142;p9"/>
          <p:cNvSpPr txBox="1"/>
          <p:nvPr/>
        </p:nvSpPr>
        <p:spPr>
          <a:xfrm>
            <a:off x="12268520" y="7700786"/>
            <a:ext cx="4393800" cy="3116238"/>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Clr>
                <a:schemeClr val="dk1"/>
              </a:buClr>
              <a:buSzPts val="2500"/>
              <a:buFont typeface="Arial"/>
              <a:buNone/>
            </a:pPr>
            <a:r>
              <a:rPr lang="en-US" sz="2500" b="1" i="0" u="none" strike="noStrike" cap="none">
                <a:solidFill>
                  <a:schemeClr val="dk1"/>
                </a:solidFill>
                <a:latin typeface="Times New Roman"/>
                <a:ea typeface="Times New Roman"/>
                <a:cs typeface="Times New Roman"/>
                <a:sym typeface="Times New Roman"/>
              </a:rPr>
              <a:t>STORE LOCATION</a:t>
            </a:r>
            <a:endParaRPr sz="900" b="0" i="0" u="none" strike="noStrike" cap="none">
              <a:solidFill>
                <a:schemeClr val="dk1"/>
              </a:solidFill>
              <a:latin typeface="Times New Roman"/>
              <a:ea typeface="Times New Roman"/>
              <a:cs typeface="Times New Roman"/>
              <a:sym typeface="Times New Roman"/>
            </a:endParaRPr>
          </a:p>
          <a:p>
            <a:pPr marL="0" marR="0" lvl="0" indent="0" algn="l" rtl="0">
              <a:lnSpc>
                <a:spcPct val="140000"/>
              </a:lnSpc>
              <a:spcBef>
                <a:spcPts val="0"/>
              </a:spcBef>
              <a:spcAft>
                <a:spcPts val="0"/>
              </a:spcAft>
              <a:buClr>
                <a:schemeClr val="dk1"/>
              </a:buClr>
              <a:buSzPts val="1500"/>
              <a:buFont typeface="Arial"/>
              <a:buNone/>
            </a:pPr>
            <a:r>
              <a:rPr lang="en-US" sz="1500" b="0" i="0" u="none" strike="noStrike" cap="none">
                <a:solidFill>
                  <a:schemeClr val="dk1"/>
                </a:solidFill>
                <a:latin typeface="Times New Roman"/>
                <a:ea typeface="Times New Roman"/>
                <a:cs typeface="Times New Roman"/>
                <a:sym typeface="Times New Roman"/>
              </a:rPr>
              <a:t>123 Anywhere St., Any City, </a:t>
            </a:r>
            <a:endParaRPr sz="900" b="0" i="0" u="none" strike="noStrike" cap="none">
              <a:solidFill>
                <a:schemeClr val="dk1"/>
              </a:solidFill>
              <a:latin typeface="Times New Roman"/>
              <a:ea typeface="Times New Roman"/>
              <a:cs typeface="Times New Roman"/>
              <a:sym typeface="Times New Roman"/>
            </a:endParaRPr>
          </a:p>
          <a:p>
            <a:pPr marL="0" marR="0" lvl="0" indent="0" algn="l" rtl="0">
              <a:lnSpc>
                <a:spcPct val="140000"/>
              </a:lnSpc>
              <a:spcBef>
                <a:spcPts val="0"/>
              </a:spcBef>
              <a:spcAft>
                <a:spcPts val="0"/>
              </a:spcAft>
              <a:buClr>
                <a:srgbClr val="000000"/>
              </a:buClr>
              <a:buSzPts val="1500"/>
              <a:buFont typeface="Arial"/>
              <a:buNone/>
            </a:pPr>
            <a:r>
              <a:rPr lang="en-US" sz="1500" b="0" i="0" u="none" strike="noStrike" cap="none">
                <a:solidFill>
                  <a:schemeClr val="dk1"/>
                </a:solidFill>
                <a:latin typeface="Times New Roman"/>
                <a:ea typeface="Times New Roman"/>
                <a:cs typeface="Times New Roman"/>
                <a:sym typeface="Times New Roman"/>
              </a:rPr>
              <a:t>ST 12345</a:t>
            </a:r>
            <a:endParaRPr sz="1500" b="0" i="0" u="none" strike="noStrike" cap="none">
              <a:solidFill>
                <a:schemeClr val="dk1"/>
              </a:solidFill>
              <a:latin typeface="Times New Roman"/>
              <a:ea typeface="Times New Roman"/>
              <a:cs typeface="Times New Roman"/>
              <a:sym typeface="Times New Roman"/>
            </a:endParaRPr>
          </a:p>
          <a:p>
            <a:pPr marL="0" marR="0" lvl="0" indent="0" algn="l" rtl="0">
              <a:lnSpc>
                <a:spcPct val="130000"/>
              </a:lnSpc>
              <a:spcBef>
                <a:spcPts val="0"/>
              </a:spcBef>
              <a:spcAft>
                <a:spcPts val="0"/>
              </a:spcAft>
              <a:buClr>
                <a:srgbClr val="000000"/>
              </a:buClr>
              <a:buSzPts val="2500"/>
              <a:buFont typeface="Arial"/>
              <a:buNone/>
            </a:pPr>
            <a:r>
              <a:rPr lang="en-US" sz="2500" b="1" i="0" u="none" strike="noStrike" cap="none">
                <a:solidFill>
                  <a:schemeClr val="dk1"/>
                </a:solidFill>
                <a:latin typeface="Times New Roman"/>
                <a:ea typeface="Times New Roman"/>
                <a:cs typeface="Times New Roman"/>
                <a:sym typeface="Times New Roman"/>
              </a:rPr>
              <a:t>PHONE</a:t>
            </a:r>
            <a:endParaRPr sz="2500" b="1" i="0" u="none" strike="noStrike" cap="none">
              <a:solidFill>
                <a:schemeClr val="dk1"/>
              </a:solidFill>
              <a:latin typeface="Times New Roman"/>
              <a:ea typeface="Times New Roman"/>
              <a:cs typeface="Times New Roman"/>
              <a:sym typeface="Times New Roman"/>
            </a:endParaRPr>
          </a:p>
          <a:p>
            <a:pPr marL="0" marR="0" lvl="0" indent="0" algn="l" rtl="0">
              <a:lnSpc>
                <a:spcPct val="140000"/>
              </a:lnSpc>
              <a:spcBef>
                <a:spcPts val="0"/>
              </a:spcBef>
              <a:spcAft>
                <a:spcPts val="0"/>
              </a:spcAft>
              <a:buClr>
                <a:srgbClr val="000000"/>
              </a:buClr>
              <a:buSzPts val="1500"/>
              <a:buFont typeface="Arial"/>
              <a:buNone/>
            </a:pPr>
            <a:r>
              <a:rPr lang="en-US" sz="1500" b="0" i="0" u="none" strike="noStrike" cap="none">
                <a:solidFill>
                  <a:schemeClr val="dk1"/>
                </a:solidFill>
                <a:latin typeface="Times New Roman"/>
                <a:ea typeface="Times New Roman"/>
                <a:cs typeface="Times New Roman"/>
                <a:sym typeface="Times New Roman"/>
              </a:rPr>
              <a:t>123-456-7890</a:t>
            </a:r>
            <a:endParaRPr sz="900" b="0" i="0" u="none" strike="noStrike" cap="none">
              <a:solidFill>
                <a:schemeClr val="dk1"/>
              </a:solidFill>
              <a:latin typeface="Times New Roman"/>
              <a:ea typeface="Times New Roman"/>
              <a:cs typeface="Times New Roman"/>
              <a:sym typeface="Times New Roman"/>
            </a:endParaRPr>
          </a:p>
          <a:p>
            <a:pPr marL="0" marR="0" lvl="0" indent="0" algn="l" rtl="0">
              <a:lnSpc>
                <a:spcPct val="140000"/>
              </a:lnSpc>
              <a:spcBef>
                <a:spcPts val="0"/>
              </a:spcBef>
              <a:spcAft>
                <a:spcPts val="0"/>
              </a:spcAft>
              <a:buClr>
                <a:srgbClr val="000000"/>
              </a:buClr>
              <a:buSzPts val="1500"/>
              <a:buFont typeface="Arial"/>
              <a:buNone/>
            </a:pPr>
            <a:r>
              <a:rPr lang="en-US" sz="1500" b="0" i="0" u="none" strike="noStrike" cap="none">
                <a:solidFill>
                  <a:schemeClr val="dk1"/>
                </a:solidFill>
                <a:latin typeface="Times New Roman"/>
                <a:ea typeface="Times New Roman"/>
                <a:cs typeface="Times New Roman"/>
                <a:sym typeface="Times New Roman"/>
              </a:rPr>
              <a:t>+123-456-7890</a:t>
            </a:r>
            <a:endParaRPr sz="900" b="0" i="0" u="none" strike="noStrike" cap="none">
              <a:solidFill>
                <a:schemeClr val="dk1"/>
              </a:solidFill>
              <a:latin typeface="Times New Roman"/>
              <a:ea typeface="Times New Roman"/>
              <a:cs typeface="Times New Roman"/>
              <a:sym typeface="Times New Roman"/>
            </a:endParaRPr>
          </a:p>
          <a:p>
            <a:pPr marL="0" marR="0" lvl="0" indent="0" algn="l" rtl="0">
              <a:lnSpc>
                <a:spcPct val="130000"/>
              </a:lnSpc>
              <a:spcBef>
                <a:spcPts val="0"/>
              </a:spcBef>
              <a:spcAft>
                <a:spcPts val="0"/>
              </a:spcAft>
              <a:buClr>
                <a:srgbClr val="000000"/>
              </a:buClr>
              <a:buSzPts val="2500"/>
              <a:buFont typeface="Arial"/>
              <a:buNone/>
            </a:pPr>
            <a:endParaRPr sz="2500" b="1" i="0" u="none" strike="noStrike" cap="none">
              <a:solidFill>
                <a:schemeClr val="dk1"/>
              </a:solidFill>
              <a:latin typeface="Times New Roman"/>
              <a:ea typeface="Times New Roman"/>
              <a:cs typeface="Times New Roman"/>
              <a:sym typeface="Times New Roman"/>
            </a:endParaRPr>
          </a:p>
          <a:p>
            <a:pPr marL="0" marR="0" lvl="0" indent="0" algn="l" rtl="0">
              <a:lnSpc>
                <a:spcPct val="140000"/>
              </a:lnSpc>
              <a:spcBef>
                <a:spcPts val="0"/>
              </a:spcBef>
              <a:spcAft>
                <a:spcPts val="0"/>
              </a:spcAft>
              <a:buClr>
                <a:schemeClr val="dk1"/>
              </a:buClr>
              <a:buSzPts val="1500"/>
              <a:buFont typeface="Arial"/>
              <a:buNone/>
            </a:pPr>
            <a:endParaRPr sz="1500" b="0" i="0" u="none" strike="noStrike" cap="none">
              <a:solidFill>
                <a:schemeClr val="dk1"/>
              </a:solidFill>
              <a:latin typeface="Times New Roman"/>
              <a:ea typeface="Times New Roman"/>
              <a:cs typeface="Times New Roman"/>
              <a:sym typeface="Times New Roman"/>
            </a:endParaRPr>
          </a:p>
        </p:txBody>
      </p:sp>
      <p:sp>
        <p:nvSpPr>
          <p:cNvPr id="143" name="Google Shape;143;p9"/>
          <p:cNvSpPr txBox="1"/>
          <p:nvPr/>
        </p:nvSpPr>
        <p:spPr>
          <a:xfrm>
            <a:off x="1260825" y="5230367"/>
            <a:ext cx="3975300" cy="461700"/>
          </a:xfrm>
          <a:prstGeom prst="rect">
            <a:avLst/>
          </a:prstGeom>
          <a:noFill/>
          <a:ln>
            <a:noFill/>
          </a:ln>
        </p:spPr>
        <p:txBody>
          <a:bodyPr spcFirstLastPara="1" wrap="square" lIns="0" tIns="0" rIns="0" bIns="0" anchor="t" anchorCtr="0">
            <a:spAutoFit/>
          </a:bodyPr>
          <a:lstStyle/>
          <a:p>
            <a:pPr marL="0" marR="0" lvl="0" indent="0" algn="l" rtl="0">
              <a:lnSpc>
                <a:spcPct val="130000"/>
              </a:lnSpc>
              <a:spcBef>
                <a:spcPts val="0"/>
              </a:spcBef>
              <a:spcAft>
                <a:spcPts val="0"/>
              </a:spcAft>
              <a:buClr>
                <a:srgbClr val="000000"/>
              </a:buClr>
              <a:buSzPts val="3000"/>
              <a:buFont typeface="Arial"/>
              <a:buNone/>
            </a:pPr>
            <a:r>
              <a:rPr lang="en-US" sz="3000" b="1" i="0" u="none" strike="noStrike" cap="none">
                <a:solidFill>
                  <a:schemeClr val="dk1"/>
                </a:solidFill>
                <a:latin typeface="Times New Roman"/>
                <a:ea typeface="Times New Roman"/>
                <a:cs typeface="Times New Roman"/>
                <a:sym typeface="Times New Roman"/>
              </a:rPr>
              <a:t>Time Availability</a:t>
            </a:r>
            <a:endParaRPr sz="1400" b="0" i="0" u="none" strike="noStrike" cap="none">
              <a:solidFill>
                <a:schemeClr val="dk1"/>
              </a:solidFill>
              <a:latin typeface="Times New Roman"/>
              <a:ea typeface="Times New Roman"/>
              <a:cs typeface="Times New Roman"/>
              <a:sym typeface="Times New Roman"/>
            </a:endParaRPr>
          </a:p>
        </p:txBody>
      </p:sp>
      <p:sp>
        <p:nvSpPr>
          <p:cNvPr id="144" name="Google Shape;144;p9"/>
          <p:cNvSpPr txBox="1"/>
          <p:nvPr/>
        </p:nvSpPr>
        <p:spPr>
          <a:xfrm>
            <a:off x="1136875" y="5980227"/>
            <a:ext cx="5631600" cy="1439100"/>
          </a:xfrm>
          <a:prstGeom prst="rect">
            <a:avLst/>
          </a:prstGeom>
          <a:noFill/>
          <a:ln>
            <a:noFill/>
          </a:ln>
        </p:spPr>
        <p:txBody>
          <a:bodyPr spcFirstLastPara="1" wrap="square" lIns="0" tIns="0" rIns="0" bIns="0" anchor="t" anchorCtr="0">
            <a:spAutoFit/>
          </a:bodyPr>
          <a:lstStyle/>
          <a:p>
            <a:pPr marL="0" marR="0" lvl="0" indent="0" algn="just" rtl="0">
              <a:lnSpc>
                <a:spcPct val="150000"/>
              </a:lnSpc>
              <a:spcBef>
                <a:spcPts val="0"/>
              </a:spcBef>
              <a:spcAft>
                <a:spcPts val="0"/>
              </a:spcAft>
              <a:buClr>
                <a:schemeClr val="dk1"/>
              </a:buClr>
              <a:buSzPts val="1100"/>
              <a:buFont typeface="Arial"/>
              <a:buNone/>
            </a:pPr>
            <a:r>
              <a:rPr lang="en-US" sz="1700" b="0" i="0" u="none" strike="noStrike" cap="none">
                <a:solidFill>
                  <a:schemeClr val="dk1"/>
                </a:solidFill>
                <a:latin typeface="Times New Roman"/>
                <a:ea typeface="Times New Roman"/>
                <a:cs typeface="Times New Roman"/>
                <a:sym typeface="Times New Roman"/>
              </a:rPr>
              <a:t>Our Valentine's Day fixed-price menu is available for two days only, on February 14th and 15th. Reservations are essential and can be made by calling our reception team and it is available in the morning 10:30 AM to 9 PM</a:t>
            </a:r>
            <a:endParaRPr sz="1900" b="0" i="0" u="none" strike="noStrike" cap="none">
              <a:solidFill>
                <a:srgbClr val="000000"/>
              </a:solidFill>
              <a:latin typeface="Times New Roman"/>
              <a:ea typeface="Times New Roman"/>
              <a:cs typeface="Times New Roman"/>
              <a:sym typeface="Times New Roman"/>
            </a:endParaRPr>
          </a:p>
        </p:txBody>
      </p:sp>
      <p:grpSp>
        <p:nvGrpSpPr>
          <p:cNvPr id="145" name="Google Shape;145;p9"/>
          <p:cNvGrpSpPr/>
          <p:nvPr/>
        </p:nvGrpSpPr>
        <p:grpSpPr>
          <a:xfrm>
            <a:off x="8992753" y="7434037"/>
            <a:ext cx="1650086" cy="2459355"/>
            <a:chOff x="0" y="0"/>
            <a:chExt cx="9461500" cy="19050000"/>
          </a:xfrm>
        </p:grpSpPr>
        <p:sp>
          <p:nvSpPr>
            <p:cNvPr id="146" name="Google Shape;146;p9"/>
            <p:cNvSpPr/>
            <p:nvPr/>
          </p:nvSpPr>
          <p:spPr>
            <a:xfrm>
              <a:off x="400304" y="312801"/>
              <a:ext cx="8650859" cy="18424398"/>
            </a:xfrm>
            <a:custGeom>
              <a:avLst/>
              <a:gdLst/>
              <a:ahLst/>
              <a:cxnLst/>
              <a:rect l="l" t="t" r="r" b="b"/>
              <a:pathLst>
                <a:path w="8650859" h="18424398" extrusionOk="0">
                  <a:moveTo>
                    <a:pt x="7532370" y="18424398"/>
                  </a:moveTo>
                  <a:lnTo>
                    <a:pt x="1118489" y="18424398"/>
                  </a:lnTo>
                  <a:cubicBezTo>
                    <a:pt x="500761" y="18424398"/>
                    <a:pt x="0" y="17923636"/>
                    <a:pt x="0" y="17305910"/>
                  </a:cubicBezTo>
                  <a:lnTo>
                    <a:pt x="0" y="1118489"/>
                  </a:lnTo>
                  <a:cubicBezTo>
                    <a:pt x="0" y="500761"/>
                    <a:pt x="500761" y="0"/>
                    <a:pt x="1118489" y="0"/>
                  </a:cubicBezTo>
                  <a:lnTo>
                    <a:pt x="7532370" y="0"/>
                  </a:lnTo>
                  <a:cubicBezTo>
                    <a:pt x="8150098" y="0"/>
                    <a:pt x="8650859" y="500761"/>
                    <a:pt x="8650859" y="1118489"/>
                  </a:cubicBezTo>
                  <a:lnTo>
                    <a:pt x="8650859" y="17305910"/>
                  </a:lnTo>
                  <a:cubicBezTo>
                    <a:pt x="8650732" y="17923636"/>
                    <a:pt x="8150098" y="18424398"/>
                    <a:pt x="7532370" y="18424398"/>
                  </a:cubicBezTo>
                  <a:close/>
                </a:path>
              </a:pathLst>
            </a:custGeom>
            <a:blipFill rotWithShape="1">
              <a:blip r:embed="rId9">
                <a:alphaModFix/>
              </a:blip>
              <a:stretch>
                <a:fillRect l="-20945" r="-20934"/>
              </a:stretch>
            </a:blip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7" name="Google Shape;147;p9"/>
            <p:cNvSpPr/>
            <p:nvPr/>
          </p:nvSpPr>
          <p:spPr>
            <a:xfrm>
              <a:off x="0" y="0"/>
              <a:ext cx="9461500" cy="19050000"/>
            </a:xfrm>
            <a:custGeom>
              <a:avLst/>
              <a:gdLst/>
              <a:ahLst/>
              <a:cxnLst/>
              <a:rect l="l" t="t" r="r" b="b"/>
              <a:pathLst>
                <a:path w="9461500" h="19050000" extrusionOk="0">
                  <a:moveTo>
                    <a:pt x="9461500" y="19050000"/>
                  </a:moveTo>
                  <a:lnTo>
                    <a:pt x="0" y="19050000"/>
                  </a:lnTo>
                  <a:lnTo>
                    <a:pt x="0" y="0"/>
                  </a:lnTo>
                  <a:lnTo>
                    <a:pt x="9461500" y="0"/>
                  </a:lnTo>
                  <a:lnTo>
                    <a:pt x="9461500" y="19050000"/>
                  </a:lnTo>
                  <a:close/>
                </a:path>
              </a:pathLst>
            </a:custGeom>
            <a:blipFill rotWithShape="1">
              <a:blip r:embed="rId10">
                <a:alphaModFix/>
              </a:blip>
              <a:stretch>
                <a:fillRect l="-78" r="-77"/>
              </a:stretch>
            </a:blipFill>
            <a:ln>
              <a:noFill/>
            </a:ln>
          </p:spPr>
        </p:sp>
      </p:grpSp>
      <p:sp>
        <p:nvSpPr>
          <p:cNvPr id="148" name="Google Shape;148;p9"/>
          <p:cNvSpPr/>
          <p:nvPr/>
        </p:nvSpPr>
        <p:spPr>
          <a:xfrm>
            <a:off x="1135375" y="7749125"/>
            <a:ext cx="7522200" cy="21444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Clr>
                <a:schemeClr val="dk1"/>
              </a:buClr>
              <a:buSzPts val="1100"/>
              <a:buFont typeface="Arial"/>
              <a:buNone/>
            </a:pPr>
            <a:r>
              <a:rPr lang="en-US" sz="2500" b="1">
                <a:solidFill>
                  <a:schemeClr val="dk1"/>
                </a:solidFill>
                <a:latin typeface="Times New Roman"/>
                <a:ea typeface="Times New Roman"/>
                <a:cs typeface="Times New Roman"/>
                <a:sym typeface="Times New Roman"/>
              </a:rPr>
              <a:t>Offers and discounts </a:t>
            </a:r>
            <a:endParaRPr sz="2500" b="1">
              <a:solidFill>
                <a:schemeClr val="dk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chemeClr val="dk1"/>
              </a:buClr>
              <a:buSzPts val="2000"/>
              <a:buFont typeface="Times New Roman"/>
              <a:buChar char="●"/>
            </a:pPr>
            <a:r>
              <a:rPr lang="en-US" sz="2000">
                <a:solidFill>
                  <a:schemeClr val="dk1"/>
                </a:solidFill>
                <a:latin typeface="Times New Roman"/>
                <a:ea typeface="Times New Roman"/>
                <a:cs typeface="Times New Roman"/>
                <a:sym typeface="Times New Roman"/>
              </a:rPr>
              <a:t>Prix fixe menu with limited edition dishes</a:t>
            </a:r>
            <a:endParaRPr sz="2000">
              <a:solidFill>
                <a:schemeClr val="dk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chemeClr val="dk1"/>
              </a:buClr>
              <a:buSzPts val="2000"/>
              <a:buFont typeface="Times New Roman"/>
              <a:buChar char="●"/>
            </a:pPr>
            <a:r>
              <a:rPr lang="en-US" sz="2000">
                <a:solidFill>
                  <a:schemeClr val="dk1"/>
                </a:solidFill>
                <a:latin typeface="Times New Roman"/>
                <a:ea typeface="Times New Roman"/>
                <a:cs typeface="Times New Roman"/>
                <a:sym typeface="Times New Roman"/>
              </a:rPr>
              <a:t>exclusive discount on reservations. </a:t>
            </a:r>
            <a:endParaRPr sz="2000">
              <a:solidFill>
                <a:schemeClr val="dk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chemeClr val="dk1"/>
              </a:buClr>
              <a:buSzPts val="2000"/>
              <a:buFont typeface="Times New Roman"/>
              <a:buChar char="●"/>
            </a:pPr>
            <a:r>
              <a:rPr lang="en-US" sz="2000">
                <a:solidFill>
                  <a:schemeClr val="dk1"/>
                </a:solidFill>
                <a:latin typeface="Times New Roman"/>
                <a:ea typeface="Times New Roman"/>
                <a:cs typeface="Times New Roman"/>
                <a:sym typeface="Times New Roman"/>
              </a:rPr>
              <a:t>Considering the special requests of the guests</a:t>
            </a:r>
            <a:endParaRPr sz="2000">
              <a:solidFill>
                <a:schemeClr val="dk1"/>
              </a:solidFill>
              <a:latin typeface="Times New Roman"/>
              <a:ea typeface="Times New Roman"/>
              <a:cs typeface="Times New Roman"/>
              <a:sym typeface="Times New Roman"/>
            </a:endParaRPr>
          </a:p>
          <a:p>
            <a:pPr marL="457200" lvl="0" indent="-355600" algn="just" rtl="0">
              <a:lnSpc>
                <a:spcPct val="150000"/>
              </a:lnSpc>
              <a:spcBef>
                <a:spcPts val="0"/>
              </a:spcBef>
              <a:spcAft>
                <a:spcPts val="0"/>
              </a:spcAft>
              <a:buClr>
                <a:schemeClr val="dk1"/>
              </a:buClr>
              <a:buSzPts val="2000"/>
              <a:buFont typeface="Times New Roman"/>
              <a:buChar char="●"/>
            </a:pPr>
            <a:r>
              <a:rPr lang="en-US" sz="2000">
                <a:solidFill>
                  <a:schemeClr val="dk1"/>
                </a:solidFill>
                <a:latin typeface="Times New Roman"/>
                <a:ea typeface="Times New Roman"/>
                <a:cs typeface="Times New Roman"/>
                <a:sym typeface="Times New Roman"/>
              </a:rPr>
              <a:t>Contest ideas on social media pages </a:t>
            </a:r>
            <a:endParaRPr sz="200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11" name="arrow.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52"/>
        <p:cNvGrpSpPr/>
        <p:nvPr/>
      </p:nvGrpSpPr>
      <p:grpSpPr>
        <a:xfrm>
          <a:off x="0" y="0"/>
          <a:ext cx="0" cy="0"/>
          <a:chOff x="0" y="0"/>
          <a:chExt cx="0" cy="0"/>
        </a:xfrm>
      </p:grpSpPr>
      <p:sp>
        <p:nvSpPr>
          <p:cNvPr id="153" name="Google Shape;153;g224dd181f80_0_21"/>
          <p:cNvSpPr/>
          <p:nvPr/>
        </p:nvSpPr>
        <p:spPr>
          <a:xfrm>
            <a:off x="1461675" y="810975"/>
            <a:ext cx="15765300" cy="1391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3600" b="1">
                <a:latin typeface="Times New Roman"/>
                <a:ea typeface="Times New Roman"/>
                <a:cs typeface="Times New Roman"/>
                <a:sym typeface="Times New Roman"/>
              </a:rPr>
              <a:t>References </a:t>
            </a:r>
            <a:endParaRPr sz="3600" b="1">
              <a:latin typeface="Times New Roman"/>
              <a:ea typeface="Times New Roman"/>
              <a:cs typeface="Times New Roman"/>
              <a:sym typeface="Times New Roman"/>
            </a:endParaRPr>
          </a:p>
        </p:txBody>
      </p:sp>
      <p:sp>
        <p:nvSpPr>
          <p:cNvPr id="154" name="Google Shape;154;g224dd181f80_0_21"/>
          <p:cNvSpPr/>
          <p:nvPr/>
        </p:nvSpPr>
        <p:spPr>
          <a:xfrm>
            <a:off x="843425" y="2562675"/>
            <a:ext cx="16864500" cy="6852300"/>
          </a:xfrm>
          <a:prstGeom prst="rect">
            <a:avLst/>
          </a:prstGeom>
          <a:noFill/>
          <a:ln>
            <a:noFill/>
          </a:ln>
        </p:spPr>
        <p:txBody>
          <a:bodyPr spcFirstLastPara="1" wrap="square" lIns="91425" tIns="91425" rIns="91425" bIns="91425" anchor="ctr" anchorCtr="0">
            <a:noAutofit/>
          </a:bodyPr>
          <a:lstStyle/>
          <a:p>
            <a:pPr marL="457200" lvl="0" indent="-381000" algn="just" rtl="0">
              <a:lnSpc>
                <a:spcPct val="200000"/>
              </a:lnSpc>
              <a:spcBef>
                <a:spcPts val="120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Cousins, J., Lillicrap, D. and Weekes, S., 2020. </a:t>
            </a:r>
            <a:r>
              <a:rPr lang="en-US" sz="2400" i="1">
                <a:solidFill>
                  <a:schemeClr val="dk1"/>
                </a:solidFill>
                <a:latin typeface="Times New Roman"/>
                <a:ea typeface="Times New Roman"/>
                <a:cs typeface="Times New Roman"/>
                <a:sym typeface="Times New Roman"/>
              </a:rPr>
              <a:t>Food and beverage service</a:t>
            </a:r>
            <a:r>
              <a:rPr lang="en-US" sz="2400">
                <a:solidFill>
                  <a:schemeClr val="dk1"/>
                </a:solidFill>
                <a:latin typeface="Times New Roman"/>
                <a:ea typeface="Times New Roman"/>
                <a:cs typeface="Times New Roman"/>
                <a:sym typeface="Times New Roman"/>
              </a:rPr>
              <a:t>. Hachette UK.</a:t>
            </a:r>
            <a:endParaRPr sz="2400">
              <a:solidFill>
                <a:schemeClr val="dk1"/>
              </a:solidFill>
              <a:latin typeface="Times New Roman"/>
              <a:ea typeface="Times New Roman"/>
              <a:cs typeface="Times New Roman"/>
              <a:sym typeface="Times New Roman"/>
            </a:endParaRPr>
          </a:p>
          <a:p>
            <a:pPr marL="457200" lvl="0" indent="-381000" algn="just" rtl="0">
              <a:lnSpc>
                <a:spcPct val="20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Johnston, R. and Clark, G., 2005. </a:t>
            </a:r>
            <a:r>
              <a:rPr lang="en-US" sz="2400" i="1">
                <a:solidFill>
                  <a:schemeClr val="dk1"/>
                </a:solidFill>
                <a:latin typeface="Times New Roman"/>
                <a:ea typeface="Times New Roman"/>
                <a:cs typeface="Times New Roman"/>
                <a:sym typeface="Times New Roman"/>
              </a:rPr>
              <a:t>Service operations management: improving service delivery</a:t>
            </a:r>
            <a:r>
              <a:rPr lang="en-US" sz="2400">
                <a:solidFill>
                  <a:schemeClr val="dk1"/>
                </a:solidFill>
                <a:latin typeface="Times New Roman"/>
                <a:ea typeface="Times New Roman"/>
                <a:cs typeface="Times New Roman"/>
                <a:sym typeface="Times New Roman"/>
              </a:rPr>
              <a:t>. Pearson Education.</a:t>
            </a:r>
            <a:endParaRPr sz="2400">
              <a:solidFill>
                <a:schemeClr val="dk1"/>
              </a:solidFill>
              <a:latin typeface="Times New Roman"/>
              <a:ea typeface="Times New Roman"/>
              <a:cs typeface="Times New Roman"/>
              <a:sym typeface="Times New Roman"/>
            </a:endParaRPr>
          </a:p>
          <a:p>
            <a:pPr marL="457200" lvl="0" indent="-381000" algn="just" rtl="0">
              <a:lnSpc>
                <a:spcPct val="20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Lelieveld, H. and Motarjemi, Y. eds., 2013. </a:t>
            </a:r>
            <a:r>
              <a:rPr lang="en-US" sz="2400" i="1">
                <a:solidFill>
                  <a:schemeClr val="dk1"/>
                </a:solidFill>
                <a:latin typeface="Times New Roman"/>
                <a:ea typeface="Times New Roman"/>
                <a:cs typeface="Times New Roman"/>
                <a:sym typeface="Times New Roman"/>
              </a:rPr>
              <a:t>Food Safety Management: A Practical Guide for the Food Indus a ry</a:t>
            </a:r>
            <a:r>
              <a:rPr lang="en-US" sz="2400">
                <a:solidFill>
                  <a:schemeClr val="dk1"/>
                </a:solidFill>
                <a:latin typeface="Times New Roman"/>
                <a:ea typeface="Times New Roman"/>
                <a:cs typeface="Times New Roman"/>
                <a:sym typeface="Times New Roman"/>
              </a:rPr>
              <a:t>. Academic Press.</a:t>
            </a:r>
            <a:endParaRPr sz="2400">
              <a:solidFill>
                <a:schemeClr val="dk1"/>
              </a:solidFill>
              <a:latin typeface="Times New Roman"/>
              <a:ea typeface="Times New Roman"/>
              <a:cs typeface="Times New Roman"/>
              <a:sym typeface="Times New Roman"/>
            </a:endParaRPr>
          </a:p>
          <a:p>
            <a:pPr marL="457200" lvl="0" indent="-381000" algn="just" rtl="0">
              <a:lnSpc>
                <a:spcPct val="20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Wood, R.C., 2018. </a:t>
            </a:r>
            <a:r>
              <a:rPr lang="en-US" sz="2400" i="1">
                <a:solidFill>
                  <a:schemeClr val="dk1"/>
                </a:solidFill>
                <a:latin typeface="Times New Roman"/>
                <a:ea typeface="Times New Roman"/>
                <a:cs typeface="Times New Roman"/>
                <a:sym typeface="Times New Roman"/>
              </a:rPr>
              <a:t>Strategic questions in food and beverage management</a:t>
            </a:r>
            <a:r>
              <a:rPr lang="en-US" sz="2400">
                <a:solidFill>
                  <a:schemeClr val="dk1"/>
                </a:solidFill>
                <a:latin typeface="Times New Roman"/>
                <a:ea typeface="Times New Roman"/>
                <a:cs typeface="Times New Roman"/>
                <a:sym typeface="Times New Roman"/>
              </a:rPr>
              <a:t>. Routledge.</a:t>
            </a:r>
            <a:endParaRPr sz="2400">
              <a:solidFill>
                <a:schemeClr val="dk1"/>
              </a:solidFill>
              <a:latin typeface="Times New Roman"/>
              <a:ea typeface="Times New Roman"/>
              <a:cs typeface="Times New Roman"/>
              <a:sym typeface="Times New Roman"/>
            </a:endParaRPr>
          </a:p>
          <a:p>
            <a:pPr marL="457200" lvl="0" indent="-381000" algn="just" rtl="0">
              <a:lnSpc>
                <a:spcPct val="20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Zutshi, A., 2019. How to develop well-informed and assured teams to embed food safety compliance in the UK catering and hospitality industry. </a:t>
            </a:r>
            <a:r>
              <a:rPr lang="en-US" sz="2400" i="1">
                <a:solidFill>
                  <a:schemeClr val="dk1"/>
                </a:solidFill>
                <a:latin typeface="Times New Roman"/>
                <a:ea typeface="Times New Roman"/>
                <a:cs typeface="Times New Roman"/>
                <a:sym typeface="Times New Roman"/>
              </a:rPr>
              <a:t>Perspectives in Public Health</a:t>
            </a:r>
            <a:r>
              <a:rPr lang="en-US" sz="2400">
                <a:solidFill>
                  <a:schemeClr val="dk1"/>
                </a:solidFill>
                <a:latin typeface="Times New Roman"/>
                <a:ea typeface="Times New Roman"/>
                <a:cs typeface="Times New Roman"/>
                <a:sym typeface="Times New Roman"/>
              </a:rPr>
              <a:t>, </a:t>
            </a:r>
            <a:r>
              <a:rPr lang="en-US" sz="2400" i="1">
                <a:solidFill>
                  <a:schemeClr val="dk1"/>
                </a:solidFill>
                <a:latin typeface="Times New Roman"/>
                <a:ea typeface="Times New Roman"/>
                <a:cs typeface="Times New Roman"/>
                <a:sym typeface="Times New Roman"/>
              </a:rPr>
              <a:t>139</a:t>
            </a:r>
            <a:r>
              <a:rPr lang="en-US" sz="2400">
                <a:solidFill>
                  <a:schemeClr val="dk1"/>
                </a:solidFill>
                <a:latin typeface="Times New Roman"/>
                <a:ea typeface="Times New Roman"/>
                <a:cs typeface="Times New Roman"/>
                <a:sym typeface="Times New Roman"/>
              </a:rPr>
              <a:t>(6), pp.294-295.</a:t>
            </a:r>
            <a:endParaRPr sz="2400">
              <a:solidFill>
                <a:schemeClr val="dk1"/>
              </a:solidFill>
              <a:latin typeface="Times New Roman"/>
              <a:ea typeface="Times New Roman"/>
              <a:cs typeface="Times New Roman"/>
              <a:sym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4" name="arrow.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C14C"/>
        </a:solidFill>
        <a:effectLst/>
      </p:bgPr>
    </p:bg>
    <p:spTree>
      <p:nvGrpSpPr>
        <p:cNvPr id="1" name="Shape 158"/>
        <p:cNvGrpSpPr/>
        <p:nvPr/>
      </p:nvGrpSpPr>
      <p:grpSpPr>
        <a:xfrm>
          <a:off x="0" y="0"/>
          <a:ext cx="0" cy="0"/>
          <a:chOff x="0" y="0"/>
          <a:chExt cx="0" cy="0"/>
        </a:xfrm>
      </p:grpSpPr>
      <p:pic>
        <p:nvPicPr>
          <p:cNvPr id="159" name="Google Shape;159;p15"/>
          <p:cNvPicPr preferRelativeResize="0"/>
          <p:nvPr/>
        </p:nvPicPr>
        <p:blipFill rotWithShape="1">
          <a:blip r:embed="rId4">
            <a:alphaModFix/>
          </a:blip>
          <a:srcRect/>
          <a:stretch/>
        </p:blipFill>
        <p:spPr>
          <a:xfrm>
            <a:off x="6955277" y="-182880"/>
            <a:ext cx="11332723" cy="10652760"/>
          </a:xfrm>
          <a:prstGeom prst="rect">
            <a:avLst/>
          </a:prstGeom>
          <a:noFill/>
          <a:ln>
            <a:noFill/>
          </a:ln>
        </p:spPr>
      </p:pic>
      <p:pic>
        <p:nvPicPr>
          <p:cNvPr id="160" name="Google Shape;160;p15"/>
          <p:cNvPicPr preferRelativeResize="0"/>
          <p:nvPr/>
        </p:nvPicPr>
        <p:blipFill rotWithShape="1">
          <a:blip r:embed="rId5">
            <a:alphaModFix/>
          </a:blip>
          <a:srcRect/>
          <a:stretch/>
        </p:blipFill>
        <p:spPr>
          <a:xfrm flipH="1">
            <a:off x="1850253" y="1400227"/>
            <a:ext cx="6275087" cy="7486546"/>
          </a:xfrm>
          <a:prstGeom prst="rect">
            <a:avLst/>
          </a:prstGeom>
          <a:noFill/>
          <a:ln>
            <a:noFill/>
          </a:ln>
        </p:spPr>
      </p:pic>
      <p:sp>
        <p:nvSpPr>
          <p:cNvPr id="161" name="Google Shape;161;p15"/>
          <p:cNvSpPr txBox="1"/>
          <p:nvPr/>
        </p:nvSpPr>
        <p:spPr>
          <a:xfrm>
            <a:off x="8952004" y="4347884"/>
            <a:ext cx="6837182" cy="1231106"/>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Clr>
                <a:srgbClr val="000000"/>
              </a:buClr>
              <a:buSzPts val="8000"/>
              <a:buFont typeface="Arial"/>
              <a:buNone/>
            </a:pPr>
            <a:r>
              <a:rPr lang="en-US" sz="8000" b="1" i="0" u="none" strike="noStrike" cap="none">
                <a:solidFill>
                  <a:srgbClr val="6E481E"/>
                </a:solidFill>
                <a:latin typeface="Poppins"/>
                <a:ea typeface="Poppins"/>
                <a:cs typeface="Poppins"/>
                <a:sym typeface="Poppins"/>
              </a:rPr>
              <a:t>THANK YOU</a:t>
            </a:r>
            <a:endParaRPr sz="1400" b="0" i="0" u="none" strike="noStrike" cap="none">
              <a:solidFill>
                <a:srgbClr val="000000"/>
              </a:solidFill>
              <a:latin typeface="Arial"/>
              <a:ea typeface="Arial"/>
              <a:cs typeface="Arial"/>
              <a:sym typeface="Arial"/>
            </a:endParaRPr>
          </a:p>
        </p:txBody>
      </p:sp>
      <p:sp>
        <p:nvSpPr>
          <p:cNvPr id="162" name="Google Shape;162;p15"/>
          <p:cNvSpPr txBox="1"/>
          <p:nvPr/>
        </p:nvSpPr>
        <p:spPr>
          <a:xfrm>
            <a:off x="8675557" y="6291394"/>
            <a:ext cx="6147000" cy="215400"/>
          </a:xfrm>
          <a:prstGeom prst="rect">
            <a:avLst/>
          </a:prstGeom>
          <a:noFill/>
          <a:ln>
            <a:noFill/>
          </a:ln>
        </p:spPr>
        <p:txBody>
          <a:bodyPr spcFirstLastPara="1" wrap="square" lIns="0" tIns="0" rIns="0" bIns="0" anchor="t" anchorCtr="0">
            <a:spAutoFit/>
          </a:bodyPr>
          <a:lstStyle/>
          <a:p>
            <a:pPr marL="0" marR="0" lvl="0" indent="0" algn="just" rtl="0">
              <a:lnSpc>
                <a:spcPct val="14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mc:AlternateContent xmlns:mc="http://schemas.openxmlformats.org/markup-compatibility/2006" xmlns:p14="http://schemas.microsoft.com/office/powerpoint/2010/main">
    <mc:Choice Requires="p14">
      <p:transition spd="slow" p14:dur="3400">
        <p14:reveal/>
        <p:sndAc>
          <p:stSnd>
            <p:snd r:embed="rId3" name="arrow.wav"/>
          </p:stSnd>
        </p:sndAc>
      </p:transition>
    </mc:Choice>
    <mc:Fallback xmlns="">
      <p:transition spd="slow">
        <p:fade/>
        <p:sndAc>
          <p:stSnd>
            <p:snd r:embed="rId6" name="arrow.wav"/>
          </p:stSnd>
        </p:sndAc>
      </p:transition>
    </mc:Fallback>
  </mc:AlternateContent>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926</Words>
  <Application>Microsoft Office PowerPoint</Application>
  <PresentationFormat>Custom</PresentationFormat>
  <Paragraphs>79</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Rasel</dc:creator>
  <cp:lastModifiedBy>Juhinur Roshid (2208706)</cp:lastModifiedBy>
  <cp:revision>2</cp:revision>
  <dcterms:created xsi:type="dcterms:W3CDTF">2006-08-16T00:00:00Z</dcterms:created>
  <dcterms:modified xsi:type="dcterms:W3CDTF">2023-05-23T22:13:16Z</dcterms:modified>
</cp:coreProperties>
</file>