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file:///C:\Users\d.gardner\Desktop\Teaching\BMSS5003%20Research%20in%20Health%20&amp;%20PA\Data%20analysis%20tasks%202020-21\formative%20assessment%20data.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d.gardner\Desktop\Teaching\BMSS5003%20Research%20in%20Health%20&amp;%20PA\Data%20analysis%20tasks%202020-21\formative%20assessment%20data.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2247594050743642E-2"/>
          <c:y val="2.5428331875182269E-2"/>
          <c:w val="0.9155301837270341"/>
          <c:h val="0.73577136191309422"/>
        </c:manualLayout>
      </c:layout>
      <c:barChart>
        <c:barDir val="col"/>
        <c:grouping val="clustered"/>
        <c:varyColors val="0"/>
        <c:ser>
          <c:idx val="0"/>
          <c:order val="0"/>
          <c:tx>
            <c:strRef>
              <c:f>Sheet1!$J$14</c:f>
              <c:strCache>
                <c:ptCount val="1"/>
                <c:pt idx="0">
                  <c:v>male</c:v>
                </c:pt>
              </c:strCache>
            </c:strRef>
          </c:tx>
          <c:spPr>
            <a:solidFill>
              <a:schemeClr val="accent1"/>
            </a:solidFill>
            <a:ln>
              <a:noFill/>
            </a:ln>
            <a:effectLst/>
          </c:spPr>
          <c:invertIfNegative val="0"/>
          <c:cat>
            <c:strRef>
              <c:f>Sheet1!$K$12:$O$13</c:f>
              <c:strCache>
                <c:ptCount val="5"/>
                <c:pt idx="0">
                  <c:v>Very much</c:v>
                </c:pt>
                <c:pt idx="1">
                  <c:v>Quite a lot</c:v>
                </c:pt>
                <c:pt idx="2">
                  <c:v>Some</c:v>
                </c:pt>
                <c:pt idx="3">
                  <c:v>Not really</c:v>
                </c:pt>
                <c:pt idx="4">
                  <c:v>No</c:v>
                </c:pt>
              </c:strCache>
            </c:strRef>
          </c:cat>
          <c:val>
            <c:numRef>
              <c:f>Sheet1!$K$14:$O$14</c:f>
              <c:numCache>
                <c:formatCode>General</c:formatCode>
                <c:ptCount val="5"/>
                <c:pt idx="0">
                  <c:v>5</c:v>
                </c:pt>
                <c:pt idx="1">
                  <c:v>3</c:v>
                </c:pt>
                <c:pt idx="2">
                  <c:v>4</c:v>
                </c:pt>
                <c:pt idx="3">
                  <c:v>3</c:v>
                </c:pt>
                <c:pt idx="4">
                  <c:v>1</c:v>
                </c:pt>
              </c:numCache>
            </c:numRef>
          </c:val>
          <c:extLst>
            <c:ext xmlns:c16="http://schemas.microsoft.com/office/drawing/2014/chart" uri="{C3380CC4-5D6E-409C-BE32-E72D297353CC}">
              <c16:uniqueId val="{00000000-EFAF-4D75-8175-D6E1FE236157}"/>
            </c:ext>
          </c:extLst>
        </c:ser>
        <c:ser>
          <c:idx val="1"/>
          <c:order val="1"/>
          <c:tx>
            <c:strRef>
              <c:f>Sheet1!$J$15</c:f>
              <c:strCache>
                <c:ptCount val="1"/>
                <c:pt idx="0">
                  <c:v>Female</c:v>
                </c:pt>
              </c:strCache>
            </c:strRef>
          </c:tx>
          <c:spPr>
            <a:solidFill>
              <a:schemeClr val="accent2"/>
            </a:solidFill>
            <a:ln>
              <a:noFill/>
            </a:ln>
            <a:effectLst/>
          </c:spPr>
          <c:invertIfNegative val="0"/>
          <c:cat>
            <c:strRef>
              <c:f>Sheet1!$K$12:$O$13</c:f>
              <c:strCache>
                <c:ptCount val="5"/>
                <c:pt idx="0">
                  <c:v>Very much</c:v>
                </c:pt>
                <c:pt idx="1">
                  <c:v>Quite a lot</c:v>
                </c:pt>
                <c:pt idx="2">
                  <c:v>Some</c:v>
                </c:pt>
                <c:pt idx="3">
                  <c:v>Not really</c:v>
                </c:pt>
                <c:pt idx="4">
                  <c:v>No</c:v>
                </c:pt>
              </c:strCache>
            </c:strRef>
          </c:cat>
          <c:val>
            <c:numRef>
              <c:f>Sheet1!$K$15:$O$15</c:f>
              <c:numCache>
                <c:formatCode>General</c:formatCode>
                <c:ptCount val="5"/>
                <c:pt idx="0">
                  <c:v>2</c:v>
                </c:pt>
                <c:pt idx="1">
                  <c:v>3</c:v>
                </c:pt>
                <c:pt idx="2">
                  <c:v>2</c:v>
                </c:pt>
                <c:pt idx="3">
                  <c:v>5</c:v>
                </c:pt>
                <c:pt idx="4">
                  <c:v>3</c:v>
                </c:pt>
              </c:numCache>
            </c:numRef>
          </c:val>
          <c:extLst>
            <c:ext xmlns:c16="http://schemas.microsoft.com/office/drawing/2014/chart" uri="{C3380CC4-5D6E-409C-BE32-E72D297353CC}">
              <c16:uniqueId val="{00000001-EFAF-4D75-8175-D6E1FE236157}"/>
            </c:ext>
          </c:extLst>
        </c:ser>
        <c:dLbls>
          <c:showLegendKey val="0"/>
          <c:showVal val="0"/>
          <c:showCatName val="0"/>
          <c:showSerName val="0"/>
          <c:showPercent val="0"/>
          <c:showBubbleSize val="0"/>
        </c:dLbls>
        <c:gapWidth val="219"/>
        <c:overlap val="-27"/>
        <c:axId val="515001488"/>
        <c:axId val="515002144"/>
      </c:barChart>
      <c:catAx>
        <c:axId val="515001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5002144"/>
        <c:crosses val="autoZero"/>
        <c:auto val="1"/>
        <c:lblAlgn val="ctr"/>
        <c:lblOffset val="100"/>
        <c:noMultiLvlLbl val="0"/>
      </c:catAx>
      <c:valAx>
        <c:axId val="5150021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500148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Sheet1!$J$22</c:f>
              <c:strCache>
                <c:ptCount val="1"/>
                <c:pt idx="0">
                  <c:v>BMI</c:v>
                </c:pt>
              </c:strCache>
            </c:strRef>
          </c:tx>
          <c:spPr>
            <a:solidFill>
              <a:schemeClr val="accent1"/>
            </a:solidFill>
            <a:ln>
              <a:noFill/>
            </a:ln>
            <a:effectLst/>
          </c:spPr>
          <c:invertIfNegative val="0"/>
          <c:errBars>
            <c:errBarType val="both"/>
            <c:errValType val="stdErr"/>
            <c:noEndCap val="0"/>
            <c:spPr>
              <a:noFill/>
              <a:ln w="9525" cap="flat" cmpd="sng" algn="ctr">
                <a:solidFill>
                  <a:schemeClr val="tx1">
                    <a:lumMod val="65000"/>
                    <a:lumOff val="35000"/>
                  </a:schemeClr>
                </a:solidFill>
                <a:round/>
              </a:ln>
              <a:effectLst/>
            </c:spPr>
          </c:errBars>
          <c:cat>
            <c:strRef>
              <c:f>Sheet1!$K$20:$M$21</c:f>
              <c:strCache>
                <c:ptCount val="3"/>
                <c:pt idx="0">
                  <c:v>High</c:v>
                </c:pt>
                <c:pt idx="1">
                  <c:v>Intermediate</c:v>
                </c:pt>
                <c:pt idx="2">
                  <c:v>Low</c:v>
                </c:pt>
              </c:strCache>
            </c:strRef>
          </c:cat>
          <c:val>
            <c:numRef>
              <c:f>Sheet1!$K$22:$M$22</c:f>
              <c:numCache>
                <c:formatCode>General</c:formatCode>
                <c:ptCount val="3"/>
                <c:pt idx="0">
                  <c:v>25.9</c:v>
                </c:pt>
                <c:pt idx="1">
                  <c:v>26.4</c:v>
                </c:pt>
                <c:pt idx="2">
                  <c:v>26.3</c:v>
                </c:pt>
              </c:numCache>
            </c:numRef>
          </c:val>
          <c:extLst>
            <c:ext xmlns:c16="http://schemas.microsoft.com/office/drawing/2014/chart" uri="{C3380CC4-5D6E-409C-BE32-E72D297353CC}">
              <c16:uniqueId val="{00000000-17F8-4757-871A-7F6ADF8E034A}"/>
            </c:ext>
          </c:extLst>
        </c:ser>
        <c:dLbls>
          <c:showLegendKey val="0"/>
          <c:showVal val="0"/>
          <c:showCatName val="0"/>
          <c:showSerName val="0"/>
          <c:showPercent val="0"/>
          <c:showBubbleSize val="0"/>
        </c:dLbls>
        <c:gapWidth val="150"/>
        <c:overlap val="100"/>
        <c:axId val="655844376"/>
        <c:axId val="655845032"/>
      </c:barChart>
      <c:catAx>
        <c:axId val="6558443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smtClean="0"/>
                  <a:t>Socio-economic</a:t>
                </a:r>
                <a:r>
                  <a:rPr lang="en-GB" baseline="0" dirty="0" smtClean="0"/>
                  <a:t> groups</a:t>
                </a:r>
                <a:endParaRPr lang="en-GB" dirty="0"/>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845032"/>
        <c:crosses val="autoZero"/>
        <c:auto val="1"/>
        <c:lblAlgn val="ctr"/>
        <c:lblOffset val="100"/>
        <c:noMultiLvlLbl val="0"/>
      </c:catAx>
      <c:valAx>
        <c:axId val="6558450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smtClean="0"/>
                  <a:t>BMI kg/m2</a:t>
                </a:r>
                <a:endParaRPr lang="en-GB" dirty="0"/>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58443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3180324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3457407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E5BA1FE-A13F-43C8-A104-8A488CD87FFF}"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036796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E5BA1FE-A13F-43C8-A104-8A488CD87FFF}"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478023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E5BA1FE-A13F-43C8-A104-8A488CD87FFF}" type="datetimeFigureOut">
              <a:rPr lang="en-GB" smtClean="0"/>
              <a:t>17/03/2021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1427258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E5BA1FE-A13F-43C8-A104-8A488CD87FFF}" type="datetimeFigureOut">
              <a:rPr lang="en-GB" smtClean="0"/>
              <a:t>17/03/2021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3375111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5BA1FE-A13F-43C8-A104-8A488CD87FFF}" type="datetimeFigureOut">
              <a:rPr lang="en-GB" smtClean="0"/>
              <a:t>17/03/2021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1169979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E5BA1FE-A13F-43C8-A104-8A488CD87FFF}"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481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E5BA1FE-A13F-43C8-A104-8A488CD87FFF}"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440504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564885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779217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5BA1FE-A13F-43C8-A104-8A488CD87FFF}" type="datetimeFigureOut">
              <a:rPr lang="en-GB" smtClean="0"/>
              <a:t>17/03/2021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E98C99-9308-4FC4-9C6C-05A8F2BFE117}" type="slidenum">
              <a:rPr lang="en-GB" smtClean="0"/>
              <a:t>‹#›</a:t>
            </a:fld>
            <a:endParaRPr lang="en-GB"/>
          </a:p>
        </p:txBody>
      </p:sp>
    </p:spTree>
    <p:extLst>
      <p:ext uri="{BB962C8B-B14F-4D97-AF65-F5344CB8AC3E}">
        <p14:creationId xmlns:p14="http://schemas.microsoft.com/office/powerpoint/2010/main" val="2417761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4989" y="1576687"/>
            <a:ext cx="9144000" cy="953728"/>
          </a:xfrm>
        </p:spPr>
        <p:txBody>
          <a:bodyPr>
            <a:normAutofit fontScale="90000"/>
          </a:bodyPr>
          <a:lstStyle/>
          <a:p>
            <a:r>
              <a:rPr lang="en-GB" dirty="0" smtClean="0"/>
              <a:t>Research Data Formative Assessment</a:t>
            </a:r>
            <a:endParaRPr lang="en-GB" dirty="0"/>
          </a:p>
        </p:txBody>
      </p:sp>
      <p:sp>
        <p:nvSpPr>
          <p:cNvPr id="3" name="Subtitle 2"/>
          <p:cNvSpPr>
            <a:spLocks noGrp="1"/>
          </p:cNvSpPr>
          <p:nvPr>
            <p:ph type="subTitle" idx="1"/>
          </p:nvPr>
        </p:nvSpPr>
        <p:spPr/>
        <p:txBody>
          <a:bodyPr>
            <a:normAutofit fontScale="77500" lnSpcReduction="20000"/>
          </a:bodyPr>
          <a:lstStyle/>
          <a:p>
            <a:r>
              <a:rPr lang="en-GB" sz="4800" dirty="0" smtClean="0">
                <a:solidFill>
                  <a:srgbClr val="FF0000"/>
                </a:solidFill>
              </a:rPr>
              <a:t>Answers</a:t>
            </a:r>
          </a:p>
          <a:p>
            <a:endParaRPr lang="en-GB" sz="4800" dirty="0">
              <a:solidFill>
                <a:srgbClr val="FF0000"/>
              </a:solidFill>
            </a:endParaRPr>
          </a:p>
          <a:p>
            <a:r>
              <a:rPr lang="en-GB" sz="4800" dirty="0" smtClean="0">
                <a:solidFill>
                  <a:srgbClr val="FF0000"/>
                </a:solidFill>
              </a:rPr>
              <a:t>Data Set A1</a:t>
            </a:r>
            <a:endParaRPr lang="en-GB" sz="4800" dirty="0">
              <a:solidFill>
                <a:srgbClr val="FF0000"/>
              </a:solidFill>
            </a:endParaRPr>
          </a:p>
        </p:txBody>
      </p:sp>
    </p:spTree>
    <p:extLst>
      <p:ext uri="{BB962C8B-B14F-4D97-AF65-F5344CB8AC3E}">
        <p14:creationId xmlns:p14="http://schemas.microsoft.com/office/powerpoint/2010/main" val="368606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Qu1: </a:t>
            </a:r>
            <a:r>
              <a:rPr lang="en-GB" sz="3200" dirty="0"/>
              <a:t>What is the difference between quantitative and qualitative research? </a:t>
            </a: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FF0000"/>
                </a:solidFill>
              </a:rPr>
              <a:t>Quantitative research is concerned with the interpretation of numeric data </a:t>
            </a:r>
            <a:r>
              <a:rPr lang="en-GB" dirty="0" err="1" smtClean="0">
                <a:solidFill>
                  <a:srgbClr val="FF0000"/>
                </a:solidFill>
              </a:rPr>
              <a:t>i.e</a:t>
            </a:r>
            <a:r>
              <a:rPr lang="en-GB" dirty="0" smtClean="0">
                <a:solidFill>
                  <a:srgbClr val="FF0000"/>
                </a:solidFill>
              </a:rPr>
              <a:t> counting or measuring something.</a:t>
            </a:r>
          </a:p>
          <a:p>
            <a:pPr marL="0" indent="0">
              <a:buNone/>
            </a:pPr>
            <a:endParaRPr lang="en-GB" dirty="0">
              <a:solidFill>
                <a:srgbClr val="FF0000"/>
              </a:solidFill>
            </a:endParaRPr>
          </a:p>
          <a:p>
            <a:pPr marL="0" indent="0">
              <a:buNone/>
            </a:pPr>
            <a:r>
              <a:rPr lang="en-GB" dirty="0" smtClean="0">
                <a:solidFill>
                  <a:srgbClr val="FF0000"/>
                </a:solidFill>
              </a:rPr>
              <a:t>Qualitative research is concerned with the interpretation of experiences, feelings, opinions etc.</a:t>
            </a:r>
            <a:endParaRPr lang="en-GB" dirty="0">
              <a:solidFill>
                <a:srgbClr val="FF0000"/>
              </a:solidFill>
            </a:endParaRPr>
          </a:p>
        </p:txBody>
      </p:sp>
    </p:spTree>
    <p:extLst>
      <p:ext uri="{BB962C8B-B14F-4D97-AF65-F5344CB8AC3E}">
        <p14:creationId xmlns:p14="http://schemas.microsoft.com/office/powerpoint/2010/main" val="2492890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Q2:</a:t>
            </a:r>
            <a:r>
              <a:rPr lang="en-GB" dirty="0"/>
              <a:t>Why is it important for research to be valid?	</a:t>
            </a: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solidFill>
                  <a:srgbClr val="FF0000"/>
                </a:solidFill>
              </a:rPr>
              <a:t>Validity </a:t>
            </a:r>
            <a:r>
              <a:rPr lang="en-GB" dirty="0">
                <a:solidFill>
                  <a:srgbClr val="FF0000"/>
                </a:solidFill>
              </a:rPr>
              <a:t>is the extent to which a concept, conclusion or measurement is well-founded and likely corresponds accurately to the real </a:t>
            </a:r>
            <a:r>
              <a:rPr lang="en-GB" dirty="0" smtClean="0">
                <a:solidFill>
                  <a:srgbClr val="FF0000"/>
                </a:solidFill>
              </a:rPr>
              <a:t>world. It is important so analysis and interpretation from collected data can be applied to real world settings/ groups.</a:t>
            </a:r>
            <a:endParaRPr lang="en-GB" dirty="0">
              <a:solidFill>
                <a:srgbClr val="FF0000"/>
              </a:solidFill>
            </a:endParaRPr>
          </a:p>
        </p:txBody>
      </p:sp>
    </p:spTree>
    <p:extLst>
      <p:ext uri="{BB962C8B-B14F-4D97-AF65-F5344CB8AC3E}">
        <p14:creationId xmlns:p14="http://schemas.microsoft.com/office/powerpoint/2010/main" val="4052988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Qu3:</a:t>
            </a:r>
            <a:r>
              <a:rPr lang="en-GB" dirty="0"/>
              <a:t>What is a standard deviation and why is it used to describe data? </a:t>
            </a:r>
          </a:p>
        </p:txBody>
      </p:sp>
      <p:sp>
        <p:nvSpPr>
          <p:cNvPr id="3" name="Content Placeholder 2"/>
          <p:cNvSpPr>
            <a:spLocks noGrp="1"/>
          </p:cNvSpPr>
          <p:nvPr>
            <p:ph idx="1"/>
          </p:nvPr>
        </p:nvSpPr>
        <p:spPr/>
        <p:txBody>
          <a:bodyPr/>
          <a:lstStyle/>
          <a:p>
            <a:pPr marL="0" indent="0">
              <a:buNone/>
            </a:pPr>
            <a:r>
              <a:rPr lang="en-GB" dirty="0" smtClean="0">
                <a:solidFill>
                  <a:srgbClr val="FF0000"/>
                </a:solidFill>
              </a:rPr>
              <a:t>Standard deviation is a measure of the spread or distribution of the data set. It is used to describe data as it provides the reader with an understanding of how similar or different the data is </a:t>
            </a:r>
            <a:r>
              <a:rPr lang="en-GB" dirty="0" err="1" smtClean="0">
                <a:solidFill>
                  <a:srgbClr val="FF0000"/>
                </a:solidFill>
              </a:rPr>
              <a:t>i.e</a:t>
            </a:r>
            <a:r>
              <a:rPr lang="en-GB" dirty="0" smtClean="0">
                <a:solidFill>
                  <a:srgbClr val="FF0000"/>
                </a:solidFill>
              </a:rPr>
              <a:t> a high SD means there are lot of data that a very different from the mean score whereas a low deviation means the data are all close to the mean score.</a:t>
            </a:r>
            <a:endParaRPr lang="en-GB" dirty="0">
              <a:solidFill>
                <a:srgbClr val="FF0000"/>
              </a:solidFill>
            </a:endParaRPr>
          </a:p>
        </p:txBody>
      </p:sp>
    </p:spTree>
    <p:extLst>
      <p:ext uri="{BB962C8B-B14F-4D97-AF65-F5344CB8AC3E}">
        <p14:creationId xmlns:p14="http://schemas.microsoft.com/office/powerpoint/2010/main" val="183085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QU4:.</a:t>
            </a:r>
            <a:r>
              <a:rPr lang="en-GB" dirty="0"/>
              <a:t>	</a:t>
            </a:r>
            <a:r>
              <a:rPr lang="en-GB" sz="2700" dirty="0"/>
              <a:t>Write a sentence that appropriately describes and compares the mean and standard deviation of men and women for the body fat data</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solidFill>
                  <a:srgbClr val="FF0000"/>
                </a:solidFill>
              </a:rPr>
              <a:t>Comparisons of body comparison between genders identified that women (26.5±4.5%) had greater body fat than men(21.4</a:t>
            </a:r>
            <a:r>
              <a:rPr lang="en-GB" dirty="0" smtClean="0">
                <a:solidFill>
                  <a:srgbClr val="FF0000"/>
                </a:solidFill>
              </a:rPr>
              <a:t>±3.9%).</a:t>
            </a:r>
            <a:endParaRPr lang="en-GB" dirty="0">
              <a:solidFill>
                <a:srgbClr val="FF0000"/>
              </a:solidFill>
            </a:endParaRPr>
          </a:p>
        </p:txBody>
      </p:sp>
    </p:spTree>
    <p:extLst>
      <p:ext uri="{BB962C8B-B14F-4D97-AF65-F5344CB8AC3E}">
        <p14:creationId xmlns:p14="http://schemas.microsoft.com/office/powerpoint/2010/main" val="4150011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Qu5: </a:t>
            </a:r>
            <a:r>
              <a:rPr lang="en-GB" dirty="0"/>
              <a:t>What type of data (nominal, ordinal, interval or ratio) is the Likert scale? </a:t>
            </a: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solidFill>
                  <a:srgbClr val="FF0000"/>
                </a:solidFill>
              </a:rPr>
              <a:t>Ordinal</a:t>
            </a:r>
            <a:endParaRPr lang="en-GB" dirty="0">
              <a:solidFill>
                <a:srgbClr val="FF0000"/>
              </a:solidFill>
            </a:endParaRPr>
          </a:p>
        </p:txBody>
      </p:sp>
    </p:spTree>
    <p:extLst>
      <p:ext uri="{BB962C8B-B14F-4D97-AF65-F5344CB8AC3E}">
        <p14:creationId xmlns:p14="http://schemas.microsoft.com/office/powerpoint/2010/main" val="2838375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Qu6: </a:t>
            </a:r>
            <a:r>
              <a:rPr lang="en-GB" dirty="0"/>
              <a:t>Name two criteria that means data is described as non-parametric?</a:t>
            </a:r>
          </a:p>
        </p:txBody>
      </p:sp>
      <p:sp>
        <p:nvSpPr>
          <p:cNvPr id="3" name="Content Placeholder 2"/>
          <p:cNvSpPr>
            <a:spLocks noGrp="1"/>
          </p:cNvSpPr>
          <p:nvPr>
            <p:ph idx="1"/>
          </p:nvPr>
        </p:nvSpPr>
        <p:spPr/>
        <p:txBody>
          <a:bodyPr/>
          <a:lstStyle/>
          <a:p>
            <a:endParaRPr lang="en-GB" dirty="0" smtClean="0"/>
          </a:p>
          <a:p>
            <a:pPr marL="514350" indent="-514350">
              <a:buFont typeface="+mj-lt"/>
              <a:buAutoNum type="arabicPeriod"/>
            </a:pPr>
            <a:r>
              <a:rPr lang="en-GB" dirty="0" smtClean="0">
                <a:solidFill>
                  <a:srgbClr val="FF0000"/>
                </a:solidFill>
              </a:rPr>
              <a:t>Normal Distribution</a:t>
            </a:r>
          </a:p>
          <a:p>
            <a:pPr marL="514350" indent="-514350">
              <a:buFont typeface="+mj-lt"/>
              <a:buAutoNum type="arabicPeriod"/>
            </a:pPr>
            <a:r>
              <a:rPr lang="en-GB" dirty="0" smtClean="0">
                <a:solidFill>
                  <a:srgbClr val="FF0000"/>
                </a:solidFill>
              </a:rPr>
              <a:t>Interval or ratio data</a:t>
            </a:r>
          </a:p>
          <a:p>
            <a:pPr marL="514350" indent="-514350">
              <a:buFont typeface="+mj-lt"/>
              <a:buAutoNum type="arabicPeriod"/>
            </a:pPr>
            <a:r>
              <a:rPr lang="en-GB" dirty="0" smtClean="0">
                <a:solidFill>
                  <a:srgbClr val="FF0000"/>
                </a:solidFill>
              </a:rPr>
              <a:t>Homogeneity of variance</a:t>
            </a:r>
          </a:p>
          <a:p>
            <a:pPr marL="514350" indent="-514350">
              <a:buFont typeface="+mj-lt"/>
              <a:buAutoNum type="arabicPeriod"/>
            </a:pPr>
            <a:r>
              <a:rPr lang="en-GB" dirty="0" smtClean="0">
                <a:solidFill>
                  <a:srgbClr val="FF0000"/>
                </a:solidFill>
              </a:rPr>
              <a:t>Data has a linear relationship</a:t>
            </a:r>
            <a:endParaRPr lang="en-GB" dirty="0">
              <a:solidFill>
                <a:srgbClr val="FF0000"/>
              </a:solidFill>
            </a:endParaRPr>
          </a:p>
        </p:txBody>
      </p:sp>
    </p:spTree>
    <p:extLst>
      <p:ext uri="{BB962C8B-B14F-4D97-AF65-F5344CB8AC3E}">
        <p14:creationId xmlns:p14="http://schemas.microsoft.com/office/powerpoint/2010/main" val="938614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QU7: </a:t>
            </a:r>
            <a:r>
              <a:rPr lang="en-GB" altLang="en-US" dirty="0">
                <a:latin typeface="Calibri" panose="020F0502020204030204" pitchFamily="34" charset="0"/>
                <a:ea typeface="Times New Roman" panose="02020603050405020304" pitchFamily="18" charset="0"/>
                <a:cs typeface="Calibri" panose="020F0502020204030204" pitchFamily="34" charset="0"/>
              </a:rPr>
              <a:t>Do men or women enjoy sport more? – include the important output data from SPSS</a:t>
            </a:r>
            <a:endParaRPr lang="en-GB" dirty="0"/>
          </a:p>
        </p:txBody>
      </p:sp>
      <p:sp>
        <p:nvSpPr>
          <p:cNvPr id="3" name="Content Placeholder 2"/>
          <p:cNvSpPr>
            <a:spLocks noGrp="1"/>
          </p:cNvSpPr>
          <p:nvPr>
            <p:ph idx="1"/>
          </p:nvPr>
        </p:nvSpPr>
        <p:spPr>
          <a:xfrm>
            <a:off x="838200" y="1825625"/>
            <a:ext cx="10515600" cy="4011583"/>
          </a:xfrm>
        </p:spPr>
        <p:txBody>
          <a:bodyPr>
            <a:normAutofit/>
          </a:bodyPr>
          <a:lstStyle/>
          <a:p>
            <a:pPr marL="0" indent="0" algn="ctr">
              <a:buNone/>
            </a:pPr>
            <a:r>
              <a:rPr lang="en-GB" sz="2000" dirty="0" smtClean="0">
                <a:solidFill>
                  <a:srgbClr val="FF0000"/>
                </a:solidFill>
              </a:rPr>
              <a:t>Conduct using Chi Squared But as the numbers a low for a 2 x 5 analysis </a:t>
            </a:r>
            <a:r>
              <a:rPr lang="en-GB" sz="2000" dirty="0" smtClean="0">
                <a:solidFill>
                  <a:srgbClr val="FF0000"/>
                </a:solidFill>
              </a:rPr>
              <a:t>and so not meet the assumptions for Chi Squared </a:t>
            </a:r>
            <a:r>
              <a:rPr lang="en-GB" sz="2000" dirty="0" smtClean="0">
                <a:solidFill>
                  <a:srgbClr val="FF0000"/>
                </a:solidFill>
              </a:rPr>
              <a:t>it would be better using a Mann-</a:t>
            </a:r>
            <a:r>
              <a:rPr lang="en-GB" sz="2000" dirty="0">
                <a:solidFill>
                  <a:srgbClr val="FF0000"/>
                </a:solidFill>
              </a:rPr>
              <a:t>W</a:t>
            </a:r>
            <a:r>
              <a:rPr lang="en-GB" sz="2000" dirty="0" smtClean="0">
                <a:solidFill>
                  <a:srgbClr val="FF0000"/>
                </a:solidFill>
              </a:rPr>
              <a:t>hitney U-test.</a:t>
            </a:r>
            <a:endParaRPr lang="en-GB" sz="2000" dirty="0" smtClean="0"/>
          </a:p>
          <a:p>
            <a:pPr marL="0" indent="0" algn="ctr">
              <a:buNone/>
            </a:pPr>
            <a:endParaRPr lang="en-GB" sz="2000" dirty="0">
              <a:solidFill>
                <a:srgbClr val="FF0000"/>
              </a:solidFill>
            </a:endParaRPr>
          </a:p>
          <a:p>
            <a:pPr marL="0" indent="0" algn="ctr">
              <a:buNone/>
            </a:pPr>
            <a:endParaRPr lang="en-GB" sz="2000" dirty="0">
              <a:solidFill>
                <a:srgbClr val="FF0000"/>
              </a:solidFill>
            </a:endParaRPr>
          </a:p>
        </p:txBody>
      </p:sp>
      <p:graphicFrame>
        <p:nvGraphicFramePr>
          <p:cNvPr id="7" name="Chart 6"/>
          <p:cNvGraphicFramePr>
            <a:graphicFrameLocks/>
          </p:cNvGraphicFramePr>
          <p:nvPr>
            <p:extLst>
              <p:ext uri="{D42A27DB-BD31-4B8C-83A1-F6EECF244321}">
                <p14:modId xmlns:p14="http://schemas.microsoft.com/office/powerpoint/2010/main" val="71093379"/>
              </p:ext>
            </p:extLst>
          </p:nvPr>
        </p:nvGraphicFramePr>
        <p:xfrm>
          <a:off x="1130060" y="2747513"/>
          <a:ext cx="4572000" cy="27432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435557967"/>
              </p:ext>
            </p:extLst>
          </p:nvPr>
        </p:nvGraphicFramePr>
        <p:xfrm>
          <a:off x="6446412" y="2845352"/>
          <a:ext cx="2881618" cy="2111960"/>
        </p:xfrm>
        <a:graphic>
          <a:graphicData uri="http://schemas.openxmlformats.org/drawingml/2006/table">
            <a:tbl>
              <a:tblPr>
                <a:tableStyleId>{5C22544A-7EE6-4342-B048-85BDC9FD1C3A}</a:tableStyleId>
              </a:tblPr>
              <a:tblGrid>
                <a:gridCol w="1945606">
                  <a:extLst>
                    <a:ext uri="{9D8B030D-6E8A-4147-A177-3AD203B41FA5}">
                      <a16:colId xmlns:a16="http://schemas.microsoft.com/office/drawing/2014/main" val="1013541689"/>
                    </a:ext>
                  </a:extLst>
                </a:gridCol>
                <a:gridCol w="936012">
                  <a:extLst>
                    <a:ext uri="{9D8B030D-6E8A-4147-A177-3AD203B41FA5}">
                      <a16:colId xmlns:a16="http://schemas.microsoft.com/office/drawing/2014/main" val="1133251697"/>
                    </a:ext>
                  </a:extLst>
                </a:gridCol>
              </a:tblGrid>
              <a:tr h="241661">
                <a:tc gridSpan="2">
                  <a:txBody>
                    <a:bodyPr/>
                    <a:lstStyle/>
                    <a:p>
                      <a:pPr marL="38100" marR="38100" algn="ctr">
                        <a:lnSpc>
                          <a:spcPts val="1600"/>
                        </a:lnSpc>
                        <a:spcAft>
                          <a:spcPts val="0"/>
                        </a:spcAft>
                      </a:pPr>
                      <a:r>
                        <a:rPr lang="en-GB" sz="1100">
                          <a:effectLst/>
                        </a:rPr>
                        <a:t>Test Statistics</a:t>
                      </a:r>
                      <a:r>
                        <a:rPr lang="en-GB" sz="1100" baseline="30000">
                          <a:effectLst/>
                        </a:rPr>
                        <a:t>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extLst>
                  <a:ext uri="{0D108BD9-81ED-4DB2-BD59-A6C34878D82A}">
                    <a16:rowId xmlns:a16="http://schemas.microsoft.com/office/drawing/2014/main" val="3844235606"/>
                  </a:ext>
                </a:extLst>
              </a:tr>
              <a:tr h="238823">
                <a:tc>
                  <a:txBody>
                    <a:bodyPr/>
                    <a:lstStyle/>
                    <a:p>
                      <a:pPr>
                        <a:lnSpc>
                          <a:spcPct val="107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Enjoyment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978445746"/>
                  </a:ext>
                </a:extLst>
              </a:tr>
              <a:tr h="233068">
                <a:tc>
                  <a:txBody>
                    <a:bodyPr/>
                    <a:lstStyle/>
                    <a:p>
                      <a:pPr marL="38100" marR="38100">
                        <a:lnSpc>
                          <a:spcPts val="1600"/>
                        </a:lnSpc>
                        <a:spcAft>
                          <a:spcPts val="0"/>
                        </a:spcAft>
                      </a:pPr>
                      <a:r>
                        <a:rPr lang="en-GB" sz="900">
                          <a:effectLst/>
                        </a:rPr>
                        <a:t>Mann-Whitney U</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81.500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915993008"/>
                  </a:ext>
                </a:extLst>
              </a:tr>
              <a:tr h="233068">
                <a:tc>
                  <a:txBody>
                    <a:bodyPr/>
                    <a:lstStyle/>
                    <a:p>
                      <a:pPr marL="38100" marR="38100">
                        <a:lnSpc>
                          <a:spcPts val="1600"/>
                        </a:lnSpc>
                        <a:spcAft>
                          <a:spcPts val="0"/>
                        </a:spcAft>
                      </a:pPr>
                      <a:r>
                        <a:rPr lang="en-GB" sz="900">
                          <a:effectLst/>
                        </a:rPr>
                        <a:t>Wilcoxon W</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217.500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82321063"/>
                  </a:ext>
                </a:extLst>
              </a:tr>
              <a:tr h="233068">
                <a:tc>
                  <a:txBody>
                    <a:bodyPr/>
                    <a:lstStyle/>
                    <a:p>
                      <a:pPr marL="38100" marR="38100">
                        <a:lnSpc>
                          <a:spcPts val="1600"/>
                        </a:lnSpc>
                        <a:spcAft>
                          <a:spcPts val="0"/>
                        </a:spcAft>
                      </a:pPr>
                      <a:r>
                        <a:rPr lang="en-GB" sz="900">
                          <a:effectLst/>
                        </a:rPr>
                        <a:t>Z</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-1.557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240001087"/>
                  </a:ext>
                </a:extLst>
              </a:tr>
              <a:tr h="233068">
                <a:tc>
                  <a:txBody>
                    <a:bodyPr/>
                    <a:lstStyle/>
                    <a:p>
                      <a:pPr marL="38100" marR="38100">
                        <a:lnSpc>
                          <a:spcPts val="1600"/>
                        </a:lnSpc>
                        <a:spcAft>
                          <a:spcPts val="0"/>
                        </a:spcAft>
                      </a:pPr>
                      <a:r>
                        <a:rPr lang="en-GB" sz="900">
                          <a:effectLst/>
                        </a:rPr>
                        <a:t>Asymp. Sig.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621188516"/>
                  </a:ext>
                </a:extLst>
              </a:tr>
              <a:tr h="233068">
                <a:tc>
                  <a:txBody>
                    <a:bodyPr/>
                    <a:lstStyle/>
                    <a:p>
                      <a:pPr marL="38100" marR="38100">
                        <a:lnSpc>
                          <a:spcPts val="1600"/>
                        </a:lnSpc>
                        <a:spcAft>
                          <a:spcPts val="0"/>
                        </a:spcAft>
                      </a:pPr>
                      <a:r>
                        <a:rPr lang="en-GB" sz="900">
                          <a:effectLst/>
                        </a:rPr>
                        <a:t>Exact Sig. [2*(1-tailed Sig.)]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.129</a:t>
                      </a:r>
                      <a:r>
                        <a:rPr lang="en-GB" sz="900" baseline="30000">
                          <a:effectLst/>
                        </a:rPr>
                        <a:t>b</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9040455"/>
                  </a:ext>
                </a:extLst>
              </a:tr>
              <a:tr h="233068">
                <a:tc gridSpan="2">
                  <a:txBody>
                    <a:bodyPr/>
                    <a:lstStyle/>
                    <a:p>
                      <a:pPr marL="38100" marR="38100">
                        <a:lnSpc>
                          <a:spcPts val="1600"/>
                        </a:lnSpc>
                        <a:spcAft>
                          <a:spcPts val="0"/>
                        </a:spcAft>
                      </a:pPr>
                      <a:r>
                        <a:rPr lang="en-GB" sz="900">
                          <a:effectLst/>
                        </a:rPr>
                        <a:t>a. Grouping Variable: gender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extLst>
                  <a:ext uri="{0D108BD9-81ED-4DB2-BD59-A6C34878D82A}">
                    <a16:rowId xmlns:a16="http://schemas.microsoft.com/office/drawing/2014/main" val="2891159895"/>
                  </a:ext>
                </a:extLst>
              </a:tr>
              <a:tr h="233068">
                <a:tc gridSpan="2">
                  <a:txBody>
                    <a:bodyPr/>
                    <a:lstStyle/>
                    <a:p>
                      <a:pPr marL="38100" marR="38100">
                        <a:lnSpc>
                          <a:spcPts val="1600"/>
                        </a:lnSpc>
                        <a:spcAft>
                          <a:spcPts val="0"/>
                        </a:spcAft>
                      </a:pPr>
                      <a:r>
                        <a:rPr lang="en-GB" sz="900" dirty="0">
                          <a:effectLst/>
                        </a:rPr>
                        <a:t>b. Not corrected for 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extLst>
                  <a:ext uri="{0D108BD9-81ED-4DB2-BD59-A6C34878D82A}">
                    <a16:rowId xmlns:a16="http://schemas.microsoft.com/office/drawing/2014/main" val="301542428"/>
                  </a:ext>
                </a:extLst>
              </a:tr>
            </a:tbl>
          </a:graphicData>
        </a:graphic>
      </p:graphicFrame>
      <p:sp>
        <p:nvSpPr>
          <p:cNvPr id="9" name="TextBox 8"/>
          <p:cNvSpPr txBox="1"/>
          <p:nvPr/>
        </p:nvSpPr>
        <p:spPr>
          <a:xfrm>
            <a:off x="1311215" y="5400136"/>
            <a:ext cx="4278702" cy="307777"/>
          </a:xfrm>
          <a:prstGeom prst="rect">
            <a:avLst/>
          </a:prstGeom>
          <a:noFill/>
        </p:spPr>
        <p:txBody>
          <a:bodyPr wrap="square" rtlCol="0">
            <a:spAutoFit/>
          </a:bodyPr>
          <a:lstStyle/>
          <a:p>
            <a:r>
              <a:rPr lang="en-GB" sz="1400" dirty="0" smtClean="0"/>
              <a:t>Figure 1: Gender Comparisons of enjoyment of sport</a:t>
            </a:r>
            <a:endParaRPr lang="en-GB" sz="1400" dirty="0"/>
          </a:p>
        </p:txBody>
      </p:sp>
      <p:sp>
        <p:nvSpPr>
          <p:cNvPr id="10" name="TextBox 9"/>
          <p:cNvSpPr txBox="1"/>
          <p:nvPr/>
        </p:nvSpPr>
        <p:spPr>
          <a:xfrm>
            <a:off x="621102" y="5707913"/>
            <a:ext cx="11007306" cy="923330"/>
          </a:xfrm>
          <a:prstGeom prst="rect">
            <a:avLst/>
          </a:prstGeom>
          <a:noFill/>
        </p:spPr>
        <p:txBody>
          <a:bodyPr wrap="square" rtlCol="0">
            <a:spAutoFit/>
          </a:bodyPr>
          <a:lstStyle/>
          <a:p>
            <a:r>
              <a:rPr lang="en-GB" dirty="0" smtClean="0"/>
              <a:t>Whilst men (n=5,31%) seem to very much enjoy sport more than women (n=2,13%) and the number of women who do not enjoy sport (n=3, 20%) is more than men (n=1, 6%) there is no statistical different in enjoyment behaviours due to gender.</a:t>
            </a:r>
            <a:endParaRPr lang="en-GB" dirty="0"/>
          </a:p>
        </p:txBody>
      </p:sp>
    </p:spTree>
    <p:extLst>
      <p:ext uri="{BB962C8B-B14F-4D97-AF65-F5344CB8AC3E}">
        <p14:creationId xmlns:p14="http://schemas.microsoft.com/office/powerpoint/2010/main" val="1789939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QU8: </a:t>
            </a:r>
            <a:r>
              <a:rPr lang="en-GB" dirty="0"/>
              <a:t>Write a null hypothesis for question 7.</a:t>
            </a:r>
          </a:p>
        </p:txBody>
      </p:sp>
      <p:sp>
        <p:nvSpPr>
          <p:cNvPr id="3" name="Content Placeholder 2"/>
          <p:cNvSpPr>
            <a:spLocks noGrp="1"/>
          </p:cNvSpPr>
          <p:nvPr>
            <p:ph idx="1"/>
          </p:nvPr>
        </p:nvSpPr>
        <p:spPr/>
        <p:txBody>
          <a:bodyPr/>
          <a:lstStyle/>
          <a:p>
            <a:pPr marL="0" indent="0">
              <a:buNone/>
            </a:pPr>
            <a:r>
              <a:rPr lang="en-GB" dirty="0" smtClean="0">
                <a:solidFill>
                  <a:srgbClr val="FF0000"/>
                </a:solidFill>
              </a:rPr>
              <a:t>The is no different in the enjoyment levels of sport between men and women. </a:t>
            </a:r>
            <a:endParaRPr lang="en-GB" dirty="0">
              <a:solidFill>
                <a:srgbClr val="FF0000"/>
              </a:solidFill>
            </a:endParaRPr>
          </a:p>
        </p:txBody>
      </p:sp>
    </p:spTree>
    <p:extLst>
      <p:ext uri="{BB962C8B-B14F-4D97-AF65-F5344CB8AC3E}">
        <p14:creationId xmlns:p14="http://schemas.microsoft.com/office/powerpoint/2010/main" val="1424417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QU9:</a:t>
            </a:r>
            <a:r>
              <a:rPr lang="en-GB" dirty="0"/>
              <a:t>List 2 advantages and 2 disadvantages of using a Likert scale for a questionnaire. </a:t>
            </a:r>
          </a:p>
        </p:txBody>
      </p:sp>
      <p:sp>
        <p:nvSpPr>
          <p:cNvPr id="3" name="Content Placeholder 2"/>
          <p:cNvSpPr>
            <a:spLocks noGrp="1"/>
          </p:cNvSpPr>
          <p:nvPr>
            <p:ph idx="1"/>
          </p:nvPr>
        </p:nvSpPr>
        <p:spPr/>
        <p:txBody>
          <a:bodyPr>
            <a:normAutofit lnSpcReduction="10000"/>
          </a:bodyPr>
          <a:lstStyle/>
          <a:p>
            <a:pPr marL="0" indent="0">
              <a:buNone/>
            </a:pPr>
            <a:r>
              <a:rPr lang="en-GB" dirty="0" smtClean="0"/>
              <a:t>Advantages</a:t>
            </a:r>
          </a:p>
          <a:p>
            <a:pPr marL="0" indent="0">
              <a:buNone/>
            </a:pPr>
            <a:endParaRPr lang="en-GB" dirty="0"/>
          </a:p>
          <a:p>
            <a:pPr marL="514350" indent="-514350">
              <a:buFont typeface="+mj-lt"/>
              <a:buAutoNum type="arabicPeriod"/>
            </a:pPr>
            <a:r>
              <a:rPr lang="en-GB" dirty="0" smtClean="0"/>
              <a:t>Order and specific responses – easy to understand</a:t>
            </a:r>
          </a:p>
          <a:p>
            <a:pPr marL="514350" indent="-514350">
              <a:buFont typeface="+mj-lt"/>
              <a:buAutoNum type="arabicPeriod"/>
            </a:pPr>
            <a:r>
              <a:rPr lang="en-GB" dirty="0" smtClean="0"/>
              <a:t>Easy to develop median and modal data for comparisons</a:t>
            </a:r>
          </a:p>
          <a:p>
            <a:pPr marL="0" indent="0">
              <a:buNone/>
            </a:pPr>
            <a:endParaRPr lang="en-GB" dirty="0"/>
          </a:p>
          <a:p>
            <a:pPr marL="0" indent="0">
              <a:buNone/>
            </a:pPr>
            <a:r>
              <a:rPr lang="en-GB" dirty="0" smtClean="0"/>
              <a:t>Disadvantages</a:t>
            </a:r>
          </a:p>
          <a:p>
            <a:pPr marL="0" indent="0">
              <a:buNone/>
            </a:pPr>
            <a:endParaRPr lang="en-GB" dirty="0" smtClean="0"/>
          </a:p>
          <a:p>
            <a:pPr marL="514350" indent="-514350">
              <a:buFont typeface="+mj-lt"/>
              <a:buAutoNum type="arabicPeriod"/>
            </a:pPr>
            <a:r>
              <a:rPr lang="en-GB" dirty="0" smtClean="0"/>
              <a:t>Responses are specific and </a:t>
            </a:r>
            <a:r>
              <a:rPr lang="en-GB" dirty="0" err="1" smtClean="0"/>
              <a:t>uni</a:t>
            </a:r>
            <a:r>
              <a:rPr lang="en-GB" dirty="0" smtClean="0"/>
              <a:t>-dimensional</a:t>
            </a:r>
          </a:p>
          <a:p>
            <a:pPr marL="514350" indent="-514350">
              <a:buFont typeface="+mj-lt"/>
              <a:buAutoNum type="arabicPeriod"/>
            </a:pPr>
            <a:r>
              <a:rPr lang="en-GB" dirty="0" smtClean="0"/>
              <a:t>Differences between responses are unequal and subjective.</a:t>
            </a:r>
            <a:endParaRPr lang="en-GB" dirty="0"/>
          </a:p>
        </p:txBody>
      </p:sp>
    </p:spTree>
    <p:extLst>
      <p:ext uri="{BB962C8B-B14F-4D97-AF65-F5344CB8AC3E}">
        <p14:creationId xmlns:p14="http://schemas.microsoft.com/office/powerpoint/2010/main" val="2509907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10: </a:t>
            </a:r>
            <a:r>
              <a:rPr lang="en-GB" altLang="en-US" sz="2000" dirty="0">
                <a:latin typeface="Calibri" panose="020F0502020204030204" pitchFamily="34" charset="0"/>
                <a:ea typeface="Times New Roman" panose="02020603050405020304" pitchFamily="18" charset="0"/>
                <a:cs typeface="Calibri" panose="020F0502020204030204" pitchFamily="34" charset="0"/>
              </a:rPr>
              <a:t>There is no </a:t>
            </a:r>
            <a:r>
              <a:rPr lang="en-GB" altLang="en-US" sz="2000" dirty="0" smtClean="0">
                <a:latin typeface="Calibri" panose="020F0502020204030204" pitchFamily="34" charset="0"/>
                <a:ea typeface="Times New Roman" panose="02020603050405020304" pitchFamily="18" charset="0"/>
                <a:cs typeface="Calibri" panose="020F0502020204030204" pitchFamily="34" charset="0"/>
              </a:rPr>
              <a:t>difference </a:t>
            </a:r>
            <a:r>
              <a:rPr lang="en-GB" altLang="en-US" sz="2000" dirty="0">
                <a:latin typeface="Calibri" panose="020F0502020204030204" pitchFamily="34" charset="0"/>
                <a:ea typeface="Times New Roman" panose="02020603050405020304" pitchFamily="18" charset="0"/>
                <a:cs typeface="Calibri" panose="020F0502020204030204" pitchFamily="34" charset="0"/>
              </a:rPr>
              <a:t>in BMI between socio-economic group. Is this statement true or false. Explain your answer in a short paragraph and include relevant supporting evidence / data. </a:t>
            </a:r>
            <a:endParaRPr lang="en-GB" sz="2000" dirty="0"/>
          </a:p>
        </p:txBody>
      </p:sp>
      <p:sp>
        <p:nvSpPr>
          <p:cNvPr id="3" name="Content Placeholder 2"/>
          <p:cNvSpPr>
            <a:spLocks noGrp="1"/>
          </p:cNvSpPr>
          <p:nvPr>
            <p:ph idx="1"/>
          </p:nvPr>
        </p:nvSpPr>
        <p:spPr/>
        <p:txBody>
          <a:bodyPr/>
          <a:lstStyle/>
          <a:p>
            <a:pPr marL="0" indent="0" algn="ctr">
              <a:buNone/>
            </a:pPr>
            <a:r>
              <a:rPr lang="en-GB" dirty="0" smtClean="0">
                <a:solidFill>
                  <a:srgbClr val="FF0000"/>
                </a:solidFill>
              </a:rPr>
              <a:t>Conduct using a Non-parametric ANOVA (</a:t>
            </a:r>
            <a:r>
              <a:rPr lang="en-GB" dirty="0" err="1" smtClean="0">
                <a:solidFill>
                  <a:srgbClr val="FF0000"/>
                </a:solidFill>
              </a:rPr>
              <a:t>Kurskal</a:t>
            </a:r>
            <a:r>
              <a:rPr lang="en-GB" dirty="0" smtClean="0">
                <a:solidFill>
                  <a:srgbClr val="FF0000"/>
                </a:solidFill>
              </a:rPr>
              <a:t>-Wallis)</a:t>
            </a:r>
          </a:p>
          <a:p>
            <a:pPr marL="0" indent="0">
              <a:buNone/>
            </a:pPr>
            <a:r>
              <a:rPr lang="en-GB" dirty="0" smtClean="0"/>
              <a:t>Analysis of relationship between socio-economic status and BMI (figure2) supports the null hypothesis that there is no influence of SEG on BMI levels.</a:t>
            </a:r>
            <a:endParaRPr lang="en-GB" dirty="0"/>
          </a:p>
        </p:txBody>
      </p:sp>
      <p:sp>
        <p:nvSpPr>
          <p:cNvPr id="4" name="Rectangle 1"/>
          <p:cNvSpPr>
            <a:spLocks noChangeArrowheads="1"/>
          </p:cNvSpPr>
          <p:nvPr/>
        </p:nvSpPr>
        <p:spPr bwMode="auto">
          <a:xfrm>
            <a:off x="0" y="-138499"/>
            <a:ext cx="112242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500" b="0" i="0" u="none" strike="noStrike" cap="none" normalizeH="0" baseline="0" dirty="0" smtClean="0">
                <a:ln>
                  <a:noFill/>
                </a:ln>
                <a:solidFill>
                  <a:schemeClr val="tx1"/>
                </a:solidFill>
                <a:effectLst/>
              </a:rPr>
              <a:t> </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graphicFrame>
        <p:nvGraphicFramePr>
          <p:cNvPr id="5" name="Chart 4"/>
          <p:cNvGraphicFramePr>
            <a:graphicFrameLocks/>
          </p:cNvGraphicFramePr>
          <p:nvPr>
            <p:extLst>
              <p:ext uri="{D42A27DB-BD31-4B8C-83A1-F6EECF244321}">
                <p14:modId xmlns:p14="http://schemas.microsoft.com/office/powerpoint/2010/main" val="2237868948"/>
              </p:ext>
            </p:extLst>
          </p:nvPr>
        </p:nvGraphicFramePr>
        <p:xfrm>
          <a:off x="3867510" y="3326920"/>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p:cNvSpPr txBox="1"/>
          <p:nvPr/>
        </p:nvSpPr>
        <p:spPr>
          <a:xfrm>
            <a:off x="4011283" y="6070120"/>
            <a:ext cx="5103962" cy="369332"/>
          </a:xfrm>
          <a:prstGeom prst="rect">
            <a:avLst/>
          </a:prstGeom>
          <a:noFill/>
        </p:spPr>
        <p:txBody>
          <a:bodyPr wrap="square" rtlCol="0">
            <a:spAutoFit/>
          </a:bodyPr>
          <a:lstStyle/>
          <a:p>
            <a:r>
              <a:rPr lang="en-GB" dirty="0" smtClean="0"/>
              <a:t>Figure 2: Comparison of BMI by SEG</a:t>
            </a:r>
            <a:endParaRPr lang="en-GB" dirty="0"/>
          </a:p>
        </p:txBody>
      </p:sp>
    </p:spTree>
    <p:extLst>
      <p:ext uri="{BB962C8B-B14F-4D97-AF65-F5344CB8AC3E}">
        <p14:creationId xmlns:p14="http://schemas.microsoft.com/office/powerpoint/2010/main" val="1442367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11:</a:t>
            </a:r>
            <a:r>
              <a:rPr lang="en-GB" sz="3600" dirty="0">
                <a:latin typeface="Calibri" panose="020F0502020204030204" pitchFamily="34" charset="0"/>
                <a:ea typeface="Times New Roman" panose="02020603050405020304" pitchFamily="18" charset="0"/>
              </a:rPr>
              <a:t>Does BMI and percentage body fat provide us with the same information regarding a persons body composition? </a:t>
            </a:r>
            <a:endParaRPr lang="en-GB" dirty="0"/>
          </a:p>
        </p:txBody>
      </p:sp>
      <p:sp>
        <p:nvSpPr>
          <p:cNvPr id="3" name="Content Placeholder 2"/>
          <p:cNvSpPr>
            <a:spLocks noGrp="1"/>
          </p:cNvSpPr>
          <p:nvPr>
            <p:ph idx="1"/>
          </p:nvPr>
        </p:nvSpPr>
        <p:spPr/>
        <p:txBody>
          <a:bodyPr/>
          <a:lstStyle/>
          <a:p>
            <a:pPr marL="0" indent="0" algn="ctr">
              <a:buNone/>
            </a:pPr>
            <a:r>
              <a:rPr lang="en-GB" dirty="0" smtClean="0"/>
              <a:t>Conduct a Paired T-Test</a:t>
            </a:r>
          </a:p>
          <a:p>
            <a:pPr marL="0" indent="0">
              <a:buNone/>
            </a:pPr>
            <a:endParaRPr lang="en-GB" dirty="0"/>
          </a:p>
          <a:p>
            <a:pPr marL="0" indent="0">
              <a:buNone/>
            </a:pPr>
            <a:r>
              <a:rPr lang="en-GB" dirty="0" smtClean="0"/>
              <a:t>Percentage body fat (23.9</a:t>
            </a:r>
            <a:r>
              <a:rPr lang="en-GB" dirty="0" smtClean="0"/>
              <a:t>±</a:t>
            </a:r>
            <a:r>
              <a:rPr lang="en-GB" dirty="0" smtClean="0"/>
              <a:t>4.9%) provides the same relative information (t(30)=-6.039, p&lt;.001) as BMI (26.2</a:t>
            </a:r>
            <a:r>
              <a:rPr lang="en-GB" dirty="0" smtClean="0"/>
              <a:t>±3.4 kg/m</a:t>
            </a:r>
            <a:r>
              <a:rPr lang="en-GB" baseline="30000" dirty="0" smtClean="0"/>
              <a:t>2</a:t>
            </a:r>
            <a:r>
              <a:rPr lang="en-GB" dirty="0" smtClean="0"/>
              <a:t>) regarding a persons level of fatness.</a:t>
            </a:r>
            <a:endParaRPr lang="en-GB" dirty="0"/>
          </a:p>
        </p:txBody>
      </p:sp>
    </p:spTree>
    <p:extLst>
      <p:ext uri="{BB962C8B-B14F-4D97-AF65-F5344CB8AC3E}">
        <p14:creationId xmlns:p14="http://schemas.microsoft.com/office/powerpoint/2010/main" val="2423117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12:</a:t>
            </a:r>
            <a:r>
              <a:rPr lang="en-GB" dirty="0">
                <a:latin typeface="Calibri" panose="020F0502020204030204" pitchFamily="34" charset="0"/>
                <a:ea typeface="Times New Roman" panose="02020603050405020304" pitchFamily="18" charset="0"/>
              </a:rPr>
              <a:t>Does this relationship hold if the group is split specifically for both men and women? </a:t>
            </a:r>
            <a:endParaRPr lang="en-GB" dirty="0"/>
          </a:p>
        </p:txBody>
      </p:sp>
      <p:sp>
        <p:nvSpPr>
          <p:cNvPr id="3" name="Content Placeholder 2"/>
          <p:cNvSpPr>
            <a:spLocks noGrp="1"/>
          </p:cNvSpPr>
          <p:nvPr>
            <p:ph idx="1"/>
          </p:nvPr>
        </p:nvSpPr>
        <p:spPr/>
        <p:txBody>
          <a:bodyPr/>
          <a:lstStyle/>
          <a:p>
            <a:pPr marL="0" indent="0">
              <a:buNone/>
            </a:pPr>
            <a:r>
              <a:rPr lang="en-GB" dirty="0" smtClean="0"/>
              <a:t>The relationship between percentage body fat and BMI is independent of gender. </a:t>
            </a:r>
            <a:endParaRPr lang="en-GB" dirty="0"/>
          </a:p>
          <a:p>
            <a:pPr marL="0" indent="0">
              <a:buNone/>
            </a:pPr>
            <a:endParaRPr lang="en-GB" dirty="0" smtClean="0"/>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671760260"/>
              </p:ext>
            </p:extLst>
          </p:nvPr>
        </p:nvGraphicFramePr>
        <p:xfrm>
          <a:off x="3712623" y="2586562"/>
          <a:ext cx="4594225" cy="1219200"/>
        </p:xfrm>
        <a:graphic>
          <a:graphicData uri="http://schemas.openxmlformats.org/drawingml/2006/table">
            <a:tbl>
              <a:tblPr>
                <a:tableStyleId>{5C22544A-7EE6-4342-B048-85BDC9FD1C3A}</a:tableStyleId>
              </a:tblPr>
              <a:tblGrid>
                <a:gridCol w="497205">
                  <a:extLst>
                    <a:ext uri="{9D8B030D-6E8A-4147-A177-3AD203B41FA5}">
                      <a16:colId xmlns:a16="http://schemas.microsoft.com/office/drawing/2014/main" val="1304915373"/>
                    </a:ext>
                  </a:extLst>
                </a:gridCol>
                <a:gridCol w="653415">
                  <a:extLst>
                    <a:ext uri="{9D8B030D-6E8A-4147-A177-3AD203B41FA5}">
                      <a16:colId xmlns:a16="http://schemas.microsoft.com/office/drawing/2014/main" val="353992028"/>
                    </a:ext>
                  </a:extLst>
                </a:gridCol>
                <a:gridCol w="653415">
                  <a:extLst>
                    <a:ext uri="{9D8B030D-6E8A-4147-A177-3AD203B41FA5}">
                      <a16:colId xmlns:a16="http://schemas.microsoft.com/office/drawing/2014/main" val="2303351515"/>
                    </a:ext>
                  </a:extLst>
                </a:gridCol>
                <a:gridCol w="916940">
                  <a:extLst>
                    <a:ext uri="{9D8B030D-6E8A-4147-A177-3AD203B41FA5}">
                      <a16:colId xmlns:a16="http://schemas.microsoft.com/office/drawing/2014/main" val="411599463"/>
                    </a:ext>
                  </a:extLst>
                </a:gridCol>
                <a:gridCol w="936625">
                  <a:extLst>
                    <a:ext uri="{9D8B030D-6E8A-4147-A177-3AD203B41FA5}">
                      <a16:colId xmlns:a16="http://schemas.microsoft.com/office/drawing/2014/main" val="2375824723"/>
                    </a:ext>
                  </a:extLst>
                </a:gridCol>
                <a:gridCol w="936625">
                  <a:extLst>
                    <a:ext uri="{9D8B030D-6E8A-4147-A177-3AD203B41FA5}">
                      <a16:colId xmlns:a16="http://schemas.microsoft.com/office/drawing/2014/main" val="1613120796"/>
                    </a:ext>
                  </a:extLst>
                </a:gridCol>
              </a:tblGrid>
              <a:tr h="0">
                <a:tc gridSpan="6">
                  <a:txBody>
                    <a:bodyPr/>
                    <a:lstStyle/>
                    <a:p>
                      <a:pPr marL="38100" marR="38100" algn="ctr">
                        <a:lnSpc>
                          <a:spcPts val="1600"/>
                        </a:lnSpc>
                        <a:spcAft>
                          <a:spcPts val="0"/>
                        </a:spcAft>
                      </a:pPr>
                      <a:r>
                        <a:rPr lang="en-GB" sz="1100">
                          <a:effectLst/>
                        </a:rPr>
                        <a:t>Paired Samples Statistics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58025729"/>
                  </a:ext>
                </a:extLst>
              </a:tr>
              <a:tr h="0">
                <a:tc gridSpan="2">
                  <a:txBody>
                    <a:bodyPr/>
                    <a:lstStyle/>
                    <a:p>
                      <a:pPr>
                        <a:lnSpc>
                          <a:spcPct val="107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900">
                          <a:effectLst/>
                        </a:rPr>
                        <a:t>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Std. Deviation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Std. Error 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934843916"/>
                  </a:ext>
                </a:extLst>
              </a:tr>
              <a:tr h="0">
                <a:tc rowSpan="2">
                  <a:txBody>
                    <a:bodyPr/>
                    <a:lstStyle/>
                    <a:p>
                      <a:pPr marL="38100" marR="38100">
                        <a:lnSpc>
                          <a:spcPts val="1600"/>
                        </a:lnSpc>
                        <a:spcAft>
                          <a:spcPts val="0"/>
                        </a:spcAft>
                      </a:pPr>
                      <a:r>
                        <a:rPr lang="en-GB" sz="900">
                          <a:effectLst/>
                        </a:rPr>
                        <a:t>Pair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MBF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21.4375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3.91525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.97881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912246694"/>
                  </a:ext>
                </a:extLst>
              </a:tr>
              <a:tr h="0">
                <a:tc vMerge="1">
                  <a:txBody>
                    <a:bodyPr/>
                    <a:lstStyle/>
                    <a:p>
                      <a:endParaRPr lang="en-GB"/>
                    </a:p>
                  </a:txBody>
                  <a:tcPr/>
                </a:tc>
                <a:tc>
                  <a:txBody>
                    <a:bodyPr/>
                    <a:lstStyle/>
                    <a:p>
                      <a:pPr marL="38100" marR="38100">
                        <a:lnSpc>
                          <a:spcPts val="1600"/>
                        </a:lnSpc>
                        <a:spcAft>
                          <a:spcPts val="0"/>
                        </a:spcAft>
                      </a:pPr>
                      <a:r>
                        <a:rPr lang="en-GB" sz="900">
                          <a:effectLst/>
                        </a:rPr>
                        <a:t>MBMI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24.2563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2.57604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.64401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941968059"/>
                  </a:ext>
                </a:extLst>
              </a:tr>
              <a:tr h="0">
                <a:tc rowSpan="2">
                  <a:txBody>
                    <a:bodyPr/>
                    <a:lstStyle/>
                    <a:p>
                      <a:pPr marL="38100" marR="38100">
                        <a:lnSpc>
                          <a:spcPts val="1600"/>
                        </a:lnSpc>
                        <a:spcAft>
                          <a:spcPts val="0"/>
                        </a:spcAft>
                      </a:pPr>
                      <a:r>
                        <a:rPr lang="en-GB" sz="900">
                          <a:effectLst/>
                        </a:rPr>
                        <a:t>Pair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FBM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26.5333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4.51769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1.16646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63771144"/>
                  </a:ext>
                </a:extLst>
              </a:tr>
              <a:tr h="0">
                <a:tc vMerge="1">
                  <a:txBody>
                    <a:bodyPr/>
                    <a:lstStyle/>
                    <a:p>
                      <a:endParaRPr lang="en-GB"/>
                    </a:p>
                  </a:txBody>
                  <a:tcPr/>
                </a:tc>
                <a:tc>
                  <a:txBody>
                    <a:bodyPr/>
                    <a:lstStyle/>
                    <a:p>
                      <a:pPr marL="38100" marR="38100">
                        <a:lnSpc>
                          <a:spcPts val="1600"/>
                        </a:lnSpc>
                        <a:spcAft>
                          <a:spcPts val="0"/>
                        </a:spcAft>
                      </a:pPr>
                      <a:r>
                        <a:rPr lang="en-GB" sz="900">
                          <a:effectLst/>
                        </a:rPr>
                        <a:t>FBMI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28.3133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2.96428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dirty="0">
                          <a:effectLst/>
                        </a:rPr>
                        <a:t>.76537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12974786"/>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134857651"/>
              </p:ext>
            </p:extLst>
          </p:nvPr>
        </p:nvGraphicFramePr>
        <p:xfrm>
          <a:off x="1685314" y="4561052"/>
          <a:ext cx="9235440" cy="1422400"/>
        </p:xfrm>
        <a:graphic>
          <a:graphicData uri="http://schemas.openxmlformats.org/drawingml/2006/table">
            <a:tbl>
              <a:tblPr>
                <a:tableStyleId>{5C22544A-7EE6-4342-B048-85BDC9FD1C3A}</a:tableStyleId>
              </a:tblPr>
              <a:tblGrid>
                <a:gridCol w="1005205">
                  <a:extLst>
                    <a:ext uri="{9D8B030D-6E8A-4147-A177-3AD203B41FA5}">
                      <a16:colId xmlns:a16="http://schemas.microsoft.com/office/drawing/2014/main" val="4076943305"/>
                    </a:ext>
                  </a:extLst>
                </a:gridCol>
                <a:gridCol w="858520">
                  <a:extLst>
                    <a:ext uri="{9D8B030D-6E8A-4147-A177-3AD203B41FA5}">
                      <a16:colId xmlns:a16="http://schemas.microsoft.com/office/drawing/2014/main" val="1081413432"/>
                    </a:ext>
                  </a:extLst>
                </a:gridCol>
                <a:gridCol w="984250">
                  <a:extLst>
                    <a:ext uri="{9D8B030D-6E8A-4147-A177-3AD203B41FA5}">
                      <a16:colId xmlns:a16="http://schemas.microsoft.com/office/drawing/2014/main" val="2516347309"/>
                    </a:ext>
                  </a:extLst>
                </a:gridCol>
                <a:gridCol w="1005205">
                  <a:extLst>
                    <a:ext uri="{9D8B030D-6E8A-4147-A177-3AD203B41FA5}">
                      <a16:colId xmlns:a16="http://schemas.microsoft.com/office/drawing/2014/main" val="1788203002"/>
                    </a:ext>
                  </a:extLst>
                </a:gridCol>
                <a:gridCol w="1005205">
                  <a:extLst>
                    <a:ext uri="{9D8B030D-6E8A-4147-A177-3AD203B41FA5}">
                      <a16:colId xmlns:a16="http://schemas.microsoft.com/office/drawing/2014/main" val="2837421776"/>
                    </a:ext>
                  </a:extLst>
                </a:gridCol>
                <a:gridCol w="1005205">
                  <a:extLst>
                    <a:ext uri="{9D8B030D-6E8A-4147-A177-3AD203B41FA5}">
                      <a16:colId xmlns:a16="http://schemas.microsoft.com/office/drawing/2014/main" val="1482029609"/>
                    </a:ext>
                  </a:extLst>
                </a:gridCol>
                <a:gridCol w="1005205">
                  <a:extLst>
                    <a:ext uri="{9D8B030D-6E8A-4147-A177-3AD203B41FA5}">
                      <a16:colId xmlns:a16="http://schemas.microsoft.com/office/drawing/2014/main" val="363640126"/>
                    </a:ext>
                  </a:extLst>
                </a:gridCol>
                <a:gridCol w="701675">
                  <a:extLst>
                    <a:ext uri="{9D8B030D-6E8A-4147-A177-3AD203B41FA5}">
                      <a16:colId xmlns:a16="http://schemas.microsoft.com/office/drawing/2014/main" val="2509240175"/>
                    </a:ext>
                  </a:extLst>
                </a:gridCol>
                <a:gridCol w="701675">
                  <a:extLst>
                    <a:ext uri="{9D8B030D-6E8A-4147-A177-3AD203B41FA5}">
                      <a16:colId xmlns:a16="http://schemas.microsoft.com/office/drawing/2014/main" val="2171583825"/>
                    </a:ext>
                  </a:extLst>
                </a:gridCol>
                <a:gridCol w="963295">
                  <a:extLst>
                    <a:ext uri="{9D8B030D-6E8A-4147-A177-3AD203B41FA5}">
                      <a16:colId xmlns:a16="http://schemas.microsoft.com/office/drawing/2014/main" val="1074406804"/>
                    </a:ext>
                  </a:extLst>
                </a:gridCol>
              </a:tblGrid>
              <a:tr h="0">
                <a:tc gridSpan="10">
                  <a:txBody>
                    <a:bodyPr/>
                    <a:lstStyle/>
                    <a:p>
                      <a:pPr marL="38100" marR="38100" algn="ctr">
                        <a:lnSpc>
                          <a:spcPts val="1600"/>
                        </a:lnSpc>
                        <a:spcAft>
                          <a:spcPts val="0"/>
                        </a:spcAft>
                      </a:pPr>
                      <a:r>
                        <a:rPr lang="en-GB" sz="1100">
                          <a:effectLst/>
                        </a:rPr>
                        <a:t>Paired Samples Test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37830004"/>
                  </a:ext>
                </a:extLst>
              </a:tr>
              <a:tr h="0">
                <a:tc rowSpan="3" gridSpan="2">
                  <a:txBody>
                    <a:bodyPr/>
                    <a:lstStyle/>
                    <a:p>
                      <a:pPr>
                        <a:lnSpc>
                          <a:spcPct val="107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3" hMerge="1">
                  <a:txBody>
                    <a:bodyPr/>
                    <a:lstStyle/>
                    <a:p>
                      <a:endParaRPr lang="en-GB"/>
                    </a:p>
                  </a:txBody>
                  <a:tcPr/>
                </a:tc>
                <a:tc gridSpan="5">
                  <a:txBody>
                    <a:bodyPr/>
                    <a:lstStyle/>
                    <a:p>
                      <a:pPr marL="38100" marR="38100" algn="ctr">
                        <a:lnSpc>
                          <a:spcPts val="1600"/>
                        </a:lnSpc>
                        <a:spcAft>
                          <a:spcPts val="0"/>
                        </a:spcAft>
                      </a:pPr>
                      <a:r>
                        <a:rPr lang="en-GB" sz="900">
                          <a:effectLst/>
                        </a:rPr>
                        <a:t>Paired Differences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rowSpan="3">
                  <a:txBody>
                    <a:bodyPr/>
                    <a:lstStyle/>
                    <a:p>
                      <a:pPr marL="38100" marR="38100" algn="ctr">
                        <a:lnSpc>
                          <a:spcPts val="1600"/>
                        </a:lnSpc>
                        <a:spcAft>
                          <a:spcPts val="0"/>
                        </a:spcAft>
                      </a:pPr>
                      <a:r>
                        <a:rPr lang="en-GB" sz="900">
                          <a:effectLst/>
                        </a:rPr>
                        <a:t>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3">
                  <a:txBody>
                    <a:bodyPr/>
                    <a:lstStyle/>
                    <a:p>
                      <a:pPr marL="38100" marR="38100" algn="ctr">
                        <a:lnSpc>
                          <a:spcPts val="1600"/>
                        </a:lnSpc>
                        <a:spcAft>
                          <a:spcPts val="0"/>
                        </a:spcAft>
                      </a:pPr>
                      <a:r>
                        <a:rPr lang="en-GB" sz="900">
                          <a:effectLst/>
                        </a:rPr>
                        <a:t>df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3">
                  <a:txBody>
                    <a:bodyPr/>
                    <a:lstStyle/>
                    <a:p>
                      <a:pPr marL="38100" marR="38100" algn="ctr">
                        <a:lnSpc>
                          <a:spcPts val="1600"/>
                        </a:lnSpc>
                        <a:spcAft>
                          <a:spcPts val="0"/>
                        </a:spcAft>
                      </a:pPr>
                      <a:r>
                        <a:rPr lang="en-GB" sz="900">
                          <a:effectLst/>
                        </a:rPr>
                        <a:t>Sig.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20644318"/>
                  </a:ext>
                </a:extLst>
              </a:tr>
              <a:tr h="0">
                <a:tc gridSpan="2" vMerge="1">
                  <a:txBody>
                    <a:bodyPr/>
                    <a:lstStyle/>
                    <a:p>
                      <a:endParaRPr lang="en-GB"/>
                    </a:p>
                  </a:txBody>
                  <a:tcPr/>
                </a:tc>
                <a:tc hMerge="1" vMerge="1">
                  <a:txBody>
                    <a:bodyPr/>
                    <a:lstStyle/>
                    <a:p>
                      <a:endParaRPr lang="en-GB"/>
                    </a:p>
                  </a:txBody>
                  <a:tcPr/>
                </a:tc>
                <a:tc rowSpan="2">
                  <a:txBody>
                    <a:bodyPr/>
                    <a:lstStyle/>
                    <a:p>
                      <a:pPr marL="38100" marR="38100" algn="ctr">
                        <a:lnSpc>
                          <a:spcPts val="1600"/>
                        </a:lnSpc>
                        <a:spcAft>
                          <a:spcPts val="0"/>
                        </a:spcAft>
                      </a:pPr>
                      <a:r>
                        <a:rPr lang="en-GB" sz="900">
                          <a:effectLst/>
                        </a:rPr>
                        <a:t>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900">
                          <a:effectLst/>
                        </a:rPr>
                        <a:t>Std. Deviation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900">
                          <a:effectLst/>
                        </a:rPr>
                        <a:t>Std. Error 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gridSpan="2">
                  <a:txBody>
                    <a:bodyPr/>
                    <a:lstStyle/>
                    <a:p>
                      <a:pPr marL="38100" marR="38100" algn="ctr">
                        <a:lnSpc>
                          <a:spcPts val="1600"/>
                        </a:lnSpc>
                        <a:spcAft>
                          <a:spcPts val="0"/>
                        </a:spcAft>
                      </a:pPr>
                      <a:r>
                        <a:rPr lang="en-GB" sz="900">
                          <a:effectLst/>
                        </a:rPr>
                        <a:t>95% Confidence Interval of the Difference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847391899"/>
                  </a:ext>
                </a:extLst>
              </a:tr>
              <a:tr h="0">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900">
                          <a:effectLst/>
                        </a:rPr>
                        <a:t>Lower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Upper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193831517"/>
                  </a:ext>
                </a:extLst>
              </a:tr>
              <a:tr h="0">
                <a:tc>
                  <a:txBody>
                    <a:bodyPr/>
                    <a:lstStyle/>
                    <a:p>
                      <a:pPr marL="38100" marR="38100">
                        <a:lnSpc>
                          <a:spcPts val="1600"/>
                        </a:lnSpc>
                        <a:spcAft>
                          <a:spcPts val="0"/>
                        </a:spcAft>
                      </a:pPr>
                      <a:r>
                        <a:rPr lang="en-GB" sz="900">
                          <a:effectLst/>
                        </a:rPr>
                        <a:t>Pair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MBF - MBMI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-2.81875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2.01435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.50359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-3.89212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-1.74538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-5.597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06842931"/>
                  </a:ext>
                </a:extLst>
              </a:tr>
              <a:tr h="0">
                <a:tc>
                  <a:txBody>
                    <a:bodyPr/>
                    <a:lstStyle/>
                    <a:p>
                      <a:pPr marL="38100" marR="38100">
                        <a:lnSpc>
                          <a:spcPts val="1600"/>
                        </a:lnSpc>
                        <a:spcAft>
                          <a:spcPts val="0"/>
                        </a:spcAft>
                      </a:pPr>
                      <a:r>
                        <a:rPr lang="en-GB" sz="900">
                          <a:effectLst/>
                        </a:rPr>
                        <a:t>Pair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FBM - FBMI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-1.78000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2.19682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.56722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-2.99656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-.56344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-3.138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dirty="0">
                          <a:effectLst/>
                        </a:rPr>
                        <a:t>.007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818967764"/>
                  </a:ext>
                </a:extLst>
              </a:tr>
            </a:tbl>
          </a:graphicData>
        </a:graphic>
      </p:graphicFrame>
    </p:spTree>
    <p:extLst>
      <p:ext uri="{BB962C8B-B14F-4D97-AF65-F5344CB8AC3E}">
        <p14:creationId xmlns:p14="http://schemas.microsoft.com/office/powerpoint/2010/main" val="1663095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3086"/>
          </a:xfrm>
        </p:spPr>
        <p:txBody>
          <a:bodyPr>
            <a:normAutofit fontScale="90000"/>
          </a:bodyPr>
          <a:lstStyle/>
          <a:p>
            <a:r>
              <a:rPr lang="en-GB" dirty="0" smtClean="0"/>
              <a:t>13:</a:t>
            </a:r>
            <a:r>
              <a:rPr lang="en-GB" dirty="0"/>
              <a:t>Describe the main procedures and protocols that are required prior to conducting an interview. </a:t>
            </a:r>
          </a:p>
        </p:txBody>
      </p:sp>
      <p:sp>
        <p:nvSpPr>
          <p:cNvPr id="4" name="Content Placeholder 3"/>
          <p:cNvSpPr>
            <a:spLocks noGrp="1"/>
          </p:cNvSpPr>
          <p:nvPr>
            <p:ph sz="half" idx="1"/>
          </p:nvPr>
        </p:nvSpPr>
        <p:spPr>
          <a:xfrm>
            <a:off x="241539" y="1581509"/>
            <a:ext cx="6251275" cy="4595454"/>
          </a:xfrm>
        </p:spPr>
        <p:txBody>
          <a:bodyPr>
            <a:normAutofit fontScale="70000" lnSpcReduction="20000"/>
          </a:bodyPr>
          <a:lstStyle/>
          <a:p>
            <a:pPr marL="0" indent="0">
              <a:buNone/>
            </a:pPr>
            <a:r>
              <a:rPr lang="en-GB" sz="2200" dirty="0" smtClean="0">
                <a:solidFill>
                  <a:srgbClr val="FF0000"/>
                </a:solidFill>
              </a:rPr>
              <a:t>Pre</a:t>
            </a:r>
          </a:p>
          <a:p>
            <a:pPr marL="0" indent="0">
              <a:buNone/>
            </a:pPr>
            <a:r>
              <a:rPr lang="en-GB" sz="2200" dirty="0" smtClean="0"/>
              <a:t>Recruit participants</a:t>
            </a:r>
          </a:p>
          <a:p>
            <a:pPr marL="0" indent="0">
              <a:buNone/>
            </a:pPr>
            <a:r>
              <a:rPr lang="en-GB" sz="2200" dirty="0" smtClean="0"/>
              <a:t>Provide pre-interview information on the topic and scope of research</a:t>
            </a:r>
          </a:p>
          <a:p>
            <a:pPr marL="0" indent="0">
              <a:buNone/>
            </a:pPr>
            <a:r>
              <a:rPr lang="en-GB" sz="2200" dirty="0" smtClean="0"/>
              <a:t>Obtain written consent</a:t>
            </a:r>
          </a:p>
          <a:p>
            <a:pPr marL="0" indent="0">
              <a:buNone/>
            </a:pPr>
            <a:r>
              <a:rPr lang="en-GB" sz="2200" dirty="0" smtClean="0"/>
              <a:t>Plan the questions to be asked</a:t>
            </a:r>
          </a:p>
          <a:p>
            <a:pPr marL="0" indent="0">
              <a:buNone/>
            </a:pPr>
            <a:r>
              <a:rPr lang="en-GB" sz="2200" dirty="0" smtClean="0">
                <a:solidFill>
                  <a:srgbClr val="FF0000"/>
                </a:solidFill>
              </a:rPr>
              <a:t>During</a:t>
            </a:r>
          </a:p>
          <a:p>
            <a:pPr marL="0" indent="0">
              <a:buNone/>
            </a:pPr>
            <a:r>
              <a:rPr lang="en-GB" sz="2200" dirty="0" smtClean="0"/>
              <a:t>Arrive on time &amp; make sure the environment is conducive</a:t>
            </a:r>
          </a:p>
          <a:p>
            <a:pPr marL="0" indent="0">
              <a:buNone/>
            </a:pPr>
            <a:r>
              <a:rPr lang="en-GB" sz="2200" dirty="0" smtClean="0"/>
              <a:t>Note the name and details of the interviewee.</a:t>
            </a:r>
          </a:p>
          <a:p>
            <a:pPr marL="0" indent="0">
              <a:buNone/>
            </a:pPr>
            <a:r>
              <a:rPr lang="en-GB" sz="2200" dirty="0" smtClean="0"/>
              <a:t>Gain permission to use / record the data for your research and in what context</a:t>
            </a:r>
          </a:p>
          <a:p>
            <a:pPr marL="0" indent="0">
              <a:buNone/>
            </a:pPr>
            <a:r>
              <a:rPr lang="en-GB" sz="2200" dirty="0" smtClean="0"/>
              <a:t>Respect time</a:t>
            </a:r>
          </a:p>
          <a:p>
            <a:pPr marL="0" indent="0">
              <a:buNone/>
            </a:pPr>
            <a:r>
              <a:rPr lang="en-GB" sz="2200" dirty="0" smtClean="0"/>
              <a:t>Thank the interviewee.</a:t>
            </a:r>
          </a:p>
          <a:p>
            <a:pPr marL="0" indent="0">
              <a:buNone/>
            </a:pPr>
            <a:r>
              <a:rPr lang="en-GB" sz="2200" dirty="0" smtClean="0">
                <a:solidFill>
                  <a:srgbClr val="FF0000"/>
                </a:solidFill>
              </a:rPr>
              <a:t>After</a:t>
            </a:r>
          </a:p>
          <a:p>
            <a:pPr marL="0" indent="0">
              <a:buNone/>
            </a:pPr>
            <a:r>
              <a:rPr lang="en-GB" sz="2200" dirty="0" smtClean="0"/>
              <a:t>Transcribe the information</a:t>
            </a:r>
          </a:p>
          <a:p>
            <a:pPr marL="0" indent="0">
              <a:buNone/>
            </a:pPr>
            <a:r>
              <a:rPr lang="en-GB" sz="2200" dirty="0" smtClean="0"/>
              <a:t>Send a thankyou email to interviewees</a:t>
            </a:r>
          </a:p>
          <a:p>
            <a:pPr marL="0" indent="0">
              <a:buNone/>
            </a:pPr>
            <a:r>
              <a:rPr lang="en-GB" sz="2200" dirty="0" smtClean="0"/>
              <a:t>Cite the interviewee in the research</a:t>
            </a:r>
          </a:p>
          <a:p>
            <a:pPr marL="0" indent="0">
              <a:buNone/>
            </a:pPr>
            <a:r>
              <a:rPr lang="en-GB" sz="2200" dirty="0" smtClean="0"/>
              <a:t>Send the finished article to the interviewee.</a:t>
            </a:r>
          </a:p>
          <a:p>
            <a:pPr marL="0" indent="0">
              <a:buNone/>
            </a:pPr>
            <a:endParaRPr lang="en-GB" sz="2200" dirty="0">
              <a:solidFill>
                <a:srgbClr val="FF0000"/>
              </a:solidFill>
            </a:endParaRPr>
          </a:p>
        </p:txBody>
      </p:sp>
      <p:sp>
        <p:nvSpPr>
          <p:cNvPr id="5" name="Content Placeholder 4"/>
          <p:cNvSpPr>
            <a:spLocks noGrp="1"/>
          </p:cNvSpPr>
          <p:nvPr>
            <p:ph sz="half" idx="2"/>
          </p:nvPr>
        </p:nvSpPr>
        <p:spPr>
          <a:xfrm>
            <a:off x="6718539" y="1653097"/>
            <a:ext cx="5181600" cy="4351338"/>
          </a:xfrm>
        </p:spPr>
        <p:txBody>
          <a:bodyPr>
            <a:normAutofit fontScale="70000" lnSpcReduction="20000"/>
          </a:bodyPr>
          <a:lstStyle/>
          <a:p>
            <a:r>
              <a:rPr lang="en-GB" dirty="0"/>
              <a:t>Make sure the </a:t>
            </a:r>
            <a:r>
              <a:rPr lang="en-GB" b="1" dirty="0"/>
              <a:t>research</a:t>
            </a:r>
            <a:r>
              <a:rPr lang="en-GB" dirty="0"/>
              <a:t> question is clear</a:t>
            </a:r>
            <a:r>
              <a:rPr lang="en-GB" dirty="0" smtClean="0"/>
              <a:t>.</a:t>
            </a:r>
          </a:p>
          <a:p>
            <a:endParaRPr lang="en-GB" dirty="0"/>
          </a:p>
          <a:p>
            <a:r>
              <a:rPr lang="en-GB" dirty="0"/>
              <a:t>Develop a check list of the questions to be asked during the </a:t>
            </a:r>
            <a:r>
              <a:rPr lang="en-GB" b="1" dirty="0"/>
              <a:t>interview</a:t>
            </a:r>
            <a:r>
              <a:rPr lang="en-GB" dirty="0" smtClean="0"/>
              <a:t>.</a:t>
            </a:r>
          </a:p>
          <a:p>
            <a:endParaRPr lang="en-GB" dirty="0"/>
          </a:p>
          <a:p>
            <a:r>
              <a:rPr lang="en-GB" dirty="0"/>
              <a:t>Express clearly the purpose of the </a:t>
            </a:r>
            <a:r>
              <a:rPr lang="en-GB" b="1" dirty="0"/>
              <a:t>interview</a:t>
            </a:r>
            <a:r>
              <a:rPr lang="en-GB" dirty="0" smtClean="0"/>
              <a:t>.</a:t>
            </a:r>
          </a:p>
          <a:p>
            <a:endParaRPr lang="en-GB" dirty="0"/>
          </a:p>
          <a:p>
            <a:r>
              <a:rPr lang="en-GB" dirty="0"/>
              <a:t>Start with a neutral question to facilitate free flow of information</a:t>
            </a:r>
            <a:r>
              <a:rPr lang="en-GB" dirty="0" smtClean="0"/>
              <a:t>.</a:t>
            </a:r>
          </a:p>
          <a:p>
            <a:endParaRPr lang="en-GB" dirty="0"/>
          </a:p>
          <a:p>
            <a:r>
              <a:rPr lang="en-GB" dirty="0"/>
              <a:t>Use open-ended questions so that the respondent can choose his answer.</a:t>
            </a:r>
          </a:p>
          <a:p>
            <a:pPr marL="0" indent="0">
              <a:buNone/>
            </a:pPr>
            <a:endParaRPr lang="en-GB" dirty="0"/>
          </a:p>
        </p:txBody>
      </p:sp>
    </p:spTree>
    <p:extLst>
      <p:ext uri="{BB962C8B-B14F-4D97-AF65-F5344CB8AC3E}">
        <p14:creationId xmlns:p14="http://schemas.microsoft.com/office/powerpoint/2010/main" val="1683134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14: </a:t>
            </a:r>
            <a:r>
              <a:rPr lang="en-GB" sz="3100" dirty="0"/>
              <a:t>Can I say that fitter people have a lower percentage body Fat? – provide description and inferential data to support your statements</a:t>
            </a:r>
            <a:r>
              <a:rPr lang="en-GB" sz="3100" dirty="0" smtClean="0"/>
              <a:t>.</a:t>
            </a:r>
            <a:endParaRPr lang="en-GB" dirty="0"/>
          </a:p>
        </p:txBody>
      </p:sp>
      <p:sp>
        <p:nvSpPr>
          <p:cNvPr id="3" name="Content Placeholder 2"/>
          <p:cNvSpPr>
            <a:spLocks noGrp="1"/>
          </p:cNvSpPr>
          <p:nvPr>
            <p:ph idx="1"/>
          </p:nvPr>
        </p:nvSpPr>
        <p:spPr>
          <a:xfrm>
            <a:off x="648419" y="1802621"/>
            <a:ext cx="10515600" cy="2016005"/>
          </a:xfrm>
        </p:spPr>
        <p:txBody>
          <a:bodyPr/>
          <a:lstStyle/>
          <a:p>
            <a:pPr marL="0" indent="0" algn="ctr">
              <a:buNone/>
            </a:pPr>
            <a:r>
              <a:rPr lang="en-GB" dirty="0" smtClean="0"/>
              <a:t>Conduct a Parametric Correlation</a:t>
            </a:r>
          </a:p>
          <a:p>
            <a:pPr marL="0" indent="0">
              <a:buNone/>
            </a:pPr>
            <a:r>
              <a:rPr lang="en-GB" dirty="0" smtClean="0"/>
              <a:t>Using VO2 max as a measure of fitness, the data demonstrates that people who are fitter are also likely to have lower percentage fat (r(31)=-.774, p&lt;.001) with a moderate effect size(r</a:t>
            </a:r>
            <a:r>
              <a:rPr lang="en-GB" baseline="30000" dirty="0" smtClean="0"/>
              <a:t>2</a:t>
            </a:r>
            <a:r>
              <a:rPr lang="en-GB" dirty="0" smtClean="0"/>
              <a:t>=.599).</a:t>
            </a:r>
            <a:endParaRPr lang="en-GB"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3755365" y="3720861"/>
            <a:ext cx="5112589" cy="2928906"/>
          </a:xfrm>
          <a:prstGeom prst="rect">
            <a:avLst/>
          </a:prstGeom>
          <a:noFill/>
          <a:ln>
            <a:noFill/>
          </a:ln>
        </p:spPr>
      </p:pic>
    </p:spTree>
    <p:extLst>
      <p:ext uri="{BB962C8B-B14F-4D97-AF65-F5344CB8AC3E}">
        <p14:creationId xmlns:p14="http://schemas.microsoft.com/office/powerpoint/2010/main" val="3047515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376</TotalTime>
  <Words>1019</Words>
  <Application>Microsoft Office PowerPoint</Application>
  <PresentationFormat>Widescreen</PresentationFormat>
  <Paragraphs>158</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Research Data Formative Assessment</vt:lpstr>
      <vt:lpstr>Qu1: What is the difference between quantitative and qualitative research? </vt:lpstr>
      <vt:lpstr>Q2:Why is it important for research to be valid? </vt:lpstr>
      <vt:lpstr>Qu3:What is a standard deviation and why is it used to describe data? </vt:lpstr>
      <vt:lpstr>QU4:. Write a sentence that appropriately describes and compares the mean and standard deviation of men and women for the body fat data</vt:lpstr>
      <vt:lpstr>Qu5: What type of data (nominal, ordinal, interval or ratio) is the Likert scale? </vt:lpstr>
      <vt:lpstr>Qu6: Name two criteria that means data is described as non-parametric?</vt:lpstr>
      <vt:lpstr>QU7: Do men or women enjoy sport more? – include the important output data from SPSS</vt:lpstr>
      <vt:lpstr>QU8: Write a null hypothesis for question 7.</vt:lpstr>
      <vt:lpstr>QU9:List 2 advantages and 2 disadvantages of using a Likert scale for a questionnaire. </vt:lpstr>
      <vt:lpstr>10: There is no difference in BMI between socio-economic group. Is this statement true or false. Explain your answer in a short paragraph and include relevant supporting evidence / data. </vt:lpstr>
      <vt:lpstr>11:Does BMI and percentage body fat provide us with the same information regarding a persons body composition? </vt:lpstr>
      <vt:lpstr>12:Does this relationship hold if the group is split specifically for both men and women? </vt:lpstr>
      <vt:lpstr>13:Describe the main procedures and protocols that are required prior to conducting an interview. </vt:lpstr>
      <vt:lpstr>14: Can I say that fitter people have a lower percentage body Fat? – provide description and inferential data to support your statements.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Data Formative Assessment</dc:title>
  <dc:creator>David Gardner</dc:creator>
  <cp:lastModifiedBy>David Gardner</cp:lastModifiedBy>
  <cp:revision>14</cp:revision>
  <dcterms:created xsi:type="dcterms:W3CDTF">2021-03-17T10:25:52Z</dcterms:created>
  <dcterms:modified xsi:type="dcterms:W3CDTF">2021-03-17T16:42:40Z</dcterms:modified>
</cp:coreProperties>
</file>