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327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706DEE-F5BF-A547-9058-433BA1847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F9675F-4481-084C-983B-4F32065603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2283E7-F19B-8649-ACE0-231D66231C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CFE859-76A6-474E-B190-DB850F16F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8C47E-D9A0-E24B-A943-D9256DDA71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374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4E6B5-C0A5-3540-B19E-7C1799F59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D8857-2A40-2A43-A946-8AA5352067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4C80E-7C38-6A4E-AA05-083B8C04D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E2DC8F-086C-E745-9744-3C3A462E3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081F6E-6B0C-2A44-A04F-7F79FCDF31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0891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7D8C8-9594-4044-AEE1-9224656F06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A619E0-82E4-1449-AE53-C8B1798D00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512376-1AD6-514C-B0F7-38678B950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6F680-1E2B-F249-9910-6FF83DFC9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6BDE6E-BFF4-2144-8CD4-7C1972416E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94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4F7DB-2138-E443-947E-F17FC60FD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C833DD-D287-6A42-B9C4-6A3EDD78AA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619FB1-CD83-8843-A0DD-DB7A46A71E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3FE5D8-4385-634C-BE12-6B23A62EC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4624BB-EFBC-FE45-9D72-3E3C4B08F7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FD1C18-6F88-A14A-B84D-0A7634E35F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61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604D5-24B0-2448-BDC5-2C1799CEA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6EDAD7-AD2B-6041-A6A8-3F817C50BC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A85EF5-47F3-9146-8B87-4B3E190D18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E32F81-B1DD-264B-AABE-32FA9D483D4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44CB4D-A4CA-A048-87E3-3AC59555E0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1C502-98D4-384D-B579-DFA24374F4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AD91A4-1D2D-C244-81F4-D35D7F96D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D55C3AD-8A9B-CB49-9A5D-412720ABCD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226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74C27-B6E6-AF4E-B753-A59D8716A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A37338-78F8-F543-ACD2-C3F58A84B6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74D0E0-4D67-CD48-A02C-DD240C2F3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E369FF-CE3F-DA48-A382-D665962D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2760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39528B-F479-E74B-962B-2EB0726E6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0C623D-0700-924C-A4CF-E80C0078C2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A60D79-8BE9-DE4F-AD88-F8D276584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81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294EB-5642-E84D-81BF-4D60723ED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D3D3E-A8FC-754D-B27E-7B8EFC9E8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D3E4C3-5261-C449-A314-91A1B129C9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50CB08-B6F9-6647-97A3-B7A5402692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24C26-0781-8B42-910D-92C1ACD74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9D737-7E63-0648-86A6-E77D2C423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6670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F30F5-F5FC-8148-A8D5-DFEC43BF7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84DD03-BCD5-F141-9F55-DFCA11A8862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ED4A-7262-CF4A-8B7A-C8F69C587AC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11DD8-56B4-2449-BABB-755817512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CA8F4-E008-7140-B4FD-C41E1B899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23A8E-1865-1145-A777-230471BB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952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D01FC-43EF-514C-AF57-FFBF71554D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865A6A-AD09-A548-8462-B66290B6E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C55179-3F84-7342-BC83-51D2B2CE9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97E870-1999-CD49-9B0E-29577D5BB4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C9F406-1E8F-BE4A-AE42-B93965FF28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600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87E03B7-583C-DB4C-8A3E-E7EB644325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70F817-6F9F-6C46-ABE4-9457957029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2F3FD-1CC4-CA44-A34C-DD3A9C438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18223-9E98-5842-9C9A-590AB4314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6F241A-993A-D246-ADF1-1790B00C3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53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48C1DB-3ACB-7F48-B480-40F0D471A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E41C2A-90E5-AC45-953D-7A91FCC04C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7BAA29-1F47-D64D-B5E0-9A97FDA95C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7595C-0650-D741-82E4-4BB5ED98DE47}" type="datetimeFigureOut">
              <a:rPr lang="en-US" smtClean="0"/>
              <a:t>9/26/22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C72A2-A78F-944B-9E3A-DB85F4C6F37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0B84A9-14D7-0341-8526-04BD4D64A7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07BAD4-131E-F644-BE10-D9A6942BFF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12654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E5B45-6368-824F-A5B4-3A9D020712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Cymorth 6007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55B6C6-80BD-AD4E-A9C8-7B01A45D0C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87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409CE-BB30-9D4B-B8F8-38989475F5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03345-3764-EA47-BDC6-405AB404D7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fontAlgn="base"/>
            <a:r>
              <a:rPr lang="cy-GB" dirty="0"/>
              <a:t>Cynllunio a strwythuro’r aseiniad</a:t>
            </a:r>
          </a:p>
          <a:p>
            <a:pPr fontAlgn="base"/>
            <a:r>
              <a:rPr lang="cy-GB" dirty="0"/>
              <a:t>Dod o hyd i lenyddiaeth addas wedi’i seilio ar ddigwyddiad critigol</a:t>
            </a:r>
          </a:p>
          <a:p>
            <a:pPr fontAlgn="base"/>
            <a:r>
              <a:rPr lang="cy-GB" dirty="0"/>
              <a:t>Adolygu llenyddiaeth</a:t>
            </a:r>
          </a:p>
          <a:p>
            <a:pPr fontAlgn="base"/>
            <a:r>
              <a:rPr lang="cy-GB" dirty="0"/>
              <a:t>Bod yn gritigol wrth drin gwaith</a:t>
            </a:r>
          </a:p>
          <a:p>
            <a:pPr fontAlgn="base"/>
            <a:r>
              <a:rPr lang="cy-GB" dirty="0"/>
              <a:t>Cyfle i drafod eich aseiniad yn gyffredinol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9133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E7F785-BC30-7B41-8C8B-9B540A4DF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Cynllunio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5C2CD4-E5E3-0544-B162-C0A461D67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Cyn dechrau’r aseiniad – cynlluniwch y prif elfennau strwythurol</a:t>
            </a:r>
          </a:p>
          <a:p>
            <a:pPr lvl="3"/>
            <a:r>
              <a:rPr lang="cy-GB" dirty="0"/>
              <a:t>Awgrymir strwythur cyffredinol ym mriff yr aseiniad</a:t>
            </a:r>
          </a:p>
          <a:p>
            <a:pPr lvl="3"/>
            <a:endParaRPr lang="cy-GB" dirty="0"/>
          </a:p>
          <a:p>
            <a:r>
              <a:rPr lang="cy-GB" dirty="0"/>
              <a:t>Unwaith eich bod yn gyfarwydd â’r strwythur yn gyffredinol, ystyriwch sut y gallech strwythuro pob un o’r adrannau hyn</a:t>
            </a:r>
          </a:p>
          <a:p>
            <a:endParaRPr lang="cy-GB" dirty="0"/>
          </a:p>
          <a:p>
            <a:r>
              <a:rPr lang="cy-GB" dirty="0"/>
              <a:t>Mae hyn yn bwysig gan fod pwrpas gwahanol iawn i bob adran – ystyriwch:</a:t>
            </a:r>
          </a:p>
          <a:p>
            <a:pPr lvl="1"/>
            <a:r>
              <a:rPr lang="cy-GB" dirty="0"/>
              <a:t>Beth yw pwrpas yr adran hon?</a:t>
            </a:r>
          </a:p>
          <a:p>
            <a:pPr lvl="1"/>
            <a:r>
              <a:rPr lang="cy-GB" dirty="0"/>
              <a:t>Pa gynnwys a strwythur sy’n cyflawni hyn?</a:t>
            </a:r>
          </a:p>
        </p:txBody>
      </p:sp>
    </p:spTree>
    <p:extLst>
      <p:ext uri="{BB962C8B-B14F-4D97-AF65-F5344CB8AC3E}">
        <p14:creationId xmlns:p14="http://schemas.microsoft.com/office/powerpoint/2010/main" val="23591482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6F070-244B-B143-85E6-2C08471E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Enghraifft: Cyflwyniad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DCD44-2C10-4949-BA18-5E837E6B1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Beth yw pwrpas y cyflwyniad?</a:t>
            </a:r>
          </a:p>
          <a:p>
            <a:endParaRPr lang="cy-GB" dirty="0"/>
          </a:p>
          <a:p>
            <a:r>
              <a:rPr lang="cy-GB" dirty="0"/>
              <a:t>Cyflwyno’r darllenydd i nifer o bethau, o bosib:</a:t>
            </a:r>
          </a:p>
          <a:p>
            <a:pPr lvl="2"/>
            <a:r>
              <a:rPr lang="cy-GB" dirty="0"/>
              <a:t>Cwestiwn yr aseiniad</a:t>
            </a:r>
          </a:p>
          <a:p>
            <a:pPr lvl="2"/>
            <a:r>
              <a:rPr lang="cy-GB" dirty="0"/>
              <a:t>Beth yw digwyddiad critigol </a:t>
            </a:r>
          </a:p>
          <a:p>
            <a:pPr lvl="2"/>
            <a:r>
              <a:rPr lang="cy-GB" dirty="0"/>
              <a:t>Pam mae’n bwysig</a:t>
            </a:r>
          </a:p>
          <a:p>
            <a:pPr lvl="2"/>
            <a:r>
              <a:rPr lang="cy-GB" dirty="0"/>
              <a:t>Terminoleg allweddol</a:t>
            </a:r>
          </a:p>
          <a:p>
            <a:pPr lvl="2"/>
            <a:r>
              <a:rPr lang="cy-GB" dirty="0"/>
              <a:t>Beth byddwch yn ei wneud yn yr aseiniad</a:t>
            </a:r>
          </a:p>
        </p:txBody>
      </p:sp>
    </p:spTree>
    <p:extLst>
      <p:ext uri="{BB962C8B-B14F-4D97-AF65-F5344CB8AC3E}">
        <p14:creationId xmlns:p14="http://schemas.microsoft.com/office/powerpoint/2010/main" val="59337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6F070-244B-B143-85E6-2C08471E5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Enghraifft: Y digwyddiad critigol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DCD44-2C10-4949-BA18-5E837E6B17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Beth yw pwrpas yr adran hon?</a:t>
            </a:r>
          </a:p>
          <a:p>
            <a:pPr marL="0" indent="0">
              <a:buNone/>
            </a:pPr>
            <a:endParaRPr lang="cy-GB" dirty="0"/>
          </a:p>
          <a:p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Cyflwyno’r darllenydd i nifer o bethau, o bosib</a:t>
            </a:r>
            <a:r>
              <a:rPr lang="cy-GB" dirty="0"/>
              <a:t>:</a:t>
            </a:r>
          </a:p>
          <a:p>
            <a:pPr lvl="2"/>
            <a:r>
              <a:rPr lang="cy-GB" dirty="0"/>
              <a:t>Beth oedd eich DC</a:t>
            </a:r>
          </a:p>
          <a:p>
            <a:pPr lvl="2"/>
            <a:r>
              <a:rPr lang="cy-GB" dirty="0"/>
              <a:t>Pa ran o’ch arsylwad yw’r DC (gwnewch yn siŵr eich bod yn adnabod pa agwedd yw’r DC)</a:t>
            </a:r>
          </a:p>
          <a:p>
            <a:pPr lvl="2"/>
            <a:r>
              <a:rPr lang="cy-GB" dirty="0"/>
              <a:t>Cysylltwch hi ag o leiaf un o’r 4 pwrpas – sut mae’n cysylltu? </a:t>
            </a:r>
          </a:p>
        </p:txBody>
      </p:sp>
    </p:spTree>
    <p:extLst>
      <p:ext uri="{BB962C8B-B14F-4D97-AF65-F5344CB8AC3E}">
        <p14:creationId xmlns:p14="http://schemas.microsoft.com/office/powerpoint/2010/main" val="7516211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4CAC-09DA-5941-B0F8-2B3709BB74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Dod o hyd i Lenyddiaeth Addas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FBCEA-7DA0-8D42-986F-D55CF6924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Unwaith bod eich DC gennych, ystyriwch y llenyddiaeth y gallech ei defnyddio sy’n cysylltu ag ef</a:t>
            </a:r>
          </a:p>
          <a:p>
            <a:endParaRPr lang="cy-GB" dirty="0"/>
          </a:p>
          <a:p>
            <a:r>
              <a:rPr lang="cy-GB" dirty="0"/>
              <a:t>Cewch ddefnyddio chwiliad cylchgronau’r llyfrgell neu hyd yn oed gwefannau fel </a:t>
            </a:r>
            <a:r>
              <a:rPr lang="cy-GB" i="1" dirty="0"/>
              <a:t>Google </a:t>
            </a:r>
            <a:r>
              <a:rPr lang="cy-GB" i="1" dirty="0" err="1"/>
              <a:t>scholar</a:t>
            </a:r>
            <a:r>
              <a:rPr lang="cy-GB" i="1" dirty="0"/>
              <a:t> </a:t>
            </a:r>
            <a:r>
              <a:rPr lang="cy-GB" dirty="0"/>
              <a:t>– gwnewch restr o’r geiriau allweddol sy’n gysylltiedig â’r meysydd rydych yn eu harchwilio</a:t>
            </a:r>
          </a:p>
          <a:p>
            <a:endParaRPr lang="cy-GB" dirty="0"/>
          </a:p>
          <a:p>
            <a:r>
              <a:rPr lang="cy-GB" dirty="0"/>
              <a:t>Byddwch yn ofalus wrth ystyried eich llenyddiaeth</a:t>
            </a:r>
          </a:p>
        </p:txBody>
      </p:sp>
    </p:spTree>
    <p:extLst>
      <p:ext uri="{BB962C8B-B14F-4D97-AF65-F5344CB8AC3E}">
        <p14:creationId xmlns:p14="http://schemas.microsoft.com/office/powerpoint/2010/main" val="1818701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818E8E-1412-1D48-B0B6-A4C7237C80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Rhai agweddau i’w hystyried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1C4947-AC71-1248-97C4-C8DEF8F0C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Pwy sy’n ysgrifennu’r testun? A ydynt yn allweddol i’r maes?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Ble mae’n cael ei gyhoeddi? A yw’n cael ei adolygu gan gydweithwyr? Mae blogiau ac erthyglau cyffredinol yn anodd gan y </a:t>
            </a:r>
            <a:r>
              <a:rPr lang="cy-GB" dirty="0" err="1"/>
              <a:t>gallant</a:t>
            </a:r>
            <a:r>
              <a:rPr lang="cy-GB" dirty="0"/>
              <a:t> fod heb eu profi </a:t>
            </a:r>
          </a:p>
          <a:p>
            <a:endParaRPr lang="cy-GB" dirty="0"/>
          </a:p>
          <a:p>
            <a:r>
              <a:rPr lang="cy-GB" dirty="0"/>
              <a:t>Peidiwch â dibynnu’n ormodol ar destunau unigol – sicrhewch safbwynt ehangach a chytbwys</a:t>
            </a:r>
          </a:p>
          <a:p>
            <a:endParaRPr lang="cy-GB" dirty="0"/>
          </a:p>
          <a:p>
            <a:r>
              <a:rPr lang="cy-GB" dirty="0"/>
              <a:t>Byddwch yn ofalus rhag gwneud datganiadau nas profwyd e.e. </a:t>
            </a:r>
            <a:r>
              <a:rPr lang="cy-GB" i="1" dirty="0"/>
              <a:t>mae adlewyrchu yn rhan bwysig o’r proffesiwn addysgu </a:t>
            </a:r>
            <a:r>
              <a:rPr lang="cy-GB" dirty="0"/>
              <a:t>&lt;- diau bod llenyddiaeth i ategu hynny!</a:t>
            </a:r>
          </a:p>
        </p:txBody>
      </p:sp>
    </p:spTree>
    <p:extLst>
      <p:ext uri="{BB962C8B-B14F-4D97-AF65-F5344CB8AC3E}">
        <p14:creationId xmlns:p14="http://schemas.microsoft.com/office/powerpoint/2010/main" val="10065216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1833B-89AC-304E-BD4C-B2FE5C400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Cynnal Adolygiad Llenyddiaeth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2636A5-9A7E-3145-A7A7-78570C4AA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/>
              <a:t>Ystyriwch eich strwythur, pa feysydd rydych yn eu trafod </a:t>
            </a:r>
          </a:p>
          <a:p>
            <a:endParaRPr lang="cy-GB" dirty="0"/>
          </a:p>
          <a:p>
            <a:r>
              <a:rPr lang="cy-GB" dirty="0"/>
              <a:t>Un dull posib yw  </a:t>
            </a:r>
          </a:p>
          <a:p>
            <a:pPr lvl="2"/>
            <a:r>
              <a:rPr lang="cy-GB" dirty="0"/>
              <a:t>Y llenyddiaeth sydd yn ategu </a:t>
            </a:r>
          </a:p>
          <a:p>
            <a:pPr lvl="2"/>
            <a:r>
              <a:rPr lang="cy-GB" dirty="0"/>
              <a:t>Y llenyddiaeth sydd yn erbyn neu sydd yn cwestiynu</a:t>
            </a:r>
          </a:p>
          <a:p>
            <a:pPr lvl="2"/>
            <a:r>
              <a:rPr lang="cy-GB" dirty="0"/>
              <a:t>Casgliadau beirniadol</a:t>
            </a:r>
          </a:p>
          <a:p>
            <a:pPr lvl="2"/>
            <a:endParaRPr lang="cy-GB" dirty="0"/>
          </a:p>
          <a:p>
            <a:pPr marL="914400" lvl="2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3670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0F71-7155-F143-B1CB-78C5126BF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Rhai ystyriaethau ar gyfer Adolygiad Llenyddiaeth 1/2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755D-7308-7146-84F4-B44A4A32A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</a:t>
            </a:r>
            <a:r>
              <a:rPr lang="cy-GB" dirty="0"/>
              <a:t>Beth yw themâu arwyddocaol a sefydlog eich topig? Beth yw’r ffynonellau perthnasol? Pam? A ydynt yn ffynonellau dibynadwy? Pam? </a:t>
            </a:r>
          </a:p>
          <a:p>
            <a:pPr marL="0" indent="0">
              <a:buNone/>
            </a:pPr>
            <a:r>
              <a:rPr lang="cy-GB" dirty="0"/>
              <a:t>• Beth yw’r datblygiadau diweddar? A ydynt yn arwyddocaol? Pam? </a:t>
            </a:r>
          </a:p>
          <a:p>
            <a:pPr marL="0" indent="0">
              <a:buNone/>
            </a:pPr>
            <a:r>
              <a:rPr lang="cy-GB" dirty="0"/>
              <a:t>• Beth yw’r cryfderau yn themâu’r topig rydych wedi’i ddewis? Pa dystiolaeth rydych wedi dod o hyd iddi sy’n ategu hyn?</a:t>
            </a:r>
          </a:p>
          <a:p>
            <a:pPr marL="0" indent="0">
              <a:buNone/>
            </a:pPr>
            <a:r>
              <a:rPr lang="cy-GB" dirty="0"/>
              <a:t>• Ble mae’r bylchau neu’r gwendidau yn y llenyddiaeth? Beth ydynt?</a:t>
            </a:r>
          </a:p>
          <a:p>
            <a:pPr marL="0" indent="0">
              <a:buNone/>
            </a:pPr>
            <a:r>
              <a:rPr lang="cy-GB" dirty="0"/>
              <a:t>• A oes materion dadleuol? Beth ydynt?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992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F0F71-7155-F143-B1CB-78C5126BF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Rhai ystyriaethau ar gyfer Adolygiad Llenyddiaeth 2/2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8755D-7308-7146-84F4-B44A4A32A2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• </a:t>
            </a:r>
            <a:r>
              <a:rPr lang="cy-GB" dirty="0"/>
              <a:t>Beth rydych yn ei feddwl? Pam rydych yn meddwl hynny? (Wedi’i seilio ar y dystiolaeth rydych wedi’i chasglu.)</a:t>
            </a:r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r>
              <a:rPr lang="cy-GB" dirty="0"/>
              <a:t>• Sut mae’ch DC yn cysylltu â hyn? (Ceisiwch roi datganiad penodol i’ch darllenydd).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448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87EB6-C49D-B240-A67B-5CBC52B6F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Bod yn gritigol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05582-73E8-BC45-84F3-F6A6F106F8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dirty="0"/>
              <a:t>Gall bod yn gritigol fod yn anodd – ceisiwch gwestiynu’n gyson yr hyn rydych yn ei ysgrifennu yn eich aseiniadau</a:t>
            </a:r>
          </a:p>
          <a:p>
            <a:pPr marL="0" indent="0">
              <a:buNone/>
            </a:pPr>
            <a:endParaRPr lang="cy-GB" dirty="0"/>
          </a:p>
          <a:p>
            <a:r>
              <a:rPr lang="cy-GB" dirty="0"/>
              <a:t>Cwestiynwch y llenyddiaeth – e.e. Mae astudiaeth yn dangos bod techneg benodol yn gweithio – ble cafodd ei phrofi? Beth oedd y cyd-destun? A oes rhagdybiaethau yn cael eu gwneud? A oes llenyddiaeth arall sy’n dadlau’n wahanol?</a:t>
            </a:r>
          </a:p>
          <a:p>
            <a:endParaRPr lang="cy-GB" dirty="0"/>
          </a:p>
          <a:p>
            <a:r>
              <a:rPr lang="cy-GB" dirty="0"/>
              <a:t>Eich gwaith – e.e. Mae X wedi dangos Y i mi – Beth sy’n bod ar hynny? A allech fod yn defnyddio cwmpas cyfyngedig i wneud penderfyniad, a ydych yn rhagfarnllyd?  A yw’r llenyddiaeth yn ategu’ch barn?</a:t>
            </a:r>
          </a:p>
        </p:txBody>
      </p:sp>
    </p:spTree>
    <p:extLst>
      <p:ext uri="{BB962C8B-B14F-4D97-AF65-F5344CB8AC3E}">
        <p14:creationId xmlns:p14="http://schemas.microsoft.com/office/powerpoint/2010/main" val="34978168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A5662-D855-3C44-82D1-1E9697B555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Ychydig o gymorth cyffredinol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21892-11CA-A947-B3A4-0772FA0FB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074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1122</TotalTime>
  <Words>624</Words>
  <Application>Microsoft Macintosh PowerPoint</Application>
  <PresentationFormat>Widescreen</PresentationFormat>
  <Paragraphs>69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Cymorth 6007</vt:lpstr>
      <vt:lpstr>PowerPoint Presentation</vt:lpstr>
      <vt:lpstr>Cynllunio</vt:lpstr>
      <vt:lpstr>Enghraifft: Cyflwyniad</vt:lpstr>
      <vt:lpstr>Enghraifft: Y digwyddiad critigol</vt:lpstr>
      <vt:lpstr>Dod o hyd i Lenyddiaeth Addas</vt:lpstr>
      <vt:lpstr>Rhai agweddau i’w hystyried</vt:lpstr>
      <vt:lpstr>Cynnal Adolygiad Llenyddiaeth</vt:lpstr>
      <vt:lpstr>Rhai ystyriaethau ar gyfer Adolygiad Llenyddiaeth 1/2</vt:lpstr>
      <vt:lpstr>Rhai ystyriaethau ar gyfer Adolygiad Llenyddiaeth 2/2</vt:lpstr>
      <vt:lpstr>Bod yn gritigol </vt:lpstr>
      <vt:lpstr>Ychydig o gymorth cyffredinol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6007 Support</dc:title>
  <dc:creator>Karl Jones</dc:creator>
  <cp:lastModifiedBy>Karl Jones</cp:lastModifiedBy>
  <cp:revision>18</cp:revision>
  <dcterms:created xsi:type="dcterms:W3CDTF">2020-12-13T19:37:52Z</dcterms:created>
  <dcterms:modified xsi:type="dcterms:W3CDTF">2022-09-26T12:09:19Z</dcterms:modified>
</cp:coreProperties>
</file>