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57" r:id="rId3"/>
    <p:sldId id="263" r:id="rId4"/>
    <p:sldId id="262" r:id="rId5"/>
    <p:sldId id="258" r:id="rId6"/>
    <p:sldId id="259" r:id="rId7"/>
    <p:sldId id="261" r:id="rId8"/>
    <p:sldId id="260"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FAF480-72E1-8049-B224-87AC6D1B278D}" v="201" dt="2022-06-20T15:36:12.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109" d="100"/>
          <a:sy n="109" d="100"/>
        </p:scale>
        <p:origin x="7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B48A0A-2CA9-491E-BDA8-3BD4CC5FF86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44D2CBA-A0D0-4711-85AB-48CB2107079E}">
      <dgm:prSet/>
      <dgm:spPr/>
      <dgm:t>
        <a:bodyPr/>
        <a:lstStyle/>
        <a:p>
          <a:r>
            <a:rPr lang="en-GB" b="1"/>
            <a:t>Effects of intrinsic factors on motivation </a:t>
          </a:r>
          <a:endParaRPr lang="en-US"/>
        </a:p>
      </dgm:t>
    </dgm:pt>
    <dgm:pt modelId="{1FFB8B8C-5B77-4F6A-8150-DC39B5610739}" type="parTrans" cxnId="{5CDE9A8A-58DC-406E-BD18-1D6961715887}">
      <dgm:prSet/>
      <dgm:spPr/>
      <dgm:t>
        <a:bodyPr/>
        <a:lstStyle/>
        <a:p>
          <a:endParaRPr lang="en-US"/>
        </a:p>
      </dgm:t>
    </dgm:pt>
    <dgm:pt modelId="{5C3FF313-5640-4F64-8B44-5195CFF48536}" type="sibTrans" cxnId="{5CDE9A8A-58DC-406E-BD18-1D6961715887}">
      <dgm:prSet/>
      <dgm:spPr/>
      <dgm:t>
        <a:bodyPr/>
        <a:lstStyle/>
        <a:p>
          <a:endParaRPr lang="en-US"/>
        </a:p>
      </dgm:t>
    </dgm:pt>
    <dgm:pt modelId="{8DE82D04-B2AA-4948-A96B-CA0B02076497}">
      <dgm:prSet/>
      <dgm:spPr/>
      <dgm:t>
        <a:bodyPr/>
        <a:lstStyle/>
        <a:p>
          <a:r>
            <a:rPr lang="en-GB"/>
            <a:t>These are the inherent factors that arises from inside the individual for personal growth and drive them to finish any task successfully. </a:t>
          </a:r>
          <a:endParaRPr lang="en-US"/>
        </a:p>
      </dgm:t>
    </dgm:pt>
    <dgm:pt modelId="{FDBEB476-EC61-49E1-84B6-07847EBA6021}" type="parTrans" cxnId="{D10699C5-A402-4F69-A287-BD24CDBAD8AE}">
      <dgm:prSet/>
      <dgm:spPr/>
      <dgm:t>
        <a:bodyPr/>
        <a:lstStyle/>
        <a:p>
          <a:endParaRPr lang="en-US"/>
        </a:p>
      </dgm:t>
    </dgm:pt>
    <dgm:pt modelId="{C3EE8B9F-6C71-4FF5-9A0A-D80330C05F4C}" type="sibTrans" cxnId="{D10699C5-A402-4F69-A287-BD24CDBAD8AE}">
      <dgm:prSet/>
      <dgm:spPr/>
      <dgm:t>
        <a:bodyPr/>
        <a:lstStyle/>
        <a:p>
          <a:endParaRPr lang="en-US"/>
        </a:p>
      </dgm:t>
    </dgm:pt>
    <dgm:pt modelId="{88ABC551-4D04-4587-9C09-E16244D88683}">
      <dgm:prSet/>
      <dgm:spPr/>
      <dgm:t>
        <a:bodyPr/>
        <a:lstStyle/>
        <a:p>
          <a:r>
            <a:rPr lang="en-GB" dirty="0"/>
            <a:t>Intrinsic factors are the internal spirits of becoming successful for own and long-term growth. Herzberg’s two-factor theory that relates intrinsic factors to job satisfaction and associates extrinsic factors with dissatisfaction.</a:t>
          </a:r>
          <a:endParaRPr lang="en-US" dirty="0"/>
        </a:p>
      </dgm:t>
    </dgm:pt>
    <dgm:pt modelId="{AECAB9D4-52EB-4C4B-AEF8-24ADE0844D96}" type="parTrans" cxnId="{52268A9E-CC31-463F-BE68-B54CF47207B8}">
      <dgm:prSet/>
      <dgm:spPr/>
      <dgm:t>
        <a:bodyPr/>
        <a:lstStyle/>
        <a:p>
          <a:endParaRPr lang="en-US"/>
        </a:p>
      </dgm:t>
    </dgm:pt>
    <dgm:pt modelId="{9F4A09D0-CFD9-49A2-938B-7CC2EE2444BB}" type="sibTrans" cxnId="{52268A9E-CC31-463F-BE68-B54CF47207B8}">
      <dgm:prSet/>
      <dgm:spPr/>
      <dgm:t>
        <a:bodyPr/>
        <a:lstStyle/>
        <a:p>
          <a:endParaRPr lang="en-US"/>
        </a:p>
      </dgm:t>
    </dgm:pt>
    <dgm:pt modelId="{18EF8BD3-F8B0-43E1-B1D4-79A7A7A85A53}">
      <dgm:prSet/>
      <dgm:spPr/>
      <dgm:t>
        <a:bodyPr/>
        <a:lstStyle/>
        <a:p>
          <a:r>
            <a:rPr lang="en-GB"/>
            <a:t>Motivators like promotional opportunities, personal growth opportunities, recognition, responsibility and achievement can be used to motivate and bring back the satisfaction of the employees in any organization (Alshmemri et al., 2017).</a:t>
          </a:r>
          <a:endParaRPr lang="en-US"/>
        </a:p>
      </dgm:t>
    </dgm:pt>
    <dgm:pt modelId="{9F27F4DA-A73B-44E4-84FB-FEB69B91B941}" type="parTrans" cxnId="{D2FCDF8A-0867-4468-B652-B2B77EC1A3A6}">
      <dgm:prSet/>
      <dgm:spPr/>
      <dgm:t>
        <a:bodyPr/>
        <a:lstStyle/>
        <a:p>
          <a:endParaRPr lang="en-US"/>
        </a:p>
      </dgm:t>
    </dgm:pt>
    <dgm:pt modelId="{5CA6EE7F-86B1-4324-8A27-3828BF5EE76A}" type="sibTrans" cxnId="{D2FCDF8A-0867-4468-B652-B2B77EC1A3A6}">
      <dgm:prSet/>
      <dgm:spPr/>
      <dgm:t>
        <a:bodyPr/>
        <a:lstStyle/>
        <a:p>
          <a:endParaRPr lang="en-US"/>
        </a:p>
      </dgm:t>
    </dgm:pt>
    <dgm:pt modelId="{12534299-9B89-4E69-B85C-4AE8569B7591}" type="pres">
      <dgm:prSet presAssocID="{E6B48A0A-2CA9-491E-BDA8-3BD4CC5FF868}" presName="linear" presStyleCnt="0">
        <dgm:presLayoutVars>
          <dgm:animLvl val="lvl"/>
          <dgm:resizeHandles val="exact"/>
        </dgm:presLayoutVars>
      </dgm:prSet>
      <dgm:spPr/>
    </dgm:pt>
    <dgm:pt modelId="{5E948BBC-033E-40EC-B0DB-B0EFCF793467}" type="pres">
      <dgm:prSet presAssocID="{D44D2CBA-A0D0-4711-85AB-48CB2107079E}" presName="parentText" presStyleLbl="node1" presStyleIdx="0" presStyleCnt="1">
        <dgm:presLayoutVars>
          <dgm:chMax val="0"/>
          <dgm:bulletEnabled val="1"/>
        </dgm:presLayoutVars>
      </dgm:prSet>
      <dgm:spPr/>
    </dgm:pt>
    <dgm:pt modelId="{1E84D3F1-2B64-4411-BF10-CAF4A896E9A6}" type="pres">
      <dgm:prSet presAssocID="{D44D2CBA-A0D0-4711-85AB-48CB2107079E}" presName="childText" presStyleLbl="revTx" presStyleIdx="0" presStyleCnt="1">
        <dgm:presLayoutVars>
          <dgm:bulletEnabled val="1"/>
        </dgm:presLayoutVars>
      </dgm:prSet>
      <dgm:spPr/>
    </dgm:pt>
  </dgm:ptLst>
  <dgm:cxnLst>
    <dgm:cxn modelId="{3366911E-7AB9-487F-93DA-261A03CAFB58}" type="presOf" srcId="{8DE82D04-B2AA-4948-A96B-CA0B02076497}" destId="{1E84D3F1-2B64-4411-BF10-CAF4A896E9A6}" srcOrd="0" destOrd="0" presId="urn:microsoft.com/office/officeart/2005/8/layout/vList2"/>
    <dgm:cxn modelId="{02577D3A-8A0B-44C1-AD02-DC7C1A873824}" type="presOf" srcId="{D44D2CBA-A0D0-4711-85AB-48CB2107079E}" destId="{5E948BBC-033E-40EC-B0DB-B0EFCF793467}" srcOrd="0" destOrd="0" presId="urn:microsoft.com/office/officeart/2005/8/layout/vList2"/>
    <dgm:cxn modelId="{CEFC894B-9FF5-46CC-94C2-BAF18285D459}" type="presOf" srcId="{88ABC551-4D04-4587-9C09-E16244D88683}" destId="{1E84D3F1-2B64-4411-BF10-CAF4A896E9A6}" srcOrd="0" destOrd="1" presId="urn:microsoft.com/office/officeart/2005/8/layout/vList2"/>
    <dgm:cxn modelId="{5CDE9A8A-58DC-406E-BD18-1D6961715887}" srcId="{E6B48A0A-2CA9-491E-BDA8-3BD4CC5FF868}" destId="{D44D2CBA-A0D0-4711-85AB-48CB2107079E}" srcOrd="0" destOrd="0" parTransId="{1FFB8B8C-5B77-4F6A-8150-DC39B5610739}" sibTransId="{5C3FF313-5640-4F64-8B44-5195CFF48536}"/>
    <dgm:cxn modelId="{D2FCDF8A-0867-4468-B652-B2B77EC1A3A6}" srcId="{D44D2CBA-A0D0-4711-85AB-48CB2107079E}" destId="{18EF8BD3-F8B0-43E1-B1D4-79A7A7A85A53}" srcOrd="2" destOrd="0" parTransId="{9F27F4DA-A73B-44E4-84FB-FEB69B91B941}" sibTransId="{5CA6EE7F-86B1-4324-8A27-3828BF5EE76A}"/>
    <dgm:cxn modelId="{945FB18F-A44F-468E-AF50-465F8296FBAB}" type="presOf" srcId="{E6B48A0A-2CA9-491E-BDA8-3BD4CC5FF868}" destId="{12534299-9B89-4E69-B85C-4AE8569B7591}" srcOrd="0" destOrd="0" presId="urn:microsoft.com/office/officeart/2005/8/layout/vList2"/>
    <dgm:cxn modelId="{52268A9E-CC31-463F-BE68-B54CF47207B8}" srcId="{D44D2CBA-A0D0-4711-85AB-48CB2107079E}" destId="{88ABC551-4D04-4587-9C09-E16244D88683}" srcOrd="1" destOrd="0" parTransId="{AECAB9D4-52EB-4C4B-AEF8-24ADE0844D96}" sibTransId="{9F4A09D0-CFD9-49A2-938B-7CC2EE2444BB}"/>
    <dgm:cxn modelId="{D10699C5-A402-4F69-A287-BD24CDBAD8AE}" srcId="{D44D2CBA-A0D0-4711-85AB-48CB2107079E}" destId="{8DE82D04-B2AA-4948-A96B-CA0B02076497}" srcOrd="0" destOrd="0" parTransId="{FDBEB476-EC61-49E1-84B6-07847EBA6021}" sibTransId="{C3EE8B9F-6C71-4FF5-9A0A-D80330C05F4C}"/>
    <dgm:cxn modelId="{1C1E93DB-748F-406B-A4A3-9B904E132278}" type="presOf" srcId="{18EF8BD3-F8B0-43E1-B1D4-79A7A7A85A53}" destId="{1E84D3F1-2B64-4411-BF10-CAF4A896E9A6}" srcOrd="0" destOrd="2" presId="urn:microsoft.com/office/officeart/2005/8/layout/vList2"/>
    <dgm:cxn modelId="{2229FEC1-33A8-4019-B402-2DFE3A543093}" type="presParOf" srcId="{12534299-9B89-4E69-B85C-4AE8569B7591}" destId="{5E948BBC-033E-40EC-B0DB-B0EFCF793467}" srcOrd="0" destOrd="0" presId="urn:microsoft.com/office/officeart/2005/8/layout/vList2"/>
    <dgm:cxn modelId="{5A604D92-11D2-42C5-B398-21E02AFD7EC8}" type="presParOf" srcId="{12534299-9B89-4E69-B85C-4AE8569B7591}" destId="{1E84D3F1-2B64-4411-BF10-CAF4A896E9A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48BBC-033E-40EC-B0DB-B0EFCF793467}">
      <dsp:nvSpPr>
        <dsp:cNvPr id="0" name=""/>
        <dsp:cNvSpPr/>
      </dsp:nvSpPr>
      <dsp:spPr>
        <a:xfrm>
          <a:off x="0" y="192247"/>
          <a:ext cx="6253721" cy="6475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Effects of intrinsic factors on motivation </a:t>
          </a:r>
          <a:endParaRPr lang="en-US" sz="2700" kern="1200"/>
        </a:p>
      </dsp:txBody>
      <dsp:txXfrm>
        <a:off x="31613" y="223860"/>
        <a:ext cx="6190495" cy="584369"/>
      </dsp:txXfrm>
    </dsp:sp>
    <dsp:sp modelId="{1E84D3F1-2B64-4411-BF10-CAF4A896E9A6}">
      <dsp:nvSpPr>
        <dsp:cNvPr id="0" name=""/>
        <dsp:cNvSpPr/>
      </dsp:nvSpPr>
      <dsp:spPr>
        <a:xfrm>
          <a:off x="0" y="839842"/>
          <a:ext cx="6253721" cy="4024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5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These are the inherent factors that arises from inside the individual for personal growth and drive them to finish any task successfully. </a:t>
          </a:r>
          <a:endParaRPr lang="en-US" sz="2100" kern="1200"/>
        </a:p>
        <a:p>
          <a:pPr marL="228600" lvl="1" indent="-228600" algn="l" defTabSz="933450">
            <a:lnSpc>
              <a:spcPct val="90000"/>
            </a:lnSpc>
            <a:spcBef>
              <a:spcPct val="0"/>
            </a:spcBef>
            <a:spcAft>
              <a:spcPct val="20000"/>
            </a:spcAft>
            <a:buChar char="•"/>
          </a:pPr>
          <a:r>
            <a:rPr lang="en-GB" sz="2100" kern="1200" dirty="0"/>
            <a:t>Intrinsic factors are the internal spirits of becoming successful for own and long-term growth. Herzberg’s two-factor theory that relates intrinsic factors to job satisfaction and associates extrinsic factors with dissatisfaction.</a:t>
          </a:r>
          <a:endParaRPr lang="en-US" sz="2100" kern="1200" dirty="0"/>
        </a:p>
        <a:p>
          <a:pPr marL="228600" lvl="1" indent="-228600" algn="l" defTabSz="933450">
            <a:lnSpc>
              <a:spcPct val="90000"/>
            </a:lnSpc>
            <a:spcBef>
              <a:spcPct val="0"/>
            </a:spcBef>
            <a:spcAft>
              <a:spcPct val="20000"/>
            </a:spcAft>
            <a:buChar char="•"/>
          </a:pPr>
          <a:r>
            <a:rPr lang="en-GB" sz="2100" kern="1200"/>
            <a:t>Motivators like promotional opportunities, personal growth opportunities, recognition, responsibility and achievement can be used to motivate and bring back the satisfaction of the employees in any organization (Alshmemri et al., 2017).</a:t>
          </a:r>
          <a:endParaRPr lang="en-US" sz="2100" kern="1200"/>
        </a:p>
      </dsp:txBody>
      <dsp:txXfrm>
        <a:off x="0" y="839842"/>
        <a:ext cx="6253721" cy="40240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0ED90-F425-5B8B-E556-4F95D53396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93DD47-8D6C-630F-6156-9514F92A1F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A60A3D-DFBE-745C-6216-BEC07FBA7E5D}"/>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5" name="Footer Placeholder 4">
            <a:extLst>
              <a:ext uri="{FF2B5EF4-FFF2-40B4-BE49-F238E27FC236}">
                <a16:creationId xmlns:a16="http://schemas.microsoft.com/office/drawing/2014/main" id="{8FCEA5F7-7E2E-9C45-0464-4E78C79391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801A94-FA24-E26D-B35A-3BF20D334C6A}"/>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2952169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A03ED-762D-DA34-83DB-1A595692F6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E9CC3B-A7AB-44DE-676C-3F7277EF18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17A418-E57E-3153-FE3C-606B2A82937F}"/>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5" name="Footer Placeholder 4">
            <a:extLst>
              <a:ext uri="{FF2B5EF4-FFF2-40B4-BE49-F238E27FC236}">
                <a16:creationId xmlns:a16="http://schemas.microsoft.com/office/drawing/2014/main" id="{04B5B610-2706-0A91-BCA9-E197905BAB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3D602E-D85C-7CBA-7229-75CB7B9550B3}"/>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1596062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805D-91CC-B9A9-7452-B280FC7969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512DA2-CF2B-DF09-D25C-AEFCCABAFDF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46F87D-C1D9-D7A8-A620-B792A6938959}"/>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5" name="Footer Placeholder 4">
            <a:extLst>
              <a:ext uri="{FF2B5EF4-FFF2-40B4-BE49-F238E27FC236}">
                <a16:creationId xmlns:a16="http://schemas.microsoft.com/office/drawing/2014/main" id="{44E8D25C-E69F-0B59-89F8-C7966702A1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998040-0A7D-ACEA-4FFC-205C3D03EFF0}"/>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2450393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E9000-A913-89D3-88DC-B5A586955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DF7EF0-24C9-CCA5-087F-A6C76E6470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11E31B1-9CDD-F617-AB83-B78ECADA49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E563487-89E4-F04E-8F33-5F889218AFE6}"/>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6" name="Footer Placeholder 5">
            <a:extLst>
              <a:ext uri="{FF2B5EF4-FFF2-40B4-BE49-F238E27FC236}">
                <a16:creationId xmlns:a16="http://schemas.microsoft.com/office/drawing/2014/main" id="{8DAE6848-F9C7-F6C7-7E3E-18725626F8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9F685E-9363-D5F4-6B2A-FC5437E0D09D}"/>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4208320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E0B99-F316-D587-73A5-1CF2E1B441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27782D-6D79-5CE9-8583-75656D97C6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BA4429-8DBF-16F7-4EDE-E80E82722B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3B53BB-6D25-EC34-B64A-58ED0CC485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4EA020-4358-7787-E429-19DFDDDD0B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44851D-BCC1-5EA3-98D1-B2229BE90271}"/>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8" name="Footer Placeholder 7">
            <a:extLst>
              <a:ext uri="{FF2B5EF4-FFF2-40B4-BE49-F238E27FC236}">
                <a16:creationId xmlns:a16="http://schemas.microsoft.com/office/drawing/2014/main" id="{9E8A5530-2440-67B8-1A56-A1A267B1E7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84D712-87EC-9519-C9AD-6416838E04D6}"/>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3970501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D0C84-E775-7AA7-664D-C66E625C5D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CB43B4-6999-58D0-705C-F8EF9E6BB17D}"/>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4" name="Footer Placeholder 3">
            <a:extLst>
              <a:ext uri="{FF2B5EF4-FFF2-40B4-BE49-F238E27FC236}">
                <a16:creationId xmlns:a16="http://schemas.microsoft.com/office/drawing/2014/main" id="{50BA0412-7BD4-5250-6F99-3AD1AE7F8A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0C4685-2083-4B32-2AA5-6F8FAF6EFC21}"/>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4178422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D32AC8-9C75-9098-D8CD-15478D44829E}"/>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3" name="Footer Placeholder 2">
            <a:extLst>
              <a:ext uri="{FF2B5EF4-FFF2-40B4-BE49-F238E27FC236}">
                <a16:creationId xmlns:a16="http://schemas.microsoft.com/office/drawing/2014/main" id="{58FE8B7A-97D5-1713-34AA-4C76BFF3C6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CB869D-7692-D95F-8222-68FA23688853}"/>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2911170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A9614-9C0F-3489-68E4-6A1AA637EC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D19966-3873-EA6A-6034-87D37F8A89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96A1F4-331C-6C11-D17B-56A3192959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B37874-70E9-B705-EFF6-A14C5438F537}"/>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6" name="Footer Placeholder 5">
            <a:extLst>
              <a:ext uri="{FF2B5EF4-FFF2-40B4-BE49-F238E27FC236}">
                <a16:creationId xmlns:a16="http://schemas.microsoft.com/office/drawing/2014/main" id="{D5C70497-8D56-83FF-0830-FF026096B4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11648E-5FDD-BA37-9758-B22EDB8AC689}"/>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1871852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2D66A-7000-49CA-BA85-E958945FB0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8629F6-99D4-0341-2B62-9A54A825C4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91E78F-6093-27FF-83AB-5924C53010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8887B5-C685-5BB1-C128-A8B1F5E8E347}"/>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6" name="Footer Placeholder 5">
            <a:extLst>
              <a:ext uri="{FF2B5EF4-FFF2-40B4-BE49-F238E27FC236}">
                <a16:creationId xmlns:a16="http://schemas.microsoft.com/office/drawing/2014/main" id="{C6A166D4-9FE6-AA26-756E-E04BF72BC1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BA2774-8577-03C7-889E-42C8A0D653EB}"/>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4244393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9F823-B723-AE9C-CD34-52841233B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79BAAD-E6BD-65F1-E7E5-D32AF184FE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6D1326-1CB2-D74A-38C4-A88D76944076}"/>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5" name="Footer Placeholder 4">
            <a:extLst>
              <a:ext uri="{FF2B5EF4-FFF2-40B4-BE49-F238E27FC236}">
                <a16:creationId xmlns:a16="http://schemas.microsoft.com/office/drawing/2014/main" id="{20DC9262-BFB4-1FAF-53A7-D585CD3359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E0ABAE-0CE1-2240-7B38-92CA8BC025AC}"/>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650078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A8BFAF-AAC6-8AC8-5EA3-C74C9EE750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B34F6C-D420-0588-14D3-0F8A6E6C5A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4AD69C-9FF0-7594-EE52-03263E0F8ED3}"/>
              </a:ext>
            </a:extLst>
          </p:cNvPr>
          <p:cNvSpPr>
            <a:spLocks noGrp="1"/>
          </p:cNvSpPr>
          <p:nvPr>
            <p:ph type="dt" sz="half" idx="10"/>
          </p:nvPr>
        </p:nvSpPr>
        <p:spPr/>
        <p:txBody>
          <a:bodyPr/>
          <a:lstStyle/>
          <a:p>
            <a:fld id="{E869C54B-8073-4807-A8F3-3C3D50A5877E}" type="datetimeFigureOut">
              <a:rPr lang="en-GB" smtClean="0"/>
              <a:t>20/06/2022</a:t>
            </a:fld>
            <a:endParaRPr lang="en-GB"/>
          </a:p>
        </p:txBody>
      </p:sp>
      <p:sp>
        <p:nvSpPr>
          <p:cNvPr id="5" name="Footer Placeholder 4">
            <a:extLst>
              <a:ext uri="{FF2B5EF4-FFF2-40B4-BE49-F238E27FC236}">
                <a16:creationId xmlns:a16="http://schemas.microsoft.com/office/drawing/2014/main" id="{B0388D6F-0F68-890D-93DD-BC5CB8FD9D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6B3D00-87A5-6ED1-7CB6-EE03F958B45B}"/>
              </a:ext>
            </a:extLst>
          </p:cNvPr>
          <p:cNvSpPr>
            <a:spLocks noGrp="1"/>
          </p:cNvSpPr>
          <p:nvPr>
            <p:ph type="sldNum" sz="quarter" idx="12"/>
          </p:nvPr>
        </p:nvSpPr>
        <p:spPr/>
        <p:txBody>
          <a:bodyPr/>
          <a:lstStyle/>
          <a:p>
            <a:fld id="{1E1D2875-A96F-4EDE-B66F-4F20697A1F4C}" type="slidenum">
              <a:rPr lang="en-GB" smtClean="0"/>
              <a:t>‹#›</a:t>
            </a:fld>
            <a:endParaRPr lang="en-GB"/>
          </a:p>
        </p:txBody>
      </p:sp>
    </p:spTree>
    <p:extLst>
      <p:ext uri="{BB962C8B-B14F-4D97-AF65-F5344CB8AC3E}">
        <p14:creationId xmlns:p14="http://schemas.microsoft.com/office/powerpoint/2010/main" val="1100516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B97859-2B6D-1249-1BE9-C4058F8C58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102988-1759-F7EC-DAEB-ED09EAC37F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389507-4FE7-58F5-5222-69610AE4C2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69C54B-8073-4807-A8F3-3C3D50A5877E}" type="datetimeFigureOut">
              <a:rPr lang="en-GB" smtClean="0"/>
              <a:t>20/06/2022</a:t>
            </a:fld>
            <a:endParaRPr lang="en-GB"/>
          </a:p>
        </p:txBody>
      </p:sp>
      <p:sp>
        <p:nvSpPr>
          <p:cNvPr id="5" name="Footer Placeholder 4">
            <a:extLst>
              <a:ext uri="{FF2B5EF4-FFF2-40B4-BE49-F238E27FC236}">
                <a16:creationId xmlns:a16="http://schemas.microsoft.com/office/drawing/2014/main" id="{96B68013-46C5-6BCA-51AE-23BEC74E8A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818AF6-7815-4DD2-A331-7E73DB54B8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1D2875-A96F-4EDE-B66F-4F20697A1F4C}" type="slidenum">
              <a:rPr lang="en-GB" smtClean="0"/>
              <a:t>‹#›</a:t>
            </a:fld>
            <a:endParaRPr lang="en-GB"/>
          </a:p>
        </p:txBody>
      </p:sp>
    </p:spTree>
    <p:extLst>
      <p:ext uri="{BB962C8B-B14F-4D97-AF65-F5344CB8AC3E}">
        <p14:creationId xmlns:p14="http://schemas.microsoft.com/office/powerpoint/2010/main" val="31099342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D54E0D-F3E2-CE8D-6EB7-1FE62A33CB3B}"/>
              </a:ext>
            </a:extLst>
          </p:cNvPr>
          <p:cNvSpPr txBox="1"/>
          <p:nvPr/>
        </p:nvSpPr>
        <p:spPr>
          <a:xfrm>
            <a:off x="1664677" y="1629508"/>
            <a:ext cx="9727984" cy="2954655"/>
          </a:xfrm>
          <a:prstGeom prst="rect">
            <a:avLst/>
          </a:prstGeom>
          <a:noFill/>
        </p:spPr>
        <p:txBody>
          <a:bodyPr wrap="none" rtlCol="0">
            <a:spAutoFit/>
          </a:bodyPr>
          <a:lstStyle/>
          <a:p>
            <a:endParaRPr lang="en-US" sz="2800" b="1" dirty="0"/>
          </a:p>
          <a:p>
            <a:r>
              <a:rPr lang="en-US" sz="2800" b="1" dirty="0"/>
              <a:t>Student Name : Saeed Ahmad</a:t>
            </a:r>
          </a:p>
          <a:p>
            <a:r>
              <a:rPr lang="en-US" sz="2800" b="1" dirty="0"/>
              <a:t>Student ID : 2027769</a:t>
            </a:r>
          </a:p>
          <a:p>
            <a:r>
              <a:rPr lang="en-US" sz="2800" b="1" dirty="0"/>
              <a:t>Module : Developing Relationships and Workplace Achievement</a:t>
            </a:r>
          </a:p>
          <a:p>
            <a:r>
              <a:rPr lang="en-US" sz="2800" b="1" dirty="0"/>
              <a:t>Module Code : BMSW5102</a:t>
            </a:r>
          </a:p>
          <a:p>
            <a:r>
              <a:rPr lang="en-US" sz="2800" b="1" dirty="0"/>
              <a:t>Lecturer : </a:t>
            </a:r>
            <a:r>
              <a:rPr lang="en-US" sz="2800" b="1" dirty="0" err="1"/>
              <a:t>Sujeewa</a:t>
            </a:r>
            <a:r>
              <a:rPr lang="en-US" sz="2800" b="1" dirty="0"/>
              <a:t> Herath</a:t>
            </a:r>
          </a:p>
          <a:p>
            <a:endParaRPr lang="en-US" dirty="0"/>
          </a:p>
        </p:txBody>
      </p:sp>
    </p:spTree>
    <p:extLst>
      <p:ext uri="{BB962C8B-B14F-4D97-AF65-F5344CB8AC3E}">
        <p14:creationId xmlns:p14="http://schemas.microsoft.com/office/powerpoint/2010/main" val="3096528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0161D5-1121-4121-18EE-2602E7B13D9E}"/>
              </a:ext>
            </a:extLst>
          </p:cNvPr>
          <p:cNvSpPr txBox="1"/>
          <p:nvPr/>
        </p:nvSpPr>
        <p:spPr>
          <a:xfrm>
            <a:off x="762000" y="2279018"/>
            <a:ext cx="5314543" cy="337592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dirty="0"/>
          </a:p>
          <a:p>
            <a:pPr algn="just">
              <a:lnSpc>
                <a:spcPct val="90000"/>
              </a:lnSpc>
              <a:spcAft>
                <a:spcPts val="600"/>
              </a:spcAft>
            </a:pPr>
            <a:r>
              <a:rPr lang="en-US" dirty="0"/>
              <a:t>What is motivation:</a:t>
            </a:r>
          </a:p>
          <a:p>
            <a:pPr marL="285750" indent="-228600" algn="just">
              <a:lnSpc>
                <a:spcPct val="90000"/>
              </a:lnSpc>
              <a:spcAft>
                <a:spcPts val="600"/>
              </a:spcAft>
              <a:buFont typeface="Arial" panose="020B0604020202020204" pitchFamily="34" charset="0"/>
              <a:buChar char="•"/>
            </a:pPr>
            <a:r>
              <a:rPr lang="en-US" dirty="0"/>
              <a:t>A set of forces that causes people to behave in a certain way</a:t>
            </a:r>
          </a:p>
          <a:p>
            <a:pPr marL="285750" indent="-228600" algn="just">
              <a:lnSpc>
                <a:spcPct val="90000"/>
              </a:lnSpc>
              <a:spcAft>
                <a:spcPts val="600"/>
              </a:spcAft>
              <a:buFont typeface="Arial" panose="020B0604020202020204" pitchFamily="34" charset="0"/>
              <a:buChar char="•"/>
            </a:pPr>
            <a:r>
              <a:rPr lang="en-US" dirty="0"/>
              <a:t>Indicates any kinds of factors that can help everyone to do something and that can help everyone to perform accordingly </a:t>
            </a:r>
          </a:p>
          <a:p>
            <a:pPr marL="285750" indent="-228600" algn="just">
              <a:lnSpc>
                <a:spcPct val="90000"/>
              </a:lnSpc>
              <a:spcAft>
                <a:spcPts val="600"/>
              </a:spcAft>
              <a:buFont typeface="Arial" panose="020B0604020202020204" pitchFamily="34" charset="0"/>
              <a:buChar char="•"/>
            </a:pPr>
            <a:r>
              <a:rPr lang="en-US" dirty="0"/>
              <a:t>It initiates, guides, and maintains goal-oriented behaviors </a:t>
            </a:r>
          </a:p>
          <a:p>
            <a:pPr indent="-228600">
              <a:lnSpc>
                <a:spcPct val="90000"/>
              </a:lnSpc>
              <a:spcAft>
                <a:spcPts val="600"/>
              </a:spcAft>
              <a:buFont typeface="Arial" panose="020B0604020202020204" pitchFamily="34" charset="0"/>
              <a:buChar char="•"/>
            </a:pPr>
            <a:endParaRPr lang="en-US"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5" descr="Group Success">
            <a:extLst>
              <a:ext uri="{FF2B5EF4-FFF2-40B4-BE49-F238E27FC236}">
                <a16:creationId xmlns:a16="http://schemas.microsoft.com/office/drawing/2014/main" id="{F06D59B7-E601-82BC-FF6C-4C4649E641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057" y="643002"/>
            <a:ext cx="3796790" cy="3796790"/>
          </a:xfrm>
          <a:prstGeom prst="rect">
            <a:avLst/>
          </a:prstGeom>
        </p:spPr>
      </p:pic>
    </p:spTree>
    <p:extLst>
      <p:ext uri="{BB962C8B-B14F-4D97-AF65-F5344CB8AC3E}">
        <p14:creationId xmlns:p14="http://schemas.microsoft.com/office/powerpoint/2010/main" val="36215336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3" name="Straight Connector 12">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9" name="Oval 18">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9" name="Straight Connector 28">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4" name="Rectangle 33">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7" name="Straight Connector 36">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aphicFrame>
        <p:nvGraphicFramePr>
          <p:cNvPr id="4" name="TextBox 1">
            <a:extLst>
              <a:ext uri="{FF2B5EF4-FFF2-40B4-BE49-F238E27FC236}">
                <a16:creationId xmlns:a16="http://schemas.microsoft.com/office/drawing/2014/main" id="{0621CE5C-6140-E6DA-3712-A2D050256AD4}"/>
              </a:ext>
            </a:extLst>
          </p:cNvPr>
          <p:cNvGraphicFramePr/>
          <p:nvPr>
            <p:extLst>
              <p:ext uri="{D42A27DB-BD31-4B8C-83A1-F6EECF244321}">
                <p14:modId xmlns:p14="http://schemas.microsoft.com/office/powerpoint/2010/main" val="3322171080"/>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295806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44BF8D-0DC2-7798-DC72-52B34E1A73DE}"/>
              </a:ext>
            </a:extLst>
          </p:cNvPr>
          <p:cNvSpPr txBox="1"/>
          <p:nvPr/>
        </p:nvSpPr>
        <p:spPr>
          <a:xfrm>
            <a:off x="805543" y="2871982"/>
            <a:ext cx="5006336" cy="3181684"/>
          </a:xfrm>
          <a:prstGeom prst="rect">
            <a:avLst/>
          </a:prstGeom>
        </p:spPr>
        <p:txBody>
          <a:bodyPr vert="horz" lIns="91440" tIns="45720" rIns="91440" bIns="45720" rtlCol="0" anchor="t">
            <a:normAutofit/>
          </a:bodyPr>
          <a:lstStyle/>
          <a:p>
            <a:pPr>
              <a:lnSpc>
                <a:spcPct val="90000"/>
              </a:lnSpc>
              <a:spcAft>
                <a:spcPts val="600"/>
              </a:spcAft>
            </a:pPr>
            <a:r>
              <a:rPr lang="en-US" sz="1700" b="1" dirty="0"/>
              <a:t>Effects of extrinsic factors on motivation </a:t>
            </a:r>
          </a:p>
          <a:p>
            <a:pPr marL="285750" indent="-285750">
              <a:lnSpc>
                <a:spcPct val="90000"/>
              </a:lnSpc>
              <a:spcAft>
                <a:spcPts val="600"/>
              </a:spcAft>
              <a:buFont typeface="Arial" panose="020B0604020202020204" pitchFamily="34" charset="0"/>
              <a:buChar char="•"/>
            </a:pPr>
            <a:r>
              <a:rPr lang="en-US" sz="1700" dirty="0"/>
              <a:t>These factors arises from outside the individual Such as praise, money, fame, benefits work as factors for motivation or sometimes punishment that reduces negative attitudes. </a:t>
            </a:r>
          </a:p>
          <a:p>
            <a:pPr marL="285750" indent="-285750">
              <a:lnSpc>
                <a:spcPct val="90000"/>
              </a:lnSpc>
              <a:spcAft>
                <a:spcPts val="600"/>
              </a:spcAft>
              <a:buFont typeface="Arial" panose="020B0604020202020204" pitchFamily="34" charset="0"/>
              <a:buChar char="•"/>
            </a:pPr>
            <a:r>
              <a:rPr lang="en-US" sz="1700" dirty="0"/>
              <a:t>Reinforcement theory that describes positive reinforcement such as bonus for employees outstanding work. These are the rewards that motivate the individuals. On the other hand, Negative reinforcement such as salary cut for absence in work. So, at work, extrinsic motivation works more.</a:t>
            </a:r>
          </a:p>
          <a:p>
            <a:pPr indent="-228600">
              <a:lnSpc>
                <a:spcPct val="90000"/>
              </a:lnSpc>
              <a:spcAft>
                <a:spcPts val="600"/>
              </a:spcAft>
              <a:buFont typeface="Arial" panose="020B0604020202020204" pitchFamily="34" charset="0"/>
              <a:buChar char="•"/>
            </a:pPr>
            <a:endParaRPr lang="en-US" sz="1700" dirty="0"/>
          </a:p>
        </p:txBody>
      </p:sp>
      <p:sp>
        <p:nvSpPr>
          <p:cNvPr id="15" name="Freeform: Shape 14">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One in a crowd">
            <a:extLst>
              <a:ext uri="{FF2B5EF4-FFF2-40B4-BE49-F238E27FC236}">
                <a16:creationId xmlns:a16="http://schemas.microsoft.com/office/drawing/2014/main" id="{E6E15E5E-439F-E84C-8DEA-A839F6F053D6}"/>
              </a:ext>
            </a:extLst>
          </p:cNvPr>
          <p:cNvPicPr>
            <a:picLocks noChangeAspect="1"/>
          </p:cNvPicPr>
          <p:nvPr/>
        </p:nvPicPr>
        <p:blipFill rotWithShape="1">
          <a:blip r:embed="rId2"/>
          <a:srcRect l="17059" r="17060"/>
          <a:stretch/>
        </p:blipFill>
        <p:spPr>
          <a:xfrm>
            <a:off x="6167846" y="10"/>
            <a:ext cx="6024154" cy="6857990"/>
          </a:xfrm>
          <a:custGeom>
            <a:avLst/>
            <a:gdLst/>
            <a:ahLst/>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Tree>
    <p:extLst>
      <p:ext uri="{BB962C8B-B14F-4D97-AF65-F5344CB8AC3E}">
        <p14:creationId xmlns:p14="http://schemas.microsoft.com/office/powerpoint/2010/main" val="399300175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C2813C-F2B9-1D03-4FDA-7973E2F656EE}"/>
              </a:ext>
            </a:extLst>
          </p:cNvPr>
          <p:cNvSpPr txBox="1"/>
          <p:nvPr/>
        </p:nvSpPr>
        <p:spPr>
          <a:xfrm>
            <a:off x="805543" y="2871982"/>
            <a:ext cx="5006336" cy="3181684"/>
          </a:xfrm>
          <a:prstGeom prst="rect">
            <a:avLst/>
          </a:prstGeom>
        </p:spPr>
        <p:txBody>
          <a:bodyPr vert="horz" lIns="91440" tIns="45720" rIns="91440" bIns="45720" rtlCol="0" anchor="t">
            <a:normAutofit/>
          </a:bodyPr>
          <a:lstStyle/>
          <a:p>
            <a:pPr>
              <a:lnSpc>
                <a:spcPct val="90000"/>
              </a:lnSpc>
              <a:spcAft>
                <a:spcPts val="600"/>
              </a:spcAft>
            </a:pPr>
            <a:r>
              <a:rPr lang="en-US" dirty="0"/>
              <a:t>Difference between intrinsic and extrinsic motivation types</a:t>
            </a:r>
          </a:p>
          <a:p>
            <a:pPr>
              <a:lnSpc>
                <a:spcPct val="90000"/>
              </a:lnSpc>
              <a:spcAft>
                <a:spcPts val="600"/>
              </a:spcAft>
            </a:pPr>
            <a:r>
              <a:rPr lang="en-US" dirty="0"/>
              <a:t>Intrinsic motivation-</a:t>
            </a:r>
          </a:p>
          <a:p>
            <a:pPr marL="285750" indent="-228600">
              <a:lnSpc>
                <a:spcPct val="90000"/>
              </a:lnSpc>
              <a:spcAft>
                <a:spcPts val="600"/>
              </a:spcAft>
              <a:buFont typeface="Arial" panose="020B0604020202020204" pitchFamily="34" charset="0"/>
              <a:buChar char="•"/>
            </a:pPr>
            <a:r>
              <a:rPr lang="en-US" dirty="0"/>
              <a:t>Inner motivation </a:t>
            </a:r>
          </a:p>
          <a:p>
            <a:pPr marL="285750" indent="-228600">
              <a:lnSpc>
                <a:spcPct val="90000"/>
              </a:lnSpc>
              <a:spcAft>
                <a:spcPts val="600"/>
              </a:spcAft>
              <a:buFont typeface="Arial" panose="020B0604020202020204" pitchFamily="34" charset="0"/>
              <a:buChar char="•"/>
            </a:pPr>
            <a:r>
              <a:rPr lang="en-US" dirty="0"/>
              <a:t>Experiencing new things </a:t>
            </a:r>
          </a:p>
          <a:p>
            <a:pPr marL="285750" indent="-228600">
              <a:lnSpc>
                <a:spcPct val="90000"/>
              </a:lnSpc>
              <a:spcAft>
                <a:spcPts val="600"/>
              </a:spcAft>
              <a:buFont typeface="Arial" panose="020B0604020202020204" pitchFamily="34" charset="0"/>
              <a:buChar char="•"/>
            </a:pPr>
            <a:r>
              <a:rPr lang="en-US" dirty="0"/>
              <a:t>Learning new language </a:t>
            </a:r>
          </a:p>
          <a:p>
            <a:pPr marL="285750" indent="-228600">
              <a:lnSpc>
                <a:spcPct val="90000"/>
              </a:lnSpc>
              <a:spcAft>
                <a:spcPts val="600"/>
              </a:spcAft>
              <a:buFont typeface="Arial" panose="020B0604020202020204" pitchFamily="34" charset="0"/>
              <a:buChar char="•"/>
            </a:pPr>
            <a:r>
              <a:rPr lang="en-US" dirty="0"/>
              <a:t>Spending time with a favorite people</a:t>
            </a:r>
          </a:p>
          <a:p>
            <a:pPr marL="285750" indent="-228600">
              <a:lnSpc>
                <a:spcPct val="90000"/>
              </a:lnSpc>
              <a:spcAft>
                <a:spcPts val="600"/>
              </a:spcAft>
              <a:buFont typeface="Arial" panose="020B0604020202020204" pitchFamily="34" charset="0"/>
              <a:buChar char="•"/>
            </a:pPr>
            <a:r>
              <a:rPr lang="en-US" dirty="0"/>
              <a:t>Learning a new technology </a:t>
            </a:r>
          </a:p>
        </p:txBody>
      </p:sp>
      <p:sp>
        <p:nvSpPr>
          <p:cNvPr id="8" name="Freeform: Shape 7">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20E5D80-359E-E6AA-F360-D32403631D24}"/>
              </a:ext>
            </a:extLst>
          </p:cNvPr>
          <p:cNvPicPr>
            <a:picLocks noChangeAspect="1"/>
          </p:cNvPicPr>
          <p:nvPr/>
        </p:nvPicPr>
        <p:blipFill rotWithShape="1">
          <a:blip r:embed="rId2"/>
          <a:srcRect l="23017" r="27572"/>
          <a:stretch/>
        </p:blipFill>
        <p:spPr>
          <a:xfrm>
            <a:off x="6167846" y="10"/>
            <a:ext cx="6024154" cy="6857990"/>
          </a:xfrm>
          <a:custGeom>
            <a:avLst/>
            <a:gdLst/>
            <a:ahLst/>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Tree>
    <p:extLst>
      <p:ext uri="{BB962C8B-B14F-4D97-AF65-F5344CB8AC3E}">
        <p14:creationId xmlns:p14="http://schemas.microsoft.com/office/powerpoint/2010/main" val="77797145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C1CA73-8620-A501-FF36-8B76AF23FF83}"/>
              </a:ext>
            </a:extLst>
          </p:cNvPr>
          <p:cNvSpPr txBox="1"/>
          <p:nvPr/>
        </p:nvSpPr>
        <p:spPr>
          <a:xfrm>
            <a:off x="762000" y="2279018"/>
            <a:ext cx="5314543" cy="3375920"/>
          </a:xfrm>
          <a:prstGeom prst="rect">
            <a:avLst/>
          </a:prstGeom>
        </p:spPr>
        <p:txBody>
          <a:bodyPr vert="horz" lIns="91440" tIns="45720" rIns="91440" bIns="45720" rtlCol="0" anchor="t">
            <a:normAutofit/>
          </a:bodyPr>
          <a:lstStyle/>
          <a:p>
            <a:pPr>
              <a:lnSpc>
                <a:spcPct val="90000"/>
              </a:lnSpc>
              <a:spcAft>
                <a:spcPts val="600"/>
              </a:spcAft>
            </a:pPr>
            <a:r>
              <a:rPr lang="en-US" dirty="0"/>
              <a:t>Extrinsic motivation-</a:t>
            </a:r>
          </a:p>
          <a:p>
            <a:pPr marL="285750" indent="-228600">
              <a:lnSpc>
                <a:spcPct val="90000"/>
              </a:lnSpc>
              <a:spcAft>
                <a:spcPts val="600"/>
              </a:spcAft>
              <a:buFont typeface="Arial" panose="020B0604020202020204" pitchFamily="34" charset="0"/>
              <a:buChar char="•"/>
            </a:pPr>
            <a:r>
              <a:rPr lang="en-US" dirty="0"/>
              <a:t>Outside factors of motivation</a:t>
            </a:r>
          </a:p>
          <a:p>
            <a:pPr marL="285750" indent="-228600">
              <a:lnSpc>
                <a:spcPct val="90000"/>
              </a:lnSpc>
              <a:spcAft>
                <a:spcPts val="600"/>
              </a:spcAft>
              <a:buFont typeface="Arial" panose="020B0604020202020204" pitchFamily="34" charset="0"/>
              <a:buChar char="•"/>
            </a:pPr>
            <a:r>
              <a:rPr lang="en-US" dirty="0"/>
              <a:t>Learning a new technology or Language for the sake of job </a:t>
            </a:r>
          </a:p>
          <a:p>
            <a:pPr marL="285750" indent="-228600">
              <a:lnSpc>
                <a:spcPct val="90000"/>
              </a:lnSpc>
              <a:spcAft>
                <a:spcPts val="600"/>
              </a:spcAft>
              <a:buFont typeface="Arial" panose="020B0604020202020204" pitchFamily="34" charset="0"/>
              <a:buChar char="•"/>
            </a:pPr>
            <a:r>
              <a:rPr lang="en-US" dirty="0"/>
              <a:t>Spending time with someone for social purpose</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endParaRPr lang="en-US" dirty="0"/>
          </a:p>
        </p:txBody>
      </p:sp>
      <p:sp>
        <p:nvSpPr>
          <p:cNvPr id="1031" name="Freeform: Shape 103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3" name="Freeform: Shape 1032">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Extrinsic vs. Intrinsic Motivation: What's the Difference?">
            <a:extLst>
              <a:ext uri="{FF2B5EF4-FFF2-40B4-BE49-F238E27FC236}">
                <a16:creationId xmlns:a16="http://schemas.microsoft.com/office/drawing/2014/main" id="{3E3BAA07-6319-557F-D860-66C61908D85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84057" y="1117245"/>
            <a:ext cx="3796790" cy="2848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70755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1" name="Picture 3" descr="A group of yellow figures and a red figure on the other side">
            <a:extLst>
              <a:ext uri="{FF2B5EF4-FFF2-40B4-BE49-F238E27FC236}">
                <a16:creationId xmlns:a16="http://schemas.microsoft.com/office/drawing/2014/main" id="{C41B268A-07A4-1E05-E7FF-A11470DD11B9}"/>
              </a:ext>
            </a:extLst>
          </p:cNvPr>
          <p:cNvPicPr>
            <a:picLocks noChangeAspect="1"/>
          </p:cNvPicPr>
          <p:nvPr/>
        </p:nvPicPr>
        <p:blipFill rotWithShape="1">
          <a:blip r:embed="rId2"/>
          <a:srcRect l="31772" r="-1"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2" name="Freeform: Shape 7">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Freeform: Shape 9">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633F2FF6-3824-C9B0-2E62-4D2801A9BE75}"/>
              </a:ext>
            </a:extLst>
          </p:cNvPr>
          <p:cNvSpPr txBox="1"/>
          <p:nvPr/>
        </p:nvSpPr>
        <p:spPr>
          <a:xfrm>
            <a:off x="1246017" y="2506222"/>
            <a:ext cx="4782458" cy="3181684"/>
          </a:xfrm>
          <a:prstGeom prst="rect">
            <a:avLst/>
          </a:prstGeom>
        </p:spPr>
        <p:txBody>
          <a:bodyPr vert="horz" lIns="91440" tIns="45720" rIns="91440" bIns="45720" rtlCol="0" anchor="t">
            <a:normAutofit/>
          </a:bodyPr>
          <a:lstStyle/>
          <a:p>
            <a:pPr>
              <a:lnSpc>
                <a:spcPct val="90000"/>
              </a:lnSpc>
              <a:spcAft>
                <a:spcPts val="600"/>
              </a:spcAft>
            </a:pPr>
            <a:r>
              <a:rPr lang="en-US" b="1" dirty="0">
                <a:latin typeface="Times New Roman" panose="02020603050405020304" pitchFamily="18" charset="0"/>
                <a:cs typeface="Times New Roman" panose="02020603050405020304" pitchFamily="18" charset="0"/>
              </a:rPr>
              <a:t>According to Hertzberg two factor theory </a:t>
            </a:r>
            <a:r>
              <a:rPr lang="en-US" dirty="0">
                <a:latin typeface="Times New Roman" panose="02020603050405020304" pitchFamily="18" charset="0"/>
                <a:cs typeface="Times New Roman" panose="02020603050405020304" pitchFamily="18" charset="0"/>
              </a:rPr>
              <a:t>Motivators as intrinsic factors-</a:t>
            </a:r>
          </a:p>
          <a:p>
            <a:pPr marL="285750" indent="-228600">
              <a:lnSpc>
                <a:spcPct val="9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Promotional opportunities</a:t>
            </a:r>
          </a:p>
          <a:p>
            <a:pPr marL="285750" indent="-228600">
              <a:lnSpc>
                <a:spcPct val="9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Personal Growth and opportunities</a:t>
            </a:r>
          </a:p>
          <a:p>
            <a:pPr marL="285750" indent="-228600">
              <a:lnSpc>
                <a:spcPct val="9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Recognition </a:t>
            </a:r>
          </a:p>
          <a:p>
            <a:pPr marL="285750" indent="-228600">
              <a:lnSpc>
                <a:spcPct val="9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Responsibility and achievement </a:t>
            </a:r>
          </a:p>
        </p:txBody>
      </p:sp>
    </p:spTree>
    <p:extLst>
      <p:ext uri="{BB962C8B-B14F-4D97-AF65-F5344CB8AC3E}">
        <p14:creationId xmlns:p14="http://schemas.microsoft.com/office/powerpoint/2010/main" val="283766593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119C795-BF77-9B9A-766F-A6E3D4659DA2}"/>
              </a:ext>
            </a:extLst>
          </p:cNvPr>
          <p:cNvSpPr txBox="1"/>
          <p:nvPr/>
        </p:nvSpPr>
        <p:spPr>
          <a:xfrm>
            <a:off x="6096000" y="1399032"/>
            <a:ext cx="5501834" cy="4471416"/>
          </a:xfrm>
          <a:prstGeom prst="rect">
            <a:avLst/>
          </a:prstGeom>
        </p:spPr>
        <p:txBody>
          <a:bodyPr vert="horz" lIns="91440" tIns="45720" rIns="91440" bIns="45720" rtlCol="0" anchor="ctr">
            <a:normAutofit/>
          </a:bodyPr>
          <a:lstStyle/>
          <a:p>
            <a:pPr>
              <a:lnSpc>
                <a:spcPct val="90000"/>
              </a:lnSpc>
              <a:spcAft>
                <a:spcPts val="600"/>
              </a:spcAft>
            </a:pPr>
            <a:r>
              <a:rPr lang="en-US" b="1" dirty="0">
                <a:solidFill>
                  <a:schemeClr val="bg1"/>
                </a:solidFill>
                <a:latin typeface="Times New Roman" panose="02020603050405020304" pitchFamily="18" charset="0"/>
                <a:cs typeface="Times New Roman" panose="02020603050405020304" pitchFamily="18" charset="0"/>
              </a:rPr>
              <a:t>According to Hertzberg two factor theory-</a:t>
            </a:r>
          </a:p>
          <a:p>
            <a:pPr>
              <a:lnSpc>
                <a:spcPct val="90000"/>
              </a:lnSpc>
              <a:spcAft>
                <a:spcPts val="600"/>
              </a:spcAft>
            </a:pPr>
            <a:r>
              <a:rPr lang="en-US" dirty="0">
                <a:solidFill>
                  <a:schemeClr val="bg1"/>
                </a:solidFill>
                <a:latin typeface="Times New Roman" panose="02020603050405020304" pitchFamily="18" charset="0"/>
                <a:cs typeface="Times New Roman" panose="02020603050405020304" pitchFamily="18" charset="0"/>
              </a:rPr>
              <a:t>Hygiene factor as extrinsic factors-</a:t>
            </a:r>
          </a:p>
          <a:p>
            <a:pPr marL="285750" indent="-228600">
              <a:lnSpc>
                <a:spcPct val="90000"/>
              </a:lnSpc>
              <a:spcAft>
                <a:spcPts val="600"/>
              </a:spcAft>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Company policy and administration</a:t>
            </a:r>
          </a:p>
          <a:p>
            <a:pPr marL="285750" indent="-228600">
              <a:lnSpc>
                <a:spcPct val="90000"/>
              </a:lnSpc>
              <a:spcAft>
                <a:spcPts val="600"/>
              </a:spcAft>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Supervision and salary</a:t>
            </a:r>
          </a:p>
          <a:p>
            <a:pPr marL="285750" indent="-228600">
              <a:lnSpc>
                <a:spcPct val="90000"/>
              </a:lnSpc>
              <a:spcAft>
                <a:spcPts val="600"/>
              </a:spcAft>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Work condition</a:t>
            </a:r>
          </a:p>
          <a:p>
            <a:pPr marL="285750" indent="-228600">
              <a:lnSpc>
                <a:spcPct val="90000"/>
              </a:lnSpc>
              <a:spcAft>
                <a:spcPts val="600"/>
              </a:spcAft>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Relationship with others </a:t>
            </a:r>
          </a:p>
          <a:p>
            <a:pPr marL="285750" indent="-228600">
              <a:lnSpc>
                <a:spcPct val="90000"/>
              </a:lnSpc>
              <a:spcAft>
                <a:spcPts val="600"/>
              </a:spcAft>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Job security</a:t>
            </a:r>
          </a:p>
          <a:p>
            <a:pPr>
              <a:lnSpc>
                <a:spcPct val="90000"/>
              </a:lnSpc>
              <a:spcAft>
                <a:spcPts val="600"/>
              </a:spcAft>
            </a:pPr>
            <a:r>
              <a:rPr lang="en-US" dirty="0">
                <a:solidFill>
                  <a:schemeClr val="bg1"/>
                </a:solidFill>
                <a:latin typeface="Times New Roman" panose="02020603050405020304" pitchFamily="18" charset="0"/>
                <a:cs typeface="Times New Roman" panose="02020603050405020304" pitchFamily="18" charset="0"/>
              </a:rPr>
              <a:t>When these factors are adequate, people will not be dissatisfied, neither will be satisfied </a:t>
            </a:r>
          </a:p>
        </p:txBody>
      </p:sp>
    </p:spTree>
    <p:extLst>
      <p:ext uri="{BB962C8B-B14F-4D97-AF65-F5344CB8AC3E}">
        <p14:creationId xmlns:p14="http://schemas.microsoft.com/office/powerpoint/2010/main" val="249075472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descr="A group of multi coloured wooden stick figures">
            <a:extLst>
              <a:ext uri="{FF2B5EF4-FFF2-40B4-BE49-F238E27FC236}">
                <a16:creationId xmlns:a16="http://schemas.microsoft.com/office/drawing/2014/main" id="{823839AE-C90A-19D6-A9F2-5F2F646D0D17}"/>
              </a:ext>
            </a:extLst>
          </p:cNvPr>
          <p:cNvPicPr>
            <a:picLocks noChangeAspect="1"/>
          </p:cNvPicPr>
          <p:nvPr/>
        </p:nvPicPr>
        <p:blipFill rotWithShape="1">
          <a:blip r:embed="rId2"/>
          <a:srcRect l="7542" r="21674"/>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8" name="Freeform: Shape 7">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Freeform: Shape 9">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7AD92B93-17F8-643E-4E12-A7F0474D4DA3}"/>
              </a:ext>
            </a:extLst>
          </p:cNvPr>
          <p:cNvSpPr txBox="1"/>
          <p:nvPr/>
        </p:nvSpPr>
        <p:spPr>
          <a:xfrm>
            <a:off x="804672" y="2871982"/>
            <a:ext cx="4782458" cy="3181684"/>
          </a:xfrm>
          <a:prstGeom prst="rect">
            <a:avLst/>
          </a:prstGeom>
        </p:spPr>
        <p:txBody>
          <a:bodyPr vert="horz" lIns="91440" tIns="45720" rIns="91440" bIns="45720" rtlCol="0" anchor="t">
            <a:normAutofit/>
          </a:bodyPr>
          <a:lstStyle/>
          <a:p>
            <a:pPr>
              <a:lnSpc>
                <a:spcPct val="90000"/>
              </a:lnSpc>
              <a:spcAft>
                <a:spcPts val="600"/>
              </a:spcAft>
            </a:pPr>
            <a:r>
              <a:rPr lang="en-US" dirty="0">
                <a:latin typeface="Times New Roman" panose="02020603050405020304" pitchFamily="18" charset="0"/>
                <a:cs typeface="Times New Roman" panose="02020603050405020304" pitchFamily="18" charset="0"/>
              </a:rPr>
              <a:t>Advantages of intrinsic motivation-</a:t>
            </a:r>
          </a:p>
          <a:p>
            <a:pPr indent="-228600">
              <a:lnSpc>
                <a:spcPct val="9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Inner spirit that drives towards success</a:t>
            </a:r>
          </a:p>
          <a:p>
            <a:pPr>
              <a:lnSpc>
                <a:spcPct val="90000"/>
              </a:lnSpc>
              <a:spcAft>
                <a:spcPts val="600"/>
              </a:spcAft>
            </a:pPr>
            <a:r>
              <a:rPr lang="en-US" dirty="0">
                <a:latin typeface="Times New Roman" panose="02020603050405020304" pitchFamily="18" charset="0"/>
                <a:cs typeface="Times New Roman" panose="02020603050405020304" pitchFamily="18" charset="0"/>
              </a:rPr>
              <a:t> Advantages of extrinsic motivation-</a:t>
            </a:r>
          </a:p>
          <a:p>
            <a:pPr indent="-228600">
              <a:lnSpc>
                <a:spcPct val="9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Outside incentives, rewards or punishment to push the performance</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111886427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066158B-0D37-FE5B-87DD-AF95C23C79BC}"/>
              </a:ext>
            </a:extLst>
          </p:cNvPr>
          <p:cNvSpPr txBox="1"/>
          <p:nvPr/>
        </p:nvSpPr>
        <p:spPr>
          <a:xfrm>
            <a:off x="6096000" y="1399032"/>
            <a:ext cx="5501834" cy="4471416"/>
          </a:xfrm>
          <a:prstGeom prst="rect">
            <a:avLst/>
          </a:prstGeom>
        </p:spPr>
        <p:txBody>
          <a:bodyPr vert="horz" lIns="91440" tIns="45720" rIns="91440" bIns="45720" rtlCol="0" anchor="ctr">
            <a:normAutofit/>
          </a:bodyPr>
          <a:lstStyle/>
          <a:p>
            <a:pPr>
              <a:lnSpc>
                <a:spcPct val="90000"/>
              </a:lnSpc>
              <a:spcAft>
                <a:spcPts val="600"/>
              </a:spcAft>
            </a:pPr>
            <a:r>
              <a:rPr lang="en-US" sz="2200" dirty="0">
                <a:solidFill>
                  <a:schemeClr val="bg1"/>
                </a:solidFill>
              </a:rPr>
              <a:t>Disadvantages of intrinsic motivation-</a:t>
            </a:r>
          </a:p>
          <a:p>
            <a:pPr indent="-228600">
              <a:lnSpc>
                <a:spcPct val="90000"/>
              </a:lnSpc>
              <a:spcAft>
                <a:spcPts val="600"/>
              </a:spcAft>
              <a:buFont typeface="Arial" panose="020B0604020202020204" pitchFamily="34" charset="0"/>
              <a:buChar char="•"/>
            </a:pPr>
            <a:r>
              <a:rPr lang="en-US" sz="2200" dirty="0">
                <a:solidFill>
                  <a:schemeClr val="bg1"/>
                </a:solidFill>
              </a:rPr>
              <a:t>Intangible so not quantifiable</a:t>
            </a:r>
          </a:p>
          <a:p>
            <a:pPr>
              <a:lnSpc>
                <a:spcPct val="90000"/>
              </a:lnSpc>
              <a:spcAft>
                <a:spcPts val="600"/>
              </a:spcAft>
            </a:pPr>
            <a:r>
              <a:rPr lang="en-US" sz="2200" dirty="0">
                <a:solidFill>
                  <a:schemeClr val="bg1"/>
                </a:solidFill>
              </a:rPr>
              <a:t>Disadvantages of extrinsic motivation-</a:t>
            </a:r>
          </a:p>
          <a:p>
            <a:pPr indent="-228600">
              <a:lnSpc>
                <a:spcPct val="90000"/>
              </a:lnSpc>
              <a:spcAft>
                <a:spcPts val="600"/>
              </a:spcAft>
              <a:buFont typeface="Arial" panose="020B0604020202020204" pitchFamily="34" charset="0"/>
              <a:buChar char="•"/>
            </a:pPr>
            <a:r>
              <a:rPr lang="en-US" sz="2200" dirty="0">
                <a:solidFill>
                  <a:schemeClr val="bg1"/>
                </a:solidFill>
              </a:rPr>
              <a:t>Outside incentives, rewards or punishment to push the performance not according to individual’s own free will.</a:t>
            </a:r>
          </a:p>
          <a:p>
            <a:pPr indent="-228600">
              <a:lnSpc>
                <a:spcPct val="90000"/>
              </a:lnSpc>
              <a:spcAft>
                <a:spcPts val="600"/>
              </a:spcAft>
              <a:buFont typeface="Arial" panose="020B0604020202020204" pitchFamily="34" charset="0"/>
              <a:buChar char="•"/>
            </a:pPr>
            <a:endParaRPr lang="en-US" sz="2200" dirty="0">
              <a:solidFill>
                <a:schemeClr val="bg1"/>
              </a:solidFill>
            </a:endParaRPr>
          </a:p>
          <a:p>
            <a:pPr indent="-228600">
              <a:lnSpc>
                <a:spcPct val="90000"/>
              </a:lnSpc>
              <a:spcAft>
                <a:spcPts val="600"/>
              </a:spcAft>
              <a:buFont typeface="Arial" panose="020B0604020202020204" pitchFamily="34" charset="0"/>
              <a:buChar char="•"/>
            </a:pPr>
            <a:endParaRPr lang="en-US" sz="2200" dirty="0">
              <a:solidFill>
                <a:schemeClr val="bg1"/>
              </a:solidFill>
            </a:endParaRPr>
          </a:p>
          <a:p>
            <a:pPr indent="-228600">
              <a:lnSpc>
                <a:spcPct val="90000"/>
              </a:lnSpc>
              <a:spcAft>
                <a:spcPts val="600"/>
              </a:spcAft>
              <a:buFont typeface="Arial" panose="020B0604020202020204" pitchFamily="34" charset="0"/>
              <a:buChar char="•"/>
            </a:pPr>
            <a:endParaRPr lang="en-US" sz="2200" dirty="0">
              <a:solidFill>
                <a:schemeClr val="bg1"/>
              </a:solidFill>
            </a:endParaRPr>
          </a:p>
          <a:p>
            <a:pPr indent="-228600">
              <a:lnSpc>
                <a:spcPct val="90000"/>
              </a:lnSpc>
              <a:spcAft>
                <a:spcPts val="600"/>
              </a:spcAft>
              <a:buFont typeface="Arial" panose="020B0604020202020204" pitchFamily="34" charset="0"/>
              <a:buChar char="•"/>
            </a:pPr>
            <a:endParaRPr lang="en-US" sz="2200" dirty="0">
              <a:solidFill>
                <a:schemeClr val="bg1"/>
              </a:solidFill>
            </a:endParaRPr>
          </a:p>
        </p:txBody>
      </p:sp>
    </p:spTree>
    <p:extLst>
      <p:ext uri="{BB962C8B-B14F-4D97-AF65-F5344CB8AC3E}">
        <p14:creationId xmlns:p14="http://schemas.microsoft.com/office/powerpoint/2010/main" val="79793223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tivation" id="{820A9BEA-A7B8-4C4B-A27C-00375AD16953}" vid="{E76EFD6C-2259-45DD-A8F1-646203D07902}"/>
    </a:ext>
  </a:extLst>
</a:theme>
</file>

<file path=docProps/app.xml><?xml version="1.0" encoding="utf-8"?>
<Properties xmlns="http://schemas.openxmlformats.org/officeDocument/2006/extended-properties" xmlns:vt="http://schemas.openxmlformats.org/officeDocument/2006/docPropsVTypes">
  <Template/>
  <TotalTime>280</TotalTime>
  <Words>419</Words>
  <Application>Microsoft Macintosh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Mithila Akter</dc:creator>
  <cp:lastModifiedBy>Saeed Ahmad (2027769)</cp:lastModifiedBy>
  <cp:revision>11</cp:revision>
  <dcterms:created xsi:type="dcterms:W3CDTF">2022-06-16T10:42:26Z</dcterms:created>
  <dcterms:modified xsi:type="dcterms:W3CDTF">2022-06-20T15:41:13Z</dcterms:modified>
</cp:coreProperties>
</file>