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41"/>
  </p:notesMasterIdLst>
  <p:handoutMasterIdLst>
    <p:handoutMasterId r:id="rId42"/>
  </p:handoutMasterIdLst>
  <p:sldIdLst>
    <p:sldId id="406" r:id="rId5"/>
    <p:sldId id="459" r:id="rId6"/>
    <p:sldId id="458" r:id="rId7"/>
    <p:sldId id="392" r:id="rId8"/>
    <p:sldId id="276" r:id="rId9"/>
    <p:sldId id="344" r:id="rId10"/>
    <p:sldId id="449" r:id="rId11"/>
    <p:sldId id="529" r:id="rId12"/>
    <p:sldId id="266" r:id="rId13"/>
    <p:sldId id="536" r:id="rId14"/>
    <p:sldId id="537" r:id="rId15"/>
    <p:sldId id="538" r:id="rId16"/>
    <p:sldId id="539" r:id="rId17"/>
    <p:sldId id="540" r:id="rId18"/>
    <p:sldId id="541" r:id="rId19"/>
    <p:sldId id="542" r:id="rId20"/>
    <p:sldId id="543" r:id="rId21"/>
    <p:sldId id="557" r:id="rId22"/>
    <p:sldId id="558" r:id="rId23"/>
    <p:sldId id="544" r:id="rId24"/>
    <p:sldId id="546" r:id="rId25"/>
    <p:sldId id="547" r:id="rId26"/>
    <p:sldId id="548" r:id="rId27"/>
    <p:sldId id="549" r:id="rId28"/>
    <p:sldId id="550" r:id="rId29"/>
    <p:sldId id="559" r:id="rId30"/>
    <p:sldId id="560" r:id="rId31"/>
    <p:sldId id="562" r:id="rId32"/>
    <p:sldId id="556" r:id="rId33"/>
    <p:sldId id="552" r:id="rId34"/>
    <p:sldId id="553" r:id="rId35"/>
    <p:sldId id="551" r:id="rId36"/>
    <p:sldId id="555" r:id="rId37"/>
    <p:sldId id="545" r:id="rId38"/>
    <p:sldId id="561" r:id="rId39"/>
    <p:sldId id="554" r:id="rId40"/>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vertBarState="minimized">
    <p:restoredLeft sz="0" autoAdjust="0"/>
    <p:restoredTop sz="92308" autoAdjust="0"/>
  </p:normalViewPr>
  <p:slideViewPr>
    <p:cSldViewPr snapToGrid="0" showGuides="1">
      <p:cViewPr varScale="1">
        <p:scale>
          <a:sx n="68" d="100"/>
          <a:sy n="68" d="100"/>
        </p:scale>
        <p:origin x="52" y="176"/>
      </p:cViewPr>
      <p:guideLst>
        <p:guide orient="horz" pos="2160"/>
        <p:guide pos="3840"/>
      </p:guideLst>
    </p:cSldViewPr>
  </p:slideViewPr>
  <p:outlineViewPr>
    <p:cViewPr>
      <p:scale>
        <a:sx n="33" d="100"/>
        <a:sy n="33" d="100"/>
      </p:scale>
      <p:origin x="0" y="-13108"/>
    </p:cViewPr>
  </p:outlin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handoutMaster" Target="handoutMasters/handoutMaster1.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theme" Target="theme/theme1.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4"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presProps" Target="presProps.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tableStyles" Target="tableStyles.xml"/><Relationship Id="rId20" Type="http://schemas.openxmlformats.org/officeDocument/2006/relationships/slide" Target="slides/slide16.xml"/><Relationship Id="rId41"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887531A-FF47-4964-B954-DCD06F138222}"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0C18117A-9203-46D0-A77E-D8C38F8E5D10}">
      <dgm:prSet/>
      <dgm:spPr/>
      <dgm:t>
        <a:bodyPr/>
        <a:lstStyle/>
        <a:p>
          <a:r>
            <a:rPr lang="en-GB"/>
            <a:t>The main aim of a manager is to maximise the output of the organisation through administrative implementation. To achieve this, managers must undertake the following functions:</a:t>
          </a:r>
          <a:endParaRPr lang="en-US"/>
        </a:p>
      </dgm:t>
    </dgm:pt>
    <dgm:pt modelId="{F3987FAD-5072-45F1-BE50-5111A547F8D7}" type="parTrans" cxnId="{EC5CCD03-FAFA-41C3-A346-1174B4F1384B}">
      <dgm:prSet/>
      <dgm:spPr/>
      <dgm:t>
        <a:bodyPr/>
        <a:lstStyle/>
        <a:p>
          <a:endParaRPr lang="en-US"/>
        </a:p>
      </dgm:t>
    </dgm:pt>
    <dgm:pt modelId="{878FB941-0067-418F-AAB5-EAA8F7B41446}" type="sibTrans" cxnId="{EC5CCD03-FAFA-41C3-A346-1174B4F1384B}">
      <dgm:prSet/>
      <dgm:spPr/>
      <dgm:t>
        <a:bodyPr/>
        <a:lstStyle/>
        <a:p>
          <a:endParaRPr lang="en-US"/>
        </a:p>
      </dgm:t>
    </dgm:pt>
    <dgm:pt modelId="{3E9B3E9C-8D57-43B5-8E77-FA84FB810A87}">
      <dgm:prSet/>
      <dgm:spPr/>
      <dgm:t>
        <a:bodyPr/>
        <a:lstStyle/>
        <a:p>
          <a:r>
            <a:rPr lang="en-GB"/>
            <a:t>organisation </a:t>
          </a:r>
          <a:endParaRPr lang="en-US"/>
        </a:p>
      </dgm:t>
    </dgm:pt>
    <dgm:pt modelId="{AB50B139-0497-4037-BF9F-D053998085C8}" type="parTrans" cxnId="{AA1279C1-0C1D-4CC0-8DCE-22BB3F938685}">
      <dgm:prSet/>
      <dgm:spPr/>
      <dgm:t>
        <a:bodyPr/>
        <a:lstStyle/>
        <a:p>
          <a:endParaRPr lang="en-US"/>
        </a:p>
      </dgm:t>
    </dgm:pt>
    <dgm:pt modelId="{C5C8C83E-1FB1-42D2-893D-0F0984AF5BD3}" type="sibTrans" cxnId="{AA1279C1-0C1D-4CC0-8DCE-22BB3F938685}">
      <dgm:prSet/>
      <dgm:spPr/>
      <dgm:t>
        <a:bodyPr/>
        <a:lstStyle/>
        <a:p>
          <a:endParaRPr lang="en-US"/>
        </a:p>
      </dgm:t>
    </dgm:pt>
    <dgm:pt modelId="{A74698B6-055F-488E-89CD-35E4DF4779BF}">
      <dgm:prSet/>
      <dgm:spPr/>
      <dgm:t>
        <a:bodyPr/>
        <a:lstStyle/>
        <a:p>
          <a:r>
            <a:rPr lang="en-GB"/>
            <a:t>planning </a:t>
          </a:r>
          <a:endParaRPr lang="en-US"/>
        </a:p>
      </dgm:t>
    </dgm:pt>
    <dgm:pt modelId="{2DCCE721-7425-4458-9A32-AB0C15F43BF3}" type="parTrans" cxnId="{A1767B90-38A4-4E5C-874F-C0BFDDBD101D}">
      <dgm:prSet/>
      <dgm:spPr/>
      <dgm:t>
        <a:bodyPr/>
        <a:lstStyle/>
        <a:p>
          <a:endParaRPr lang="en-US"/>
        </a:p>
      </dgm:t>
    </dgm:pt>
    <dgm:pt modelId="{37B2B97B-30A7-4326-A140-457CED78D5F1}" type="sibTrans" cxnId="{A1767B90-38A4-4E5C-874F-C0BFDDBD101D}">
      <dgm:prSet/>
      <dgm:spPr/>
      <dgm:t>
        <a:bodyPr/>
        <a:lstStyle/>
        <a:p>
          <a:endParaRPr lang="en-US"/>
        </a:p>
      </dgm:t>
    </dgm:pt>
    <dgm:pt modelId="{5CD57D33-3DC4-4965-8B6D-87F668715CAB}">
      <dgm:prSet/>
      <dgm:spPr/>
      <dgm:t>
        <a:bodyPr/>
        <a:lstStyle/>
        <a:p>
          <a:r>
            <a:rPr lang="en-GB"/>
            <a:t>staffing </a:t>
          </a:r>
          <a:endParaRPr lang="en-US"/>
        </a:p>
      </dgm:t>
    </dgm:pt>
    <dgm:pt modelId="{85F95042-14A8-4381-8BCF-077D91239AE1}" type="parTrans" cxnId="{50092959-E63B-4959-87B9-BF5BD5840FE5}">
      <dgm:prSet/>
      <dgm:spPr/>
      <dgm:t>
        <a:bodyPr/>
        <a:lstStyle/>
        <a:p>
          <a:endParaRPr lang="en-US"/>
        </a:p>
      </dgm:t>
    </dgm:pt>
    <dgm:pt modelId="{75D9E5BC-783C-4466-84CD-A52BC165EDF5}" type="sibTrans" cxnId="{50092959-E63B-4959-87B9-BF5BD5840FE5}">
      <dgm:prSet/>
      <dgm:spPr/>
      <dgm:t>
        <a:bodyPr/>
        <a:lstStyle/>
        <a:p>
          <a:endParaRPr lang="en-US"/>
        </a:p>
      </dgm:t>
    </dgm:pt>
    <dgm:pt modelId="{A7E026C7-C9E2-41B0-99D7-ACBA20A27006}">
      <dgm:prSet custT="1"/>
      <dgm:spPr/>
      <dgm:t>
        <a:bodyPr/>
        <a:lstStyle/>
        <a:p>
          <a:r>
            <a:rPr lang="en-GB" sz="2000" dirty="0"/>
            <a:t>directing/leading</a:t>
          </a:r>
          <a:r>
            <a:rPr lang="en-GB" sz="1600" dirty="0"/>
            <a:t> </a:t>
          </a:r>
          <a:endParaRPr lang="en-US" sz="1600" dirty="0"/>
        </a:p>
      </dgm:t>
    </dgm:pt>
    <dgm:pt modelId="{50A7615D-ADEF-432B-81EE-90B0148EB4BA}" type="parTrans" cxnId="{031941C6-EF49-454F-9CFB-4C1DA91A986B}">
      <dgm:prSet/>
      <dgm:spPr/>
      <dgm:t>
        <a:bodyPr/>
        <a:lstStyle/>
        <a:p>
          <a:endParaRPr lang="en-US"/>
        </a:p>
      </dgm:t>
    </dgm:pt>
    <dgm:pt modelId="{E094416B-E019-46B3-A6C1-DF1CB2B26130}" type="sibTrans" cxnId="{031941C6-EF49-454F-9CFB-4C1DA91A986B}">
      <dgm:prSet/>
      <dgm:spPr/>
      <dgm:t>
        <a:bodyPr/>
        <a:lstStyle/>
        <a:p>
          <a:endParaRPr lang="en-US"/>
        </a:p>
      </dgm:t>
    </dgm:pt>
    <dgm:pt modelId="{784E4ACC-FE15-4A40-8DD2-84C972A2234A}">
      <dgm:prSet custT="1"/>
      <dgm:spPr/>
      <dgm:t>
        <a:bodyPr/>
        <a:lstStyle/>
        <a:p>
          <a:r>
            <a:rPr lang="en-GB" sz="2000" dirty="0"/>
            <a:t>controlling</a:t>
          </a:r>
          <a:r>
            <a:rPr lang="en-GB" sz="1600" dirty="0"/>
            <a:t> </a:t>
          </a:r>
          <a:endParaRPr lang="en-US" sz="1600" dirty="0"/>
        </a:p>
      </dgm:t>
    </dgm:pt>
    <dgm:pt modelId="{02F3A1FB-8AF8-4B65-8B5E-5396969B68CF}" type="parTrans" cxnId="{4A8C29E9-88B8-4EB9-8722-A1C532914BF8}">
      <dgm:prSet/>
      <dgm:spPr/>
      <dgm:t>
        <a:bodyPr/>
        <a:lstStyle/>
        <a:p>
          <a:endParaRPr lang="en-US"/>
        </a:p>
      </dgm:t>
    </dgm:pt>
    <dgm:pt modelId="{FEA43703-0FA1-4AFA-B1F9-F331A8A9213E}" type="sibTrans" cxnId="{4A8C29E9-88B8-4EB9-8722-A1C532914BF8}">
      <dgm:prSet/>
      <dgm:spPr/>
      <dgm:t>
        <a:bodyPr/>
        <a:lstStyle/>
        <a:p>
          <a:endParaRPr lang="en-US"/>
        </a:p>
      </dgm:t>
    </dgm:pt>
    <dgm:pt modelId="{CFC6C0CF-A59D-4816-B65B-7ED04F28AB52}" type="pres">
      <dgm:prSet presAssocID="{9887531A-FF47-4964-B954-DCD06F138222}" presName="vert0" presStyleCnt="0">
        <dgm:presLayoutVars>
          <dgm:dir/>
          <dgm:animOne val="branch"/>
          <dgm:animLvl val="lvl"/>
        </dgm:presLayoutVars>
      </dgm:prSet>
      <dgm:spPr/>
    </dgm:pt>
    <dgm:pt modelId="{8F2DC48F-AAE6-487B-A7AA-F17B63E42D4B}" type="pres">
      <dgm:prSet presAssocID="{0C18117A-9203-46D0-A77E-D8C38F8E5D10}" presName="thickLine" presStyleLbl="alignNode1" presStyleIdx="0" presStyleCnt="6"/>
      <dgm:spPr/>
    </dgm:pt>
    <dgm:pt modelId="{E9C3ADF2-0197-4020-B924-522B27BA6863}" type="pres">
      <dgm:prSet presAssocID="{0C18117A-9203-46D0-A77E-D8C38F8E5D10}" presName="horz1" presStyleCnt="0"/>
      <dgm:spPr/>
    </dgm:pt>
    <dgm:pt modelId="{FAA999C5-3182-4B55-86B6-4B114523CC4B}" type="pres">
      <dgm:prSet presAssocID="{0C18117A-9203-46D0-A77E-D8C38F8E5D10}" presName="tx1" presStyleLbl="revTx" presStyleIdx="0" presStyleCnt="6"/>
      <dgm:spPr/>
    </dgm:pt>
    <dgm:pt modelId="{5B87ED33-CD7F-408B-90A1-7D5FC67E02D2}" type="pres">
      <dgm:prSet presAssocID="{0C18117A-9203-46D0-A77E-D8C38F8E5D10}" presName="vert1" presStyleCnt="0"/>
      <dgm:spPr/>
    </dgm:pt>
    <dgm:pt modelId="{F274EA38-D78E-41EE-B5B6-FE83C6C010DD}" type="pres">
      <dgm:prSet presAssocID="{3E9B3E9C-8D57-43B5-8E77-FA84FB810A87}" presName="thickLine" presStyleLbl="alignNode1" presStyleIdx="1" presStyleCnt="6"/>
      <dgm:spPr/>
    </dgm:pt>
    <dgm:pt modelId="{808AD2EE-F675-4FDB-A264-221AF92F3D67}" type="pres">
      <dgm:prSet presAssocID="{3E9B3E9C-8D57-43B5-8E77-FA84FB810A87}" presName="horz1" presStyleCnt="0"/>
      <dgm:spPr/>
    </dgm:pt>
    <dgm:pt modelId="{1CC50F70-482D-43F3-815E-C967B01853DA}" type="pres">
      <dgm:prSet presAssocID="{3E9B3E9C-8D57-43B5-8E77-FA84FB810A87}" presName="tx1" presStyleLbl="revTx" presStyleIdx="1" presStyleCnt="6"/>
      <dgm:spPr/>
    </dgm:pt>
    <dgm:pt modelId="{67613DF4-7B36-4305-85C9-421150F43F2D}" type="pres">
      <dgm:prSet presAssocID="{3E9B3E9C-8D57-43B5-8E77-FA84FB810A87}" presName="vert1" presStyleCnt="0"/>
      <dgm:spPr/>
    </dgm:pt>
    <dgm:pt modelId="{1AFF6834-BBA9-4B4A-9355-105E7ADC27B9}" type="pres">
      <dgm:prSet presAssocID="{A74698B6-055F-488E-89CD-35E4DF4779BF}" presName="thickLine" presStyleLbl="alignNode1" presStyleIdx="2" presStyleCnt="6"/>
      <dgm:spPr/>
    </dgm:pt>
    <dgm:pt modelId="{BC89001D-9538-4234-B2DD-6092E90061F5}" type="pres">
      <dgm:prSet presAssocID="{A74698B6-055F-488E-89CD-35E4DF4779BF}" presName="horz1" presStyleCnt="0"/>
      <dgm:spPr/>
    </dgm:pt>
    <dgm:pt modelId="{99D1DC1D-DDAD-4D0F-B8CF-95995BE30D5F}" type="pres">
      <dgm:prSet presAssocID="{A74698B6-055F-488E-89CD-35E4DF4779BF}" presName="tx1" presStyleLbl="revTx" presStyleIdx="2" presStyleCnt="6"/>
      <dgm:spPr/>
    </dgm:pt>
    <dgm:pt modelId="{44619D4B-0298-4B0F-B62D-C3795E08D363}" type="pres">
      <dgm:prSet presAssocID="{A74698B6-055F-488E-89CD-35E4DF4779BF}" presName="vert1" presStyleCnt="0"/>
      <dgm:spPr/>
    </dgm:pt>
    <dgm:pt modelId="{4F6EC920-39BC-444F-87E2-48DAFF596601}" type="pres">
      <dgm:prSet presAssocID="{5CD57D33-3DC4-4965-8B6D-87F668715CAB}" presName="thickLine" presStyleLbl="alignNode1" presStyleIdx="3" presStyleCnt="6"/>
      <dgm:spPr/>
    </dgm:pt>
    <dgm:pt modelId="{6EBC1E49-BA04-43FA-B957-2458C2A63A82}" type="pres">
      <dgm:prSet presAssocID="{5CD57D33-3DC4-4965-8B6D-87F668715CAB}" presName="horz1" presStyleCnt="0"/>
      <dgm:spPr/>
    </dgm:pt>
    <dgm:pt modelId="{483B2031-91D2-454B-B419-C0B76AD84F71}" type="pres">
      <dgm:prSet presAssocID="{5CD57D33-3DC4-4965-8B6D-87F668715CAB}" presName="tx1" presStyleLbl="revTx" presStyleIdx="3" presStyleCnt="6"/>
      <dgm:spPr/>
    </dgm:pt>
    <dgm:pt modelId="{4831F8B3-F3FA-4955-B646-CF3B4D016EDA}" type="pres">
      <dgm:prSet presAssocID="{5CD57D33-3DC4-4965-8B6D-87F668715CAB}" presName="vert1" presStyleCnt="0"/>
      <dgm:spPr/>
    </dgm:pt>
    <dgm:pt modelId="{F546ADC4-9C1D-4EF9-9DF2-4D25D2D9920C}" type="pres">
      <dgm:prSet presAssocID="{A7E026C7-C9E2-41B0-99D7-ACBA20A27006}" presName="thickLine" presStyleLbl="alignNode1" presStyleIdx="4" presStyleCnt="6"/>
      <dgm:spPr/>
    </dgm:pt>
    <dgm:pt modelId="{E5F49009-7F85-43CC-80D2-E76B80F48A3E}" type="pres">
      <dgm:prSet presAssocID="{A7E026C7-C9E2-41B0-99D7-ACBA20A27006}" presName="horz1" presStyleCnt="0"/>
      <dgm:spPr/>
    </dgm:pt>
    <dgm:pt modelId="{C033F33C-5FC9-47BF-AA25-96D0900C0BC4}" type="pres">
      <dgm:prSet presAssocID="{A7E026C7-C9E2-41B0-99D7-ACBA20A27006}" presName="tx1" presStyleLbl="revTx" presStyleIdx="4" presStyleCnt="6"/>
      <dgm:spPr/>
    </dgm:pt>
    <dgm:pt modelId="{834988BC-634C-470B-A6A4-518DF10FDB0F}" type="pres">
      <dgm:prSet presAssocID="{A7E026C7-C9E2-41B0-99D7-ACBA20A27006}" presName="vert1" presStyleCnt="0"/>
      <dgm:spPr/>
    </dgm:pt>
    <dgm:pt modelId="{4C13FF18-F944-4FF6-843E-5AC56D05C8FE}" type="pres">
      <dgm:prSet presAssocID="{784E4ACC-FE15-4A40-8DD2-84C972A2234A}" presName="thickLine" presStyleLbl="alignNode1" presStyleIdx="5" presStyleCnt="6"/>
      <dgm:spPr/>
    </dgm:pt>
    <dgm:pt modelId="{AB535894-8593-4532-8CF2-D0746CD23F71}" type="pres">
      <dgm:prSet presAssocID="{784E4ACC-FE15-4A40-8DD2-84C972A2234A}" presName="horz1" presStyleCnt="0"/>
      <dgm:spPr/>
    </dgm:pt>
    <dgm:pt modelId="{7A829781-2347-4B41-8D6D-3BDF6B4A0E41}" type="pres">
      <dgm:prSet presAssocID="{784E4ACC-FE15-4A40-8DD2-84C972A2234A}" presName="tx1" presStyleLbl="revTx" presStyleIdx="5" presStyleCnt="6"/>
      <dgm:spPr/>
    </dgm:pt>
    <dgm:pt modelId="{2F35C5ED-3367-4D5B-97FA-27EEFEE5B94B}" type="pres">
      <dgm:prSet presAssocID="{784E4ACC-FE15-4A40-8DD2-84C972A2234A}" presName="vert1" presStyleCnt="0"/>
      <dgm:spPr/>
    </dgm:pt>
  </dgm:ptLst>
  <dgm:cxnLst>
    <dgm:cxn modelId="{EC5CCD03-FAFA-41C3-A346-1174B4F1384B}" srcId="{9887531A-FF47-4964-B954-DCD06F138222}" destId="{0C18117A-9203-46D0-A77E-D8C38F8E5D10}" srcOrd="0" destOrd="0" parTransId="{F3987FAD-5072-45F1-BE50-5111A547F8D7}" sibTransId="{878FB941-0067-418F-AAB5-EAA8F7B41446}"/>
    <dgm:cxn modelId="{DE883016-230C-4B9E-9C16-4FF86D3388B1}" type="presOf" srcId="{0C18117A-9203-46D0-A77E-D8C38F8E5D10}" destId="{FAA999C5-3182-4B55-86B6-4B114523CC4B}" srcOrd="0" destOrd="0" presId="urn:microsoft.com/office/officeart/2008/layout/LinedList"/>
    <dgm:cxn modelId="{6FFDE339-403B-46F8-991C-5FA995ECD5B8}" type="presOf" srcId="{9887531A-FF47-4964-B954-DCD06F138222}" destId="{CFC6C0CF-A59D-4816-B65B-7ED04F28AB52}" srcOrd="0" destOrd="0" presId="urn:microsoft.com/office/officeart/2008/layout/LinedList"/>
    <dgm:cxn modelId="{50092959-E63B-4959-87B9-BF5BD5840FE5}" srcId="{9887531A-FF47-4964-B954-DCD06F138222}" destId="{5CD57D33-3DC4-4965-8B6D-87F668715CAB}" srcOrd="3" destOrd="0" parTransId="{85F95042-14A8-4381-8BCF-077D91239AE1}" sibTransId="{75D9E5BC-783C-4466-84CD-A52BC165EDF5}"/>
    <dgm:cxn modelId="{A1767B90-38A4-4E5C-874F-C0BFDDBD101D}" srcId="{9887531A-FF47-4964-B954-DCD06F138222}" destId="{A74698B6-055F-488E-89CD-35E4DF4779BF}" srcOrd="2" destOrd="0" parTransId="{2DCCE721-7425-4458-9A32-AB0C15F43BF3}" sibTransId="{37B2B97B-30A7-4326-A140-457CED78D5F1}"/>
    <dgm:cxn modelId="{3BB2F49A-5D52-4342-BE7D-BC9DB29B0277}" type="presOf" srcId="{A7E026C7-C9E2-41B0-99D7-ACBA20A27006}" destId="{C033F33C-5FC9-47BF-AA25-96D0900C0BC4}" srcOrd="0" destOrd="0" presId="urn:microsoft.com/office/officeart/2008/layout/LinedList"/>
    <dgm:cxn modelId="{F32C3BBA-3A26-481A-BAE1-93EF622D74CE}" type="presOf" srcId="{A74698B6-055F-488E-89CD-35E4DF4779BF}" destId="{99D1DC1D-DDAD-4D0F-B8CF-95995BE30D5F}" srcOrd="0" destOrd="0" presId="urn:microsoft.com/office/officeart/2008/layout/LinedList"/>
    <dgm:cxn modelId="{4920B6BB-D31B-4266-BEAD-0C980C184B7F}" type="presOf" srcId="{5CD57D33-3DC4-4965-8B6D-87F668715CAB}" destId="{483B2031-91D2-454B-B419-C0B76AD84F71}" srcOrd="0" destOrd="0" presId="urn:microsoft.com/office/officeart/2008/layout/LinedList"/>
    <dgm:cxn modelId="{AA1279C1-0C1D-4CC0-8DCE-22BB3F938685}" srcId="{9887531A-FF47-4964-B954-DCD06F138222}" destId="{3E9B3E9C-8D57-43B5-8E77-FA84FB810A87}" srcOrd="1" destOrd="0" parTransId="{AB50B139-0497-4037-BF9F-D053998085C8}" sibTransId="{C5C8C83E-1FB1-42D2-893D-0F0984AF5BD3}"/>
    <dgm:cxn modelId="{031941C6-EF49-454F-9CFB-4C1DA91A986B}" srcId="{9887531A-FF47-4964-B954-DCD06F138222}" destId="{A7E026C7-C9E2-41B0-99D7-ACBA20A27006}" srcOrd="4" destOrd="0" parTransId="{50A7615D-ADEF-432B-81EE-90B0148EB4BA}" sibTransId="{E094416B-E019-46B3-A6C1-DF1CB2B26130}"/>
    <dgm:cxn modelId="{EAEC2DE5-E530-4E7F-B0CF-64E8DFE6EA20}" type="presOf" srcId="{784E4ACC-FE15-4A40-8DD2-84C972A2234A}" destId="{7A829781-2347-4B41-8D6D-3BDF6B4A0E41}" srcOrd="0" destOrd="0" presId="urn:microsoft.com/office/officeart/2008/layout/LinedList"/>
    <dgm:cxn modelId="{4A8C29E9-88B8-4EB9-8722-A1C532914BF8}" srcId="{9887531A-FF47-4964-B954-DCD06F138222}" destId="{784E4ACC-FE15-4A40-8DD2-84C972A2234A}" srcOrd="5" destOrd="0" parTransId="{02F3A1FB-8AF8-4B65-8B5E-5396969B68CF}" sibTransId="{FEA43703-0FA1-4AFA-B1F9-F331A8A9213E}"/>
    <dgm:cxn modelId="{308ECAFB-B19D-43EE-93C8-B28BBA503A4A}" type="presOf" srcId="{3E9B3E9C-8D57-43B5-8E77-FA84FB810A87}" destId="{1CC50F70-482D-43F3-815E-C967B01853DA}" srcOrd="0" destOrd="0" presId="urn:microsoft.com/office/officeart/2008/layout/LinedList"/>
    <dgm:cxn modelId="{E5065A03-6BD9-45EC-86CB-6EC336B4EADC}" type="presParOf" srcId="{CFC6C0CF-A59D-4816-B65B-7ED04F28AB52}" destId="{8F2DC48F-AAE6-487B-A7AA-F17B63E42D4B}" srcOrd="0" destOrd="0" presId="urn:microsoft.com/office/officeart/2008/layout/LinedList"/>
    <dgm:cxn modelId="{3B6F978A-0F31-4FDB-8C7E-67D13CBB62C4}" type="presParOf" srcId="{CFC6C0CF-A59D-4816-B65B-7ED04F28AB52}" destId="{E9C3ADF2-0197-4020-B924-522B27BA6863}" srcOrd="1" destOrd="0" presId="urn:microsoft.com/office/officeart/2008/layout/LinedList"/>
    <dgm:cxn modelId="{7F7624FA-99B6-4B87-93C9-091E203D3BE9}" type="presParOf" srcId="{E9C3ADF2-0197-4020-B924-522B27BA6863}" destId="{FAA999C5-3182-4B55-86B6-4B114523CC4B}" srcOrd="0" destOrd="0" presId="urn:microsoft.com/office/officeart/2008/layout/LinedList"/>
    <dgm:cxn modelId="{D77364FC-71C0-4A35-BFA5-1D9C3F97256B}" type="presParOf" srcId="{E9C3ADF2-0197-4020-B924-522B27BA6863}" destId="{5B87ED33-CD7F-408B-90A1-7D5FC67E02D2}" srcOrd="1" destOrd="0" presId="urn:microsoft.com/office/officeart/2008/layout/LinedList"/>
    <dgm:cxn modelId="{1796A58C-0317-4461-8050-F1F7466A23C2}" type="presParOf" srcId="{CFC6C0CF-A59D-4816-B65B-7ED04F28AB52}" destId="{F274EA38-D78E-41EE-B5B6-FE83C6C010DD}" srcOrd="2" destOrd="0" presId="urn:microsoft.com/office/officeart/2008/layout/LinedList"/>
    <dgm:cxn modelId="{F8A1B684-B236-41AB-90DE-E2D9E877D65A}" type="presParOf" srcId="{CFC6C0CF-A59D-4816-B65B-7ED04F28AB52}" destId="{808AD2EE-F675-4FDB-A264-221AF92F3D67}" srcOrd="3" destOrd="0" presId="urn:microsoft.com/office/officeart/2008/layout/LinedList"/>
    <dgm:cxn modelId="{7FB09852-161C-424B-8EDC-39DAADB1A18C}" type="presParOf" srcId="{808AD2EE-F675-4FDB-A264-221AF92F3D67}" destId="{1CC50F70-482D-43F3-815E-C967B01853DA}" srcOrd="0" destOrd="0" presId="urn:microsoft.com/office/officeart/2008/layout/LinedList"/>
    <dgm:cxn modelId="{F9742613-D6CE-4BBB-B1AF-752C3ADA265E}" type="presParOf" srcId="{808AD2EE-F675-4FDB-A264-221AF92F3D67}" destId="{67613DF4-7B36-4305-85C9-421150F43F2D}" srcOrd="1" destOrd="0" presId="urn:microsoft.com/office/officeart/2008/layout/LinedList"/>
    <dgm:cxn modelId="{2A6C3825-9B05-411E-B692-1DFD5F2208E0}" type="presParOf" srcId="{CFC6C0CF-A59D-4816-B65B-7ED04F28AB52}" destId="{1AFF6834-BBA9-4B4A-9355-105E7ADC27B9}" srcOrd="4" destOrd="0" presId="urn:microsoft.com/office/officeart/2008/layout/LinedList"/>
    <dgm:cxn modelId="{91F9B7CC-59EC-43B6-8C2F-4E746DFD8873}" type="presParOf" srcId="{CFC6C0CF-A59D-4816-B65B-7ED04F28AB52}" destId="{BC89001D-9538-4234-B2DD-6092E90061F5}" srcOrd="5" destOrd="0" presId="urn:microsoft.com/office/officeart/2008/layout/LinedList"/>
    <dgm:cxn modelId="{FF309F6B-A99B-4822-9FB9-137679BCA81F}" type="presParOf" srcId="{BC89001D-9538-4234-B2DD-6092E90061F5}" destId="{99D1DC1D-DDAD-4D0F-B8CF-95995BE30D5F}" srcOrd="0" destOrd="0" presId="urn:microsoft.com/office/officeart/2008/layout/LinedList"/>
    <dgm:cxn modelId="{92349E5F-915C-422A-8B6A-BCF6083EDAFB}" type="presParOf" srcId="{BC89001D-9538-4234-B2DD-6092E90061F5}" destId="{44619D4B-0298-4B0F-B62D-C3795E08D363}" srcOrd="1" destOrd="0" presId="urn:microsoft.com/office/officeart/2008/layout/LinedList"/>
    <dgm:cxn modelId="{058974F8-E258-4E72-A1F7-B67D7B28E2D9}" type="presParOf" srcId="{CFC6C0CF-A59D-4816-B65B-7ED04F28AB52}" destId="{4F6EC920-39BC-444F-87E2-48DAFF596601}" srcOrd="6" destOrd="0" presId="urn:microsoft.com/office/officeart/2008/layout/LinedList"/>
    <dgm:cxn modelId="{607C5A6C-82E7-444E-AE3C-A6AE8FB0BA89}" type="presParOf" srcId="{CFC6C0CF-A59D-4816-B65B-7ED04F28AB52}" destId="{6EBC1E49-BA04-43FA-B957-2458C2A63A82}" srcOrd="7" destOrd="0" presId="urn:microsoft.com/office/officeart/2008/layout/LinedList"/>
    <dgm:cxn modelId="{D7167169-1DAE-4A97-9674-95AF424B56F2}" type="presParOf" srcId="{6EBC1E49-BA04-43FA-B957-2458C2A63A82}" destId="{483B2031-91D2-454B-B419-C0B76AD84F71}" srcOrd="0" destOrd="0" presId="urn:microsoft.com/office/officeart/2008/layout/LinedList"/>
    <dgm:cxn modelId="{5E82B12B-E24C-4274-B64B-062231F9A8AD}" type="presParOf" srcId="{6EBC1E49-BA04-43FA-B957-2458C2A63A82}" destId="{4831F8B3-F3FA-4955-B646-CF3B4D016EDA}" srcOrd="1" destOrd="0" presId="urn:microsoft.com/office/officeart/2008/layout/LinedList"/>
    <dgm:cxn modelId="{5AC6B56E-2DC5-44E1-AAC6-070D64049A13}" type="presParOf" srcId="{CFC6C0CF-A59D-4816-B65B-7ED04F28AB52}" destId="{F546ADC4-9C1D-4EF9-9DF2-4D25D2D9920C}" srcOrd="8" destOrd="0" presId="urn:microsoft.com/office/officeart/2008/layout/LinedList"/>
    <dgm:cxn modelId="{C64F761A-9C90-45AE-B4EB-E4E7DB63507C}" type="presParOf" srcId="{CFC6C0CF-A59D-4816-B65B-7ED04F28AB52}" destId="{E5F49009-7F85-43CC-80D2-E76B80F48A3E}" srcOrd="9" destOrd="0" presId="urn:microsoft.com/office/officeart/2008/layout/LinedList"/>
    <dgm:cxn modelId="{371AE1F1-6F15-425E-896C-5C11CDE0EB16}" type="presParOf" srcId="{E5F49009-7F85-43CC-80D2-E76B80F48A3E}" destId="{C033F33C-5FC9-47BF-AA25-96D0900C0BC4}" srcOrd="0" destOrd="0" presId="urn:microsoft.com/office/officeart/2008/layout/LinedList"/>
    <dgm:cxn modelId="{E96AE9C2-F6CD-4215-882F-8461503785F3}" type="presParOf" srcId="{E5F49009-7F85-43CC-80D2-E76B80F48A3E}" destId="{834988BC-634C-470B-A6A4-518DF10FDB0F}" srcOrd="1" destOrd="0" presId="urn:microsoft.com/office/officeart/2008/layout/LinedList"/>
    <dgm:cxn modelId="{074574CF-CB74-4B37-9BB4-A9917E0216E6}" type="presParOf" srcId="{CFC6C0CF-A59D-4816-B65B-7ED04F28AB52}" destId="{4C13FF18-F944-4FF6-843E-5AC56D05C8FE}" srcOrd="10" destOrd="0" presId="urn:microsoft.com/office/officeart/2008/layout/LinedList"/>
    <dgm:cxn modelId="{960C00FC-6852-4DFC-B357-6503E79FDB1B}" type="presParOf" srcId="{CFC6C0CF-A59D-4816-B65B-7ED04F28AB52}" destId="{AB535894-8593-4532-8CF2-D0746CD23F71}" srcOrd="11" destOrd="0" presId="urn:microsoft.com/office/officeart/2008/layout/LinedList"/>
    <dgm:cxn modelId="{1A84E8DE-2614-4A9F-9C01-03ED1893A39F}" type="presParOf" srcId="{AB535894-8593-4532-8CF2-D0746CD23F71}" destId="{7A829781-2347-4B41-8D6D-3BDF6B4A0E41}" srcOrd="0" destOrd="0" presId="urn:microsoft.com/office/officeart/2008/layout/LinedList"/>
    <dgm:cxn modelId="{057A4AE1-214B-4778-8553-B3D00090DAED}" type="presParOf" srcId="{AB535894-8593-4532-8CF2-D0746CD23F71}" destId="{2F35C5ED-3367-4D5B-97FA-27EEFEE5B94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0DB45D8-5D9A-4895-A512-EEFB9F2B3A6B}" type="doc">
      <dgm:prSet loTypeId="urn:microsoft.com/office/officeart/2008/layout/LinedList" loCatId="list" qsTypeId="urn:microsoft.com/office/officeart/2005/8/quickstyle/simple1" qsCatId="simple" csTypeId="urn:microsoft.com/office/officeart/2005/8/colors/accent3_2" csCatId="accent3"/>
      <dgm:spPr/>
      <dgm:t>
        <a:bodyPr/>
        <a:lstStyle/>
        <a:p>
          <a:endParaRPr lang="en-US"/>
        </a:p>
      </dgm:t>
    </dgm:pt>
    <dgm:pt modelId="{704809BC-5976-4B23-98B7-F9B34CAF394F}">
      <dgm:prSet/>
      <dgm:spPr/>
      <dgm:t>
        <a:bodyPr/>
        <a:lstStyle/>
        <a:p>
          <a:r>
            <a:rPr lang="en-GB"/>
            <a:t>The expectation of collaborative/ multi-agency/ inter agency approaches has increased as budgets shrink. </a:t>
          </a:r>
          <a:endParaRPr lang="en-US"/>
        </a:p>
      </dgm:t>
    </dgm:pt>
    <dgm:pt modelId="{EF1BE2AB-3148-4D1A-99BE-7D0C87F4D39C}" type="parTrans" cxnId="{824C3873-10D0-488D-81E7-8A6C2E05CE94}">
      <dgm:prSet/>
      <dgm:spPr/>
      <dgm:t>
        <a:bodyPr/>
        <a:lstStyle/>
        <a:p>
          <a:endParaRPr lang="en-US"/>
        </a:p>
      </dgm:t>
    </dgm:pt>
    <dgm:pt modelId="{9589C75E-79CE-4067-9722-61E5D4149CAB}" type="sibTrans" cxnId="{824C3873-10D0-488D-81E7-8A6C2E05CE94}">
      <dgm:prSet/>
      <dgm:spPr/>
      <dgm:t>
        <a:bodyPr/>
        <a:lstStyle/>
        <a:p>
          <a:endParaRPr lang="en-US"/>
        </a:p>
      </dgm:t>
    </dgm:pt>
    <dgm:pt modelId="{042850E1-41B5-48E8-9240-436788B087F9}">
      <dgm:prSet/>
      <dgm:spPr/>
      <dgm:t>
        <a:bodyPr/>
        <a:lstStyle/>
        <a:p>
          <a:r>
            <a:rPr lang="en-GB"/>
            <a:t>It is imperative that organisations &amp; youth workers know and understand the agendas and priorities of others to effectively plan, avoid duplication &amp; maximise outcomes for young people. </a:t>
          </a:r>
          <a:endParaRPr lang="en-US"/>
        </a:p>
      </dgm:t>
    </dgm:pt>
    <dgm:pt modelId="{DBB211A6-E48A-4518-BB47-9ECA293AF444}" type="parTrans" cxnId="{1FAA4A52-D44A-4A91-AF92-62D2C0EF8ECB}">
      <dgm:prSet/>
      <dgm:spPr/>
      <dgm:t>
        <a:bodyPr/>
        <a:lstStyle/>
        <a:p>
          <a:endParaRPr lang="en-US"/>
        </a:p>
      </dgm:t>
    </dgm:pt>
    <dgm:pt modelId="{748C0B17-8ABB-458A-B8A1-003615AB6B2D}" type="sibTrans" cxnId="{1FAA4A52-D44A-4A91-AF92-62D2C0EF8ECB}">
      <dgm:prSet/>
      <dgm:spPr/>
      <dgm:t>
        <a:bodyPr/>
        <a:lstStyle/>
        <a:p>
          <a:endParaRPr lang="en-US"/>
        </a:p>
      </dgm:t>
    </dgm:pt>
    <dgm:pt modelId="{4288E511-E15B-43A1-872B-7E5955AB8BAF}">
      <dgm:prSet/>
      <dgm:spPr/>
      <dgm:t>
        <a:bodyPr/>
        <a:lstStyle/>
        <a:p>
          <a:r>
            <a:rPr lang="en-GB"/>
            <a:t>Youth workers </a:t>
          </a:r>
          <a:r>
            <a:rPr lang="en-GB" i="1"/>
            <a:t>‘owe it to young people &amp; their communities to declare openly &amp; honestly the purpose of youth work. If that purpose has changed as a result of different sources of funding, then it must be declared.’ </a:t>
          </a:r>
          <a:r>
            <a:rPr lang="en-GB"/>
            <a:t>Ingram &amp; Harris, 2001</a:t>
          </a:r>
          <a:endParaRPr lang="en-US"/>
        </a:p>
      </dgm:t>
    </dgm:pt>
    <dgm:pt modelId="{A8FC1251-E562-459F-8682-103F2DE3577A}" type="parTrans" cxnId="{0F13B5DD-24D1-4A82-910C-16A1F456EA55}">
      <dgm:prSet/>
      <dgm:spPr/>
      <dgm:t>
        <a:bodyPr/>
        <a:lstStyle/>
        <a:p>
          <a:endParaRPr lang="en-US"/>
        </a:p>
      </dgm:t>
    </dgm:pt>
    <dgm:pt modelId="{A4B5F3BD-A899-435A-9FAD-A4E0AAE6B20C}" type="sibTrans" cxnId="{0F13B5DD-24D1-4A82-910C-16A1F456EA55}">
      <dgm:prSet/>
      <dgm:spPr/>
      <dgm:t>
        <a:bodyPr/>
        <a:lstStyle/>
        <a:p>
          <a:endParaRPr lang="en-US"/>
        </a:p>
      </dgm:t>
    </dgm:pt>
    <dgm:pt modelId="{1B9978DF-0D65-4E74-8365-9125FB1AB0C2}" type="pres">
      <dgm:prSet presAssocID="{60DB45D8-5D9A-4895-A512-EEFB9F2B3A6B}" presName="vert0" presStyleCnt="0">
        <dgm:presLayoutVars>
          <dgm:dir/>
          <dgm:animOne val="branch"/>
          <dgm:animLvl val="lvl"/>
        </dgm:presLayoutVars>
      </dgm:prSet>
      <dgm:spPr/>
    </dgm:pt>
    <dgm:pt modelId="{7B1B5C8C-2B85-42E7-9161-70BA40BDE1A4}" type="pres">
      <dgm:prSet presAssocID="{704809BC-5976-4B23-98B7-F9B34CAF394F}" presName="thickLine" presStyleLbl="alignNode1" presStyleIdx="0" presStyleCnt="3"/>
      <dgm:spPr/>
    </dgm:pt>
    <dgm:pt modelId="{EDA77C0F-EC3E-4280-9003-A45B30F08B0B}" type="pres">
      <dgm:prSet presAssocID="{704809BC-5976-4B23-98B7-F9B34CAF394F}" presName="horz1" presStyleCnt="0"/>
      <dgm:spPr/>
    </dgm:pt>
    <dgm:pt modelId="{BADB6006-9CDE-465B-8C96-F18EAA832610}" type="pres">
      <dgm:prSet presAssocID="{704809BC-5976-4B23-98B7-F9B34CAF394F}" presName="tx1" presStyleLbl="revTx" presStyleIdx="0" presStyleCnt="3"/>
      <dgm:spPr/>
    </dgm:pt>
    <dgm:pt modelId="{F6CF5E51-2C99-4F38-B3B4-22C26E50B07B}" type="pres">
      <dgm:prSet presAssocID="{704809BC-5976-4B23-98B7-F9B34CAF394F}" presName="vert1" presStyleCnt="0"/>
      <dgm:spPr/>
    </dgm:pt>
    <dgm:pt modelId="{ACC02037-068E-4627-ACE6-25BD73D4E72D}" type="pres">
      <dgm:prSet presAssocID="{042850E1-41B5-48E8-9240-436788B087F9}" presName="thickLine" presStyleLbl="alignNode1" presStyleIdx="1" presStyleCnt="3"/>
      <dgm:spPr/>
    </dgm:pt>
    <dgm:pt modelId="{26064D8B-B27F-4C08-A4D7-10971BEF8CC5}" type="pres">
      <dgm:prSet presAssocID="{042850E1-41B5-48E8-9240-436788B087F9}" presName="horz1" presStyleCnt="0"/>
      <dgm:spPr/>
    </dgm:pt>
    <dgm:pt modelId="{1F6C7712-4279-4A9D-B0FC-83C9D7E73249}" type="pres">
      <dgm:prSet presAssocID="{042850E1-41B5-48E8-9240-436788B087F9}" presName="tx1" presStyleLbl="revTx" presStyleIdx="1" presStyleCnt="3"/>
      <dgm:spPr/>
    </dgm:pt>
    <dgm:pt modelId="{AAD2608B-FF81-44A6-8394-ABDF33D2A6ED}" type="pres">
      <dgm:prSet presAssocID="{042850E1-41B5-48E8-9240-436788B087F9}" presName="vert1" presStyleCnt="0"/>
      <dgm:spPr/>
    </dgm:pt>
    <dgm:pt modelId="{4741ECF6-B3B6-4511-AF6B-B61ACEE5F954}" type="pres">
      <dgm:prSet presAssocID="{4288E511-E15B-43A1-872B-7E5955AB8BAF}" presName="thickLine" presStyleLbl="alignNode1" presStyleIdx="2" presStyleCnt="3"/>
      <dgm:spPr/>
    </dgm:pt>
    <dgm:pt modelId="{F63171C8-65F6-4A77-9ED8-60616049ECEE}" type="pres">
      <dgm:prSet presAssocID="{4288E511-E15B-43A1-872B-7E5955AB8BAF}" presName="horz1" presStyleCnt="0"/>
      <dgm:spPr/>
    </dgm:pt>
    <dgm:pt modelId="{8BB2F527-745B-4A6B-8953-CDB1B9124048}" type="pres">
      <dgm:prSet presAssocID="{4288E511-E15B-43A1-872B-7E5955AB8BAF}" presName="tx1" presStyleLbl="revTx" presStyleIdx="2" presStyleCnt="3"/>
      <dgm:spPr/>
    </dgm:pt>
    <dgm:pt modelId="{0FD4BC7B-AE2B-4B2B-ABBC-81EDF997A1AF}" type="pres">
      <dgm:prSet presAssocID="{4288E511-E15B-43A1-872B-7E5955AB8BAF}" presName="vert1" presStyleCnt="0"/>
      <dgm:spPr/>
    </dgm:pt>
  </dgm:ptLst>
  <dgm:cxnLst>
    <dgm:cxn modelId="{1FAA4A52-D44A-4A91-AF92-62D2C0EF8ECB}" srcId="{60DB45D8-5D9A-4895-A512-EEFB9F2B3A6B}" destId="{042850E1-41B5-48E8-9240-436788B087F9}" srcOrd="1" destOrd="0" parTransId="{DBB211A6-E48A-4518-BB47-9ECA293AF444}" sibTransId="{748C0B17-8ABB-458A-B8A1-003615AB6B2D}"/>
    <dgm:cxn modelId="{824C3873-10D0-488D-81E7-8A6C2E05CE94}" srcId="{60DB45D8-5D9A-4895-A512-EEFB9F2B3A6B}" destId="{704809BC-5976-4B23-98B7-F9B34CAF394F}" srcOrd="0" destOrd="0" parTransId="{EF1BE2AB-3148-4D1A-99BE-7D0C87F4D39C}" sibTransId="{9589C75E-79CE-4067-9722-61E5D4149CAB}"/>
    <dgm:cxn modelId="{F6A65176-29EC-4F54-917A-1BEB147B4911}" type="presOf" srcId="{704809BC-5976-4B23-98B7-F9B34CAF394F}" destId="{BADB6006-9CDE-465B-8C96-F18EAA832610}" srcOrd="0" destOrd="0" presId="urn:microsoft.com/office/officeart/2008/layout/LinedList"/>
    <dgm:cxn modelId="{8C983F89-D505-46FF-8698-54579C0813F3}" type="presOf" srcId="{60DB45D8-5D9A-4895-A512-EEFB9F2B3A6B}" destId="{1B9978DF-0D65-4E74-8365-9125FB1AB0C2}" srcOrd="0" destOrd="0" presId="urn:microsoft.com/office/officeart/2008/layout/LinedList"/>
    <dgm:cxn modelId="{D7F52CA0-4CBA-45C6-B604-F45E9723D7A9}" type="presOf" srcId="{4288E511-E15B-43A1-872B-7E5955AB8BAF}" destId="{8BB2F527-745B-4A6B-8953-CDB1B9124048}" srcOrd="0" destOrd="0" presId="urn:microsoft.com/office/officeart/2008/layout/LinedList"/>
    <dgm:cxn modelId="{413D16C1-DE92-4851-AD96-1E1043789E6F}" type="presOf" srcId="{042850E1-41B5-48E8-9240-436788B087F9}" destId="{1F6C7712-4279-4A9D-B0FC-83C9D7E73249}" srcOrd="0" destOrd="0" presId="urn:microsoft.com/office/officeart/2008/layout/LinedList"/>
    <dgm:cxn modelId="{0F13B5DD-24D1-4A82-910C-16A1F456EA55}" srcId="{60DB45D8-5D9A-4895-A512-EEFB9F2B3A6B}" destId="{4288E511-E15B-43A1-872B-7E5955AB8BAF}" srcOrd="2" destOrd="0" parTransId="{A8FC1251-E562-459F-8682-103F2DE3577A}" sibTransId="{A4B5F3BD-A899-435A-9FAD-A4E0AAE6B20C}"/>
    <dgm:cxn modelId="{F8666575-96D6-4E2A-8132-E651A5407AD8}" type="presParOf" srcId="{1B9978DF-0D65-4E74-8365-9125FB1AB0C2}" destId="{7B1B5C8C-2B85-42E7-9161-70BA40BDE1A4}" srcOrd="0" destOrd="0" presId="urn:microsoft.com/office/officeart/2008/layout/LinedList"/>
    <dgm:cxn modelId="{2C3C3CC9-9E88-4645-A445-B2F94F7AC667}" type="presParOf" srcId="{1B9978DF-0D65-4E74-8365-9125FB1AB0C2}" destId="{EDA77C0F-EC3E-4280-9003-A45B30F08B0B}" srcOrd="1" destOrd="0" presId="urn:microsoft.com/office/officeart/2008/layout/LinedList"/>
    <dgm:cxn modelId="{70E2DF33-D4BC-46D4-AECA-F99C89E47534}" type="presParOf" srcId="{EDA77C0F-EC3E-4280-9003-A45B30F08B0B}" destId="{BADB6006-9CDE-465B-8C96-F18EAA832610}" srcOrd="0" destOrd="0" presId="urn:microsoft.com/office/officeart/2008/layout/LinedList"/>
    <dgm:cxn modelId="{F416027B-3EA0-4CC6-B267-0EBE5CAAEA62}" type="presParOf" srcId="{EDA77C0F-EC3E-4280-9003-A45B30F08B0B}" destId="{F6CF5E51-2C99-4F38-B3B4-22C26E50B07B}" srcOrd="1" destOrd="0" presId="urn:microsoft.com/office/officeart/2008/layout/LinedList"/>
    <dgm:cxn modelId="{64077210-B7B8-4FF0-9B6C-9A509A44FA23}" type="presParOf" srcId="{1B9978DF-0D65-4E74-8365-9125FB1AB0C2}" destId="{ACC02037-068E-4627-ACE6-25BD73D4E72D}" srcOrd="2" destOrd="0" presId="urn:microsoft.com/office/officeart/2008/layout/LinedList"/>
    <dgm:cxn modelId="{B3E787ED-B1F3-4452-BE28-C4577195F645}" type="presParOf" srcId="{1B9978DF-0D65-4E74-8365-9125FB1AB0C2}" destId="{26064D8B-B27F-4C08-A4D7-10971BEF8CC5}" srcOrd="3" destOrd="0" presId="urn:microsoft.com/office/officeart/2008/layout/LinedList"/>
    <dgm:cxn modelId="{C3B84E8F-7CA0-49ED-9C93-CB55040D0D1C}" type="presParOf" srcId="{26064D8B-B27F-4C08-A4D7-10971BEF8CC5}" destId="{1F6C7712-4279-4A9D-B0FC-83C9D7E73249}" srcOrd="0" destOrd="0" presId="urn:microsoft.com/office/officeart/2008/layout/LinedList"/>
    <dgm:cxn modelId="{A0060E45-D8E9-4CC8-BC87-37762A6C5867}" type="presParOf" srcId="{26064D8B-B27F-4C08-A4D7-10971BEF8CC5}" destId="{AAD2608B-FF81-44A6-8394-ABDF33D2A6ED}" srcOrd="1" destOrd="0" presId="urn:microsoft.com/office/officeart/2008/layout/LinedList"/>
    <dgm:cxn modelId="{22B7AC82-6E8A-4F01-9D40-E3E6BD7C87CB}" type="presParOf" srcId="{1B9978DF-0D65-4E74-8365-9125FB1AB0C2}" destId="{4741ECF6-B3B6-4511-AF6B-B61ACEE5F954}" srcOrd="4" destOrd="0" presId="urn:microsoft.com/office/officeart/2008/layout/LinedList"/>
    <dgm:cxn modelId="{CA35453C-BCB0-428C-9B15-07761671B69F}" type="presParOf" srcId="{1B9978DF-0D65-4E74-8365-9125FB1AB0C2}" destId="{F63171C8-65F6-4A77-9ED8-60616049ECEE}" srcOrd="5" destOrd="0" presId="urn:microsoft.com/office/officeart/2008/layout/LinedList"/>
    <dgm:cxn modelId="{6ACCC24C-DB35-4403-920E-4A7093A81C6E}" type="presParOf" srcId="{F63171C8-65F6-4A77-9ED8-60616049ECEE}" destId="{8BB2F527-745B-4A6B-8953-CDB1B9124048}" srcOrd="0" destOrd="0" presId="urn:microsoft.com/office/officeart/2008/layout/LinedList"/>
    <dgm:cxn modelId="{BA623315-36DA-44C5-83E2-9575A40A72C3}" type="presParOf" srcId="{F63171C8-65F6-4A77-9ED8-60616049ECEE}" destId="{0FD4BC7B-AE2B-4B2B-ABBC-81EDF997A1AF}"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2DC48F-AAE6-487B-A7AA-F17B63E42D4B}">
      <dsp:nvSpPr>
        <dsp:cNvPr id="0" name=""/>
        <dsp:cNvSpPr/>
      </dsp:nvSpPr>
      <dsp:spPr>
        <a:xfrm>
          <a:off x="0" y="2328"/>
          <a:ext cx="63179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A999C5-3182-4B55-86B6-4B114523CC4B}">
      <dsp:nvSpPr>
        <dsp:cNvPr id="0" name=""/>
        <dsp:cNvSpPr/>
      </dsp:nvSpPr>
      <dsp:spPr>
        <a:xfrm>
          <a:off x="0" y="2328"/>
          <a:ext cx="6317912" cy="79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The main aim of a manager is to maximise the output of the organisation through administrative implementation. To achieve this, managers must undertake the following functions:</a:t>
          </a:r>
          <a:endParaRPr lang="en-US" sz="1600" kern="1200"/>
        </a:p>
      </dsp:txBody>
      <dsp:txXfrm>
        <a:off x="0" y="2328"/>
        <a:ext cx="6317912" cy="793881"/>
      </dsp:txXfrm>
    </dsp:sp>
    <dsp:sp modelId="{F274EA38-D78E-41EE-B5B6-FE83C6C010DD}">
      <dsp:nvSpPr>
        <dsp:cNvPr id="0" name=""/>
        <dsp:cNvSpPr/>
      </dsp:nvSpPr>
      <dsp:spPr>
        <a:xfrm>
          <a:off x="0" y="796209"/>
          <a:ext cx="6317912" cy="0"/>
        </a:xfrm>
        <a:prstGeom prst="line">
          <a:avLst/>
        </a:prstGeom>
        <a:solidFill>
          <a:schemeClr val="accent2">
            <a:hueOff val="167755"/>
            <a:satOff val="-1585"/>
            <a:lumOff val="-1647"/>
            <a:alphaOff val="0"/>
          </a:schemeClr>
        </a:solidFill>
        <a:ln w="12700" cap="flat" cmpd="sng" algn="ctr">
          <a:solidFill>
            <a:schemeClr val="accent2">
              <a:hueOff val="167755"/>
              <a:satOff val="-1585"/>
              <a:lumOff val="-164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CC50F70-482D-43F3-815E-C967B01853DA}">
      <dsp:nvSpPr>
        <dsp:cNvPr id="0" name=""/>
        <dsp:cNvSpPr/>
      </dsp:nvSpPr>
      <dsp:spPr>
        <a:xfrm>
          <a:off x="0" y="796209"/>
          <a:ext cx="6317912" cy="79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organisation </a:t>
          </a:r>
          <a:endParaRPr lang="en-US" sz="1600" kern="1200"/>
        </a:p>
      </dsp:txBody>
      <dsp:txXfrm>
        <a:off x="0" y="796209"/>
        <a:ext cx="6317912" cy="793881"/>
      </dsp:txXfrm>
    </dsp:sp>
    <dsp:sp modelId="{1AFF6834-BBA9-4B4A-9355-105E7ADC27B9}">
      <dsp:nvSpPr>
        <dsp:cNvPr id="0" name=""/>
        <dsp:cNvSpPr/>
      </dsp:nvSpPr>
      <dsp:spPr>
        <a:xfrm>
          <a:off x="0" y="1590090"/>
          <a:ext cx="6317912" cy="0"/>
        </a:xfrm>
        <a:prstGeom prst="line">
          <a:avLst/>
        </a:prstGeom>
        <a:solidFill>
          <a:schemeClr val="accent2">
            <a:hueOff val="335510"/>
            <a:satOff val="-3169"/>
            <a:lumOff val="-3295"/>
            <a:alphaOff val="0"/>
          </a:schemeClr>
        </a:solidFill>
        <a:ln w="12700" cap="flat" cmpd="sng" algn="ctr">
          <a:solidFill>
            <a:schemeClr val="accent2">
              <a:hueOff val="335510"/>
              <a:satOff val="-3169"/>
              <a:lumOff val="-3295"/>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9D1DC1D-DDAD-4D0F-B8CF-95995BE30D5F}">
      <dsp:nvSpPr>
        <dsp:cNvPr id="0" name=""/>
        <dsp:cNvSpPr/>
      </dsp:nvSpPr>
      <dsp:spPr>
        <a:xfrm>
          <a:off x="0" y="1590090"/>
          <a:ext cx="6317912" cy="79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planning </a:t>
          </a:r>
          <a:endParaRPr lang="en-US" sz="1600" kern="1200"/>
        </a:p>
      </dsp:txBody>
      <dsp:txXfrm>
        <a:off x="0" y="1590090"/>
        <a:ext cx="6317912" cy="793881"/>
      </dsp:txXfrm>
    </dsp:sp>
    <dsp:sp modelId="{4F6EC920-39BC-444F-87E2-48DAFF596601}">
      <dsp:nvSpPr>
        <dsp:cNvPr id="0" name=""/>
        <dsp:cNvSpPr/>
      </dsp:nvSpPr>
      <dsp:spPr>
        <a:xfrm>
          <a:off x="0" y="2383971"/>
          <a:ext cx="6317912" cy="0"/>
        </a:xfrm>
        <a:prstGeom prst="line">
          <a:avLst/>
        </a:prstGeom>
        <a:solidFill>
          <a:schemeClr val="accent2">
            <a:hueOff val="503265"/>
            <a:satOff val="-4754"/>
            <a:lumOff val="-4942"/>
            <a:alphaOff val="0"/>
          </a:schemeClr>
        </a:solidFill>
        <a:ln w="12700" cap="flat" cmpd="sng" algn="ctr">
          <a:solidFill>
            <a:schemeClr val="accent2">
              <a:hueOff val="503265"/>
              <a:satOff val="-4754"/>
              <a:lumOff val="-4942"/>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83B2031-91D2-454B-B419-C0B76AD84F71}">
      <dsp:nvSpPr>
        <dsp:cNvPr id="0" name=""/>
        <dsp:cNvSpPr/>
      </dsp:nvSpPr>
      <dsp:spPr>
        <a:xfrm>
          <a:off x="0" y="2383971"/>
          <a:ext cx="6317912" cy="79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0960" tIns="60960" rIns="60960" bIns="60960" numCol="1" spcCol="1270" anchor="t" anchorCtr="0">
          <a:noAutofit/>
        </a:bodyPr>
        <a:lstStyle/>
        <a:p>
          <a:pPr marL="0" lvl="0" indent="0" algn="l" defTabSz="711200">
            <a:lnSpc>
              <a:spcPct val="90000"/>
            </a:lnSpc>
            <a:spcBef>
              <a:spcPct val="0"/>
            </a:spcBef>
            <a:spcAft>
              <a:spcPct val="35000"/>
            </a:spcAft>
            <a:buNone/>
          </a:pPr>
          <a:r>
            <a:rPr lang="en-GB" sz="1600" kern="1200"/>
            <a:t>staffing </a:t>
          </a:r>
          <a:endParaRPr lang="en-US" sz="1600" kern="1200"/>
        </a:p>
      </dsp:txBody>
      <dsp:txXfrm>
        <a:off x="0" y="2383971"/>
        <a:ext cx="6317912" cy="793881"/>
      </dsp:txXfrm>
    </dsp:sp>
    <dsp:sp modelId="{F546ADC4-9C1D-4EF9-9DF2-4D25D2D9920C}">
      <dsp:nvSpPr>
        <dsp:cNvPr id="0" name=""/>
        <dsp:cNvSpPr/>
      </dsp:nvSpPr>
      <dsp:spPr>
        <a:xfrm>
          <a:off x="0" y="3177852"/>
          <a:ext cx="6317912" cy="0"/>
        </a:xfrm>
        <a:prstGeom prst="line">
          <a:avLst/>
        </a:prstGeom>
        <a:solidFill>
          <a:schemeClr val="accent2">
            <a:hueOff val="671020"/>
            <a:satOff val="-6338"/>
            <a:lumOff val="-6590"/>
            <a:alphaOff val="0"/>
          </a:schemeClr>
        </a:solidFill>
        <a:ln w="12700" cap="flat" cmpd="sng" algn="ctr">
          <a:solidFill>
            <a:schemeClr val="accent2">
              <a:hueOff val="671020"/>
              <a:satOff val="-6338"/>
              <a:lumOff val="-659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033F33C-5FC9-47BF-AA25-96D0900C0BC4}">
      <dsp:nvSpPr>
        <dsp:cNvPr id="0" name=""/>
        <dsp:cNvSpPr/>
      </dsp:nvSpPr>
      <dsp:spPr>
        <a:xfrm>
          <a:off x="0" y="3177852"/>
          <a:ext cx="6317912" cy="79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directing/leading</a:t>
          </a:r>
          <a:r>
            <a:rPr lang="en-GB" sz="1600" kern="1200" dirty="0"/>
            <a:t> </a:t>
          </a:r>
          <a:endParaRPr lang="en-US" sz="1600" kern="1200" dirty="0"/>
        </a:p>
      </dsp:txBody>
      <dsp:txXfrm>
        <a:off x="0" y="3177852"/>
        <a:ext cx="6317912" cy="793881"/>
      </dsp:txXfrm>
    </dsp:sp>
    <dsp:sp modelId="{4C13FF18-F944-4FF6-843E-5AC56D05C8FE}">
      <dsp:nvSpPr>
        <dsp:cNvPr id="0" name=""/>
        <dsp:cNvSpPr/>
      </dsp:nvSpPr>
      <dsp:spPr>
        <a:xfrm>
          <a:off x="0" y="3971733"/>
          <a:ext cx="6317912" cy="0"/>
        </a:xfrm>
        <a:prstGeom prst="line">
          <a:avLst/>
        </a:prstGeom>
        <a:solidFill>
          <a:schemeClr val="accent2">
            <a:hueOff val="838775"/>
            <a:satOff val="-7923"/>
            <a:lumOff val="-8237"/>
            <a:alphaOff val="0"/>
          </a:schemeClr>
        </a:solidFill>
        <a:ln w="12700" cap="flat" cmpd="sng" algn="ctr">
          <a:solidFill>
            <a:schemeClr val="accent2">
              <a:hueOff val="838775"/>
              <a:satOff val="-7923"/>
              <a:lumOff val="-8237"/>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A829781-2347-4B41-8D6D-3BDF6B4A0E41}">
      <dsp:nvSpPr>
        <dsp:cNvPr id="0" name=""/>
        <dsp:cNvSpPr/>
      </dsp:nvSpPr>
      <dsp:spPr>
        <a:xfrm>
          <a:off x="0" y="3971733"/>
          <a:ext cx="6317912" cy="7938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200" tIns="76200" rIns="76200" bIns="76200" numCol="1" spcCol="1270" anchor="t" anchorCtr="0">
          <a:noAutofit/>
        </a:bodyPr>
        <a:lstStyle/>
        <a:p>
          <a:pPr marL="0" lvl="0" indent="0" algn="l" defTabSz="889000">
            <a:lnSpc>
              <a:spcPct val="90000"/>
            </a:lnSpc>
            <a:spcBef>
              <a:spcPct val="0"/>
            </a:spcBef>
            <a:spcAft>
              <a:spcPct val="35000"/>
            </a:spcAft>
            <a:buNone/>
          </a:pPr>
          <a:r>
            <a:rPr lang="en-GB" sz="2000" kern="1200" dirty="0"/>
            <a:t>controlling</a:t>
          </a:r>
          <a:r>
            <a:rPr lang="en-GB" sz="1600" kern="1200" dirty="0"/>
            <a:t> </a:t>
          </a:r>
          <a:endParaRPr lang="en-US" sz="1600" kern="1200" dirty="0"/>
        </a:p>
      </dsp:txBody>
      <dsp:txXfrm>
        <a:off x="0" y="3971733"/>
        <a:ext cx="6317912" cy="79388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B1B5C8C-2B85-42E7-9161-70BA40BDE1A4}">
      <dsp:nvSpPr>
        <dsp:cNvPr id="0" name=""/>
        <dsp:cNvSpPr/>
      </dsp:nvSpPr>
      <dsp:spPr>
        <a:xfrm>
          <a:off x="0" y="2379"/>
          <a:ext cx="61721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ADB6006-9CDE-465B-8C96-F18EAA832610}">
      <dsp:nvSpPr>
        <dsp:cNvPr id="0" name=""/>
        <dsp:cNvSpPr/>
      </dsp:nvSpPr>
      <dsp:spPr>
        <a:xfrm>
          <a:off x="0" y="2379"/>
          <a:ext cx="6172199" cy="1622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The expectation of collaborative/ multi-agency/ inter agency approaches has increased as budgets shrink. </a:t>
          </a:r>
          <a:endParaRPr lang="en-US" sz="2100" kern="1200"/>
        </a:p>
      </dsp:txBody>
      <dsp:txXfrm>
        <a:off x="0" y="2379"/>
        <a:ext cx="6172199" cy="1622955"/>
      </dsp:txXfrm>
    </dsp:sp>
    <dsp:sp modelId="{ACC02037-068E-4627-ACE6-25BD73D4E72D}">
      <dsp:nvSpPr>
        <dsp:cNvPr id="0" name=""/>
        <dsp:cNvSpPr/>
      </dsp:nvSpPr>
      <dsp:spPr>
        <a:xfrm>
          <a:off x="0" y="1625334"/>
          <a:ext cx="61721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6C7712-4279-4A9D-B0FC-83C9D7E73249}">
      <dsp:nvSpPr>
        <dsp:cNvPr id="0" name=""/>
        <dsp:cNvSpPr/>
      </dsp:nvSpPr>
      <dsp:spPr>
        <a:xfrm>
          <a:off x="0" y="1625334"/>
          <a:ext cx="6172199" cy="1622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It is imperative that organisations &amp; youth workers know and understand the agendas and priorities of others to effectively plan, avoid duplication &amp; maximise outcomes for young people. </a:t>
          </a:r>
          <a:endParaRPr lang="en-US" sz="2100" kern="1200"/>
        </a:p>
      </dsp:txBody>
      <dsp:txXfrm>
        <a:off x="0" y="1625334"/>
        <a:ext cx="6172199" cy="1622955"/>
      </dsp:txXfrm>
    </dsp:sp>
    <dsp:sp modelId="{4741ECF6-B3B6-4511-AF6B-B61ACEE5F954}">
      <dsp:nvSpPr>
        <dsp:cNvPr id="0" name=""/>
        <dsp:cNvSpPr/>
      </dsp:nvSpPr>
      <dsp:spPr>
        <a:xfrm>
          <a:off x="0" y="3248290"/>
          <a:ext cx="6172199" cy="0"/>
        </a:xfrm>
        <a:prstGeom prst="line">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BB2F527-745B-4A6B-8953-CDB1B9124048}">
      <dsp:nvSpPr>
        <dsp:cNvPr id="0" name=""/>
        <dsp:cNvSpPr/>
      </dsp:nvSpPr>
      <dsp:spPr>
        <a:xfrm>
          <a:off x="0" y="3248290"/>
          <a:ext cx="6172199" cy="162295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marL="0" lvl="0" indent="0" algn="l" defTabSz="933450">
            <a:lnSpc>
              <a:spcPct val="90000"/>
            </a:lnSpc>
            <a:spcBef>
              <a:spcPct val="0"/>
            </a:spcBef>
            <a:spcAft>
              <a:spcPct val="35000"/>
            </a:spcAft>
            <a:buNone/>
          </a:pPr>
          <a:r>
            <a:rPr lang="en-GB" sz="2100" kern="1200"/>
            <a:t>Youth workers </a:t>
          </a:r>
          <a:r>
            <a:rPr lang="en-GB" sz="2100" i="1" kern="1200"/>
            <a:t>‘owe it to young people &amp; their communities to declare openly &amp; honestly the purpose of youth work. If that purpose has changed as a result of different sources of funding, then it must be declared.’ </a:t>
          </a:r>
          <a:r>
            <a:rPr lang="en-GB" sz="2100" kern="1200"/>
            <a:t>Ingram &amp; Harris, 2001</a:t>
          </a:r>
          <a:endParaRPr lang="en-US" sz="2100" kern="1200"/>
        </a:p>
      </dsp:txBody>
      <dsp:txXfrm>
        <a:off x="0" y="3248290"/>
        <a:ext cx="6172199" cy="1622955"/>
      </dsp:txXfrm>
    </dsp:sp>
  </dsp:spTree>
</dsp:drawing>
</file>

<file path=ppt/diagrams/layout1.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03/12/2023</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03/12/2023</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03/12/2023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1</a:t>
            </a:fld>
            <a:endParaRPr lang="en-GB" noProof="0" dirty="0"/>
          </a:p>
        </p:txBody>
      </p:sp>
    </p:spTree>
    <p:extLst>
      <p:ext uri="{BB962C8B-B14F-4D97-AF65-F5344CB8AC3E}">
        <p14:creationId xmlns:p14="http://schemas.microsoft.com/office/powerpoint/2010/main" val="15795241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03/12/2023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2</a:t>
            </a:fld>
            <a:endParaRPr lang="en-GB" noProof="0" dirty="0"/>
          </a:p>
        </p:txBody>
      </p:sp>
    </p:spTree>
    <p:extLst>
      <p:ext uri="{BB962C8B-B14F-4D97-AF65-F5344CB8AC3E}">
        <p14:creationId xmlns:p14="http://schemas.microsoft.com/office/powerpoint/2010/main" val="36992560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03/12/2023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3</a:t>
            </a:fld>
            <a:endParaRPr lang="en-GB" noProof="0" dirty="0"/>
          </a:p>
        </p:txBody>
      </p:sp>
    </p:spTree>
    <p:extLst>
      <p:ext uri="{BB962C8B-B14F-4D97-AF65-F5344CB8AC3E}">
        <p14:creationId xmlns:p14="http://schemas.microsoft.com/office/powerpoint/2010/main" val="68490388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nSpc>
                <a:spcPct val="90000"/>
              </a:lnSpc>
            </a:pPr>
            <a:endParaRPr lang="en-US" sz="1200" dirty="0">
              <a:solidFill>
                <a:srgbClr val="000000"/>
              </a:solidFill>
            </a:endParaRPr>
          </a:p>
          <a:p>
            <a:pPr>
              <a:lnSpc>
                <a:spcPct val="90000"/>
              </a:lnSpc>
            </a:pPr>
            <a:r>
              <a:rPr lang="en-US" sz="1200" dirty="0">
                <a:solidFill>
                  <a:srgbClr val="000000"/>
                </a:solidFill>
              </a:rPr>
              <a:t>Key issues facing YW Managers and Leaders</a:t>
            </a:r>
          </a:p>
          <a:p>
            <a:pPr>
              <a:lnSpc>
                <a:spcPct val="90000"/>
              </a:lnSpc>
            </a:pPr>
            <a:r>
              <a:rPr lang="en-US" sz="1200" dirty="0">
                <a:solidFill>
                  <a:srgbClr val="000000"/>
                </a:solidFill>
              </a:rPr>
              <a:t>Policy context</a:t>
            </a:r>
          </a:p>
          <a:p>
            <a:pPr>
              <a:lnSpc>
                <a:spcPct val="90000"/>
              </a:lnSpc>
            </a:pPr>
            <a:r>
              <a:rPr lang="en-US" sz="1200" dirty="0">
                <a:solidFill>
                  <a:srgbClr val="000000"/>
                </a:solidFill>
              </a:rPr>
              <a:t>Complex issues facing young people </a:t>
            </a:r>
          </a:p>
          <a:p>
            <a:pPr>
              <a:lnSpc>
                <a:spcPct val="90000"/>
              </a:lnSpc>
            </a:pPr>
            <a:r>
              <a:rPr lang="en-US" sz="1200" dirty="0">
                <a:solidFill>
                  <a:srgbClr val="000000"/>
                </a:solidFill>
              </a:rPr>
              <a:t>Contextual safeguarding of young people</a:t>
            </a:r>
          </a:p>
          <a:p>
            <a:pPr>
              <a:lnSpc>
                <a:spcPct val="90000"/>
              </a:lnSpc>
            </a:pPr>
            <a:r>
              <a:rPr lang="en-US" sz="1200" dirty="0">
                <a:solidFill>
                  <a:srgbClr val="000000"/>
                </a:solidFill>
              </a:rPr>
              <a:t>Inter and multi-agency working/Teams</a:t>
            </a:r>
          </a:p>
          <a:p>
            <a:pPr>
              <a:lnSpc>
                <a:spcPct val="90000"/>
              </a:lnSpc>
            </a:pPr>
            <a:r>
              <a:rPr lang="en-US" sz="1200" dirty="0">
                <a:solidFill>
                  <a:srgbClr val="000000"/>
                </a:solidFill>
              </a:rPr>
              <a:t>Covid-19</a:t>
            </a:r>
          </a:p>
          <a:p>
            <a:pPr>
              <a:lnSpc>
                <a:spcPct val="90000"/>
              </a:lnSpc>
            </a:pPr>
            <a:r>
              <a:rPr lang="en-US" sz="1200" dirty="0">
                <a:solidFill>
                  <a:srgbClr val="000000"/>
                </a:solidFill>
              </a:rPr>
              <a:t>Digital Youth Work</a:t>
            </a:r>
          </a:p>
          <a:p>
            <a:pPr>
              <a:lnSpc>
                <a:spcPct val="90000"/>
              </a:lnSpc>
            </a:pPr>
            <a:r>
              <a:rPr lang="en-US" sz="1200" dirty="0">
                <a:solidFill>
                  <a:srgbClr val="000000"/>
                </a:solidFill>
              </a:rPr>
              <a:t>Skills required to meet current practice</a:t>
            </a:r>
          </a:p>
          <a:p>
            <a:pPr>
              <a:lnSpc>
                <a:spcPct val="90000"/>
              </a:lnSpc>
            </a:pPr>
            <a:r>
              <a:rPr lang="en-US" sz="1200" dirty="0">
                <a:solidFill>
                  <a:srgbClr val="000000"/>
                </a:solidFill>
              </a:rPr>
              <a:t>Funding requirements</a:t>
            </a:r>
          </a:p>
          <a:p>
            <a:pPr>
              <a:lnSpc>
                <a:spcPct val="90000"/>
              </a:lnSpc>
            </a:pPr>
            <a:r>
              <a:rPr lang="en-US" sz="1200" dirty="0">
                <a:solidFill>
                  <a:srgbClr val="000000"/>
                </a:solidFill>
              </a:rPr>
              <a:t>Lack of funding</a:t>
            </a:r>
          </a:p>
          <a:p>
            <a:endParaRPr lang="en-US" dirty="0"/>
          </a:p>
          <a:p>
            <a:r>
              <a:rPr lang="en-US" dirty="0"/>
              <a:t>Why should supervision be a key aspect of YW Practice</a:t>
            </a:r>
          </a:p>
          <a:p>
            <a:pPr marL="0" indent="0">
              <a:buNone/>
            </a:pPr>
            <a:r>
              <a:rPr lang="en-US" sz="1200" dirty="0">
                <a:solidFill>
                  <a:srgbClr val="FEFFFF"/>
                </a:solidFill>
              </a:rPr>
              <a:t>Professional roles and responsibilities of Youth and Community Workers – Delivering Good Youth Work</a:t>
            </a:r>
          </a:p>
          <a:p>
            <a:pPr marL="0" indent="0">
              <a:buNone/>
            </a:pPr>
            <a:r>
              <a:rPr lang="en-US" sz="1200" dirty="0">
                <a:solidFill>
                  <a:srgbClr val="FEFFFF"/>
                </a:solidFill>
              </a:rPr>
              <a:t>Meet organizational requirements</a:t>
            </a:r>
          </a:p>
          <a:p>
            <a:pPr marL="0" indent="0">
              <a:buNone/>
            </a:pPr>
            <a:r>
              <a:rPr lang="en-US" sz="1200" dirty="0">
                <a:solidFill>
                  <a:srgbClr val="FEFFFF"/>
                </a:solidFill>
              </a:rPr>
              <a:t>Safeguarding Young People</a:t>
            </a:r>
          </a:p>
          <a:p>
            <a:pPr marL="0" indent="0">
              <a:buNone/>
            </a:pPr>
            <a:r>
              <a:rPr lang="en-US" sz="1200" dirty="0">
                <a:solidFill>
                  <a:srgbClr val="FEFFFF"/>
                </a:solidFill>
              </a:rPr>
              <a:t>Meet the requirements of the National Occupational Standards (SDS, 2019)</a:t>
            </a:r>
          </a:p>
          <a:p>
            <a:pPr marL="0" indent="0">
              <a:buNone/>
            </a:pPr>
            <a:r>
              <a:rPr lang="en-US" sz="1200" dirty="0">
                <a:solidFill>
                  <a:srgbClr val="FEFFFF"/>
                </a:solidFill>
              </a:rPr>
              <a:t>Registration with the Education Workforce Council </a:t>
            </a:r>
          </a:p>
          <a:p>
            <a:pPr marL="0" indent="0">
              <a:buNone/>
            </a:pPr>
            <a:r>
              <a:rPr lang="en-US" sz="1200" dirty="0">
                <a:solidFill>
                  <a:srgbClr val="FEFFFF"/>
                </a:solidFill>
              </a:rPr>
              <a:t>Meeting Welsh Government Policy requirements</a:t>
            </a:r>
          </a:p>
          <a:p>
            <a:pPr marL="0" indent="0">
              <a:buNone/>
            </a:pPr>
            <a:r>
              <a:rPr lang="en-US" sz="1200" dirty="0">
                <a:solidFill>
                  <a:srgbClr val="FEFFFF"/>
                </a:solidFill>
              </a:rPr>
              <a:t>Retention in Youth Work roles is a challenge</a:t>
            </a:r>
          </a:p>
          <a:p>
            <a:endParaRPr lang="en-US" dirty="0"/>
          </a:p>
        </p:txBody>
      </p:sp>
      <p:sp>
        <p:nvSpPr>
          <p:cNvPr id="4" name="Slide Number Placeholder 3"/>
          <p:cNvSpPr>
            <a:spLocks noGrp="1"/>
          </p:cNvSpPr>
          <p:nvPr>
            <p:ph type="sldNum" sz="quarter" idx="5"/>
          </p:nvPr>
        </p:nvSpPr>
        <p:spPr/>
        <p:txBody>
          <a:bodyPr/>
          <a:lstStyle/>
          <a:p>
            <a:fld id="{C1E31452-6996-4790-97FD-722805499F29}" type="slidenum">
              <a:rPr lang="en-US" smtClean="0"/>
              <a:t>4</a:t>
            </a:fld>
            <a:endParaRPr lang="en-US"/>
          </a:p>
        </p:txBody>
      </p:sp>
    </p:spTree>
    <p:extLst>
      <p:ext uri="{BB962C8B-B14F-4D97-AF65-F5344CB8AC3E}">
        <p14:creationId xmlns:p14="http://schemas.microsoft.com/office/powerpoint/2010/main" val="257612696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7"/>
          <p:cNvSpPr>
            <a:spLocks noGrp="1" noChangeArrowheads="1"/>
          </p:cNvSpPr>
          <p:nvPr>
            <p:ph type="sldNum" sz="quarter" idx="5"/>
          </p:nvPr>
        </p:nvSpPr>
        <p:spPr>
          <a:noFill/>
        </p:spPr>
        <p:txBody>
          <a:bodyPr/>
          <a:lstStyle/>
          <a:p>
            <a:fld id="{D72E9376-4727-4FB8-AB9D-38AA35941316}" type="slidenum">
              <a:rPr lang="en-GB"/>
              <a:pPr/>
              <a:t>8</a:t>
            </a:fld>
            <a:endParaRPr lang="en-GB"/>
          </a:p>
        </p:txBody>
      </p:sp>
      <p:sp>
        <p:nvSpPr>
          <p:cNvPr id="30723" name="Rectangle 2"/>
          <p:cNvSpPr>
            <a:spLocks noGrp="1" noRot="1" noChangeAspect="1" noChangeArrowheads="1" noTextEdit="1"/>
          </p:cNvSpPr>
          <p:nvPr>
            <p:ph type="sldImg"/>
          </p:nvPr>
        </p:nvSpPr>
        <p:spPr>
          <a:ln/>
        </p:spPr>
      </p:sp>
      <p:sp>
        <p:nvSpPr>
          <p:cNvPr id="30724" name="Rectangle 3"/>
          <p:cNvSpPr>
            <a:spLocks noGrp="1" noChangeArrowheads="1"/>
          </p:cNvSpPr>
          <p:nvPr>
            <p:ph type="body" idx="1"/>
          </p:nvPr>
        </p:nvSpPr>
        <p:spPr>
          <a:noFill/>
          <a:ln/>
        </p:spPr>
        <p:txBody>
          <a:bodyPr/>
          <a:lstStyle/>
          <a:p>
            <a:pPr eaLnBrk="1" hangingPunct="1"/>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7"/>
          <p:cNvSpPr>
            <a:spLocks noGrp="1" noChangeArrowheads="1"/>
          </p:cNvSpPr>
          <p:nvPr>
            <p:ph type="sldNum" sz="quarter" idx="5"/>
          </p:nvPr>
        </p:nvSpPr>
        <p:spPr>
          <a:noFill/>
        </p:spPr>
        <p:txBody>
          <a:bodyPr/>
          <a:lstStyle/>
          <a:p>
            <a:fld id="{21CD16D1-CFD3-4E6B-A47E-38E4C3A8EF06}" type="slidenum">
              <a:rPr lang="en-GB"/>
              <a:pPr/>
              <a:t>9</a:t>
            </a:fld>
            <a:endParaRPr lang="en-GB"/>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noFill/>
          <a:ln/>
        </p:spPr>
        <p:txBody>
          <a:bodyPr/>
          <a:lstStyle/>
          <a:p>
            <a:pPr eaLnBrk="1" hangingPunct="1"/>
            <a:endParaRPr 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Date Placeholder 3"/>
          <p:cNvSpPr>
            <a:spLocks noGrp="1"/>
          </p:cNvSpPr>
          <p:nvPr>
            <p:ph type="dt" idx="1"/>
          </p:nvPr>
        </p:nvSpPr>
        <p:spPr/>
        <p:txBody>
          <a:bodyPr/>
          <a:lstStyle/>
          <a:p>
            <a:fld id="{FE10B0BC-5F5A-4563-8D5F-5EBE8705E78B}" type="datetime1">
              <a:rPr lang="en-GB" noProof="0" smtClean="0"/>
              <a:pPr/>
              <a:t>03/12/2023</a:t>
            </a:fld>
            <a:endParaRPr lang="en-GB" noProof="0" dirty="0"/>
          </a:p>
        </p:txBody>
      </p:sp>
      <p:sp>
        <p:nvSpPr>
          <p:cNvPr id="5" name="Slide Number Placeholder 4"/>
          <p:cNvSpPr>
            <a:spLocks noGrp="1"/>
          </p:cNvSpPr>
          <p:nvPr>
            <p:ph type="sldNum" sz="quarter" idx="5"/>
          </p:nvPr>
        </p:nvSpPr>
        <p:spPr/>
        <p:txBody>
          <a:bodyPr/>
          <a:lstStyle/>
          <a:p>
            <a:pPr rtl="0"/>
            <a:fld id="{0A3C37BE-C303-496D-B5CD-85F2937540FC}" type="slidenum">
              <a:rPr lang="en-GB" noProof="0" smtClean="0"/>
              <a:t>24</a:t>
            </a:fld>
            <a:endParaRPr lang="en-GB" noProof="0" dirty="0"/>
          </a:p>
        </p:txBody>
      </p:sp>
    </p:spTree>
    <p:extLst>
      <p:ext uri="{BB962C8B-B14F-4D97-AF65-F5344CB8AC3E}">
        <p14:creationId xmlns:p14="http://schemas.microsoft.com/office/powerpoint/2010/main" val="397494657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03/12/2023</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03/12/2023</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03/12/2023</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03/12/2023</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03/12/2023</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03/12/2023</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03/12/2023</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03/12/2023</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03/12/2023</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03/12/2023</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03/12/2023</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03/12/2023</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 Id="rId9" Type="http://schemas.openxmlformats.org/officeDocument/2006/relationships/hyperlink" Target="https://pixabay.com/en/checklist-list-check-check-list-911841/" TargetMode="Externa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www.thebluediamondgallery.com/handwriting/p/presentation.html" TargetMode="External"/><Relationship Id="rId2" Type="http://schemas.openxmlformats.org/officeDocument/2006/relationships/image" Target="../media/image6.jpg"/><Relationship Id="rId1" Type="http://schemas.openxmlformats.org/officeDocument/2006/relationships/slideLayout" Target="../slideLayouts/slideLayout4.xml"/><Relationship Id="rId4" Type="http://schemas.openxmlformats.org/officeDocument/2006/relationships/hyperlink" Target="https://creativecommons.org/licenses/by-sa/3.0/"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pixabay.com/en/juggle-artists-circus-money-1027147/" TargetMode="External"/><Relationship Id="rId2" Type="http://schemas.openxmlformats.org/officeDocument/2006/relationships/image" Target="../media/image7.jpg"/><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3" Type="http://schemas.openxmlformats.org/officeDocument/2006/relationships/image" Target="../media/image9.svg"/><Relationship Id="rId2" Type="http://schemas.openxmlformats.org/officeDocument/2006/relationships/image" Target="../media/image8.png"/><Relationship Id="rId1" Type="http://schemas.openxmlformats.org/officeDocument/2006/relationships/slideLayout" Target="../slideLayouts/slideLayout4.xml"/><Relationship Id="rId4" Type="http://schemas.openxmlformats.org/officeDocument/2006/relationships/hyperlink" Target="https://svgsilh.com/image/3336148.html" TargetMode="External"/></Relationships>
</file>

<file path=ppt/slides/_rels/slide19.xml.rels><?xml version="1.0" encoding="UTF-8" standalone="yes"?>
<Relationships xmlns="http://schemas.openxmlformats.org/package/2006/relationships"><Relationship Id="rId3" Type="http://schemas.openxmlformats.org/officeDocument/2006/relationships/hyperlink" Target="https://danq.me/2017/12/13/juggling-emoji/" TargetMode="External"/><Relationship Id="rId2" Type="http://schemas.openxmlformats.org/officeDocument/2006/relationships/image" Target="../media/image10.gif"/><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hyperlink" Target="https://www.bbc.co.uk/news/uk-wales-65843986" TargetMode="Externa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mca.org.uk/wp-content/uploads/2020/01/YMCA-Out-of-Service-report.pdf" TargetMode="Externa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8" Type="http://schemas.openxmlformats.org/officeDocument/2006/relationships/hyperlink" Target="https://www.aliem.com/teaming-tips-case-8-wayward-collaborator/" TargetMode="External"/><Relationship Id="rId3" Type="http://schemas.openxmlformats.org/officeDocument/2006/relationships/diagramLayout" Target="../diagrams/layout2.xml"/><Relationship Id="rId7" Type="http://schemas.openxmlformats.org/officeDocument/2006/relationships/image" Target="../media/image13.jpeg"/><Relationship Id="rId2" Type="http://schemas.openxmlformats.org/officeDocument/2006/relationships/diagramData" Target="../diagrams/data2.xml"/><Relationship Id="rId1" Type="http://schemas.openxmlformats.org/officeDocument/2006/relationships/slideLayout" Target="../slideLayouts/slideLayout8.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hyperlink" Target="https://creativecommons.org/licenses/by-nc-nd/3.0/" TargetMode="External"/></Relationships>
</file>

<file path=ppt/slides/_rels/slide28.xml.rels><?xml version="1.0" encoding="UTF-8" standalone="yes"?>
<Relationships xmlns="http://schemas.openxmlformats.org/package/2006/relationships"><Relationship Id="rId3" Type="http://schemas.openxmlformats.org/officeDocument/2006/relationships/hyperlink" Target="https://ashleytan.wordpress.com/2017/03/08/the-fuzzy-math-of-collaboration/" TargetMode="External"/><Relationship Id="rId2" Type="http://schemas.openxmlformats.org/officeDocument/2006/relationships/image" Target="../media/image14.png"/><Relationship Id="rId1" Type="http://schemas.openxmlformats.org/officeDocument/2006/relationships/slideLayout" Target="../slideLayouts/slideLayout8.xml"/></Relationships>
</file>

<file path=ppt/slides/_rels/slide29.xml.rels><?xml version="1.0" encoding="UTF-8" standalone="yes"?>
<Relationships xmlns="http://schemas.openxmlformats.org/package/2006/relationships"><Relationship Id="rId2" Type="http://schemas.openxmlformats.org/officeDocument/2006/relationships/image" Target="../media/image15.gif"/><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https://wcva.cymru/projects/better-futures-wales-community-foresight-project/" TargetMode="External"/><Relationship Id="rId2" Type="http://schemas.openxmlformats.org/officeDocument/2006/relationships/hyperlink" Target="https://www.gov.wales/future-trends-2021-html" TargetMode="Externa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16.jpeg"/><Relationship Id="rId2" Type="http://schemas.openxmlformats.org/officeDocument/2006/relationships/hyperlink" Target="https://www.openaccessgovernment.org/public-sector-trend-predictions-2024-addressing-challenges-and-embracing-innovation/170807/" TargetMode="Externa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3" Type="http://schemas.openxmlformats.org/officeDocument/2006/relationships/hyperlink" Target="https://research.senedd.wales/research-articles/under-pressure-how-are-local-government-services-changing/" TargetMode="External"/><Relationship Id="rId2" Type="http://schemas.openxmlformats.org/officeDocument/2006/relationships/hyperlink" Target="https://www.gov.wales/future-trends-2021-html" TargetMode="External"/><Relationship Id="rId1" Type="http://schemas.openxmlformats.org/officeDocument/2006/relationships/slideLayout" Target="../slideLayouts/slideLayout2.xml"/><Relationship Id="rId6" Type="http://schemas.openxmlformats.org/officeDocument/2006/relationships/hyperlink" Target="https://www.theguardian.com/society/2021/sep/16/youth-services-in-england-and-wales-face-being-decimated" TargetMode="External"/><Relationship Id="rId5" Type="http://schemas.openxmlformats.org/officeDocument/2006/relationships/hyperlink" Target="https://www.openaccessgovernment.org/public-sector-trend-predictions-2024-addressing-challenges-and-embracing-innovation/170807/" TargetMode="External"/><Relationship Id="rId4" Type="http://schemas.openxmlformats.org/officeDocument/2006/relationships/hyperlink" Target="https://www.economicsobservatory.com/what-are-the-big-economic-challenges-facing-the-new-welsh-governmen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2E59593F-14D6-4BB1-9966-A24F9074AD43}"/>
              </a:ext>
            </a:extLst>
          </p:cNvPr>
          <p:cNvPicPr>
            <a:picLocks noChangeAspect="1"/>
          </p:cNvPicPr>
          <p:nvPr/>
        </p:nvPicPr>
        <p:blipFill rotWithShape="1">
          <a:blip r:embed="rId3">
            <a:duotone>
              <a:prstClr val="black"/>
              <a:schemeClr val="bg1">
                <a:tint val="45000"/>
                <a:satMod val="400000"/>
              </a:schemeClr>
            </a:duotone>
            <a:alphaModFix amt="10000"/>
          </a:blip>
          <a:srcRect t="15730"/>
          <a:stretch/>
        </p:blipFill>
        <p:spPr>
          <a:xfrm>
            <a:off x="20" y="-1"/>
            <a:ext cx="12191980" cy="6858000"/>
          </a:xfrm>
          <a:prstGeom prst="rect">
            <a:avLst/>
          </a:prstGeom>
        </p:spPr>
      </p:pic>
      <p:sp>
        <p:nvSpPr>
          <p:cNvPr id="2" name="Title 1"/>
          <p:cNvSpPr>
            <a:spLocks noGrp="1"/>
          </p:cNvSpPr>
          <p:nvPr>
            <p:ph type="ctrTitle"/>
          </p:nvPr>
        </p:nvSpPr>
        <p:spPr>
          <a:xfrm>
            <a:off x="732568" y="1169982"/>
            <a:ext cx="10530318" cy="2736390"/>
          </a:xfrm>
        </p:spPr>
        <p:txBody>
          <a:bodyPr anchor="b">
            <a:normAutofit/>
          </a:bodyPr>
          <a:lstStyle/>
          <a:p>
            <a:pPr algn="l"/>
            <a:r>
              <a:rPr lang="en-GB" sz="4400" b="1" dirty="0">
                <a:solidFill>
                  <a:schemeClr val="tx2"/>
                </a:solidFill>
              </a:rPr>
              <a:t>Supervision, Leadership and Management for Professionals:</a:t>
            </a:r>
            <a:br>
              <a:rPr lang="en-GB" sz="4400" b="1" dirty="0">
                <a:solidFill>
                  <a:schemeClr val="tx2"/>
                </a:solidFill>
              </a:rPr>
            </a:br>
            <a:r>
              <a:rPr lang="en-GB" sz="4400" dirty="0">
                <a:solidFill>
                  <a:schemeClr val="tx2"/>
                </a:solidFill>
              </a:rPr>
              <a:t>ECYW7003</a:t>
            </a:r>
            <a:br>
              <a:rPr lang="en-GB" sz="4400" b="1" dirty="0">
                <a:solidFill>
                  <a:schemeClr val="tx2"/>
                </a:solidFill>
              </a:rPr>
            </a:br>
            <a:endParaRPr lang="en-US" sz="4400" b="1" dirty="0">
              <a:solidFill>
                <a:schemeClr val="tx2"/>
              </a:solidFill>
            </a:endParaRPr>
          </a:p>
        </p:txBody>
      </p:sp>
      <p:sp>
        <p:nvSpPr>
          <p:cNvPr id="3" name="Subtitle 2"/>
          <p:cNvSpPr>
            <a:spLocks noGrp="1"/>
          </p:cNvSpPr>
          <p:nvPr>
            <p:ph type="subTitle" idx="1"/>
          </p:nvPr>
        </p:nvSpPr>
        <p:spPr>
          <a:xfrm>
            <a:off x="732567" y="4067745"/>
            <a:ext cx="10530318" cy="1949813"/>
          </a:xfrm>
        </p:spPr>
        <p:txBody>
          <a:bodyPr anchor="t">
            <a:normAutofit/>
          </a:bodyPr>
          <a:lstStyle/>
          <a:p>
            <a:pPr algn="l"/>
            <a:br>
              <a:rPr lang="en-GB" sz="2200" dirty="0">
                <a:solidFill>
                  <a:schemeClr val="tx2"/>
                </a:solidFill>
              </a:rPr>
            </a:br>
            <a:r>
              <a:rPr lang="en-GB" sz="2200" dirty="0">
                <a:solidFill>
                  <a:schemeClr val="tx2"/>
                </a:solidFill>
              </a:rPr>
              <a:t>5</a:t>
            </a:r>
            <a:r>
              <a:rPr lang="en-GB" sz="2200" baseline="30000" dirty="0">
                <a:solidFill>
                  <a:schemeClr val="tx2"/>
                </a:solidFill>
              </a:rPr>
              <a:t>th</a:t>
            </a:r>
            <a:r>
              <a:rPr lang="en-GB" sz="2200" dirty="0">
                <a:solidFill>
                  <a:schemeClr val="tx2"/>
                </a:solidFill>
              </a:rPr>
              <a:t> December 2023</a:t>
            </a:r>
          </a:p>
          <a:p>
            <a:pPr algn="l"/>
            <a:r>
              <a:rPr lang="en-GB" sz="2200" dirty="0">
                <a:solidFill>
                  <a:schemeClr val="tx2"/>
                </a:solidFill>
              </a:rPr>
              <a:t>Heidi Holland</a:t>
            </a:r>
          </a:p>
        </p:txBody>
      </p:sp>
    </p:spTree>
    <p:extLst>
      <p:ext uri="{BB962C8B-B14F-4D97-AF65-F5344CB8AC3E}">
        <p14:creationId xmlns:p14="http://schemas.microsoft.com/office/powerpoint/2010/main" val="285179304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32568" y="1169982"/>
            <a:ext cx="10530318" cy="2736390"/>
          </a:xfrm>
        </p:spPr>
        <p:txBody>
          <a:bodyPr anchor="b">
            <a:normAutofit/>
          </a:bodyPr>
          <a:lstStyle/>
          <a:p>
            <a:pPr algn="l"/>
            <a:br>
              <a:rPr lang="en-GB" sz="4400" b="1" dirty="0">
                <a:solidFill>
                  <a:schemeClr val="tx2"/>
                </a:solidFill>
              </a:rPr>
            </a:br>
            <a:endParaRPr lang="en-US" sz="4400" b="1" dirty="0">
              <a:solidFill>
                <a:schemeClr val="tx2"/>
              </a:solidFill>
            </a:endParaRPr>
          </a:p>
        </p:txBody>
      </p:sp>
      <p:sp>
        <p:nvSpPr>
          <p:cNvPr id="7" name="TextBox 6">
            <a:extLst>
              <a:ext uri="{FF2B5EF4-FFF2-40B4-BE49-F238E27FC236}">
                <a16:creationId xmlns:a16="http://schemas.microsoft.com/office/drawing/2014/main" id="{BE97532C-82BC-191D-7C85-3A5FBBC01AA4}"/>
              </a:ext>
            </a:extLst>
          </p:cNvPr>
          <p:cNvSpPr txBox="1"/>
          <p:nvPr/>
        </p:nvSpPr>
        <p:spPr>
          <a:xfrm>
            <a:off x="397933" y="1982804"/>
            <a:ext cx="11046505" cy="3998504"/>
          </a:xfrm>
          <a:prstGeom prst="rect">
            <a:avLst/>
          </a:prstGeom>
        </p:spPr>
        <p:txBody>
          <a:bodyPr vert="horz" lIns="91440" tIns="45720" rIns="91440" bIns="45720" rtlCol="0" anchor="t">
            <a:normAutofit/>
          </a:bodyPr>
          <a:lstStyle/>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effectLst/>
                <a:uLnTx/>
                <a:uFillTx/>
              </a:rPr>
              <a:t>To provide students with appropriate skills, values &amp; knowledge of supervising &amp; supporting individuals undertaking professional practice placements</a:t>
            </a:r>
          </a:p>
          <a:p>
            <a:pPr marL="285750" marR="0" lvl="0" indent="-228600" fontAlgn="auto">
              <a:lnSpc>
                <a:spcPct val="90000"/>
              </a:lnSpc>
              <a:spcBef>
                <a:spcPts val="0"/>
              </a:spcBef>
              <a:spcAft>
                <a:spcPts val="600"/>
              </a:spcAft>
              <a:buClrTx/>
              <a:buSzTx/>
              <a:buFont typeface="Arial" panose="020B0604020202020204" pitchFamily="34" charset="0"/>
              <a:buChar char="•"/>
              <a:tabLst/>
              <a:defRPr/>
            </a:pPr>
            <a:endParaRPr kumimoji="0" lang="en-US" sz="1700" b="0" i="0" u="none" strike="noStrike" cap="none" spc="0" normalizeH="0" baseline="0" noProof="0" dirty="0">
              <a:ln>
                <a:noFill/>
              </a:ln>
              <a:effectLst/>
              <a:uLnTx/>
              <a:uFillTx/>
            </a:endParaRPr>
          </a:p>
          <a:p>
            <a:pPr marL="285750" marR="0" lvl="0" indent="-228600" fontAlgn="auto">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dirty="0">
                <a:ln>
                  <a:noFill/>
                </a:ln>
                <a:effectLst/>
                <a:uLnTx/>
                <a:uFillTx/>
              </a:rPr>
              <a:t>To equip students with the in-depth skills, knowledge &amp; understanding to develop approaches to leadership, management &amp; project development</a:t>
            </a:r>
          </a:p>
        </p:txBody>
      </p:sp>
      <p:sp>
        <p:nvSpPr>
          <p:cNvPr id="8" name="Title 1">
            <a:extLst>
              <a:ext uri="{FF2B5EF4-FFF2-40B4-BE49-F238E27FC236}">
                <a16:creationId xmlns:a16="http://schemas.microsoft.com/office/drawing/2014/main" id="{5342AAA6-7CD5-3063-F874-4F23B5978E51}"/>
              </a:ext>
            </a:extLst>
          </p:cNvPr>
          <p:cNvSpPr txBox="1">
            <a:spLocks/>
          </p:cNvSpPr>
          <p:nvPr/>
        </p:nvSpPr>
        <p:spPr>
          <a:xfrm>
            <a:off x="551017" y="417669"/>
            <a:ext cx="10864000" cy="1616203"/>
          </a:xfrm>
          <a:prstGeom prst="rect">
            <a:avLst/>
          </a:prstGeom>
        </p:spPr>
        <p:txBody>
          <a:bodyPr vert="horz" lIns="91440" tIns="45720" rIns="91440" bIns="45720" rtlCol="0" anchor="b">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defRPr/>
            </a:pPr>
            <a:br>
              <a:rPr lang="en-US" sz="3200" dirty="0"/>
            </a:br>
            <a:r>
              <a:rPr lang="en-US" sz="3200" b="1" dirty="0"/>
              <a:t>Module aims</a:t>
            </a:r>
            <a:br>
              <a:rPr lang="en-US" sz="3200" b="1" dirty="0"/>
            </a:br>
            <a:endParaRPr lang="en-US" sz="3200" dirty="0"/>
          </a:p>
        </p:txBody>
      </p:sp>
    </p:spTree>
    <p:extLst>
      <p:ext uri="{BB962C8B-B14F-4D97-AF65-F5344CB8AC3E}">
        <p14:creationId xmlns:p14="http://schemas.microsoft.com/office/powerpoint/2010/main" val="35309177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32568" y="1169982"/>
            <a:ext cx="10530318" cy="2736390"/>
          </a:xfrm>
        </p:spPr>
        <p:txBody>
          <a:bodyPr anchor="b">
            <a:normAutofit/>
          </a:bodyPr>
          <a:lstStyle/>
          <a:p>
            <a:pPr algn="l"/>
            <a:br>
              <a:rPr lang="en-GB" sz="4400" b="1" dirty="0">
                <a:solidFill>
                  <a:schemeClr val="tx2"/>
                </a:solidFill>
              </a:rPr>
            </a:br>
            <a:endParaRPr lang="en-US" sz="4400" b="1" dirty="0">
              <a:solidFill>
                <a:schemeClr val="tx2"/>
              </a:solidFill>
            </a:endParaRPr>
          </a:p>
        </p:txBody>
      </p:sp>
      <p:sp>
        <p:nvSpPr>
          <p:cNvPr id="9" name="TextBox 8">
            <a:extLst>
              <a:ext uri="{FF2B5EF4-FFF2-40B4-BE49-F238E27FC236}">
                <a16:creationId xmlns:a16="http://schemas.microsoft.com/office/drawing/2014/main" id="{06F4445F-B5E7-9946-2A85-4C903644733D}"/>
              </a:ext>
            </a:extLst>
          </p:cNvPr>
          <p:cNvSpPr txBox="1"/>
          <p:nvPr/>
        </p:nvSpPr>
        <p:spPr>
          <a:xfrm>
            <a:off x="747286" y="1730703"/>
            <a:ext cx="10515600" cy="4351338"/>
          </a:xfrm>
          <a:prstGeom prst="rect">
            <a:avLst/>
          </a:prstGeom>
        </p:spPr>
        <p:txBody>
          <a:bodyPr vert="horz" lIns="91440" tIns="45720" rIns="91440" bIns="45720" rtlCol="0">
            <a:normAutofit/>
          </a:bodyPr>
          <a:lstStyle/>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200" i="0" u="none" strike="noStrike" kern="1200" cap="none" spc="0" normalizeH="0" baseline="0" noProof="0" dirty="0">
                <a:ln>
                  <a:noFill/>
                </a:ln>
                <a:effectLst/>
                <a:uLnTx/>
                <a:uFillTx/>
                <a:latin typeface="Calibri" panose="020F0502020204030204"/>
                <a:ea typeface="+mn-ea"/>
                <a:cs typeface="+mn-cs"/>
              </a:rPr>
              <a:t>Demonstrate in-depth applied planning &amp; management of the role of effective supervision in the youth work workplace &amp; in wider services for young people &amp; critically evaluate the role &amp; function of effective supervision</a:t>
            </a:r>
          </a:p>
          <a:p>
            <a:pPr marL="57150" marR="0" lvl="0" algn="l" defTabSz="914400" rtl="0" eaLnBrk="1" fontAlgn="auto" latinLnBrk="0" hangingPunct="1">
              <a:lnSpc>
                <a:spcPct val="90000"/>
              </a:lnSpc>
              <a:spcBef>
                <a:spcPts val="0"/>
              </a:spcBef>
              <a:spcAft>
                <a:spcPts val="600"/>
              </a:spcAft>
              <a:buClrTx/>
              <a:buSzTx/>
              <a:tabLst/>
              <a:defRPr/>
            </a:pPr>
            <a:endParaRPr kumimoji="0" lang="en-US" sz="3200" i="0" u="none" strike="noStrike" kern="1200" cap="none" spc="0" normalizeH="0" baseline="0" noProof="0" dirty="0">
              <a:ln>
                <a:noFill/>
              </a:ln>
              <a:effectLst/>
              <a:uLnTx/>
              <a:uFillTx/>
              <a:latin typeface="Calibri" panose="020F0502020204030204"/>
              <a:ea typeface="+mn-ea"/>
              <a:cs typeface="+mn-cs"/>
            </a:endParaRPr>
          </a:p>
          <a:p>
            <a:pPr marL="285750" marR="0" lvl="0" indent="-228600" algn="l" defTabSz="914400" rtl="0" eaLnBrk="1" fontAlgn="auto" latinLnBrk="0" hangingPunct="1">
              <a:lnSpc>
                <a:spcPct val="90000"/>
              </a:lnSpc>
              <a:spcBef>
                <a:spcPts val="0"/>
              </a:spcBef>
              <a:spcAft>
                <a:spcPts val="600"/>
              </a:spcAft>
              <a:buClrTx/>
              <a:buSzTx/>
              <a:buFont typeface="Arial" panose="020B0604020202020204" pitchFamily="34" charset="0"/>
              <a:buChar char="•"/>
              <a:tabLst/>
              <a:defRPr/>
            </a:pPr>
            <a:r>
              <a:rPr kumimoji="0" lang="en-US" sz="3200" i="0" u="none" strike="noStrike" kern="1200" cap="none" spc="0" normalizeH="0" baseline="0" noProof="0" dirty="0">
                <a:ln>
                  <a:noFill/>
                </a:ln>
                <a:effectLst/>
                <a:uLnTx/>
                <a:uFillTx/>
                <a:latin typeface="Calibri" panose="020F0502020204030204"/>
                <a:ea typeface="+mn-ea"/>
                <a:cs typeface="+mn-cs"/>
              </a:rPr>
              <a:t>Locate theories of leadership &amp; management within youth work &amp; their application to practice</a:t>
            </a:r>
          </a:p>
        </p:txBody>
      </p:sp>
      <p:sp>
        <p:nvSpPr>
          <p:cNvPr id="12" name="TextBox 11">
            <a:extLst>
              <a:ext uri="{FF2B5EF4-FFF2-40B4-BE49-F238E27FC236}">
                <a16:creationId xmlns:a16="http://schemas.microsoft.com/office/drawing/2014/main" id="{6546F031-AFB4-128A-6812-F6784DB3A7CF}"/>
              </a:ext>
            </a:extLst>
          </p:cNvPr>
          <p:cNvSpPr txBox="1"/>
          <p:nvPr/>
        </p:nvSpPr>
        <p:spPr>
          <a:xfrm>
            <a:off x="567992" y="775959"/>
            <a:ext cx="6972457" cy="584775"/>
          </a:xfrm>
          <a:prstGeom prst="rect">
            <a:avLst/>
          </a:prstGeom>
          <a:noFill/>
        </p:spPr>
        <p:txBody>
          <a:bodyPr wrap="square">
            <a:spAutoFit/>
          </a:bodyPr>
          <a:lstStyle/>
          <a:p>
            <a:r>
              <a:rPr lang="en-US" sz="3200" b="1" dirty="0">
                <a:latin typeface="+mn-lt"/>
              </a:rPr>
              <a:t>Learning outcomes</a:t>
            </a:r>
            <a:endParaRPr lang="en-GB" sz="3200" dirty="0"/>
          </a:p>
        </p:txBody>
      </p:sp>
    </p:spTree>
    <p:extLst>
      <p:ext uri="{BB962C8B-B14F-4D97-AF65-F5344CB8AC3E}">
        <p14:creationId xmlns:p14="http://schemas.microsoft.com/office/powerpoint/2010/main" val="404542016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73460B-542F-544B-AA42-2CED959AD2D5}"/>
              </a:ext>
            </a:extLst>
          </p:cNvPr>
          <p:cNvSpPr>
            <a:spLocks noGrp="1"/>
          </p:cNvSpPr>
          <p:nvPr>
            <p:ph type="title"/>
          </p:nvPr>
        </p:nvSpPr>
        <p:spPr>
          <a:xfrm>
            <a:off x="838200" y="365125"/>
            <a:ext cx="10515600" cy="1325563"/>
          </a:xfrm>
        </p:spPr>
        <p:txBody>
          <a:bodyPr>
            <a:normAutofit/>
          </a:bodyPr>
          <a:lstStyle/>
          <a:p>
            <a:r>
              <a:rPr lang="en-US" b="1" dirty="0">
                <a:latin typeface="+mn-lt"/>
              </a:rPr>
              <a:t>By the end of today we will….</a:t>
            </a:r>
          </a:p>
        </p:txBody>
      </p:sp>
      <p:sp>
        <p:nvSpPr>
          <p:cNvPr id="3" name="Content Placeholder 2">
            <a:extLst>
              <a:ext uri="{FF2B5EF4-FFF2-40B4-BE49-F238E27FC236}">
                <a16:creationId xmlns:a16="http://schemas.microsoft.com/office/drawing/2014/main" id="{9A4CD7C2-1A32-AE49-8FA2-E7265059287D}"/>
              </a:ext>
            </a:extLst>
          </p:cNvPr>
          <p:cNvSpPr>
            <a:spLocks noGrp="1"/>
          </p:cNvSpPr>
          <p:nvPr>
            <p:ph idx="1"/>
          </p:nvPr>
        </p:nvSpPr>
        <p:spPr>
          <a:xfrm>
            <a:off x="838200" y="1825625"/>
            <a:ext cx="10515600" cy="4351338"/>
          </a:xfrm>
        </p:spPr>
        <p:txBody>
          <a:bodyPr>
            <a:normAutofit/>
          </a:bodyPr>
          <a:lstStyle/>
          <a:p>
            <a:pPr marL="109728" indent="0">
              <a:buNone/>
              <a:defRPr/>
            </a:pPr>
            <a:endParaRPr lang="en-GB" sz="2000" dirty="0"/>
          </a:p>
          <a:p>
            <a:pPr marL="566928" indent="-457200">
              <a:defRPr/>
            </a:pPr>
            <a:r>
              <a:rPr lang="en-GB" altLang="en-US" sz="2000" dirty="0"/>
              <a:t>Critically explore current context of youth and community work and identified key issues and challenges for leaders and managers;</a:t>
            </a:r>
          </a:p>
          <a:p>
            <a:pPr marL="566928" indent="-457200">
              <a:defRPr/>
            </a:pPr>
            <a:r>
              <a:rPr lang="en-GB" altLang="en-US" sz="2000" dirty="0"/>
              <a:t>Reviewed the concept of youth work management and its challenges within current policy context</a:t>
            </a:r>
          </a:p>
          <a:p>
            <a:pPr marL="566928" indent="-457200">
              <a:defRPr/>
            </a:pPr>
            <a:r>
              <a:rPr lang="en-GB" altLang="en-US" sz="2000" dirty="0"/>
              <a:t>Consider your role in relation it to contemporary youth work practice;</a:t>
            </a:r>
          </a:p>
          <a:p>
            <a:pPr marL="566928" indent="-457200">
              <a:defRPr/>
            </a:pPr>
            <a:r>
              <a:rPr lang="en-GB" altLang="en-US" sz="2000" dirty="0"/>
              <a:t>Critically examine current challenges in the public sector and understand ow it impacts on services for young people</a:t>
            </a:r>
          </a:p>
          <a:p>
            <a:pPr marL="0" indent="0">
              <a:buNone/>
            </a:pPr>
            <a:br>
              <a:rPr lang="en-GB" sz="2000" dirty="0"/>
            </a:br>
            <a:endParaRPr lang="en-US" sz="2000" dirty="0"/>
          </a:p>
          <a:p>
            <a:pPr marL="0" indent="0">
              <a:buNone/>
            </a:pPr>
            <a:endParaRPr lang="en-US" sz="2000" dirty="0"/>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41898881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E2C6F2E-40F4-5E42-91AC-C8BC4E03A47C}"/>
              </a:ext>
            </a:extLst>
          </p:cNvPr>
          <p:cNvSpPr>
            <a:spLocks noGrp="1"/>
          </p:cNvSpPr>
          <p:nvPr>
            <p:ph type="title"/>
          </p:nvPr>
        </p:nvSpPr>
        <p:spPr>
          <a:xfrm>
            <a:off x="838200" y="365125"/>
            <a:ext cx="10515600" cy="1325563"/>
          </a:xfrm>
        </p:spPr>
        <p:txBody>
          <a:bodyPr anchor="ctr">
            <a:normAutofit/>
          </a:bodyPr>
          <a:lstStyle/>
          <a:p>
            <a:r>
              <a:rPr lang="en-US" b="1" dirty="0"/>
              <a:t>What did we learn last week?</a:t>
            </a:r>
          </a:p>
        </p:txBody>
      </p:sp>
      <p:sp>
        <p:nvSpPr>
          <p:cNvPr id="3" name="Content Placeholder 2">
            <a:extLst>
              <a:ext uri="{FF2B5EF4-FFF2-40B4-BE49-F238E27FC236}">
                <a16:creationId xmlns:a16="http://schemas.microsoft.com/office/drawing/2014/main" id="{6053A98A-8EAC-9040-B401-E048C4A6FD8C}"/>
              </a:ext>
            </a:extLst>
          </p:cNvPr>
          <p:cNvSpPr>
            <a:spLocks noGrp="1"/>
          </p:cNvSpPr>
          <p:nvPr>
            <p:ph sz="half" idx="1"/>
          </p:nvPr>
        </p:nvSpPr>
        <p:spPr>
          <a:xfrm>
            <a:off x="838200" y="1482725"/>
            <a:ext cx="5181600" cy="3734254"/>
          </a:xfrm>
        </p:spPr>
        <p:txBody>
          <a:bodyPr>
            <a:normAutofit/>
          </a:bodyPr>
          <a:lstStyle/>
          <a:p>
            <a:pPr>
              <a:buFont typeface="Courier New" panose="02070309020205020404" pitchFamily="49" charset="0"/>
              <a:buChar char="o"/>
            </a:pPr>
            <a:r>
              <a:rPr lang="en-US" sz="2200" dirty="0"/>
              <a:t>Reviewed leaders vs managers, identifying differences</a:t>
            </a:r>
          </a:p>
          <a:p>
            <a:pPr>
              <a:buFont typeface="Courier New" panose="02070309020205020404" pitchFamily="49" charset="0"/>
              <a:buChar char="o"/>
            </a:pPr>
            <a:r>
              <a:rPr lang="en-US" sz="2200" dirty="0"/>
              <a:t>Transactional vs transformational leadership approaches</a:t>
            </a:r>
          </a:p>
          <a:p>
            <a:pPr>
              <a:buFont typeface="Courier New" panose="02070309020205020404" pitchFamily="49" charset="0"/>
              <a:buChar char="o"/>
            </a:pPr>
            <a:r>
              <a:rPr lang="en-US" sz="2200" dirty="0"/>
              <a:t>Collaborative work</a:t>
            </a:r>
          </a:p>
          <a:p>
            <a:pPr>
              <a:buFont typeface="Courier New" panose="02070309020205020404" pitchFamily="49" charset="0"/>
              <a:buChar char="o"/>
            </a:pPr>
            <a:r>
              <a:rPr lang="en-US" sz="2200" dirty="0"/>
              <a:t>PESTLE analysis</a:t>
            </a:r>
          </a:p>
        </p:txBody>
      </p:sp>
      <p:pic>
        <p:nvPicPr>
          <p:cNvPr id="4" name="Picture 3" descr="Learning - Tablet Dictionary imag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840309" y="1959429"/>
            <a:ext cx="4886325" cy="3257550"/>
          </a:xfrm>
          <a:prstGeom prst="rect">
            <a:avLst/>
          </a:prstGeom>
        </p:spPr>
      </p:pic>
    </p:spTree>
    <p:extLst>
      <p:ext uri="{BB962C8B-B14F-4D97-AF65-F5344CB8AC3E}">
        <p14:creationId xmlns:p14="http://schemas.microsoft.com/office/powerpoint/2010/main" val="7968258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a:extLst>
              <a:ext uri="{FF2B5EF4-FFF2-40B4-BE49-F238E27FC236}">
                <a16:creationId xmlns:a16="http://schemas.microsoft.com/office/drawing/2014/main" id="{C038EE7F-F93A-0044-A5B2-F4F42EF18B89}"/>
              </a:ext>
            </a:extLst>
          </p:cNvPr>
          <p:cNvPicPr>
            <a:picLocks noChangeAspect="1"/>
          </p:cNvPicPr>
          <p:nvPr/>
        </p:nvPicPr>
        <p:blipFill rotWithShape="1">
          <a:blip r:embed="rId2"/>
          <a:srcRect r="274" b="1"/>
          <a:stretch/>
        </p:blipFill>
        <p:spPr>
          <a:xfrm>
            <a:off x="228684" y="155537"/>
            <a:ext cx="6859336" cy="5416543"/>
          </a:xfrm>
          <a:prstGeom prst="rect">
            <a:avLst/>
          </a:prstGeom>
        </p:spPr>
      </p:pic>
      <p:sp>
        <p:nvSpPr>
          <p:cNvPr id="6" name="TextBox 5">
            <a:extLst>
              <a:ext uri="{FF2B5EF4-FFF2-40B4-BE49-F238E27FC236}">
                <a16:creationId xmlns:a16="http://schemas.microsoft.com/office/drawing/2014/main" id="{C7D3F01F-68C5-081E-58EA-09C1C6A6E791}"/>
              </a:ext>
            </a:extLst>
          </p:cNvPr>
          <p:cNvSpPr txBox="1"/>
          <p:nvPr/>
        </p:nvSpPr>
        <p:spPr>
          <a:xfrm>
            <a:off x="7604855" y="857264"/>
            <a:ext cx="3967715" cy="3539430"/>
          </a:xfrm>
          <a:prstGeom prst="rect">
            <a:avLst/>
          </a:prstGeom>
          <a:noFill/>
        </p:spPr>
        <p:txBody>
          <a:bodyPr wrap="square" rtlCol="0">
            <a:spAutoFit/>
          </a:bodyPr>
          <a:lstStyle/>
          <a:p>
            <a:r>
              <a:rPr lang="en-GB" sz="2800" dirty="0">
                <a:solidFill>
                  <a:schemeClr val="tx2"/>
                </a:solidFill>
              </a:rPr>
              <a:t>Underpinning everything you do</a:t>
            </a:r>
          </a:p>
          <a:p>
            <a:r>
              <a:rPr lang="en-US" sz="2800" dirty="0">
                <a:solidFill>
                  <a:schemeClr val="tx2"/>
                </a:solidFill>
              </a:rPr>
              <a:t>National Occupational Standards for Youth Work (CLD Standards Council Scotland, 2019) </a:t>
            </a:r>
          </a:p>
          <a:p>
            <a:endParaRPr lang="en-US" sz="2800" dirty="0"/>
          </a:p>
          <a:p>
            <a:endParaRPr lang="en-US" sz="2800" dirty="0"/>
          </a:p>
        </p:txBody>
      </p:sp>
    </p:spTree>
    <p:extLst>
      <p:ext uri="{BB962C8B-B14F-4D97-AF65-F5344CB8AC3E}">
        <p14:creationId xmlns:p14="http://schemas.microsoft.com/office/powerpoint/2010/main" val="140115313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32CB32-B7FC-A3C6-7342-DB5908EE1563}"/>
              </a:ext>
            </a:extLst>
          </p:cNvPr>
          <p:cNvSpPr>
            <a:spLocks noGrp="1"/>
          </p:cNvSpPr>
          <p:nvPr>
            <p:ph type="title"/>
          </p:nvPr>
        </p:nvSpPr>
        <p:spPr/>
        <p:txBody>
          <a:bodyPr>
            <a:normAutofit fontScale="90000"/>
          </a:bodyPr>
          <a:lstStyle/>
          <a:p>
            <a:r>
              <a:rPr lang="en-GB" sz="4000" b="1" dirty="0">
                <a:solidFill>
                  <a:schemeClr val="tx2"/>
                </a:solidFill>
              </a:rPr>
              <a:t>Assessment Question: </a:t>
            </a:r>
            <a:br>
              <a:rPr lang="en-GB" sz="4000" b="1" dirty="0">
                <a:solidFill>
                  <a:schemeClr val="tx2"/>
                </a:solidFill>
              </a:rPr>
            </a:br>
            <a:r>
              <a:rPr lang="en-GB" sz="4000" b="1" i="0" dirty="0">
                <a:solidFill>
                  <a:schemeClr val="tx2"/>
                </a:solidFill>
                <a:effectLst/>
                <a:latin typeface="Arial" panose="020B0604020202020204" pitchFamily="34" charset="0"/>
              </a:rPr>
              <a:t>Supervision and Management Portfolio </a:t>
            </a:r>
            <a:br>
              <a:rPr lang="en-GB" b="1" i="0" cap="all" dirty="0">
                <a:solidFill>
                  <a:srgbClr val="000000"/>
                </a:solidFill>
                <a:effectLst/>
                <a:latin typeface="Segoe UI" panose="020B0502040204020203" pitchFamily="34" charset="0"/>
              </a:rPr>
            </a:br>
            <a:endParaRPr lang="en-GB" b="1" dirty="0">
              <a:solidFill>
                <a:schemeClr val="tx2"/>
              </a:solidFill>
            </a:endParaRPr>
          </a:p>
        </p:txBody>
      </p:sp>
      <p:sp>
        <p:nvSpPr>
          <p:cNvPr id="4" name="Content Placeholder 3">
            <a:extLst>
              <a:ext uri="{FF2B5EF4-FFF2-40B4-BE49-F238E27FC236}">
                <a16:creationId xmlns:a16="http://schemas.microsoft.com/office/drawing/2014/main" id="{C758855A-0844-0F2A-8A1E-5F38E8E63AA3}"/>
              </a:ext>
            </a:extLst>
          </p:cNvPr>
          <p:cNvSpPr>
            <a:spLocks noGrp="1"/>
          </p:cNvSpPr>
          <p:nvPr>
            <p:ph sz="half" idx="1"/>
          </p:nvPr>
        </p:nvSpPr>
        <p:spPr>
          <a:xfrm>
            <a:off x="838202" y="1430771"/>
            <a:ext cx="5181600" cy="4351338"/>
          </a:xfrm>
        </p:spPr>
        <p:txBody>
          <a:bodyPr>
            <a:normAutofit fontScale="77500" lnSpcReduction="20000"/>
          </a:bodyPr>
          <a:lstStyle/>
          <a:p>
            <a:pPr marL="0" indent="0" algn="just" rtl="0" fontAlgn="base">
              <a:buNone/>
            </a:pPr>
            <a:r>
              <a:rPr lang="en-GB" sz="2600" b="1" i="0" dirty="0">
                <a:solidFill>
                  <a:schemeClr val="tx2"/>
                </a:solidFill>
                <a:effectLst/>
              </a:rPr>
              <a:t>Part 1: </a:t>
            </a:r>
          </a:p>
          <a:p>
            <a:pPr marL="0" indent="0" algn="just" rtl="0" fontAlgn="base">
              <a:buNone/>
            </a:pPr>
            <a:r>
              <a:rPr lang="en-GB" sz="2600" b="1" dirty="0">
                <a:solidFill>
                  <a:schemeClr val="tx2"/>
                </a:solidFill>
              </a:rPr>
              <a:t>P</a:t>
            </a:r>
            <a:r>
              <a:rPr lang="en-GB" sz="2600" b="1" i="0" dirty="0">
                <a:solidFill>
                  <a:schemeClr val="tx2"/>
                </a:solidFill>
                <a:effectLst/>
              </a:rPr>
              <a:t>ractice </a:t>
            </a:r>
            <a:r>
              <a:rPr lang="en-GB" sz="2600" b="1" dirty="0">
                <a:solidFill>
                  <a:schemeClr val="tx2"/>
                </a:solidFill>
              </a:rPr>
              <a:t>L</a:t>
            </a:r>
            <a:r>
              <a:rPr lang="en-GB" sz="2600" b="1" i="0" dirty="0">
                <a:solidFill>
                  <a:schemeClr val="tx2"/>
                </a:solidFill>
                <a:effectLst/>
              </a:rPr>
              <a:t>ogs</a:t>
            </a:r>
            <a:r>
              <a:rPr lang="en-GB" sz="2600" b="0" i="0" dirty="0">
                <a:solidFill>
                  <a:schemeClr val="tx2"/>
                </a:solidFill>
                <a:effectLst/>
              </a:rPr>
              <a:t> (3 x 1500 words)</a:t>
            </a:r>
            <a:r>
              <a:rPr lang="en-GB" sz="2600" b="1" i="0" dirty="0">
                <a:solidFill>
                  <a:schemeClr val="tx2"/>
                </a:solidFill>
                <a:effectLst/>
              </a:rPr>
              <a:t> </a:t>
            </a:r>
            <a:r>
              <a:rPr lang="en-GB" sz="2100" b="1" i="0" dirty="0">
                <a:solidFill>
                  <a:schemeClr val="tx2"/>
                </a:solidFill>
                <a:effectLst/>
              </a:rPr>
              <a:t> </a:t>
            </a:r>
          </a:p>
          <a:p>
            <a:pPr algn="just" fontAlgn="base"/>
            <a:r>
              <a:rPr lang="en-GB" sz="2200" b="0" i="0" dirty="0">
                <a:solidFill>
                  <a:schemeClr val="tx2"/>
                </a:solidFill>
                <a:effectLst/>
              </a:rPr>
              <a:t>Students will be required to successfully lead and manage students through the supervisory process, including engaging in at least 4 hours of supervision sessions.  The practice logs will address the following:</a:t>
            </a:r>
            <a:r>
              <a:rPr lang="en-GB" sz="2200" b="1" i="0" dirty="0">
                <a:solidFill>
                  <a:schemeClr val="tx2"/>
                </a:solidFill>
                <a:effectLst/>
              </a:rPr>
              <a:t> </a:t>
            </a:r>
            <a:endParaRPr lang="en-GB" sz="2200" b="1" i="0" cap="all" dirty="0">
              <a:solidFill>
                <a:schemeClr val="tx2"/>
              </a:solidFill>
              <a:effectLst/>
            </a:endParaRPr>
          </a:p>
          <a:p>
            <a:pPr algn="just" rtl="0" fontAlgn="base"/>
            <a:r>
              <a:rPr lang="en-GB" sz="2200" b="1" i="0" dirty="0">
                <a:solidFill>
                  <a:schemeClr val="tx2"/>
                </a:solidFill>
                <a:effectLst/>
              </a:rPr>
              <a:t>Practice Log 1: </a:t>
            </a:r>
            <a:r>
              <a:rPr lang="en-GB" sz="2200" b="0" i="0" dirty="0">
                <a:solidFill>
                  <a:schemeClr val="tx2"/>
                </a:solidFill>
                <a:effectLst/>
              </a:rPr>
              <a:t>The establishment of the supervisory relationship, to include creating the supervision contract, the importance of creating an appropriate supervision environment, and a consideration of how the relationship has developed across the sessions; </a:t>
            </a:r>
          </a:p>
          <a:p>
            <a:pPr algn="just" rtl="0" fontAlgn="base"/>
            <a:r>
              <a:rPr lang="en-GB" sz="2200" b="1" i="0" dirty="0">
                <a:solidFill>
                  <a:schemeClr val="tx2"/>
                </a:solidFill>
                <a:effectLst/>
              </a:rPr>
              <a:t>Practice Log 2: </a:t>
            </a:r>
            <a:r>
              <a:rPr lang="en-GB" sz="2200" b="0" i="0" dirty="0">
                <a:solidFill>
                  <a:schemeClr val="tx2"/>
                </a:solidFill>
                <a:effectLst/>
              </a:rPr>
              <a:t>Your identification, understanding and critical review of the functions of supervision, and how your knowledge of the functions has been used when supervising others, to include specific examples presented anonymously; </a:t>
            </a:r>
            <a:endParaRPr lang="en-GB" sz="2200" b="1" i="0" cap="all" dirty="0">
              <a:solidFill>
                <a:schemeClr val="tx2"/>
              </a:solidFill>
              <a:effectLst/>
            </a:endParaRPr>
          </a:p>
          <a:p>
            <a:endParaRPr lang="en-GB" dirty="0"/>
          </a:p>
        </p:txBody>
      </p:sp>
      <p:sp>
        <p:nvSpPr>
          <p:cNvPr id="5" name="Content Placeholder 4">
            <a:extLst>
              <a:ext uri="{FF2B5EF4-FFF2-40B4-BE49-F238E27FC236}">
                <a16:creationId xmlns:a16="http://schemas.microsoft.com/office/drawing/2014/main" id="{B7755F31-48DE-B250-6451-0428E10844D2}"/>
              </a:ext>
            </a:extLst>
          </p:cNvPr>
          <p:cNvSpPr>
            <a:spLocks noGrp="1"/>
          </p:cNvSpPr>
          <p:nvPr>
            <p:ph sz="half" idx="2"/>
          </p:nvPr>
        </p:nvSpPr>
        <p:spPr>
          <a:xfrm>
            <a:off x="6449291" y="1690688"/>
            <a:ext cx="5576454" cy="4351338"/>
          </a:xfrm>
        </p:spPr>
        <p:txBody>
          <a:bodyPr>
            <a:normAutofit fontScale="77500" lnSpcReduction="20000"/>
          </a:bodyPr>
          <a:lstStyle/>
          <a:p>
            <a:r>
              <a:rPr lang="en-GB" sz="2200" b="1" i="0" dirty="0">
                <a:solidFill>
                  <a:schemeClr val="tx2"/>
                </a:solidFill>
                <a:effectLst/>
              </a:rPr>
              <a:t>Practice Log 3:</a:t>
            </a:r>
            <a:r>
              <a:rPr lang="en-GB" sz="2200" b="0" i="0" dirty="0">
                <a:solidFill>
                  <a:schemeClr val="tx2"/>
                </a:solidFill>
                <a:effectLst/>
              </a:rPr>
              <a:t> A critical analysis of your role in supervising others during the supervision sessions that you have led upon. </a:t>
            </a:r>
            <a:endParaRPr lang="en-GB" sz="2800" b="1" i="0" dirty="0">
              <a:solidFill>
                <a:schemeClr val="tx2"/>
              </a:solidFill>
              <a:effectLst/>
            </a:endParaRPr>
          </a:p>
          <a:p>
            <a:endParaRPr lang="en-GB" b="1" dirty="0">
              <a:solidFill>
                <a:schemeClr val="tx2"/>
              </a:solidFill>
            </a:endParaRPr>
          </a:p>
          <a:p>
            <a:pPr marL="0" indent="0">
              <a:buNone/>
            </a:pPr>
            <a:r>
              <a:rPr lang="en-GB" sz="2600" b="1" i="0" dirty="0">
                <a:solidFill>
                  <a:schemeClr val="tx2"/>
                </a:solidFill>
                <a:effectLst/>
              </a:rPr>
              <a:t>Part 2: </a:t>
            </a:r>
          </a:p>
          <a:p>
            <a:pPr marL="0" indent="0">
              <a:buNone/>
            </a:pPr>
            <a:r>
              <a:rPr lang="en-GB" sz="2600" b="1" i="0" dirty="0">
                <a:solidFill>
                  <a:schemeClr val="tx2"/>
                </a:solidFill>
                <a:effectLst/>
              </a:rPr>
              <a:t>3000-word critical review</a:t>
            </a:r>
            <a:r>
              <a:rPr lang="en-GB" sz="2600" b="0" i="0" dirty="0">
                <a:solidFill>
                  <a:schemeClr val="tx2"/>
                </a:solidFill>
                <a:effectLst/>
              </a:rPr>
              <a:t> </a:t>
            </a:r>
          </a:p>
          <a:p>
            <a:r>
              <a:rPr lang="en-GB" sz="2200" b="0" i="0" dirty="0">
                <a:solidFill>
                  <a:schemeClr val="tx2"/>
                </a:solidFill>
                <a:effectLst/>
              </a:rPr>
              <a:t>of leadership and management theories, and their application to practice. Students should also consider these in light of the increasingly challenging financial climate that services for young people face, and draw upon a range of supporting material to underpin discussions.</a:t>
            </a:r>
            <a:r>
              <a:rPr lang="en-GB" sz="2200" b="1" i="0" dirty="0">
                <a:solidFill>
                  <a:schemeClr val="tx2"/>
                </a:solidFill>
                <a:effectLst/>
              </a:rPr>
              <a:t> </a:t>
            </a:r>
          </a:p>
          <a:p>
            <a:pPr marL="0" indent="0">
              <a:buNone/>
            </a:pPr>
            <a:endParaRPr lang="en-GB" sz="1400" dirty="0"/>
          </a:p>
          <a:p>
            <a:pPr marL="0" indent="0">
              <a:buNone/>
            </a:pPr>
            <a:r>
              <a:rPr lang="en-GB" sz="2100" b="1" dirty="0">
                <a:solidFill>
                  <a:schemeClr val="tx2"/>
                </a:solidFill>
              </a:rPr>
              <a:t>Submission Date: 10</a:t>
            </a:r>
            <a:r>
              <a:rPr lang="en-GB" sz="2100" b="1" baseline="30000" dirty="0">
                <a:solidFill>
                  <a:schemeClr val="tx2"/>
                </a:solidFill>
              </a:rPr>
              <a:t>th</a:t>
            </a:r>
            <a:r>
              <a:rPr lang="en-GB" sz="2100" b="1" dirty="0">
                <a:solidFill>
                  <a:schemeClr val="tx2"/>
                </a:solidFill>
              </a:rPr>
              <a:t> January 2024</a:t>
            </a:r>
          </a:p>
          <a:p>
            <a:pPr marL="0" indent="0">
              <a:buNone/>
            </a:pPr>
            <a:r>
              <a:rPr lang="en-GB" sz="2100" b="1" dirty="0">
                <a:solidFill>
                  <a:schemeClr val="tx2"/>
                </a:solidFill>
              </a:rPr>
              <a:t>Provisional Grade and Feedback: 7</a:t>
            </a:r>
            <a:r>
              <a:rPr lang="en-GB" sz="2100" b="1" baseline="30000" dirty="0">
                <a:solidFill>
                  <a:schemeClr val="tx2"/>
                </a:solidFill>
              </a:rPr>
              <a:t>th</a:t>
            </a:r>
            <a:r>
              <a:rPr lang="en-GB" sz="2100" b="1" dirty="0">
                <a:solidFill>
                  <a:schemeClr val="tx2"/>
                </a:solidFill>
              </a:rPr>
              <a:t> February 2024</a:t>
            </a:r>
          </a:p>
        </p:txBody>
      </p:sp>
    </p:spTree>
    <p:extLst>
      <p:ext uri="{BB962C8B-B14F-4D97-AF65-F5344CB8AC3E}">
        <p14:creationId xmlns:p14="http://schemas.microsoft.com/office/powerpoint/2010/main" val="2334820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a:xfrm>
            <a:off x="529174" y="685800"/>
            <a:ext cx="2744705" cy="1355271"/>
          </a:xfrm>
        </p:spPr>
        <p:txBody>
          <a:bodyPr>
            <a:normAutofit/>
          </a:bodyPr>
          <a:lstStyle/>
          <a:p>
            <a:r>
              <a:rPr lang="en-GB" sz="3500" b="1" dirty="0"/>
              <a:t>A manager- reminder</a:t>
            </a:r>
          </a:p>
        </p:txBody>
      </p:sp>
      <p:graphicFrame>
        <p:nvGraphicFramePr>
          <p:cNvPr id="12294" name="Rectangle 3">
            <a:extLst>
              <a:ext uri="{FF2B5EF4-FFF2-40B4-BE49-F238E27FC236}">
                <a16:creationId xmlns:a16="http://schemas.microsoft.com/office/drawing/2014/main" id="{8B8A2A1B-4B44-413F-AEE2-224912F392A3}"/>
              </a:ext>
            </a:extLst>
          </p:cNvPr>
          <p:cNvGraphicFramePr>
            <a:graphicFrameLocks noGrp="1"/>
          </p:cNvGraphicFramePr>
          <p:nvPr>
            <p:ph idx="1"/>
            <p:extLst>
              <p:ext uri="{D42A27DB-BD31-4B8C-83A1-F6EECF244321}">
                <p14:modId xmlns:p14="http://schemas.microsoft.com/office/powerpoint/2010/main" val="2481768288"/>
              </p:ext>
            </p:extLst>
          </p:nvPr>
        </p:nvGraphicFramePr>
        <p:xfrm>
          <a:off x="4387760" y="685800"/>
          <a:ext cx="6317912" cy="476794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 name="Picture 2" descr="A pencil and checklist with check marks&#10;&#10;Description automatically generated">
            <a:extLst>
              <a:ext uri="{FF2B5EF4-FFF2-40B4-BE49-F238E27FC236}">
                <a16:creationId xmlns:a16="http://schemas.microsoft.com/office/drawing/2014/main" id="{EC4C2769-03D2-0697-86A6-4BDC74E36773}"/>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05322" y="2187019"/>
            <a:ext cx="3982438" cy="3185950"/>
          </a:xfrm>
          <a:prstGeom prst="rect">
            <a:avLst/>
          </a:prstGeom>
        </p:spPr>
      </p:pic>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608848" y="271708"/>
            <a:ext cx="4567428" cy="1426464"/>
          </a:xfrm>
        </p:spPr>
        <p:txBody>
          <a:bodyPr>
            <a:normAutofit/>
          </a:bodyPr>
          <a:lstStyle/>
          <a:p>
            <a:r>
              <a:rPr lang="en-US" b="1" dirty="0"/>
              <a:t>Management</a:t>
            </a:r>
          </a:p>
        </p:txBody>
      </p:sp>
      <p:sp>
        <p:nvSpPr>
          <p:cNvPr id="14339" name="Rectangle 3"/>
          <p:cNvSpPr>
            <a:spLocks noGrp="1" noChangeArrowheads="1"/>
          </p:cNvSpPr>
          <p:nvPr>
            <p:ph idx="1"/>
          </p:nvPr>
        </p:nvSpPr>
        <p:spPr>
          <a:xfrm>
            <a:off x="777149" y="1698172"/>
            <a:ext cx="7948296" cy="3860960"/>
          </a:xfrm>
        </p:spPr>
        <p:txBody>
          <a:bodyPr anchor="ctr">
            <a:normAutofit lnSpcReduction="10000"/>
          </a:bodyPr>
          <a:lstStyle/>
          <a:p>
            <a:pPr marL="457200" lvl="1" indent="0">
              <a:buNone/>
            </a:pPr>
            <a:r>
              <a:rPr lang="en-US" sz="2300" b="1" dirty="0"/>
              <a:t>Leading</a:t>
            </a:r>
          </a:p>
          <a:p>
            <a:pPr lvl="2"/>
            <a:r>
              <a:rPr lang="en-US" sz="2300" dirty="0"/>
              <a:t>Influencing others to achieve the </a:t>
            </a:r>
            <a:r>
              <a:rPr lang="en-US" sz="2300" dirty="0" err="1"/>
              <a:t>organisational</a:t>
            </a:r>
            <a:r>
              <a:rPr lang="en-US" sz="2300" dirty="0"/>
              <a:t> goals, and involves </a:t>
            </a:r>
            <a:r>
              <a:rPr lang="en-US" sz="2300" dirty="0" err="1"/>
              <a:t>energising</a:t>
            </a:r>
            <a:r>
              <a:rPr lang="en-US" sz="2300" dirty="0"/>
              <a:t>, directing, persuading others to achieve those goals</a:t>
            </a:r>
          </a:p>
          <a:p>
            <a:pPr marL="457200" lvl="1" indent="0">
              <a:buNone/>
            </a:pPr>
            <a:r>
              <a:rPr lang="en-US" sz="2300" b="1" dirty="0"/>
              <a:t>Controlling</a:t>
            </a:r>
          </a:p>
          <a:p>
            <a:pPr lvl="2"/>
            <a:r>
              <a:rPr lang="en-US" sz="2300" dirty="0"/>
              <a:t>Comparing actual performance to a standard and revising the original plan as needed to achieve the goals</a:t>
            </a:r>
          </a:p>
          <a:p>
            <a:pPr marL="0" indent="0">
              <a:buNone/>
            </a:pPr>
            <a:endParaRPr lang="en-US" sz="2300" dirty="0"/>
          </a:p>
          <a:p>
            <a:pPr marL="0" indent="0">
              <a:buNone/>
            </a:pPr>
            <a:r>
              <a:rPr lang="en-US" sz="2300" dirty="0"/>
              <a:t>As professionals we need management skills whether we work alone or are team leaders</a:t>
            </a:r>
          </a:p>
          <a:p>
            <a:endParaRPr lang="en-US" sz="23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B569E7-A170-F851-AF3E-8E0B95A4B315}"/>
              </a:ext>
            </a:extLst>
          </p:cNvPr>
          <p:cNvSpPr>
            <a:spLocks noGrp="1"/>
          </p:cNvSpPr>
          <p:nvPr>
            <p:ph type="title"/>
          </p:nvPr>
        </p:nvSpPr>
        <p:spPr/>
        <p:txBody>
          <a:bodyPr/>
          <a:lstStyle/>
          <a:p>
            <a:r>
              <a:rPr lang="en-GB" b="1" dirty="0"/>
              <a:t>Presentations</a:t>
            </a:r>
          </a:p>
        </p:txBody>
      </p:sp>
      <p:sp>
        <p:nvSpPr>
          <p:cNvPr id="3" name="Content Placeholder 2">
            <a:extLst>
              <a:ext uri="{FF2B5EF4-FFF2-40B4-BE49-F238E27FC236}">
                <a16:creationId xmlns:a16="http://schemas.microsoft.com/office/drawing/2014/main" id="{CC9667F6-5474-5D70-CB1D-4F62A0819421}"/>
              </a:ext>
            </a:extLst>
          </p:cNvPr>
          <p:cNvSpPr>
            <a:spLocks noGrp="1"/>
          </p:cNvSpPr>
          <p:nvPr>
            <p:ph idx="1"/>
          </p:nvPr>
        </p:nvSpPr>
        <p:spPr>
          <a:xfrm>
            <a:off x="768531" y="1372779"/>
            <a:ext cx="10515600" cy="4351338"/>
          </a:xfrm>
        </p:spPr>
        <p:txBody>
          <a:bodyPr>
            <a:normAutofit fontScale="92500"/>
          </a:bodyPr>
          <a:lstStyle/>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Consider the project you have been allocated and prepare a brief presentation to share with your peers 5</a:t>
            </a:r>
            <a:r>
              <a:rPr lang="en-GB" sz="1800" baseline="30000" dirty="0">
                <a:effectLst/>
                <a:latin typeface="Calibri" panose="020F0502020204030204" pitchFamily="34" charset="0"/>
                <a:ea typeface="Calibri" panose="020F0502020204030204" pitchFamily="34" charset="0"/>
                <a:cs typeface="Times New Roman" panose="02020603050405020304" pitchFamily="18" charset="0"/>
              </a:rPr>
              <a:t>th</a:t>
            </a:r>
            <a:r>
              <a:rPr lang="en-GB" sz="1800" dirty="0">
                <a:effectLst/>
                <a:latin typeface="Calibri" panose="020F0502020204030204" pitchFamily="34" charset="0"/>
                <a:ea typeface="Calibri" panose="020F0502020204030204" pitchFamily="34" charset="0"/>
                <a:cs typeface="Times New Roman" panose="02020603050405020304" pitchFamily="18" charset="0"/>
              </a:rPr>
              <a:t> December.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Refer to key theories and concepts of leadership and management that have been highlighted.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Consider the approach you will take in your capacity as a leader/ manager within your role/ service. Ensure you refer to:</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Funding</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Policies &amp; procedures- health &amp; safety, safeguarding etc</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Planning methods including contingency</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Partners </a:t>
            </a:r>
          </a:p>
          <a:p>
            <a:pPr marL="342900" lvl="0" indent="-342900">
              <a:lnSpc>
                <a:spcPct val="107000"/>
              </a:lnSpc>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Staffing- roles, responsibilities and support</a:t>
            </a:r>
          </a:p>
          <a:p>
            <a:pPr marL="342900" lvl="0" indent="-342900">
              <a:lnSpc>
                <a:spcPct val="107000"/>
              </a:lnSpc>
              <a:spcAft>
                <a:spcPts val="800"/>
              </a:spcAft>
              <a:buFont typeface="Symbol" panose="05050102010706020507" pitchFamily="18" charset="2"/>
              <a:buChar char=""/>
            </a:pPr>
            <a:r>
              <a:rPr lang="en-GB" sz="1800" dirty="0">
                <a:effectLst/>
                <a:latin typeface="Calibri" panose="020F0502020204030204" pitchFamily="34" charset="0"/>
                <a:ea typeface="Calibri" panose="020F0502020204030204" pitchFamily="34" charset="0"/>
                <a:cs typeface="Times New Roman" panose="02020603050405020304" pitchFamily="18" charset="0"/>
              </a:rPr>
              <a:t>Outcomes</a:t>
            </a:r>
          </a:p>
          <a:p>
            <a:pPr marL="0" indent="0">
              <a:buNone/>
            </a:pPr>
            <a:endParaRPr lang="en-GB" dirty="0"/>
          </a:p>
        </p:txBody>
      </p:sp>
    </p:spTree>
    <p:extLst>
      <p:ext uri="{BB962C8B-B14F-4D97-AF65-F5344CB8AC3E}">
        <p14:creationId xmlns:p14="http://schemas.microsoft.com/office/powerpoint/2010/main" val="19254136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11213-10A9-168C-5B58-40D8EAD7C036}"/>
              </a:ext>
            </a:extLst>
          </p:cNvPr>
          <p:cNvSpPr>
            <a:spLocks noGrp="1"/>
          </p:cNvSpPr>
          <p:nvPr>
            <p:ph type="title"/>
          </p:nvPr>
        </p:nvSpPr>
        <p:spPr/>
        <p:txBody>
          <a:bodyPr>
            <a:normAutofit fontScale="90000"/>
          </a:bodyPr>
          <a:lstStyle/>
          <a:p>
            <a:r>
              <a:rPr lang="en-GB" sz="3200" b="1" dirty="0"/>
              <a:t>Task 1: </a:t>
            </a:r>
            <a:r>
              <a:rPr lang="en-GB" sz="3200" b="1" dirty="0">
                <a:effectLst/>
                <a:latin typeface="Calibri" panose="020F0502020204030204" pitchFamily="34" charset="0"/>
                <a:ea typeface="Calibri" panose="020F0502020204030204" pitchFamily="34" charset="0"/>
                <a:cs typeface="Times New Roman" panose="02020603050405020304" pitchFamily="18" charset="0"/>
              </a:rPr>
              <a:t>Young people and ‘anti-social behaviour’ in the community</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1117761-6BBF-AA71-8C26-59FA1182B4B2}"/>
              </a:ext>
            </a:extLst>
          </p:cNvPr>
          <p:cNvSpPr>
            <a:spLocks noGrp="1"/>
          </p:cNvSpPr>
          <p:nvPr>
            <p:ph idx="1"/>
          </p:nvPr>
        </p:nvSpPr>
        <p:spPr>
          <a:xfrm>
            <a:off x="899160" y="1253331"/>
            <a:ext cx="10515600" cy="4351338"/>
          </a:xfrm>
        </p:spPr>
        <p:txBody>
          <a:bodyPr>
            <a:normAutofit lnSpcReduction="10000"/>
          </a:bodyPr>
          <a:lstStyle/>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Context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Complaints received from the town centre library and members of the public regarding large groups of young people gathering on a Friday afternoon in the town. They are usually in school uniform, often playing loud music, vaping, swearing and generally perceived as ‘being a nuisance’</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local secondary school finish at 1.30pm every Friday as a wellbeing measure.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youth centre does not offer any provision or activities on a Friday.</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a voluntary sector youth project on the outskirts of the town with a new sports court area &amp; indoor skate park.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library are so concerned they have employed security staff to man the entrances.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a leisure centre within the town and a Welsh league football club. </a:t>
            </a:r>
          </a:p>
          <a:p>
            <a:pPr marL="0" indent="0">
              <a:buNone/>
            </a:pPr>
            <a:endParaRPr lang="en-GB" dirty="0"/>
          </a:p>
        </p:txBody>
      </p:sp>
    </p:spTree>
    <p:extLst>
      <p:ext uri="{BB962C8B-B14F-4D97-AF65-F5344CB8AC3E}">
        <p14:creationId xmlns:p14="http://schemas.microsoft.com/office/powerpoint/2010/main" val="251720799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11213-10A9-168C-5B58-40D8EAD7C036}"/>
              </a:ext>
            </a:extLst>
          </p:cNvPr>
          <p:cNvSpPr>
            <a:spLocks noGrp="1"/>
          </p:cNvSpPr>
          <p:nvPr>
            <p:ph type="title"/>
          </p:nvPr>
        </p:nvSpPr>
        <p:spPr>
          <a:xfrm>
            <a:off x="838200" y="766353"/>
            <a:ext cx="10515600" cy="1759131"/>
          </a:xfrm>
        </p:spPr>
        <p:txBody>
          <a:bodyPr>
            <a:normAutofit fontScale="90000"/>
          </a:bodyPr>
          <a:lstStyle/>
          <a:p>
            <a:pPr>
              <a:lnSpc>
                <a:spcPct val="107000"/>
              </a:lnSpc>
              <a:spcAft>
                <a:spcPts val="800"/>
              </a:spcAft>
            </a:pPr>
            <a:r>
              <a:rPr lang="en-GB" sz="2700" b="1" dirty="0"/>
              <a:t>Task 2: </a:t>
            </a:r>
            <a:r>
              <a:rPr lang="en-GB" sz="2700" dirty="0">
                <a:effectLst/>
                <a:latin typeface="Calibri" panose="020F0502020204030204" pitchFamily="34" charset="0"/>
                <a:ea typeface="Calibri" panose="020F0502020204030204" pitchFamily="34" charset="0"/>
                <a:cs typeface="Times New Roman" panose="02020603050405020304" pitchFamily="18" charset="0"/>
              </a:rPr>
              <a:t> </a:t>
            </a:r>
            <a:r>
              <a:rPr lang="en-GB" sz="2700" b="1" dirty="0">
                <a:effectLst/>
                <a:latin typeface="Calibri" panose="020F0502020204030204" pitchFamily="34" charset="0"/>
                <a:ea typeface="Calibri" panose="020F0502020204030204" pitchFamily="34" charset="0"/>
                <a:cs typeface="Times New Roman" panose="02020603050405020304" pitchFamily="18" charset="0"/>
              </a:rPr>
              <a:t>Closure of community youth centre &amp; amalgamation with neighbouring community project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1117761-6BBF-AA71-8C26-59FA1182B4B2}"/>
              </a:ext>
            </a:extLst>
          </p:cNvPr>
          <p:cNvSpPr>
            <a:spLocks noGrp="1"/>
          </p:cNvSpPr>
          <p:nvPr>
            <p:ph idx="1"/>
          </p:nvPr>
        </p:nvSpPr>
        <p:spPr>
          <a:xfrm>
            <a:off x="960120" y="1968137"/>
            <a:ext cx="10515600" cy="3648892"/>
          </a:xfrm>
        </p:spPr>
        <p:txBody>
          <a:bodyPr>
            <a:normAutofit fontScale="92500" lnSpcReduction="10000"/>
          </a:bodyPr>
          <a:lstStyle/>
          <a:p>
            <a:pPr marL="0" indent="0">
              <a:lnSpc>
                <a:spcPct val="107000"/>
              </a:lnSpc>
              <a:spcAft>
                <a:spcPts val="800"/>
              </a:spcAft>
              <a:buNone/>
            </a:pPr>
            <a:r>
              <a:rPr lang="en-GB" sz="1800" b="1" dirty="0">
                <a:effectLst/>
                <a:latin typeface="Calibri" panose="020F0502020204030204" pitchFamily="34" charset="0"/>
                <a:ea typeface="Calibri" panose="020F0502020204030204" pitchFamily="34" charset="0"/>
                <a:cs typeface="Times New Roman" panose="02020603050405020304" pitchFamily="18" charset="0"/>
              </a:rPr>
              <a:t>Context</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Funding sources for a community-based youth centre have been depleted with an unsuccessful lottery bid and the local authority withdrawing core funding as they want to redevelop the neighbouring community project.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centre that is being closed has a centre manager &amp; a team of volunteers along with a very active youth committee.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There is limited public transport in the area as it is rural with the last bus at 5.20pm.</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youth centre currently has a membership &amp; regular attendance of over 50 young people from the locality.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The neighbouring community project is a multi-use venue with a wide range of cross generational groups &amp; activities. There is a large hall, IT suite, kitchen, small training rooms &amp; large playing field. </a:t>
            </a:r>
          </a:p>
          <a:p>
            <a:pPr marL="0" indent="0">
              <a:buNone/>
            </a:pPr>
            <a:endParaRPr lang="en-GB" dirty="0"/>
          </a:p>
        </p:txBody>
      </p:sp>
    </p:spTree>
    <p:extLst>
      <p:ext uri="{BB962C8B-B14F-4D97-AF65-F5344CB8AC3E}">
        <p14:creationId xmlns:p14="http://schemas.microsoft.com/office/powerpoint/2010/main" val="3588714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11213-10A9-168C-5B58-40D8EAD7C036}"/>
              </a:ext>
            </a:extLst>
          </p:cNvPr>
          <p:cNvSpPr>
            <a:spLocks noGrp="1"/>
          </p:cNvSpPr>
          <p:nvPr>
            <p:ph type="title"/>
          </p:nvPr>
        </p:nvSpPr>
        <p:spPr>
          <a:xfrm>
            <a:off x="838200" y="583474"/>
            <a:ext cx="10515600" cy="1184366"/>
          </a:xfrm>
        </p:spPr>
        <p:txBody>
          <a:bodyPr>
            <a:normAutofit fontScale="90000"/>
          </a:bodyPr>
          <a:lstStyle/>
          <a:p>
            <a:pPr marL="457200">
              <a:lnSpc>
                <a:spcPct val="107000"/>
              </a:lnSpc>
            </a:pPr>
            <a:r>
              <a:rPr lang="en-GB" sz="2700" b="1" dirty="0"/>
              <a:t>Task 4: </a:t>
            </a:r>
            <a:r>
              <a:rPr lang="en-GB" sz="2700" dirty="0">
                <a:effectLst/>
                <a:latin typeface="Calibri" panose="020F0502020204030204" pitchFamily="34" charset="0"/>
                <a:ea typeface="Calibri" panose="020F0502020204030204" pitchFamily="34" charset="0"/>
                <a:cs typeface="Times New Roman" panose="02020603050405020304" pitchFamily="18" charset="0"/>
              </a:rPr>
              <a:t> </a:t>
            </a:r>
            <a:r>
              <a:rPr lang="en-GB" sz="2700" b="1" dirty="0">
                <a:effectLst/>
                <a:latin typeface="Calibri" panose="020F0502020204030204" pitchFamily="34" charset="0"/>
                <a:ea typeface="Calibri" panose="020F0502020204030204" pitchFamily="34" charset="0"/>
                <a:cs typeface="Times New Roman" panose="02020603050405020304" pitchFamily="18" charset="0"/>
              </a:rPr>
              <a:t> Rural community outreach provision</a:t>
            </a:r>
            <a:br>
              <a:rPr lang="en-GB" sz="27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1117761-6BBF-AA71-8C26-59FA1182B4B2}"/>
              </a:ext>
            </a:extLst>
          </p:cNvPr>
          <p:cNvSpPr>
            <a:spLocks noGrp="1"/>
          </p:cNvSpPr>
          <p:nvPr>
            <p:ph idx="1"/>
          </p:nvPr>
        </p:nvSpPr>
        <p:spPr>
          <a:xfrm>
            <a:off x="1099458" y="1092925"/>
            <a:ext cx="10515600" cy="2960915"/>
          </a:xfrm>
        </p:spPr>
        <p:txBody>
          <a:bodyPr>
            <a:normAutofit fontScale="25000" lnSpcReduction="20000"/>
          </a:bodyPr>
          <a:lstStyle/>
          <a:p>
            <a:pPr marL="0" indent="0">
              <a:lnSpc>
                <a:spcPct val="107000"/>
              </a:lnSpc>
              <a:spcAft>
                <a:spcPts val="800"/>
              </a:spcAft>
              <a:buNone/>
            </a:pPr>
            <a:r>
              <a:rPr lang="en-GB" sz="8000" b="1" dirty="0">
                <a:effectLst/>
                <a:latin typeface="Calibri" panose="020F0502020204030204" pitchFamily="34" charset="0"/>
                <a:ea typeface="Calibri" panose="020F0502020204030204" pitchFamily="34" charset="0"/>
                <a:cs typeface="Times New Roman" panose="02020603050405020304" pitchFamily="18" charset="0"/>
              </a:rPr>
              <a:t>Context</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A number of smaller communities including villages have identified through consultation with a voluntary sector led citizenship project that they currently have no youth provision or venues/activities that are accessible.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Rural transport is an issue.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There are limited spaces available in some villages for activities.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There are some issues with </a:t>
            </a:r>
            <a:r>
              <a:rPr lang="en-GB" sz="8000" dirty="0" err="1">
                <a:effectLst/>
                <a:latin typeface="Calibri" panose="020F0502020204030204" pitchFamily="34" charset="0"/>
                <a:ea typeface="Calibri" panose="020F0502020204030204" pitchFamily="34" charset="0"/>
                <a:cs typeface="Times New Roman" panose="02020603050405020304" pitchFamily="18" charset="0"/>
              </a:rPr>
              <a:t>Wifi</a:t>
            </a:r>
            <a:r>
              <a:rPr lang="en-GB" sz="8000" dirty="0">
                <a:effectLst/>
                <a:latin typeface="Calibri" panose="020F0502020204030204" pitchFamily="34" charset="0"/>
                <a:ea typeface="Calibri" panose="020F0502020204030204" pitchFamily="34" charset="0"/>
                <a:cs typeface="Times New Roman" panose="02020603050405020304" pitchFamily="18" charset="0"/>
              </a:rPr>
              <a:t> in some of the more isolated communities.</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Many of the communities are Welsh-speaking.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There are plenty of multi-generational groups and activities across the communities.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Funding could be requested from the local community council, local authority or exterior sources</a:t>
            </a:r>
            <a:r>
              <a:rPr lang="en-GB" sz="6000" dirty="0">
                <a:effectLst/>
                <a:latin typeface="Calibri" panose="020F0502020204030204" pitchFamily="34" charset="0"/>
                <a:ea typeface="Calibri" panose="020F0502020204030204" pitchFamily="34" charset="0"/>
                <a:cs typeface="Times New Roman" panose="02020603050405020304" pitchFamily="18" charset="0"/>
              </a:rPr>
              <a:t>.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402990642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11213-10A9-168C-5B58-40D8EAD7C036}"/>
              </a:ext>
            </a:extLst>
          </p:cNvPr>
          <p:cNvSpPr>
            <a:spLocks noGrp="1"/>
          </p:cNvSpPr>
          <p:nvPr>
            <p:ph type="title"/>
          </p:nvPr>
        </p:nvSpPr>
        <p:spPr>
          <a:xfrm>
            <a:off x="838200" y="422365"/>
            <a:ext cx="10515600" cy="670560"/>
          </a:xfrm>
        </p:spPr>
        <p:txBody>
          <a:bodyPr>
            <a:normAutofit fontScale="90000"/>
          </a:bodyPr>
          <a:lstStyle/>
          <a:p>
            <a:pPr marL="457200">
              <a:lnSpc>
                <a:spcPct val="107000"/>
              </a:lnSpc>
            </a:pPr>
            <a:br>
              <a:rPr lang="en-GB" sz="2700" b="1" dirty="0"/>
            </a:br>
            <a:br>
              <a:rPr lang="en-GB" sz="2700" b="1" dirty="0"/>
            </a:br>
            <a:br>
              <a:rPr lang="en-GB" sz="2700" b="1" dirty="0"/>
            </a:br>
            <a:r>
              <a:rPr lang="en-GB" sz="2700" b="1" dirty="0"/>
              <a:t>Task 5: </a:t>
            </a:r>
            <a:r>
              <a:rPr lang="en-GB" sz="2700" dirty="0">
                <a:effectLst/>
                <a:latin typeface="Calibri" panose="020F0502020204030204" pitchFamily="34" charset="0"/>
                <a:ea typeface="Calibri" panose="020F0502020204030204" pitchFamily="34" charset="0"/>
                <a:cs typeface="Times New Roman" panose="02020603050405020304" pitchFamily="18" charset="0"/>
              </a:rPr>
              <a:t> </a:t>
            </a:r>
            <a:r>
              <a:rPr lang="en-GB" sz="2700" b="1" dirty="0">
                <a:effectLst/>
                <a:latin typeface="Calibri" panose="020F0502020204030204" pitchFamily="34" charset="0"/>
                <a:ea typeface="Calibri" panose="020F0502020204030204" pitchFamily="34" charset="0"/>
                <a:cs typeface="Times New Roman" panose="02020603050405020304" pitchFamily="18" charset="0"/>
              </a:rPr>
              <a:t> Overseas residential visit</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27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1117761-6BBF-AA71-8C26-59FA1182B4B2}"/>
              </a:ext>
            </a:extLst>
          </p:cNvPr>
          <p:cNvSpPr>
            <a:spLocks noGrp="1"/>
          </p:cNvSpPr>
          <p:nvPr>
            <p:ph idx="1"/>
          </p:nvPr>
        </p:nvSpPr>
        <p:spPr>
          <a:xfrm>
            <a:off x="1099458" y="1092925"/>
            <a:ext cx="10515600" cy="2960915"/>
          </a:xfrm>
        </p:spPr>
        <p:txBody>
          <a:bodyPr>
            <a:normAutofit fontScale="25000" lnSpcReduction="20000"/>
          </a:bodyPr>
          <a:lstStyle/>
          <a:p>
            <a:pPr marL="0" indent="0">
              <a:lnSpc>
                <a:spcPct val="107000"/>
              </a:lnSpc>
              <a:spcAft>
                <a:spcPts val="800"/>
              </a:spcAft>
              <a:buNone/>
            </a:pPr>
            <a:r>
              <a:rPr lang="en-GB" sz="8000" b="1" dirty="0">
                <a:effectLst/>
                <a:latin typeface="Calibri" panose="020F0502020204030204" pitchFamily="34" charset="0"/>
                <a:ea typeface="Calibri" panose="020F0502020204030204" pitchFamily="34" charset="0"/>
                <a:cs typeface="Times New Roman" panose="02020603050405020304" pitchFamily="18" charset="0"/>
              </a:rPr>
              <a:t>Context</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The local authority youth service are planning a residential visit to Paris for up to 200 young people.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The activity is open access to anyone aged 11-16 from within the county.</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The cost of the accommodation, travel and activities will be £187 per head- this doesn’t include meals, staff costs or contingency planning.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There is an allocation of funds the equivalent of 20 young people from the child in need/ children looked after budget.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The trip will start on a Friday evening at 5pm with overnight travel, arriving in Paris mid-morning on Saturday and returning on Wednesday lunchtime.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The itinerary should reflect a range of interests and include cultural and recreational activities. </a:t>
            </a:r>
          </a:p>
          <a:p>
            <a:pPr>
              <a:lnSpc>
                <a:spcPct val="107000"/>
              </a:lnSpc>
              <a:spcAft>
                <a:spcPts val="800"/>
              </a:spcAft>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41203752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11213-10A9-168C-5B58-40D8EAD7C036}"/>
              </a:ext>
            </a:extLst>
          </p:cNvPr>
          <p:cNvSpPr>
            <a:spLocks noGrp="1"/>
          </p:cNvSpPr>
          <p:nvPr>
            <p:ph type="title"/>
          </p:nvPr>
        </p:nvSpPr>
        <p:spPr>
          <a:xfrm>
            <a:off x="838200" y="422365"/>
            <a:ext cx="10515600" cy="670560"/>
          </a:xfrm>
        </p:spPr>
        <p:txBody>
          <a:bodyPr>
            <a:normAutofit fontScale="90000"/>
          </a:bodyPr>
          <a:lstStyle/>
          <a:p>
            <a:pPr marL="457200">
              <a:lnSpc>
                <a:spcPct val="107000"/>
              </a:lnSpc>
            </a:pPr>
            <a:br>
              <a:rPr lang="en-GB" sz="2700" b="1" dirty="0"/>
            </a:br>
            <a:br>
              <a:rPr lang="en-GB" sz="2700" b="1" dirty="0"/>
            </a:br>
            <a:br>
              <a:rPr lang="en-GB" sz="2700" b="1" dirty="0"/>
            </a:br>
            <a:r>
              <a:rPr lang="en-GB" sz="2700" b="1" dirty="0"/>
              <a:t>Task 6: </a:t>
            </a:r>
            <a:r>
              <a:rPr lang="en-GB" sz="2700" dirty="0">
                <a:effectLst/>
                <a:latin typeface="Calibri" panose="020F0502020204030204" pitchFamily="34" charset="0"/>
                <a:ea typeface="Calibri" panose="020F0502020204030204" pitchFamily="34" charset="0"/>
                <a:cs typeface="Times New Roman" panose="02020603050405020304" pitchFamily="18" charset="0"/>
              </a:rPr>
              <a:t> </a:t>
            </a:r>
            <a:r>
              <a:rPr lang="en-GB" sz="2700" b="1" dirty="0">
                <a:effectLst/>
                <a:latin typeface="Calibri" panose="020F0502020204030204" pitchFamily="34" charset="0"/>
                <a:ea typeface="Calibri" panose="020F0502020204030204" pitchFamily="34" charset="0"/>
                <a:cs typeface="Times New Roman" panose="02020603050405020304" pitchFamily="18" charset="0"/>
              </a:rPr>
              <a:t> New youth centre</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27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71117761-6BBF-AA71-8C26-59FA1182B4B2}"/>
              </a:ext>
            </a:extLst>
          </p:cNvPr>
          <p:cNvSpPr>
            <a:spLocks noGrp="1"/>
          </p:cNvSpPr>
          <p:nvPr>
            <p:ph idx="1"/>
          </p:nvPr>
        </p:nvSpPr>
        <p:spPr>
          <a:xfrm>
            <a:off x="1099458" y="1092925"/>
            <a:ext cx="10515600" cy="2960915"/>
          </a:xfrm>
        </p:spPr>
        <p:txBody>
          <a:bodyPr>
            <a:normAutofit fontScale="25000" lnSpcReduction="20000"/>
          </a:bodyPr>
          <a:lstStyle/>
          <a:p>
            <a:pPr marL="0" indent="0">
              <a:lnSpc>
                <a:spcPct val="107000"/>
              </a:lnSpc>
              <a:spcAft>
                <a:spcPts val="800"/>
              </a:spcAft>
              <a:buNone/>
            </a:pPr>
            <a:r>
              <a:rPr lang="en-GB" sz="8000" b="1" dirty="0">
                <a:effectLst/>
                <a:latin typeface="Calibri" panose="020F0502020204030204" pitchFamily="34" charset="0"/>
                <a:ea typeface="Calibri" panose="020F0502020204030204" pitchFamily="34" charset="0"/>
                <a:cs typeface="Times New Roman" panose="02020603050405020304" pitchFamily="18" charset="0"/>
              </a:rPr>
              <a:t>Context</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A rural town has a very active local authority provision and voluntary sector youth project. Both provisions are currently situated in unsuitable venues in a poor state of repair.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A listed heritage building owned by the local authority has secured some funding to renovate the premises to facilitate a new community provision and both services have expressed an interest in the new venue.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The local authority has core funded staff and resources, the voluntary sector has a range of grant funding for staff, activities and resources. There is a full-time youth worker in post in both organisations and a range of part-time staff, volunteers and project specific staff, for example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There are 2 very distinct groups of young people who attend the projects with very few attending both. </a:t>
            </a:r>
          </a:p>
          <a:p>
            <a:pPr>
              <a:lnSpc>
                <a:spcPct val="107000"/>
              </a:lnSpc>
              <a:spcAft>
                <a:spcPts val="800"/>
              </a:spcAft>
            </a:pPr>
            <a:r>
              <a:rPr lang="en-GB" sz="8000" dirty="0">
                <a:effectLst/>
                <a:latin typeface="Calibri" panose="020F0502020204030204" pitchFamily="34" charset="0"/>
                <a:ea typeface="Calibri" panose="020F0502020204030204" pitchFamily="34" charset="0"/>
                <a:cs typeface="Times New Roman" panose="02020603050405020304" pitchFamily="18" charset="0"/>
              </a:rPr>
              <a:t>The building work will not be finished for 12 months and it will be a blank canvas with the potential to influence the design. </a:t>
            </a:r>
          </a:p>
          <a:p>
            <a:pPr marL="0" indent="0">
              <a:lnSpc>
                <a:spcPct val="107000"/>
              </a:lnSpc>
              <a:spcAft>
                <a:spcPts val="800"/>
              </a:spcAft>
              <a:buNone/>
            </a:pPr>
            <a:r>
              <a:rPr lang="en-GB" sz="1800" dirty="0">
                <a:effectLst/>
                <a:latin typeface="Calibri" panose="020F0502020204030204" pitchFamily="34" charset="0"/>
                <a:ea typeface="Calibri" panose="020F0502020204030204" pitchFamily="34" charset="0"/>
                <a:cs typeface="Times New Roman" panose="02020603050405020304" pitchFamily="18" charset="0"/>
              </a:rPr>
              <a:t>			</a:t>
            </a:r>
          </a:p>
          <a:p>
            <a:pPr marL="0" indent="0">
              <a:buNone/>
            </a:pPr>
            <a:endParaRPr lang="en-GB" dirty="0"/>
          </a:p>
        </p:txBody>
      </p:sp>
    </p:spTree>
    <p:extLst>
      <p:ext uri="{BB962C8B-B14F-4D97-AF65-F5344CB8AC3E}">
        <p14:creationId xmlns:p14="http://schemas.microsoft.com/office/powerpoint/2010/main" val="5253897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910454-05C8-DDB2-DA94-86591B7CB81E}"/>
              </a:ext>
            </a:extLst>
          </p:cNvPr>
          <p:cNvSpPr>
            <a:spLocks noGrp="1"/>
          </p:cNvSpPr>
          <p:nvPr>
            <p:ph type="title"/>
          </p:nvPr>
        </p:nvSpPr>
        <p:spPr>
          <a:xfrm>
            <a:off x="838200" y="365125"/>
            <a:ext cx="10515600" cy="1325563"/>
          </a:xfrm>
        </p:spPr>
        <p:txBody>
          <a:bodyPr anchor="ctr">
            <a:normAutofit/>
          </a:bodyPr>
          <a:lstStyle/>
          <a:p>
            <a:r>
              <a:rPr lang="en-GB" b="1" dirty="0"/>
              <a:t>Presentation review</a:t>
            </a:r>
          </a:p>
        </p:txBody>
      </p:sp>
      <p:sp>
        <p:nvSpPr>
          <p:cNvPr id="3" name="Content Placeholder 2">
            <a:extLst>
              <a:ext uri="{FF2B5EF4-FFF2-40B4-BE49-F238E27FC236}">
                <a16:creationId xmlns:a16="http://schemas.microsoft.com/office/drawing/2014/main" id="{11A6C723-0D56-8A98-B086-F41742261F73}"/>
              </a:ext>
            </a:extLst>
          </p:cNvPr>
          <p:cNvSpPr>
            <a:spLocks noGrp="1"/>
          </p:cNvSpPr>
          <p:nvPr>
            <p:ph sz="half" idx="1"/>
          </p:nvPr>
        </p:nvSpPr>
        <p:spPr>
          <a:xfrm>
            <a:off x="838200" y="1825625"/>
            <a:ext cx="5181600" cy="4351338"/>
          </a:xfrm>
        </p:spPr>
        <p:txBody>
          <a:bodyPr>
            <a:normAutofit/>
          </a:bodyPr>
          <a:lstStyle/>
          <a:p>
            <a:r>
              <a:rPr lang="en-GB" dirty="0"/>
              <a:t>How was the task?</a:t>
            </a:r>
          </a:p>
          <a:p>
            <a:r>
              <a:rPr lang="en-GB" dirty="0"/>
              <a:t>Reflect on challenges you experienced- have you identifed any areas of development for your practice?</a:t>
            </a:r>
          </a:p>
          <a:p>
            <a:r>
              <a:rPr lang="en-GB" dirty="0"/>
              <a:t>What have you learnt from completing your presentation and reviewing others?</a:t>
            </a:r>
          </a:p>
        </p:txBody>
      </p:sp>
      <p:pic>
        <p:nvPicPr>
          <p:cNvPr id="5" name="Picture 4" descr="A hand writing a word on a white board&#10;&#10;Description automatically generated">
            <a:extLst>
              <a:ext uri="{FF2B5EF4-FFF2-40B4-BE49-F238E27FC236}">
                <a16:creationId xmlns:a16="http://schemas.microsoft.com/office/drawing/2014/main" id="{69ADC1EF-D42D-8702-2361-308D7683C2B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172200" y="2271935"/>
            <a:ext cx="5181600" cy="3458718"/>
          </a:xfrm>
          <a:prstGeom prst="rect">
            <a:avLst/>
          </a:prstGeom>
          <a:noFill/>
        </p:spPr>
      </p:pic>
      <p:sp>
        <p:nvSpPr>
          <p:cNvPr id="6" name="TextBox 5">
            <a:extLst>
              <a:ext uri="{FF2B5EF4-FFF2-40B4-BE49-F238E27FC236}">
                <a16:creationId xmlns:a16="http://schemas.microsoft.com/office/drawing/2014/main" id="{76799BB1-21AF-CF14-487E-31AE58E20E65}"/>
              </a:ext>
            </a:extLst>
          </p:cNvPr>
          <p:cNvSpPr txBox="1"/>
          <p:nvPr/>
        </p:nvSpPr>
        <p:spPr>
          <a:xfrm>
            <a:off x="8788675" y="5530598"/>
            <a:ext cx="2565125"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www.thebluediamondgallery.com/handwriting/p/presentation.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4"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Tree>
    <p:extLst>
      <p:ext uri="{BB962C8B-B14F-4D97-AF65-F5344CB8AC3E}">
        <p14:creationId xmlns:p14="http://schemas.microsoft.com/office/powerpoint/2010/main" val="245386062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2A50-B77F-1599-66CE-D02595F4DE31}"/>
              </a:ext>
            </a:extLst>
          </p:cNvPr>
          <p:cNvSpPr>
            <a:spLocks noGrp="1"/>
          </p:cNvSpPr>
          <p:nvPr>
            <p:ph type="title"/>
          </p:nvPr>
        </p:nvSpPr>
        <p:spPr>
          <a:xfrm>
            <a:off x="838200" y="365125"/>
            <a:ext cx="10515600" cy="1325563"/>
          </a:xfrm>
        </p:spPr>
        <p:txBody>
          <a:bodyPr anchor="ctr">
            <a:normAutofit/>
          </a:bodyPr>
          <a:lstStyle/>
          <a:p>
            <a:r>
              <a:rPr lang="en-GB" b="1" kern="100">
                <a:effectLst/>
              </a:rPr>
              <a:t>Challenges of leading &amp; managing</a:t>
            </a:r>
            <a:br>
              <a:rPr lang="en-GB" kern="100">
                <a:effectLst/>
              </a:rPr>
            </a:br>
            <a:endParaRPr lang="en-GB" dirty="0"/>
          </a:p>
        </p:txBody>
      </p:sp>
      <p:pic>
        <p:nvPicPr>
          <p:cNvPr id="5" name="Picture 4" descr="A cartoon character juggling with timers&#10;&#10;Description automatically generated">
            <a:extLst>
              <a:ext uri="{FF2B5EF4-FFF2-40B4-BE49-F238E27FC236}">
                <a16:creationId xmlns:a16="http://schemas.microsoft.com/office/drawing/2014/main" id="{16C21BF5-FA61-5624-DA68-DA1E88CC67C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253331" y="1825625"/>
            <a:ext cx="3643134" cy="3643134"/>
          </a:xfrm>
          <a:prstGeom prst="rect">
            <a:avLst/>
          </a:prstGeom>
          <a:noFill/>
        </p:spPr>
      </p:pic>
      <p:sp>
        <p:nvSpPr>
          <p:cNvPr id="3" name="Content Placeholder 2">
            <a:extLst>
              <a:ext uri="{FF2B5EF4-FFF2-40B4-BE49-F238E27FC236}">
                <a16:creationId xmlns:a16="http://schemas.microsoft.com/office/drawing/2014/main" id="{3F9A8BC0-8547-B2D3-9306-6F3CD35B84CB}"/>
              </a:ext>
            </a:extLst>
          </p:cNvPr>
          <p:cNvSpPr>
            <a:spLocks noGrp="1"/>
          </p:cNvSpPr>
          <p:nvPr>
            <p:ph sz="half" idx="2"/>
          </p:nvPr>
        </p:nvSpPr>
        <p:spPr>
          <a:xfrm>
            <a:off x="5083277" y="1825625"/>
            <a:ext cx="6270523" cy="4014736"/>
          </a:xfrm>
        </p:spPr>
        <p:txBody>
          <a:bodyPr>
            <a:normAutofit/>
          </a:bodyPr>
          <a:lstStyle/>
          <a:p>
            <a:pPr marL="0" indent="0">
              <a:buNone/>
            </a:pPr>
            <a:r>
              <a:rPr lang="en-GB" sz="1800" dirty="0"/>
              <a:t>Tyler identified (2010), </a:t>
            </a:r>
          </a:p>
          <a:p>
            <a:pPr marL="0" indent="0">
              <a:buNone/>
            </a:pPr>
            <a:r>
              <a:rPr lang="en-GB" sz="1800" i="1" dirty="0"/>
              <a:t>‘In order to manage these daily tensions youth workers need firstly to recognise and understand them for what they are, appreciating the interlinked social policy and ‘modern management’ agendas and their impact. So they need to be reflective, analytical and critical thinkers.’</a:t>
            </a:r>
          </a:p>
          <a:p>
            <a:pPr marL="0" indent="0">
              <a:buNone/>
            </a:pPr>
            <a:endParaRPr lang="en-GB" sz="1800" i="1" dirty="0"/>
          </a:p>
          <a:p>
            <a:pPr marL="0" indent="0">
              <a:buNone/>
            </a:pPr>
            <a:r>
              <a:rPr lang="en-GB" sz="1800" dirty="0"/>
              <a:t>As a professional youth worker, you will often be required to juggle a number of different agendas, priorities, challenges &amp; expectations….whilst ensuring the needs of young people remain at the heart of your practice. </a:t>
            </a:r>
          </a:p>
          <a:p>
            <a:pPr marL="0" indent="0">
              <a:buNone/>
            </a:pPr>
            <a:endParaRPr lang="en-GB" sz="1800" i="1" dirty="0"/>
          </a:p>
          <a:p>
            <a:pPr marL="0" indent="0">
              <a:buNone/>
            </a:pPr>
            <a:endParaRPr lang="en-GB" sz="1800" i="1" dirty="0"/>
          </a:p>
        </p:txBody>
      </p:sp>
    </p:spTree>
    <p:extLst>
      <p:ext uri="{BB962C8B-B14F-4D97-AF65-F5344CB8AC3E}">
        <p14:creationId xmlns:p14="http://schemas.microsoft.com/office/powerpoint/2010/main" val="129945190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65CE3E-D218-A576-3CBE-1A863074A39A}"/>
              </a:ext>
            </a:extLst>
          </p:cNvPr>
          <p:cNvSpPr>
            <a:spLocks noGrp="1"/>
          </p:cNvSpPr>
          <p:nvPr>
            <p:ph type="title"/>
          </p:nvPr>
        </p:nvSpPr>
        <p:spPr>
          <a:xfrm>
            <a:off x="527115" y="404754"/>
            <a:ext cx="10515600" cy="1325563"/>
          </a:xfrm>
        </p:spPr>
        <p:txBody>
          <a:bodyPr/>
          <a:lstStyle/>
          <a:p>
            <a:r>
              <a:rPr lang="en-GB" b="1" dirty="0"/>
              <a:t>Principled pragmatic approach</a:t>
            </a:r>
          </a:p>
        </p:txBody>
      </p:sp>
      <p:sp>
        <p:nvSpPr>
          <p:cNvPr id="3" name="Content Placeholder 2">
            <a:extLst>
              <a:ext uri="{FF2B5EF4-FFF2-40B4-BE49-F238E27FC236}">
                <a16:creationId xmlns:a16="http://schemas.microsoft.com/office/drawing/2014/main" id="{C4CC9FDD-6E4D-AEA3-FF6D-75B01DFB434E}"/>
              </a:ext>
            </a:extLst>
          </p:cNvPr>
          <p:cNvSpPr>
            <a:spLocks noGrp="1"/>
          </p:cNvSpPr>
          <p:nvPr>
            <p:ph sz="half" idx="1"/>
          </p:nvPr>
        </p:nvSpPr>
        <p:spPr>
          <a:xfrm>
            <a:off x="621383" y="1439126"/>
            <a:ext cx="11246963" cy="4351338"/>
          </a:xfrm>
        </p:spPr>
        <p:txBody>
          <a:bodyPr>
            <a:normAutofit fontScale="92500" lnSpcReduction="10000"/>
          </a:bodyPr>
          <a:lstStyle/>
          <a:p>
            <a:pPr marL="0" indent="0">
              <a:buNone/>
            </a:pPr>
            <a:r>
              <a:rPr lang="en-GB" b="1" i="1" dirty="0"/>
              <a:t>Pragmatist</a:t>
            </a:r>
            <a:r>
              <a:rPr lang="en-GB" dirty="0"/>
              <a:t>- someone taking a practical approach</a:t>
            </a:r>
          </a:p>
          <a:p>
            <a:pPr marL="0" indent="0">
              <a:buNone/>
            </a:pPr>
            <a:r>
              <a:rPr lang="en-GB" b="1" i="1" dirty="0"/>
              <a:t>Principled pragmatist- </a:t>
            </a:r>
            <a:r>
              <a:rPr lang="en-GB" dirty="0"/>
              <a:t>someone whose pragmatism is informed by :</a:t>
            </a:r>
          </a:p>
          <a:p>
            <a:pPr lvl="1">
              <a:buFont typeface="Courier New" panose="02070309020205020404" pitchFamily="49" charset="0"/>
              <a:buChar char="o"/>
            </a:pPr>
            <a:r>
              <a:rPr lang="en-GB" dirty="0"/>
              <a:t>purpose				</a:t>
            </a:r>
            <a:endParaRPr lang="en-GB" i="1" dirty="0"/>
          </a:p>
          <a:p>
            <a:pPr lvl="1">
              <a:buFont typeface="Courier New" panose="02070309020205020404" pitchFamily="49" charset="0"/>
              <a:buChar char="o"/>
            </a:pPr>
            <a:r>
              <a:rPr lang="en-GB" dirty="0"/>
              <a:t>creativity</a:t>
            </a:r>
          </a:p>
          <a:p>
            <a:pPr lvl="1">
              <a:buFont typeface="Courier New" panose="02070309020205020404" pitchFamily="49" charset="0"/>
              <a:buChar char="o"/>
            </a:pPr>
            <a:r>
              <a:rPr lang="en-GB" dirty="0"/>
              <a:t>power &amp; influence</a:t>
            </a:r>
          </a:p>
          <a:p>
            <a:pPr lvl="1">
              <a:buFont typeface="Courier New" panose="02070309020205020404" pitchFamily="49" charset="0"/>
              <a:buChar char="o"/>
            </a:pPr>
            <a:r>
              <a:rPr lang="en-GB" dirty="0"/>
              <a:t>nurturing capacity</a:t>
            </a:r>
          </a:p>
          <a:p>
            <a:pPr lvl="1">
              <a:buFont typeface="Courier New" panose="02070309020205020404" pitchFamily="49" charset="0"/>
              <a:buChar char="o"/>
            </a:pPr>
            <a:r>
              <a:rPr lang="en-GB" dirty="0"/>
              <a:t>demonstrating &amp; promoting</a:t>
            </a:r>
          </a:p>
          <a:p>
            <a:pPr marL="457200" lvl="1" indent="0">
              <a:buNone/>
            </a:pPr>
            <a:r>
              <a:rPr lang="en-GB" dirty="0"/>
              <a:t>A principled pragmatist is clear about the purpose &amp; nature of their practice &amp; realistic about what they can achieve</a:t>
            </a:r>
          </a:p>
          <a:p>
            <a:pPr marL="457200" lvl="1" indent="0">
              <a:buNone/>
            </a:pPr>
            <a:endParaRPr lang="en-GB" dirty="0"/>
          </a:p>
          <a:p>
            <a:pPr marL="457200" lvl="1" indent="0">
              <a:buNone/>
            </a:pPr>
            <a:r>
              <a:rPr lang="en-GB" i="1" dirty="0"/>
              <a:t>‘Youth workers are not only often at the front line in the policy garden working on the stony ground with some of the vulnerable seedlings &amp; complex weeds, but they can influence the fertilising &amp; planting plans or policy process’ </a:t>
            </a:r>
            <a:r>
              <a:rPr lang="en-GB" dirty="0"/>
              <a:t>Tyler (20210)</a:t>
            </a:r>
          </a:p>
          <a:p>
            <a:pPr marL="0" indent="0">
              <a:buNone/>
            </a:pPr>
            <a:endParaRPr lang="en-GB" dirty="0"/>
          </a:p>
        </p:txBody>
      </p:sp>
      <p:pic>
        <p:nvPicPr>
          <p:cNvPr id="6" name="Graphic 5">
            <a:extLst>
              <a:ext uri="{FF2B5EF4-FFF2-40B4-BE49-F238E27FC236}">
                <a16:creationId xmlns:a16="http://schemas.microsoft.com/office/drawing/2014/main" id="{F533AA6F-429E-A1E2-B682-9A35538DF1D5}"/>
              </a:ext>
            </a:extLst>
          </p:cNvPr>
          <p:cNvPicPr>
            <a:picLocks noChangeAspect="1"/>
          </p:cNvPicPr>
          <p:nvPr/>
        </p:nvPicPr>
        <p:blipFill>
          <a:blip r:embed="rId2" cstate="print">
            <a:extLst>
              <a:ext uri="{28A0092B-C50C-407E-A947-70E740481C1C}">
                <a14:useLocalDpi xmlns:a14="http://schemas.microsoft.com/office/drawing/2010/main" val="0"/>
              </a:ext>
              <a:ext uri="{96DAC541-7B7A-43D3-8B79-37D633B846F1}">
                <asvg:svgBlip xmlns:asvg="http://schemas.microsoft.com/office/drawing/2016/SVG/main" r:embed="rId3"/>
              </a:ext>
              <a:ext uri="{837473B0-CC2E-450A-ABE3-18F120FF3D39}">
                <a1611:picAttrSrcUrl xmlns:a1611="http://schemas.microsoft.com/office/drawing/2016/11/main" r:id="rId4"/>
              </a:ext>
            </a:extLst>
          </a:blip>
          <a:stretch>
            <a:fillRect/>
          </a:stretch>
        </p:blipFill>
        <p:spPr>
          <a:xfrm>
            <a:off x="10284133" y="1857081"/>
            <a:ext cx="1983281" cy="2079521"/>
          </a:xfrm>
          <a:prstGeom prst="rect">
            <a:avLst/>
          </a:prstGeom>
        </p:spPr>
      </p:pic>
    </p:spTree>
    <p:extLst>
      <p:ext uri="{BB962C8B-B14F-4D97-AF65-F5344CB8AC3E}">
        <p14:creationId xmlns:p14="http://schemas.microsoft.com/office/powerpoint/2010/main" val="41189341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92F906-3088-70BC-4DB3-71C1D9A20B42}"/>
              </a:ext>
            </a:extLst>
          </p:cNvPr>
          <p:cNvSpPr>
            <a:spLocks noGrp="1"/>
          </p:cNvSpPr>
          <p:nvPr>
            <p:ph type="title"/>
          </p:nvPr>
        </p:nvSpPr>
        <p:spPr>
          <a:xfrm>
            <a:off x="838200" y="365125"/>
            <a:ext cx="10515600" cy="1325563"/>
          </a:xfrm>
        </p:spPr>
        <p:txBody>
          <a:bodyPr anchor="ctr">
            <a:normAutofit/>
          </a:bodyPr>
          <a:lstStyle/>
          <a:p>
            <a:r>
              <a:rPr lang="en-GB" b="1" dirty="0"/>
              <a:t>Judgement Day</a:t>
            </a:r>
          </a:p>
        </p:txBody>
      </p:sp>
      <p:sp>
        <p:nvSpPr>
          <p:cNvPr id="3" name="Content Placeholder 2">
            <a:extLst>
              <a:ext uri="{FF2B5EF4-FFF2-40B4-BE49-F238E27FC236}">
                <a16:creationId xmlns:a16="http://schemas.microsoft.com/office/drawing/2014/main" id="{2EF1D7F9-4D91-6B4D-8624-2F077580A076}"/>
              </a:ext>
            </a:extLst>
          </p:cNvPr>
          <p:cNvSpPr>
            <a:spLocks noGrp="1"/>
          </p:cNvSpPr>
          <p:nvPr>
            <p:ph sz="half" idx="1"/>
          </p:nvPr>
        </p:nvSpPr>
        <p:spPr>
          <a:xfrm>
            <a:off x="838199" y="1825625"/>
            <a:ext cx="5666295" cy="4351338"/>
          </a:xfrm>
        </p:spPr>
        <p:txBody>
          <a:bodyPr>
            <a:normAutofit/>
          </a:bodyPr>
          <a:lstStyle/>
          <a:p>
            <a:pPr marL="0" indent="0">
              <a:buNone/>
            </a:pPr>
            <a:r>
              <a:rPr lang="en-GB" sz="2200" i="1" dirty="0"/>
              <a:t>‘On ‘judgement day’ a principled pragmatists can argue with confidence that their work with young people was legitimate and authentic. They can wear their youth work principles as </a:t>
            </a:r>
            <a:r>
              <a:rPr lang="en-GB" sz="2200" i="1" dirty="0" err="1"/>
              <a:t>acrown</a:t>
            </a:r>
            <a:r>
              <a:rPr lang="en-GB" sz="2200" i="1" dirty="0"/>
              <a:t> rather than a hood to hide under and be strategic, prioritising expectations made of them.’ </a:t>
            </a:r>
          </a:p>
          <a:p>
            <a:pPr marL="0" indent="0">
              <a:buNone/>
            </a:pPr>
            <a:r>
              <a:rPr lang="en-GB" sz="2200" i="1" dirty="0"/>
              <a:t>‘They have to choose which plates to juggle while they walk the tightropes’ </a:t>
            </a:r>
          </a:p>
          <a:p>
            <a:pPr marL="0" indent="0">
              <a:buNone/>
            </a:pPr>
            <a:r>
              <a:rPr lang="en-GB" sz="2200" dirty="0"/>
              <a:t>Tyler (2010)</a:t>
            </a:r>
          </a:p>
        </p:txBody>
      </p:sp>
      <p:pic>
        <p:nvPicPr>
          <p:cNvPr id="6" name="Picture 5" descr="A black stick figure with red circles&#10;&#10;Description automatically generated">
            <a:extLst>
              <a:ext uri="{FF2B5EF4-FFF2-40B4-BE49-F238E27FC236}">
                <a16:creationId xmlns:a16="http://schemas.microsoft.com/office/drawing/2014/main" id="{2F21A49E-2F8F-8C46-AC4B-870566B40BFE}"/>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26664" y="1876429"/>
            <a:ext cx="4227136" cy="3466920"/>
          </a:xfrm>
          <a:prstGeom prst="rect">
            <a:avLst/>
          </a:prstGeom>
          <a:noFill/>
        </p:spPr>
      </p:pic>
    </p:spTree>
    <p:extLst>
      <p:ext uri="{BB962C8B-B14F-4D97-AF65-F5344CB8AC3E}">
        <p14:creationId xmlns:p14="http://schemas.microsoft.com/office/powerpoint/2010/main" val="29314243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89390-CFA4-ADAD-F678-B9CF2B718DF2}"/>
              </a:ext>
            </a:extLst>
          </p:cNvPr>
          <p:cNvSpPr>
            <a:spLocks noGrp="1"/>
          </p:cNvSpPr>
          <p:nvPr>
            <p:ph type="title"/>
          </p:nvPr>
        </p:nvSpPr>
        <p:spPr/>
        <p:txBody>
          <a:bodyPr/>
          <a:lstStyle/>
          <a:p>
            <a:r>
              <a:rPr lang="en-GB" b="1" dirty="0"/>
              <a:t>Current challenges for youth services</a:t>
            </a:r>
          </a:p>
        </p:txBody>
      </p:sp>
      <p:sp>
        <p:nvSpPr>
          <p:cNvPr id="5" name="Content Placeholder 4">
            <a:extLst>
              <a:ext uri="{FF2B5EF4-FFF2-40B4-BE49-F238E27FC236}">
                <a16:creationId xmlns:a16="http://schemas.microsoft.com/office/drawing/2014/main" id="{F61E6E68-AEA9-D7A4-F3F9-87D4CF91B339}"/>
              </a:ext>
            </a:extLst>
          </p:cNvPr>
          <p:cNvSpPr>
            <a:spLocks noGrp="1"/>
          </p:cNvSpPr>
          <p:nvPr>
            <p:ph idx="1"/>
          </p:nvPr>
        </p:nvSpPr>
        <p:spPr/>
        <p:txBody>
          <a:bodyPr/>
          <a:lstStyle/>
          <a:p>
            <a:pPr marL="0" indent="0">
              <a:buNone/>
            </a:pPr>
            <a:r>
              <a:rPr lang="en-GB" dirty="0"/>
              <a:t>In a recent BBC article the cost of living crisis and rising bills are threatening youth clubs</a:t>
            </a:r>
          </a:p>
          <a:p>
            <a:pPr marL="0" indent="0">
              <a:buNone/>
            </a:pPr>
            <a:r>
              <a:rPr lang="en-GB" b="1" dirty="0">
                <a:hlinkClick r:id="rId2"/>
              </a:rPr>
              <a:t>Cost of living crisis: impact on youth provision</a:t>
            </a:r>
            <a:endParaRPr lang="en-GB" b="1" dirty="0"/>
          </a:p>
          <a:p>
            <a:pPr marL="0" indent="0">
              <a:buNone/>
            </a:pPr>
            <a:endParaRPr lang="en-GB" b="1" dirty="0"/>
          </a:p>
          <a:p>
            <a:pPr marL="0" indent="0">
              <a:buNone/>
            </a:pPr>
            <a:r>
              <a:rPr lang="en-GB" dirty="0"/>
              <a:t>Take some time to read the article and consider 2 questions:</a:t>
            </a:r>
          </a:p>
          <a:p>
            <a:r>
              <a:rPr lang="en-GB" dirty="0"/>
              <a:t>Is this a situation that you are familiar with/ aware of?</a:t>
            </a:r>
          </a:p>
          <a:p>
            <a:r>
              <a:rPr lang="en-GB" dirty="0"/>
              <a:t>As a leader within the local provision what would you do?</a:t>
            </a:r>
          </a:p>
          <a:p>
            <a:pPr marL="0" indent="0">
              <a:buNone/>
            </a:pPr>
            <a:endParaRPr lang="en-GB" b="1" dirty="0"/>
          </a:p>
        </p:txBody>
      </p:sp>
    </p:spTree>
    <p:extLst>
      <p:ext uri="{BB962C8B-B14F-4D97-AF65-F5344CB8AC3E}">
        <p14:creationId xmlns:p14="http://schemas.microsoft.com/office/powerpoint/2010/main" val="374859568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89390-CFA4-ADAD-F678-B9CF2B718DF2}"/>
              </a:ext>
            </a:extLst>
          </p:cNvPr>
          <p:cNvSpPr>
            <a:spLocks noGrp="1"/>
          </p:cNvSpPr>
          <p:nvPr>
            <p:ph type="title"/>
          </p:nvPr>
        </p:nvSpPr>
        <p:spPr/>
        <p:txBody>
          <a:bodyPr/>
          <a:lstStyle/>
          <a:p>
            <a:r>
              <a:rPr lang="en-GB" b="1" dirty="0"/>
              <a:t>Current challenges of leaders in the public sector</a:t>
            </a:r>
          </a:p>
        </p:txBody>
      </p:sp>
      <p:sp>
        <p:nvSpPr>
          <p:cNvPr id="5" name="Content Placeholder 4">
            <a:extLst>
              <a:ext uri="{FF2B5EF4-FFF2-40B4-BE49-F238E27FC236}">
                <a16:creationId xmlns:a16="http://schemas.microsoft.com/office/drawing/2014/main" id="{F61E6E68-AEA9-D7A4-F3F9-87D4CF91B339}"/>
              </a:ext>
            </a:extLst>
          </p:cNvPr>
          <p:cNvSpPr>
            <a:spLocks noGrp="1"/>
          </p:cNvSpPr>
          <p:nvPr>
            <p:ph idx="1"/>
          </p:nvPr>
        </p:nvSpPr>
        <p:spPr/>
        <p:txBody>
          <a:bodyPr/>
          <a:lstStyle/>
          <a:p>
            <a:r>
              <a:rPr lang="en-GB" dirty="0"/>
              <a:t>Cost of living crisis</a:t>
            </a:r>
          </a:p>
          <a:p>
            <a:r>
              <a:rPr lang="en-GB" dirty="0"/>
              <a:t>Financial position- budgets not rising in line with inflation/ interest rates</a:t>
            </a:r>
          </a:p>
          <a:p>
            <a:r>
              <a:rPr lang="en-GB" dirty="0"/>
              <a:t>Hybrid working models</a:t>
            </a:r>
          </a:p>
          <a:p>
            <a:r>
              <a:rPr lang="en-GB" dirty="0"/>
              <a:t>An ageing demographic which is placing an increase on service demands</a:t>
            </a:r>
          </a:p>
          <a:p>
            <a:pPr marL="0" indent="0">
              <a:buNone/>
            </a:pPr>
            <a:r>
              <a:rPr lang="en-GB" b="1" dirty="0"/>
              <a:t>How do these challenges impact on young people and services available for them?</a:t>
            </a:r>
          </a:p>
        </p:txBody>
      </p:sp>
    </p:spTree>
    <p:extLst>
      <p:ext uri="{BB962C8B-B14F-4D97-AF65-F5344CB8AC3E}">
        <p14:creationId xmlns:p14="http://schemas.microsoft.com/office/powerpoint/2010/main" val="368751185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B3B8FF-703F-BFA9-3A47-F131AE332861}"/>
              </a:ext>
            </a:extLst>
          </p:cNvPr>
          <p:cNvSpPr>
            <a:spLocks noGrp="1"/>
          </p:cNvSpPr>
          <p:nvPr>
            <p:ph type="title"/>
          </p:nvPr>
        </p:nvSpPr>
        <p:spPr/>
        <p:txBody>
          <a:bodyPr/>
          <a:lstStyle/>
          <a:p>
            <a:r>
              <a:rPr lang="en-GB" b="1" dirty="0"/>
              <a:t>Budget reductions</a:t>
            </a:r>
          </a:p>
        </p:txBody>
      </p:sp>
      <p:sp>
        <p:nvSpPr>
          <p:cNvPr id="3" name="Content Placeholder 2">
            <a:extLst>
              <a:ext uri="{FF2B5EF4-FFF2-40B4-BE49-F238E27FC236}">
                <a16:creationId xmlns:a16="http://schemas.microsoft.com/office/drawing/2014/main" id="{31AC9797-8C36-5CFB-2086-A58EBE69DA11}"/>
              </a:ext>
            </a:extLst>
          </p:cNvPr>
          <p:cNvSpPr>
            <a:spLocks noGrp="1"/>
          </p:cNvSpPr>
          <p:nvPr>
            <p:ph idx="1"/>
          </p:nvPr>
        </p:nvSpPr>
        <p:spPr>
          <a:xfrm>
            <a:off x="6522720" y="1690688"/>
            <a:ext cx="5353593" cy="2746375"/>
          </a:xfrm>
        </p:spPr>
        <p:txBody>
          <a:bodyPr>
            <a:normAutofit/>
          </a:bodyPr>
          <a:lstStyle/>
          <a:p>
            <a:pPr marL="0" indent="0">
              <a:buNone/>
            </a:pPr>
            <a:r>
              <a:rPr lang="en-GB" sz="1800" b="1" dirty="0"/>
              <a:t>Wales</a:t>
            </a:r>
          </a:p>
          <a:p>
            <a:pPr marL="0" indent="0">
              <a:buNone/>
            </a:pPr>
            <a:r>
              <a:rPr lang="en-GB" sz="1800" dirty="0"/>
              <a:t>National picture: The cuts in Wales have been less acute than in England.</a:t>
            </a:r>
          </a:p>
          <a:p>
            <a:pPr marL="0" indent="0">
              <a:buNone/>
            </a:pPr>
            <a:r>
              <a:rPr lang="en-GB" sz="1800" dirty="0"/>
              <a:t> However, expenditure on youth services in Wales has still reduced by £19m in real terms since 2010/11. </a:t>
            </a:r>
          </a:p>
          <a:p>
            <a:pPr marL="0" indent="0">
              <a:buNone/>
            </a:pPr>
            <a:r>
              <a:rPr lang="en-GB" sz="1800" dirty="0"/>
              <a:t>This equates to a 38% decrease in spending, from £50m in 2010/11 to £31m in 2018/19</a:t>
            </a:r>
            <a:r>
              <a:rPr lang="en-GB" dirty="0"/>
              <a:t>.</a:t>
            </a:r>
          </a:p>
        </p:txBody>
      </p:sp>
      <p:sp>
        <p:nvSpPr>
          <p:cNvPr id="4" name="TextBox 3">
            <a:extLst>
              <a:ext uri="{FF2B5EF4-FFF2-40B4-BE49-F238E27FC236}">
                <a16:creationId xmlns:a16="http://schemas.microsoft.com/office/drawing/2014/main" id="{7ABC2653-7287-B250-6091-BCEA02D7E009}"/>
              </a:ext>
            </a:extLst>
          </p:cNvPr>
          <p:cNvSpPr txBox="1"/>
          <p:nvPr/>
        </p:nvSpPr>
        <p:spPr>
          <a:xfrm>
            <a:off x="838200" y="1690688"/>
            <a:ext cx="4831081" cy="3970318"/>
          </a:xfrm>
          <a:prstGeom prst="rect">
            <a:avLst/>
          </a:prstGeom>
          <a:noFill/>
        </p:spPr>
        <p:txBody>
          <a:bodyPr wrap="square" rtlCol="0">
            <a:spAutoFit/>
          </a:bodyPr>
          <a:lstStyle/>
          <a:p>
            <a:r>
              <a:rPr lang="en-GB" b="1" dirty="0"/>
              <a:t>England</a:t>
            </a:r>
          </a:p>
          <a:p>
            <a:endParaRPr lang="en-GB" dirty="0"/>
          </a:p>
          <a:p>
            <a:r>
              <a:rPr lang="en-GB" dirty="0"/>
              <a:t>National picture: In 2010/11, local authorities spent an estimated £1.36bn in real terms on youth services in England, with this work accounting for an estimated 13% of the total local spend on all children and young people’s services. </a:t>
            </a:r>
          </a:p>
          <a:p>
            <a:endParaRPr lang="en-GB" dirty="0"/>
          </a:p>
          <a:p>
            <a:r>
              <a:rPr lang="en-GB" dirty="0"/>
              <a:t>By 2018/19, spending on youth services in England had reduced by £959m in real terms, with local authorities spending in the country reported to be £398m in the last year (2019/20)</a:t>
            </a:r>
          </a:p>
        </p:txBody>
      </p:sp>
      <p:sp>
        <p:nvSpPr>
          <p:cNvPr id="5" name="Arrow: Right 4">
            <a:extLst>
              <a:ext uri="{FF2B5EF4-FFF2-40B4-BE49-F238E27FC236}">
                <a16:creationId xmlns:a16="http://schemas.microsoft.com/office/drawing/2014/main" id="{D067A271-EC43-7C70-8508-C4A0D9D8C4AF}"/>
              </a:ext>
            </a:extLst>
          </p:cNvPr>
          <p:cNvSpPr/>
          <p:nvPr/>
        </p:nvSpPr>
        <p:spPr>
          <a:xfrm>
            <a:off x="5544312" y="3186684"/>
            <a:ext cx="978408" cy="484632"/>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TextBox 5">
            <a:extLst>
              <a:ext uri="{FF2B5EF4-FFF2-40B4-BE49-F238E27FC236}">
                <a16:creationId xmlns:a16="http://schemas.microsoft.com/office/drawing/2014/main" id="{A314F73F-37D3-1B56-C35E-1452A15D2246}"/>
              </a:ext>
            </a:extLst>
          </p:cNvPr>
          <p:cNvSpPr txBox="1"/>
          <p:nvPr/>
        </p:nvSpPr>
        <p:spPr>
          <a:xfrm>
            <a:off x="5843451" y="4853357"/>
            <a:ext cx="6712130" cy="923330"/>
          </a:xfrm>
          <a:prstGeom prst="rect">
            <a:avLst/>
          </a:prstGeom>
          <a:noFill/>
        </p:spPr>
        <p:txBody>
          <a:bodyPr wrap="square" rtlCol="0">
            <a:spAutoFit/>
          </a:bodyPr>
          <a:lstStyle/>
          <a:p>
            <a:r>
              <a:rPr lang="en-GB" b="1" i="1" dirty="0"/>
              <a:t>Source: YMCA, Out of Service: A report examining local authority expenditure on youth services in England and Wales, January 2020</a:t>
            </a:r>
          </a:p>
        </p:txBody>
      </p:sp>
    </p:spTree>
    <p:extLst>
      <p:ext uri="{BB962C8B-B14F-4D97-AF65-F5344CB8AC3E}">
        <p14:creationId xmlns:p14="http://schemas.microsoft.com/office/powerpoint/2010/main" val="258660527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784F391-324C-3495-5FE4-7596AE9C0E90}"/>
              </a:ext>
            </a:extLst>
          </p:cNvPr>
          <p:cNvPicPr>
            <a:picLocks noChangeAspect="1"/>
          </p:cNvPicPr>
          <p:nvPr/>
        </p:nvPicPr>
        <p:blipFill>
          <a:blip r:embed="rId2"/>
          <a:stretch>
            <a:fillRect/>
          </a:stretch>
        </p:blipFill>
        <p:spPr>
          <a:xfrm>
            <a:off x="1562322" y="428488"/>
            <a:ext cx="8649343" cy="4999457"/>
          </a:xfrm>
          <a:prstGeom prst="rect">
            <a:avLst/>
          </a:prstGeom>
        </p:spPr>
      </p:pic>
    </p:spTree>
    <p:extLst>
      <p:ext uri="{BB962C8B-B14F-4D97-AF65-F5344CB8AC3E}">
        <p14:creationId xmlns:p14="http://schemas.microsoft.com/office/powerpoint/2010/main" val="3272497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826F84-6788-1453-3EE0-0DF651BA82ED}"/>
              </a:ext>
            </a:extLst>
          </p:cNvPr>
          <p:cNvSpPr>
            <a:spLocks noGrp="1"/>
          </p:cNvSpPr>
          <p:nvPr>
            <p:ph type="title"/>
          </p:nvPr>
        </p:nvSpPr>
        <p:spPr>
          <a:xfrm>
            <a:off x="751114" y="238851"/>
            <a:ext cx="10515600" cy="1071789"/>
          </a:xfrm>
        </p:spPr>
        <p:txBody>
          <a:bodyPr/>
          <a:lstStyle/>
          <a:p>
            <a:r>
              <a:rPr lang="en-GB" b="1" dirty="0"/>
              <a:t>In summary</a:t>
            </a:r>
          </a:p>
        </p:txBody>
      </p:sp>
      <p:sp>
        <p:nvSpPr>
          <p:cNvPr id="3" name="Content Placeholder 2">
            <a:extLst>
              <a:ext uri="{FF2B5EF4-FFF2-40B4-BE49-F238E27FC236}">
                <a16:creationId xmlns:a16="http://schemas.microsoft.com/office/drawing/2014/main" id="{05597388-DE83-19CA-1EAD-E75B94A76DBA}"/>
              </a:ext>
            </a:extLst>
          </p:cNvPr>
          <p:cNvSpPr>
            <a:spLocks noGrp="1"/>
          </p:cNvSpPr>
          <p:nvPr>
            <p:ph idx="1"/>
          </p:nvPr>
        </p:nvSpPr>
        <p:spPr>
          <a:xfrm>
            <a:off x="751114" y="1159465"/>
            <a:ext cx="10515600" cy="4535941"/>
          </a:xfrm>
        </p:spPr>
        <p:txBody>
          <a:bodyPr>
            <a:noAutofit/>
          </a:bodyPr>
          <a:lstStyle/>
          <a:p>
            <a:pPr marL="0" indent="0">
              <a:buNone/>
            </a:pPr>
            <a:r>
              <a:rPr lang="en-GB" sz="2200" dirty="0"/>
              <a:t>In Wales, young people in Powys have faced the greatest cuts to their youth services as the authority more than halved (58%) their spending on youth services since 2010/11.</a:t>
            </a:r>
          </a:p>
          <a:p>
            <a:pPr marL="0" indent="0">
              <a:buNone/>
            </a:pPr>
            <a:r>
              <a:rPr lang="en-GB" sz="2200" dirty="0"/>
              <a:t>All areas in Wales have lost more than a quarter of expenditure since 2010/11. </a:t>
            </a:r>
          </a:p>
          <a:p>
            <a:pPr marL="0" indent="0">
              <a:buNone/>
            </a:pPr>
            <a:r>
              <a:rPr lang="en-GB" sz="2200" dirty="0"/>
              <a:t>Within Wales, youth services often sit within the education budget, making direct like-for-like comparisons with England difficult although a similar pattern is evident. </a:t>
            </a:r>
          </a:p>
          <a:p>
            <a:pPr marL="0" indent="0">
              <a:buNone/>
            </a:pPr>
            <a:r>
              <a:rPr lang="en-GB" sz="2200" dirty="0"/>
              <a:t>Since 2010/11, expenditure on education by local authorities in Wales has remained fairly consistent, having actually increased by 4% (£126m).</a:t>
            </a:r>
          </a:p>
          <a:p>
            <a:pPr marL="0" indent="0">
              <a:buNone/>
            </a:pPr>
            <a:r>
              <a:rPr lang="en-GB" sz="2200" dirty="0"/>
              <a:t>However, spending on youth services fell as a proportion of this, from 2% of the education spend in 2010/11 to 1% in 2018/19. However, the youth services spending figures exclude the Isle of Anglesey, whereas the expenditure on education figures represent a complete national picture.</a:t>
            </a:r>
          </a:p>
        </p:txBody>
      </p:sp>
    </p:spTree>
    <p:extLst>
      <p:ext uri="{BB962C8B-B14F-4D97-AF65-F5344CB8AC3E}">
        <p14:creationId xmlns:p14="http://schemas.microsoft.com/office/powerpoint/2010/main" val="75933071"/>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A94F54E-DDB9-4323-C905-7E519EF98477}"/>
              </a:ext>
            </a:extLst>
          </p:cNvPr>
          <p:cNvSpPr>
            <a:spLocks noGrp="1"/>
          </p:cNvSpPr>
          <p:nvPr>
            <p:ph idx="1"/>
          </p:nvPr>
        </p:nvSpPr>
        <p:spPr>
          <a:xfrm>
            <a:off x="402562" y="1253331"/>
            <a:ext cx="10515600" cy="4351338"/>
          </a:xfrm>
        </p:spPr>
        <p:txBody>
          <a:bodyPr/>
          <a:lstStyle/>
          <a:p>
            <a:pPr marL="0" indent="0">
              <a:buNone/>
            </a:pPr>
            <a:r>
              <a:rPr lang="en-GB" dirty="0">
                <a:hlinkClick r:id="rId2"/>
              </a:rPr>
              <a:t>YMCA: Out of Service Report January 2020</a:t>
            </a:r>
            <a:endParaRPr lang="en-GB" dirty="0"/>
          </a:p>
          <a:p>
            <a:endParaRPr lang="en-GB" dirty="0"/>
          </a:p>
          <a:p>
            <a:pPr marL="0" indent="0">
              <a:buNone/>
            </a:pPr>
            <a:r>
              <a:rPr lang="en-GB" dirty="0"/>
              <a:t>However, this report was written in January 2020- </a:t>
            </a:r>
          </a:p>
          <a:p>
            <a:pPr marL="0" indent="0">
              <a:buNone/>
            </a:pPr>
            <a:r>
              <a:rPr lang="en-GB" dirty="0"/>
              <a:t>is this likely to the current picture </a:t>
            </a:r>
          </a:p>
          <a:p>
            <a:pPr marL="0" indent="0">
              <a:buNone/>
            </a:pPr>
            <a:r>
              <a:rPr lang="en-GB" dirty="0"/>
              <a:t>or will it have changed dramatically &amp; if so, why?</a:t>
            </a:r>
          </a:p>
        </p:txBody>
      </p:sp>
      <p:pic>
        <p:nvPicPr>
          <p:cNvPr id="5" name="Picture 4">
            <a:extLst>
              <a:ext uri="{FF2B5EF4-FFF2-40B4-BE49-F238E27FC236}">
                <a16:creationId xmlns:a16="http://schemas.microsoft.com/office/drawing/2014/main" id="{359B0B2D-7B18-944F-1AF3-8DF8EE25C4F7}"/>
              </a:ext>
            </a:extLst>
          </p:cNvPr>
          <p:cNvPicPr>
            <a:picLocks noChangeAspect="1"/>
          </p:cNvPicPr>
          <p:nvPr/>
        </p:nvPicPr>
        <p:blipFill>
          <a:blip r:embed="rId3"/>
          <a:stretch>
            <a:fillRect/>
          </a:stretch>
        </p:blipFill>
        <p:spPr>
          <a:xfrm>
            <a:off x="8832499" y="446259"/>
            <a:ext cx="2956939" cy="4169283"/>
          </a:xfrm>
          <a:prstGeom prst="rect">
            <a:avLst/>
          </a:prstGeom>
        </p:spPr>
      </p:pic>
    </p:spTree>
    <p:extLst>
      <p:ext uri="{BB962C8B-B14F-4D97-AF65-F5344CB8AC3E}">
        <p14:creationId xmlns:p14="http://schemas.microsoft.com/office/powerpoint/2010/main" val="29118077"/>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6A486-8612-8B71-CB30-64FCFC382848}"/>
              </a:ext>
            </a:extLst>
          </p:cNvPr>
          <p:cNvSpPr>
            <a:spLocks noGrp="1"/>
          </p:cNvSpPr>
          <p:nvPr>
            <p:ph type="title"/>
          </p:nvPr>
        </p:nvSpPr>
        <p:spPr/>
        <p:txBody>
          <a:bodyPr/>
          <a:lstStyle/>
          <a:p>
            <a:r>
              <a:rPr lang="en-GB" b="1" dirty="0"/>
              <a:t>Funding sources &amp; barriers</a:t>
            </a:r>
          </a:p>
        </p:txBody>
      </p:sp>
      <p:sp>
        <p:nvSpPr>
          <p:cNvPr id="3" name="Content Placeholder 2">
            <a:extLst>
              <a:ext uri="{FF2B5EF4-FFF2-40B4-BE49-F238E27FC236}">
                <a16:creationId xmlns:a16="http://schemas.microsoft.com/office/drawing/2014/main" id="{F758CF87-BEDD-DEED-091C-A0985A408D9D}"/>
              </a:ext>
            </a:extLst>
          </p:cNvPr>
          <p:cNvSpPr>
            <a:spLocks noGrp="1"/>
          </p:cNvSpPr>
          <p:nvPr>
            <p:ph idx="1"/>
          </p:nvPr>
        </p:nvSpPr>
        <p:spPr>
          <a:xfrm>
            <a:off x="838200" y="1457979"/>
            <a:ext cx="10992439" cy="4351338"/>
          </a:xfrm>
        </p:spPr>
        <p:txBody>
          <a:bodyPr/>
          <a:lstStyle/>
          <a:p>
            <a:pPr marL="0" indent="0">
              <a:buNone/>
            </a:pPr>
            <a:r>
              <a:rPr lang="en-GB" dirty="0"/>
              <a:t>Funding for youth work is often distributed via:</a:t>
            </a:r>
          </a:p>
          <a:p>
            <a:pPr marL="0" indent="0">
              <a:buNone/>
            </a:pPr>
            <a:r>
              <a:rPr lang="en-GB" dirty="0"/>
              <a:t>Welsh Government       Local Authorities        Education Department</a:t>
            </a:r>
          </a:p>
          <a:p>
            <a:pPr marL="0" indent="0">
              <a:buNone/>
            </a:pPr>
            <a:r>
              <a:rPr lang="en-GB" dirty="0"/>
              <a:t>They utilise strategies and service delivery plans to allocate funding</a:t>
            </a:r>
          </a:p>
          <a:p>
            <a:pPr marL="0" indent="0">
              <a:buNone/>
            </a:pPr>
            <a:endParaRPr lang="en-GB" dirty="0"/>
          </a:p>
          <a:p>
            <a:pPr marL="0" indent="0">
              <a:buNone/>
            </a:pPr>
            <a:r>
              <a:rPr lang="en-GB" dirty="0"/>
              <a:t>Funding sources such as the National Lottery and Children in Need have their own funding criteria and distribute on their current strategic position. </a:t>
            </a:r>
          </a:p>
          <a:p>
            <a:pPr marL="0" indent="0">
              <a:buNone/>
            </a:pPr>
            <a:r>
              <a:rPr lang="en-GB" dirty="0"/>
              <a:t>Youth workers &amp; organisations need to understand, &amp; sometimes adapt their practice, the expected outcomes for each funding source</a:t>
            </a:r>
          </a:p>
        </p:txBody>
      </p:sp>
      <p:sp>
        <p:nvSpPr>
          <p:cNvPr id="4" name="Arrow: Right 3">
            <a:extLst>
              <a:ext uri="{FF2B5EF4-FFF2-40B4-BE49-F238E27FC236}">
                <a16:creationId xmlns:a16="http://schemas.microsoft.com/office/drawing/2014/main" id="{F5BCE4E2-F0FD-3309-A2F6-5220BEA8B54A}"/>
              </a:ext>
            </a:extLst>
          </p:cNvPr>
          <p:cNvSpPr/>
          <p:nvPr/>
        </p:nvSpPr>
        <p:spPr>
          <a:xfrm>
            <a:off x="4091233" y="2111605"/>
            <a:ext cx="499621" cy="19796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Arrow: Right 4">
            <a:extLst>
              <a:ext uri="{FF2B5EF4-FFF2-40B4-BE49-F238E27FC236}">
                <a16:creationId xmlns:a16="http://schemas.microsoft.com/office/drawing/2014/main" id="{F010F79C-E5A3-9C9E-8BD4-376E681D7818}"/>
              </a:ext>
            </a:extLst>
          </p:cNvPr>
          <p:cNvSpPr/>
          <p:nvPr/>
        </p:nvSpPr>
        <p:spPr>
          <a:xfrm>
            <a:off x="7461315" y="2111604"/>
            <a:ext cx="499621" cy="197963"/>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91839778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76A486-8612-8B71-CB30-64FCFC382848}"/>
              </a:ext>
            </a:extLst>
          </p:cNvPr>
          <p:cNvSpPr>
            <a:spLocks noGrp="1"/>
          </p:cNvSpPr>
          <p:nvPr>
            <p:ph type="title"/>
          </p:nvPr>
        </p:nvSpPr>
        <p:spPr>
          <a:xfrm>
            <a:off x="839788" y="457200"/>
            <a:ext cx="3932237" cy="1600200"/>
          </a:xfrm>
        </p:spPr>
        <p:txBody>
          <a:bodyPr anchor="b">
            <a:normAutofit/>
          </a:bodyPr>
          <a:lstStyle/>
          <a:p>
            <a:r>
              <a:rPr lang="en-GB" b="1" dirty="0"/>
              <a:t>Funding sources &amp; barriers</a:t>
            </a:r>
          </a:p>
        </p:txBody>
      </p:sp>
      <p:graphicFrame>
        <p:nvGraphicFramePr>
          <p:cNvPr id="6" name="Content Placeholder 2">
            <a:extLst>
              <a:ext uri="{FF2B5EF4-FFF2-40B4-BE49-F238E27FC236}">
                <a16:creationId xmlns:a16="http://schemas.microsoft.com/office/drawing/2014/main" id="{EDD04412-9585-6185-63BB-33376C69EB07}"/>
              </a:ext>
            </a:extLst>
          </p:cNvPr>
          <p:cNvGraphicFramePr>
            <a:graphicFrameLocks noGrp="1"/>
          </p:cNvGraphicFramePr>
          <p:nvPr>
            <p:ph idx="1"/>
            <p:extLst>
              <p:ext uri="{D42A27DB-BD31-4B8C-83A1-F6EECF244321}">
                <p14:modId xmlns:p14="http://schemas.microsoft.com/office/powerpoint/2010/main" val="878207242"/>
              </p:ext>
            </p:extLst>
          </p:nvPr>
        </p:nvGraphicFramePr>
        <p:xfrm>
          <a:off x="5183188" y="987425"/>
          <a:ext cx="6172200" cy="487362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8" name="Picture 7" descr="A group of people holding puzzle pieces&#10;&#10;Description automatically generated">
            <a:extLst>
              <a:ext uri="{FF2B5EF4-FFF2-40B4-BE49-F238E27FC236}">
                <a16:creationId xmlns:a16="http://schemas.microsoft.com/office/drawing/2014/main" id="{77DBAF47-2D52-78ED-B471-22D209F68C3E}"/>
              </a:ext>
            </a:extLst>
          </p:cNvPr>
          <p:cNvPicPr>
            <a:picLocks noChangeAspect="1"/>
          </p:cNvPicPr>
          <p:nvPr/>
        </p:nvPicPr>
        <p:blipFill>
          <a:blip r:embed="rId7" cstate="print">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flipH="1">
            <a:off x="919235" y="2503538"/>
            <a:ext cx="3458603" cy="2308123"/>
          </a:xfrm>
          <a:prstGeom prst="rect">
            <a:avLst/>
          </a:prstGeom>
        </p:spPr>
      </p:pic>
      <p:sp>
        <p:nvSpPr>
          <p:cNvPr id="10" name="TextBox 9">
            <a:extLst>
              <a:ext uri="{FF2B5EF4-FFF2-40B4-BE49-F238E27FC236}">
                <a16:creationId xmlns:a16="http://schemas.microsoft.com/office/drawing/2014/main" id="{08FC0F01-FF8B-A39F-E8DD-77BCD1FFEEC9}"/>
              </a:ext>
            </a:extLst>
          </p:cNvPr>
          <p:cNvSpPr txBox="1"/>
          <p:nvPr/>
        </p:nvSpPr>
        <p:spPr>
          <a:xfrm flipH="1">
            <a:off x="84080" y="5894508"/>
            <a:ext cx="82716" cy="6878806"/>
          </a:xfrm>
          <a:prstGeom prst="rect">
            <a:avLst/>
          </a:prstGeom>
          <a:noFill/>
        </p:spPr>
        <p:txBody>
          <a:bodyPr wrap="square" rtlCol="0">
            <a:spAutoFit/>
          </a:bodyPr>
          <a:lstStyle/>
          <a:p>
            <a:r>
              <a:rPr lang="en-GB" sz="900">
                <a:hlinkClick r:id="rId8" tooltip="https://www.aliem.com/teaming-tips-case-8-wayward-collaborator/"/>
              </a:rPr>
              <a:t>This Photo</a:t>
            </a:r>
            <a:r>
              <a:rPr lang="en-GB" sz="900"/>
              <a:t> by Unknown Author is licensed under </a:t>
            </a:r>
            <a:r>
              <a:rPr lang="en-GB" sz="900">
                <a:hlinkClick r:id="rId9" tooltip="https://creativecommons.org/licenses/by-nc-nd/3.0/"/>
              </a:rPr>
              <a:t>CC BY-NC-ND</a:t>
            </a:r>
            <a:endParaRPr lang="en-GB" sz="900"/>
          </a:p>
        </p:txBody>
      </p:sp>
    </p:spTree>
    <p:extLst>
      <p:ext uri="{BB962C8B-B14F-4D97-AF65-F5344CB8AC3E}">
        <p14:creationId xmlns:p14="http://schemas.microsoft.com/office/powerpoint/2010/main" val="26579270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5A935-679F-EBC4-071A-05AB7992D9B3}"/>
              </a:ext>
            </a:extLst>
          </p:cNvPr>
          <p:cNvSpPr>
            <a:spLocks noGrp="1"/>
          </p:cNvSpPr>
          <p:nvPr>
            <p:ph type="title"/>
          </p:nvPr>
        </p:nvSpPr>
        <p:spPr>
          <a:xfrm>
            <a:off x="839788" y="457200"/>
            <a:ext cx="3932237" cy="1032235"/>
          </a:xfrm>
        </p:spPr>
        <p:txBody>
          <a:bodyPr/>
          <a:lstStyle/>
          <a:p>
            <a:r>
              <a:rPr lang="en-GB" b="1" dirty="0"/>
              <a:t>Cooperative vs Collaborative</a:t>
            </a:r>
          </a:p>
        </p:txBody>
      </p:sp>
      <p:pic>
        <p:nvPicPr>
          <p:cNvPr id="6" name="Content Placeholder 5" descr="A diagram of cooperation and collaboration&#10;&#10;Description automatically generated">
            <a:extLst>
              <a:ext uri="{FF2B5EF4-FFF2-40B4-BE49-F238E27FC236}">
                <a16:creationId xmlns:a16="http://schemas.microsoft.com/office/drawing/2014/main" id="{D7E27DA8-3FEB-5C9E-33E4-11FF737C9624}"/>
              </a:ext>
            </a:extLst>
          </p:cNvPr>
          <p:cNvPicPr>
            <a:picLocks noGrp="1" noChangeAspect="1"/>
          </p:cNvPicPr>
          <p:nvPr>
            <p:ph idx="1"/>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5208845" y="363795"/>
            <a:ext cx="5497256" cy="5497256"/>
          </a:xfrm>
        </p:spPr>
      </p:pic>
      <p:sp>
        <p:nvSpPr>
          <p:cNvPr id="4" name="Text Placeholder 3">
            <a:extLst>
              <a:ext uri="{FF2B5EF4-FFF2-40B4-BE49-F238E27FC236}">
                <a16:creationId xmlns:a16="http://schemas.microsoft.com/office/drawing/2014/main" id="{3572C21B-E970-8097-CDDA-5824D4564632}"/>
              </a:ext>
            </a:extLst>
          </p:cNvPr>
          <p:cNvSpPr>
            <a:spLocks noGrp="1"/>
          </p:cNvSpPr>
          <p:nvPr>
            <p:ph type="body" sz="half" idx="2"/>
          </p:nvPr>
        </p:nvSpPr>
        <p:spPr>
          <a:xfrm>
            <a:off x="839788" y="1489435"/>
            <a:ext cx="3932237" cy="3811588"/>
          </a:xfrm>
        </p:spPr>
        <p:txBody>
          <a:bodyPr/>
          <a:lstStyle/>
          <a:p>
            <a:r>
              <a:rPr lang="en-GB" dirty="0"/>
              <a:t>To maximise funding opportunities and ultimately enable positive outcomes for young people a collaborative approach is imperative. </a:t>
            </a:r>
          </a:p>
          <a:p>
            <a:endParaRPr lang="en-GB" dirty="0"/>
          </a:p>
          <a:p>
            <a:r>
              <a:rPr lang="en-GB" dirty="0"/>
              <a:t>Although a cooperative approach will benefit short term outcomes, often addressing emerging needs, for example anti-social behaviour in communities, a long-term collaborative approach enable sustainability. </a:t>
            </a:r>
          </a:p>
        </p:txBody>
      </p:sp>
    </p:spTree>
    <p:extLst>
      <p:ext uri="{BB962C8B-B14F-4D97-AF65-F5344CB8AC3E}">
        <p14:creationId xmlns:p14="http://schemas.microsoft.com/office/powerpoint/2010/main" val="2566126538"/>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5CB14CA5-A81B-FFA8-1A80-9AFB2019C4C1}"/>
              </a:ext>
            </a:extLst>
          </p:cNvPr>
          <p:cNvPicPr>
            <a:picLocks noChangeAspect="1" noChangeArrowheads="1"/>
          </p:cNvPicPr>
          <p:nvPr/>
        </p:nvPicPr>
        <p:blipFill>
          <a:blip r:embed="rId2">
            <a:alphaModFix amt="20000"/>
            <a:extLst>
              <a:ext uri="{28A0092B-C50C-407E-A947-70E740481C1C}">
                <a14:useLocalDpi xmlns:a14="http://schemas.microsoft.com/office/drawing/2010/main" val="0"/>
              </a:ext>
            </a:extLst>
          </a:blip>
          <a:srcRect/>
          <a:stretch>
            <a:fillRect/>
          </a:stretch>
        </p:blipFill>
        <p:spPr bwMode="auto">
          <a:xfrm>
            <a:off x="3077459" y="191506"/>
            <a:ext cx="5528035" cy="552803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05BDB730-48D8-CCE5-BA9E-7202E2F1F36E}"/>
              </a:ext>
            </a:extLst>
          </p:cNvPr>
          <p:cNvSpPr>
            <a:spLocks noGrp="1"/>
          </p:cNvSpPr>
          <p:nvPr>
            <p:ph type="title"/>
          </p:nvPr>
        </p:nvSpPr>
        <p:spPr>
          <a:xfrm>
            <a:off x="583677" y="516776"/>
            <a:ext cx="10018801" cy="411286"/>
          </a:xfrm>
        </p:spPr>
        <p:txBody>
          <a:bodyPr>
            <a:normAutofit fontScale="90000"/>
          </a:bodyPr>
          <a:lstStyle/>
          <a:p>
            <a:r>
              <a:rPr lang="en-GB" b="1" dirty="0"/>
              <a:t>Wellbeing of Future Generations  Act</a:t>
            </a:r>
          </a:p>
        </p:txBody>
      </p:sp>
      <p:sp>
        <p:nvSpPr>
          <p:cNvPr id="3" name="Content Placeholder 2">
            <a:extLst>
              <a:ext uri="{FF2B5EF4-FFF2-40B4-BE49-F238E27FC236}">
                <a16:creationId xmlns:a16="http://schemas.microsoft.com/office/drawing/2014/main" id="{30B183AE-76D0-661C-DA17-EA3A4C545486}"/>
              </a:ext>
            </a:extLst>
          </p:cNvPr>
          <p:cNvSpPr>
            <a:spLocks noGrp="1"/>
          </p:cNvSpPr>
          <p:nvPr>
            <p:ph idx="1"/>
          </p:nvPr>
        </p:nvSpPr>
        <p:spPr>
          <a:xfrm>
            <a:off x="583677" y="1253331"/>
            <a:ext cx="10515600" cy="4351338"/>
          </a:xfrm>
        </p:spPr>
        <p:txBody>
          <a:bodyPr>
            <a:normAutofit fontScale="92500"/>
          </a:bodyPr>
          <a:lstStyle/>
          <a:p>
            <a:pPr marL="0" indent="0">
              <a:buNone/>
            </a:pPr>
            <a:r>
              <a:rPr lang="en-GB" b="1" i="0" dirty="0">
                <a:solidFill>
                  <a:srgbClr val="1F1F1F"/>
                </a:solidFill>
                <a:effectLst/>
                <a:latin typeface="Arial" panose="020B0604020202020204" pitchFamily="34" charset="0"/>
              </a:rPr>
              <a:t>Remember the Wellbeing of Future Generations Act</a:t>
            </a:r>
            <a:r>
              <a:rPr lang="en-GB" b="0" i="0" dirty="0">
                <a:solidFill>
                  <a:srgbClr val="1F1F1F"/>
                </a:solidFill>
                <a:effectLst/>
                <a:latin typeface="Arial" panose="020B0604020202020204" pitchFamily="34" charset="0"/>
              </a:rPr>
              <a:t>?</a:t>
            </a:r>
          </a:p>
          <a:p>
            <a:pPr marL="0" indent="0">
              <a:buNone/>
            </a:pPr>
            <a:r>
              <a:rPr lang="en-GB" dirty="0">
                <a:solidFill>
                  <a:srgbClr val="1F1F1F"/>
                </a:solidFill>
                <a:latin typeface="Arial" panose="020B0604020202020204" pitchFamily="34" charset="0"/>
              </a:rPr>
              <a:t>Seven</a:t>
            </a:r>
            <a:r>
              <a:rPr lang="en-GB" b="0" i="0" dirty="0">
                <a:solidFill>
                  <a:srgbClr val="1F1F1F"/>
                </a:solidFill>
                <a:effectLst/>
                <a:latin typeface="Arial" panose="020B0604020202020204" pitchFamily="34" charset="0"/>
              </a:rPr>
              <a:t> well-being goals </a:t>
            </a:r>
            <a:r>
              <a:rPr lang="en-GB" dirty="0">
                <a:solidFill>
                  <a:srgbClr val="1F1F1F"/>
                </a:solidFill>
                <a:latin typeface="Arial" panose="020B0604020202020204" pitchFamily="34" charset="0"/>
              </a:rPr>
              <a:t>that </a:t>
            </a:r>
            <a:r>
              <a:rPr lang="en-GB" b="0" i="0" dirty="0">
                <a:solidFill>
                  <a:srgbClr val="1F1F1F"/>
                </a:solidFill>
                <a:effectLst/>
                <a:latin typeface="Arial" panose="020B0604020202020204" pitchFamily="34" charset="0"/>
              </a:rPr>
              <a:t>ensure that future generations have at least the same quality of life as the current population.</a:t>
            </a:r>
          </a:p>
          <a:p>
            <a:pPr marL="0" indent="0">
              <a:buNone/>
            </a:pPr>
            <a:r>
              <a:rPr lang="en-GB" b="0" i="0" dirty="0">
                <a:solidFill>
                  <a:srgbClr val="1F1F1F"/>
                </a:solidFill>
                <a:effectLst/>
                <a:latin typeface="Arial" panose="020B0604020202020204" pitchFamily="34" charset="0"/>
              </a:rPr>
              <a:t>The Act enables better decision-making by ensuring that public bodies act in accordance with the sustainable development principle. </a:t>
            </a:r>
          </a:p>
          <a:p>
            <a:pPr marL="0" indent="0">
              <a:buNone/>
            </a:pPr>
            <a:r>
              <a:rPr lang="en-GB" b="0" i="0" dirty="0">
                <a:solidFill>
                  <a:srgbClr val="1F1F1F"/>
                </a:solidFill>
                <a:effectLst/>
                <a:latin typeface="Arial" panose="020B0604020202020204" pitchFamily="34" charset="0"/>
              </a:rPr>
              <a:t>Applying the principle means acting in a manner which seeks to ensure that the needs of the present are met without compromising the ability of future generations to meet their own needs. </a:t>
            </a:r>
          </a:p>
          <a:p>
            <a:pPr marL="0" indent="0">
              <a:buNone/>
            </a:pPr>
            <a:r>
              <a:rPr lang="en-GB" b="0" i="0" dirty="0">
                <a:solidFill>
                  <a:srgbClr val="1F1F1F"/>
                </a:solidFill>
                <a:effectLst/>
                <a:latin typeface="Arial" panose="020B0604020202020204" pitchFamily="34" charset="0"/>
              </a:rPr>
              <a:t>This is about both inter-generational justice (between generations) and intra-generational justice (within generations).</a:t>
            </a:r>
            <a:endParaRPr lang="en-GB" dirty="0"/>
          </a:p>
        </p:txBody>
      </p:sp>
    </p:spTree>
    <p:extLst>
      <p:ext uri="{BB962C8B-B14F-4D97-AF65-F5344CB8AC3E}">
        <p14:creationId xmlns:p14="http://schemas.microsoft.com/office/powerpoint/2010/main" val="29259398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2A0B2F-19EE-27C7-80F5-27B0745B3C82}"/>
              </a:ext>
            </a:extLst>
          </p:cNvPr>
          <p:cNvSpPr>
            <a:spLocks noGrp="1"/>
          </p:cNvSpPr>
          <p:nvPr>
            <p:ph type="title"/>
          </p:nvPr>
        </p:nvSpPr>
        <p:spPr/>
        <p:txBody>
          <a:bodyPr/>
          <a:lstStyle/>
          <a:p>
            <a:r>
              <a:rPr lang="en-GB" b="1" dirty="0"/>
              <a:t>Long term planning</a:t>
            </a:r>
          </a:p>
        </p:txBody>
      </p:sp>
      <p:sp>
        <p:nvSpPr>
          <p:cNvPr id="6" name="TextBox 5">
            <a:extLst>
              <a:ext uri="{FF2B5EF4-FFF2-40B4-BE49-F238E27FC236}">
                <a16:creationId xmlns:a16="http://schemas.microsoft.com/office/drawing/2014/main" id="{56911518-9AF9-5D06-A008-11C484561B8A}"/>
              </a:ext>
            </a:extLst>
          </p:cNvPr>
          <p:cNvSpPr txBox="1"/>
          <p:nvPr/>
        </p:nvSpPr>
        <p:spPr>
          <a:xfrm>
            <a:off x="925286" y="1690688"/>
            <a:ext cx="10515600" cy="3416320"/>
          </a:xfrm>
          <a:prstGeom prst="rect">
            <a:avLst/>
          </a:prstGeom>
          <a:noFill/>
        </p:spPr>
        <p:txBody>
          <a:bodyPr wrap="square">
            <a:spAutoFit/>
          </a:bodyPr>
          <a:lstStyle/>
          <a:p>
            <a:r>
              <a:rPr lang="en-GB" b="0" i="0" dirty="0">
                <a:solidFill>
                  <a:srgbClr val="1F1F1F"/>
                </a:solidFill>
                <a:effectLst/>
                <a:latin typeface="Arial" panose="020B0604020202020204" pitchFamily="34" charset="0"/>
              </a:rPr>
              <a:t>The Future Trends Report is an important institutional mechanism in Wales, established under the Well-being of Future Generations (Wales) Act 2015, to help policy makers understand </a:t>
            </a:r>
            <a:r>
              <a:rPr lang="en-GB" b="0" i="0" dirty="0" err="1">
                <a:solidFill>
                  <a:srgbClr val="1F1F1F"/>
                </a:solidFill>
                <a:effectLst/>
                <a:latin typeface="Arial" panose="020B0604020202020204" pitchFamily="34" charset="0"/>
              </a:rPr>
              <a:t>Wales’</a:t>
            </a:r>
            <a:r>
              <a:rPr lang="en-GB" b="0" i="0" dirty="0">
                <a:solidFill>
                  <a:srgbClr val="1F1F1F"/>
                </a:solidFill>
                <a:effectLst/>
                <a:latin typeface="Arial" panose="020B0604020202020204" pitchFamily="34" charset="0"/>
              </a:rPr>
              <a:t> future and respond accordingly. </a:t>
            </a:r>
            <a:r>
              <a:rPr lang="en-GB" b="0" i="0" dirty="0">
                <a:solidFill>
                  <a:srgbClr val="1F1F1F"/>
                </a:solidFill>
                <a:effectLst/>
                <a:latin typeface="Arial" panose="020B0604020202020204" pitchFamily="34" charset="0"/>
                <a:hlinkClick r:id="rId2"/>
              </a:rPr>
              <a:t>Future Trends Report: WG</a:t>
            </a:r>
            <a:endParaRPr lang="en-GB" b="0" i="0" dirty="0">
              <a:solidFill>
                <a:srgbClr val="1F1F1F"/>
              </a:solidFill>
              <a:effectLst/>
              <a:latin typeface="Arial" panose="020B0604020202020204" pitchFamily="34" charset="0"/>
            </a:endParaRPr>
          </a:p>
          <a:p>
            <a:endParaRPr lang="en-GB" dirty="0">
              <a:solidFill>
                <a:srgbClr val="1F1F1F"/>
              </a:solidFill>
              <a:latin typeface="Arial" panose="020B0604020202020204" pitchFamily="34" charset="0"/>
            </a:endParaRPr>
          </a:p>
          <a:p>
            <a:r>
              <a:rPr lang="en-GB" dirty="0">
                <a:solidFill>
                  <a:srgbClr val="1F1F1F"/>
                </a:solidFill>
                <a:latin typeface="Arial" panose="020B0604020202020204" pitchFamily="34" charset="0"/>
              </a:rPr>
              <a:t>It is complemented by the Better Future Wales (WCVA) research </a:t>
            </a:r>
            <a:r>
              <a:rPr lang="en-GB" dirty="0">
                <a:hlinkClick r:id="rId3"/>
              </a:rPr>
              <a:t>Better Futures Wales- WCVA</a:t>
            </a:r>
            <a:endParaRPr lang="en-GB" dirty="0"/>
          </a:p>
          <a:p>
            <a:endParaRPr lang="en-GB" b="0" i="0" dirty="0">
              <a:solidFill>
                <a:srgbClr val="1F1F1F"/>
              </a:solidFill>
              <a:effectLst/>
              <a:latin typeface="Arial" panose="020B0604020202020204" pitchFamily="34" charset="0"/>
            </a:endParaRPr>
          </a:p>
          <a:p>
            <a:r>
              <a:rPr lang="en-GB" b="0" i="0" dirty="0">
                <a:solidFill>
                  <a:srgbClr val="1F1F1F"/>
                </a:solidFill>
                <a:effectLst/>
                <a:latin typeface="Arial" panose="020B0604020202020204" pitchFamily="34" charset="0"/>
              </a:rPr>
              <a:t>The Future Trends report features four megatrends which are most likely to pose risks or opportunities for Wales: </a:t>
            </a:r>
          </a:p>
          <a:p>
            <a:pPr marL="285750" indent="-285750">
              <a:buFont typeface="Arial" panose="020B0604020202020204" pitchFamily="34" charset="0"/>
              <a:buChar char="•"/>
            </a:pPr>
            <a:r>
              <a:rPr lang="en-GB" b="0" i="0" dirty="0">
                <a:solidFill>
                  <a:srgbClr val="1F1F1F"/>
                </a:solidFill>
                <a:effectLst/>
                <a:latin typeface="Arial" panose="020B0604020202020204" pitchFamily="34" charset="0"/>
              </a:rPr>
              <a:t>people and population</a:t>
            </a:r>
          </a:p>
          <a:p>
            <a:pPr marL="285750" indent="-285750">
              <a:buFont typeface="Arial" panose="020B0604020202020204" pitchFamily="34" charset="0"/>
              <a:buChar char="•"/>
            </a:pPr>
            <a:r>
              <a:rPr lang="en-GB" b="0" i="0" dirty="0">
                <a:solidFill>
                  <a:srgbClr val="1F1F1F"/>
                </a:solidFill>
                <a:effectLst/>
                <a:latin typeface="Arial" panose="020B0604020202020204" pitchFamily="34" charset="0"/>
              </a:rPr>
              <a:t>planetary health and limits </a:t>
            </a:r>
          </a:p>
          <a:p>
            <a:pPr marL="285750" indent="-285750">
              <a:buFont typeface="Arial" panose="020B0604020202020204" pitchFamily="34" charset="0"/>
              <a:buChar char="•"/>
            </a:pPr>
            <a:r>
              <a:rPr lang="en-GB" dirty="0">
                <a:solidFill>
                  <a:srgbClr val="1F1F1F"/>
                </a:solidFill>
                <a:latin typeface="Arial" panose="020B0604020202020204" pitchFamily="34" charset="0"/>
              </a:rPr>
              <a:t>i</a:t>
            </a:r>
            <a:r>
              <a:rPr lang="en-GB" b="0" i="0" dirty="0">
                <a:solidFill>
                  <a:srgbClr val="1F1F1F"/>
                </a:solidFill>
                <a:effectLst/>
                <a:latin typeface="Arial" panose="020B0604020202020204" pitchFamily="34" charset="0"/>
              </a:rPr>
              <a:t>nequalities</a:t>
            </a:r>
          </a:p>
          <a:p>
            <a:pPr marL="285750" indent="-285750">
              <a:buFont typeface="Arial" panose="020B0604020202020204" pitchFamily="34" charset="0"/>
              <a:buChar char="•"/>
            </a:pPr>
            <a:r>
              <a:rPr lang="en-GB" b="0" i="0" dirty="0">
                <a:solidFill>
                  <a:srgbClr val="1F1F1F"/>
                </a:solidFill>
                <a:effectLst/>
                <a:latin typeface="Arial" panose="020B0604020202020204" pitchFamily="34" charset="0"/>
              </a:rPr>
              <a:t>technology</a:t>
            </a:r>
            <a:endParaRPr lang="en-GB" dirty="0"/>
          </a:p>
        </p:txBody>
      </p:sp>
    </p:spTree>
    <p:extLst>
      <p:ext uri="{BB962C8B-B14F-4D97-AF65-F5344CB8AC3E}">
        <p14:creationId xmlns:p14="http://schemas.microsoft.com/office/powerpoint/2010/main" val="6114386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0781B7-A36F-F197-C2BE-4E90CA73EF62}"/>
              </a:ext>
            </a:extLst>
          </p:cNvPr>
          <p:cNvSpPr>
            <a:spLocks noGrp="1"/>
          </p:cNvSpPr>
          <p:nvPr>
            <p:ph type="title"/>
          </p:nvPr>
        </p:nvSpPr>
        <p:spPr>
          <a:xfrm>
            <a:off x="838200" y="365125"/>
            <a:ext cx="10515600" cy="1341755"/>
          </a:xfrm>
        </p:spPr>
        <p:txBody>
          <a:bodyPr/>
          <a:lstStyle/>
          <a:p>
            <a:r>
              <a:rPr lang="en-GB" b="1" dirty="0"/>
              <a:t>Future trends: Mega trends</a:t>
            </a:r>
            <a:endParaRPr lang="en-GB" dirty="0"/>
          </a:p>
        </p:txBody>
      </p:sp>
      <p:graphicFrame>
        <p:nvGraphicFramePr>
          <p:cNvPr id="4" name="Content Placeholder 3">
            <a:extLst>
              <a:ext uri="{FF2B5EF4-FFF2-40B4-BE49-F238E27FC236}">
                <a16:creationId xmlns:a16="http://schemas.microsoft.com/office/drawing/2014/main" id="{6C8F3943-358A-74FE-226C-8463C2A1AF6C}"/>
              </a:ext>
            </a:extLst>
          </p:cNvPr>
          <p:cNvGraphicFramePr>
            <a:graphicFrameLocks noGrp="1"/>
          </p:cNvGraphicFramePr>
          <p:nvPr>
            <p:ph idx="1"/>
            <p:extLst>
              <p:ext uri="{D42A27DB-BD31-4B8C-83A1-F6EECF244321}">
                <p14:modId xmlns:p14="http://schemas.microsoft.com/office/powerpoint/2010/main" val="1903739927"/>
              </p:ext>
            </p:extLst>
          </p:nvPr>
        </p:nvGraphicFramePr>
        <p:xfrm>
          <a:off x="838200" y="2079625"/>
          <a:ext cx="10515600" cy="2926080"/>
        </p:xfrm>
        <a:graphic>
          <a:graphicData uri="http://schemas.openxmlformats.org/drawingml/2006/table">
            <a:tbl>
              <a:tblPr firstRow="1" bandRow="1">
                <a:tableStyleId>{5C22544A-7EE6-4342-B048-85BDC9FD1C3A}</a:tableStyleId>
              </a:tblPr>
              <a:tblGrid>
                <a:gridCol w="3385457">
                  <a:extLst>
                    <a:ext uri="{9D8B030D-6E8A-4147-A177-3AD203B41FA5}">
                      <a16:colId xmlns:a16="http://schemas.microsoft.com/office/drawing/2014/main" val="3169788484"/>
                    </a:ext>
                  </a:extLst>
                </a:gridCol>
                <a:gridCol w="7130143">
                  <a:extLst>
                    <a:ext uri="{9D8B030D-6E8A-4147-A177-3AD203B41FA5}">
                      <a16:colId xmlns:a16="http://schemas.microsoft.com/office/drawing/2014/main" val="236772426"/>
                    </a:ext>
                  </a:extLst>
                </a:gridCol>
              </a:tblGrid>
              <a:tr h="0">
                <a:tc>
                  <a:txBody>
                    <a:bodyPr/>
                    <a:lstStyle/>
                    <a:p>
                      <a:r>
                        <a:rPr lang="en-GB" dirty="0"/>
                        <a:t>Future trend: mega trend</a:t>
                      </a:r>
                    </a:p>
                  </a:txBody>
                  <a:tcPr/>
                </a:tc>
                <a:tc>
                  <a:txBody>
                    <a:bodyPr/>
                    <a:lstStyle/>
                    <a:p>
                      <a:r>
                        <a:rPr lang="en-GB" dirty="0"/>
                        <a:t>Examples</a:t>
                      </a:r>
                    </a:p>
                  </a:txBody>
                  <a:tcPr/>
                </a:tc>
                <a:extLst>
                  <a:ext uri="{0D108BD9-81ED-4DB2-BD59-A6C34878D82A}">
                    <a16:rowId xmlns:a16="http://schemas.microsoft.com/office/drawing/2014/main" val="1784731015"/>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1F1F1F"/>
                          </a:solidFill>
                          <a:effectLst/>
                          <a:latin typeface="Arial" panose="020B0604020202020204" pitchFamily="34" charset="0"/>
                        </a:rPr>
                        <a:t>People and population</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1F1F1F"/>
                        </a:solidFill>
                        <a:effectLst/>
                        <a:latin typeface="Arial" panose="020B0604020202020204" pitchFamily="34" charset="0"/>
                      </a:endParaRPr>
                    </a:p>
                  </a:txBody>
                  <a:tcPr/>
                </a:tc>
                <a:tc>
                  <a:txBody>
                    <a:bodyPr/>
                    <a:lstStyle/>
                    <a:p>
                      <a:r>
                        <a:rPr lang="en-GB" dirty="0"/>
                        <a:t>Ageing population, life expectancy, </a:t>
                      </a:r>
                      <a:r>
                        <a:rPr lang="en-GB" dirty="0" err="1"/>
                        <a:t>migrtion</a:t>
                      </a:r>
                      <a:endParaRPr lang="en-GB" dirty="0"/>
                    </a:p>
                  </a:txBody>
                  <a:tcPr/>
                </a:tc>
                <a:extLst>
                  <a:ext uri="{0D108BD9-81ED-4DB2-BD59-A6C34878D82A}">
                    <a16:rowId xmlns:a16="http://schemas.microsoft.com/office/drawing/2014/main" val="1869157084"/>
                  </a:ext>
                </a:extLst>
              </a:tr>
              <a:tr h="370840">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i="0" dirty="0">
                          <a:solidFill>
                            <a:srgbClr val="1F1F1F"/>
                          </a:solidFill>
                          <a:effectLst/>
                          <a:latin typeface="Arial" panose="020B0604020202020204" pitchFamily="34" charset="0"/>
                        </a:rPr>
                        <a:t>Planetary health and limits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b="1" i="0" dirty="0">
                        <a:solidFill>
                          <a:srgbClr val="1F1F1F"/>
                        </a:solidFill>
                        <a:effectLst/>
                        <a:latin typeface="Arial" panose="020B0604020202020204" pitchFamily="34" charset="0"/>
                      </a:endParaRPr>
                    </a:p>
                  </a:txBody>
                  <a:tcPr/>
                </a:tc>
                <a:tc>
                  <a:txBody>
                    <a:bodyPr/>
                    <a:lstStyle/>
                    <a:p>
                      <a:r>
                        <a:rPr lang="en-GB" dirty="0"/>
                        <a:t>Climate change, greenhouse gas emissions, energy, sustainability, pollution, food demand</a:t>
                      </a:r>
                    </a:p>
                  </a:txBody>
                  <a:tcPr/>
                </a:tc>
                <a:extLst>
                  <a:ext uri="{0D108BD9-81ED-4DB2-BD59-A6C34878D82A}">
                    <a16:rowId xmlns:a16="http://schemas.microsoft.com/office/drawing/2014/main" val="3017187973"/>
                  </a:ext>
                </a:extLst>
              </a:tr>
              <a:tr h="370840">
                <a:tc>
                  <a:txBody>
                    <a:bodyPr/>
                    <a:lstStyle/>
                    <a:p>
                      <a:r>
                        <a:rPr lang="en-GB" b="1" dirty="0"/>
                        <a:t>Inequalities</a:t>
                      </a:r>
                    </a:p>
                    <a:p>
                      <a:endParaRPr lang="en-GB" b="1" dirty="0"/>
                    </a:p>
                  </a:txBody>
                  <a:tcPr/>
                </a:tc>
                <a:tc>
                  <a:txBody>
                    <a:bodyPr/>
                    <a:lstStyle/>
                    <a:p>
                      <a:r>
                        <a:rPr lang="en-GB" dirty="0"/>
                        <a:t>Poverty, education attainment, living standards, health, employment</a:t>
                      </a:r>
                    </a:p>
                  </a:txBody>
                  <a:tcPr/>
                </a:tc>
                <a:extLst>
                  <a:ext uri="{0D108BD9-81ED-4DB2-BD59-A6C34878D82A}">
                    <a16:rowId xmlns:a16="http://schemas.microsoft.com/office/drawing/2014/main" val="1573820437"/>
                  </a:ext>
                </a:extLst>
              </a:tr>
              <a:tr h="370840">
                <a:tc>
                  <a:txBody>
                    <a:bodyPr/>
                    <a:lstStyle/>
                    <a:p>
                      <a:r>
                        <a:rPr lang="en-GB" b="1" dirty="0"/>
                        <a:t>Technology</a:t>
                      </a:r>
                    </a:p>
                    <a:p>
                      <a:endParaRPr lang="en-GB" b="1" dirty="0"/>
                    </a:p>
                  </a:txBody>
                  <a:tcPr/>
                </a:tc>
                <a:tc>
                  <a:txBody>
                    <a:bodyPr/>
                    <a:lstStyle/>
                    <a:p>
                      <a:r>
                        <a:rPr lang="en-GB" dirty="0"/>
                        <a:t>Internet usage &amp; demand, AI, digitalisation, job automaton</a:t>
                      </a:r>
                    </a:p>
                  </a:txBody>
                  <a:tcPr/>
                </a:tc>
                <a:extLst>
                  <a:ext uri="{0D108BD9-81ED-4DB2-BD59-A6C34878D82A}">
                    <a16:rowId xmlns:a16="http://schemas.microsoft.com/office/drawing/2014/main" val="296651615"/>
                  </a:ext>
                </a:extLst>
              </a:tr>
            </a:tbl>
          </a:graphicData>
        </a:graphic>
      </p:graphicFrame>
    </p:spTree>
    <p:extLst>
      <p:ext uri="{BB962C8B-B14F-4D97-AF65-F5344CB8AC3E}">
        <p14:creationId xmlns:p14="http://schemas.microsoft.com/office/powerpoint/2010/main" val="743214290"/>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0E85F0-FC4D-A681-C7EE-A6AE8F352ECF}"/>
              </a:ext>
            </a:extLst>
          </p:cNvPr>
          <p:cNvSpPr>
            <a:spLocks noGrp="1"/>
          </p:cNvSpPr>
          <p:nvPr>
            <p:ph type="title"/>
          </p:nvPr>
        </p:nvSpPr>
        <p:spPr/>
        <p:txBody>
          <a:bodyPr>
            <a:normAutofit/>
          </a:bodyPr>
          <a:lstStyle/>
          <a:p>
            <a:r>
              <a:rPr lang="en-GB" b="1" i="0" dirty="0">
                <a:solidFill>
                  <a:srgbClr val="2656A3"/>
                </a:solidFill>
                <a:effectLst/>
                <a:latin typeface="Asap"/>
              </a:rPr>
              <a:t>Better Futures Wales: Community Foresight project</a:t>
            </a:r>
            <a:endParaRPr lang="en-GB" dirty="0"/>
          </a:p>
        </p:txBody>
      </p:sp>
      <p:sp>
        <p:nvSpPr>
          <p:cNvPr id="3" name="Content Placeholder 2">
            <a:extLst>
              <a:ext uri="{FF2B5EF4-FFF2-40B4-BE49-F238E27FC236}">
                <a16:creationId xmlns:a16="http://schemas.microsoft.com/office/drawing/2014/main" id="{B619706F-7C58-D522-F70E-2C3F30A7C896}"/>
              </a:ext>
            </a:extLst>
          </p:cNvPr>
          <p:cNvSpPr>
            <a:spLocks noGrp="1"/>
          </p:cNvSpPr>
          <p:nvPr>
            <p:ph idx="1"/>
          </p:nvPr>
        </p:nvSpPr>
        <p:spPr/>
        <p:txBody>
          <a:bodyPr>
            <a:normAutofit/>
          </a:bodyPr>
          <a:lstStyle/>
          <a:p>
            <a:pPr marL="0" indent="0" algn="l">
              <a:buNone/>
            </a:pPr>
            <a:r>
              <a:rPr lang="en-GB" b="0" i="0" dirty="0">
                <a:solidFill>
                  <a:srgbClr val="000000"/>
                </a:solidFill>
                <a:effectLst/>
                <a:latin typeface="Asap"/>
              </a:rPr>
              <a:t>The Better Futures Wales Project was a six-month project funded by the National Lottery Emerging Futures Fund (ending on 31 March 2021) across three communities in Wales.</a:t>
            </a:r>
          </a:p>
          <a:p>
            <a:pPr marL="0" indent="0" algn="l">
              <a:buNone/>
            </a:pPr>
            <a:r>
              <a:rPr lang="en-GB" b="0" i="0" dirty="0">
                <a:solidFill>
                  <a:srgbClr val="000000"/>
                </a:solidFill>
                <a:effectLst/>
                <a:latin typeface="Asap"/>
              </a:rPr>
              <a:t>This project utilised discussions with diverse voluntary and community groups about their ideas and visions to shape a positive future for Wales.</a:t>
            </a:r>
          </a:p>
          <a:p>
            <a:pPr marL="0" indent="0" algn="l">
              <a:buNone/>
            </a:pPr>
            <a:r>
              <a:rPr lang="en-GB" b="0" i="1" dirty="0">
                <a:solidFill>
                  <a:srgbClr val="000000"/>
                </a:solidFill>
                <a:effectLst/>
                <a:latin typeface="Asap"/>
              </a:rPr>
              <a:t>‘The purpose of the project is to encourage participants and their communities to dream about what a better future looks like for them and to develop an action plan for implementation’</a:t>
            </a:r>
          </a:p>
          <a:p>
            <a:pPr marL="0" indent="0">
              <a:buNone/>
            </a:pPr>
            <a:endParaRPr lang="en-GB" dirty="0"/>
          </a:p>
        </p:txBody>
      </p:sp>
    </p:spTree>
    <p:extLst>
      <p:ext uri="{BB962C8B-B14F-4D97-AF65-F5344CB8AC3E}">
        <p14:creationId xmlns:p14="http://schemas.microsoft.com/office/powerpoint/2010/main" val="1345530793"/>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29F8F0-F398-417E-ACAA-03A4BA1FEC3A}"/>
              </a:ext>
            </a:extLst>
          </p:cNvPr>
          <p:cNvSpPr>
            <a:spLocks noGrp="1"/>
          </p:cNvSpPr>
          <p:nvPr>
            <p:ph type="title"/>
          </p:nvPr>
        </p:nvSpPr>
        <p:spPr>
          <a:xfrm>
            <a:off x="838200" y="436267"/>
            <a:ext cx="10515600" cy="1325563"/>
          </a:xfrm>
        </p:spPr>
        <p:txBody>
          <a:bodyPr/>
          <a:lstStyle/>
          <a:p>
            <a:r>
              <a:rPr lang="en-GB" b="1" dirty="0"/>
              <a:t>Future Trends: 5 ways of working</a:t>
            </a:r>
          </a:p>
        </p:txBody>
      </p:sp>
      <p:sp>
        <p:nvSpPr>
          <p:cNvPr id="3" name="Content Placeholder 2">
            <a:extLst>
              <a:ext uri="{FF2B5EF4-FFF2-40B4-BE49-F238E27FC236}">
                <a16:creationId xmlns:a16="http://schemas.microsoft.com/office/drawing/2014/main" id="{3FD194E5-54F9-081E-FE92-F225B56EAD2F}"/>
              </a:ext>
            </a:extLst>
          </p:cNvPr>
          <p:cNvSpPr>
            <a:spLocks noGrp="1"/>
          </p:cNvSpPr>
          <p:nvPr>
            <p:ph idx="1"/>
          </p:nvPr>
        </p:nvSpPr>
        <p:spPr>
          <a:xfrm>
            <a:off x="742406" y="1407613"/>
            <a:ext cx="11449594" cy="4351338"/>
          </a:xfrm>
        </p:spPr>
        <p:txBody>
          <a:bodyPr>
            <a:normAutofit fontScale="92500"/>
          </a:bodyPr>
          <a:lstStyle/>
          <a:p>
            <a:pPr marL="0" indent="0" algn="l">
              <a:buNone/>
            </a:pPr>
            <a:r>
              <a:rPr lang="en-GB" sz="2400" b="0" i="0" dirty="0">
                <a:solidFill>
                  <a:srgbClr val="1F1F1F"/>
                </a:solidFill>
                <a:effectLst/>
                <a:latin typeface="Arial" panose="020B0604020202020204" pitchFamily="34" charset="0"/>
              </a:rPr>
              <a:t>The Future </a:t>
            </a:r>
            <a:r>
              <a:rPr lang="en-GB" sz="2400" dirty="0">
                <a:solidFill>
                  <a:srgbClr val="1F1F1F"/>
                </a:solidFill>
                <a:latin typeface="Arial" panose="020B0604020202020204" pitchFamily="34" charset="0"/>
              </a:rPr>
              <a:t>Trends report identifies</a:t>
            </a:r>
            <a:r>
              <a:rPr lang="en-GB" sz="2400" b="0" i="0" dirty="0">
                <a:solidFill>
                  <a:srgbClr val="1F1F1F"/>
                </a:solidFill>
                <a:effectLst/>
                <a:latin typeface="Arial" panose="020B0604020202020204" pitchFamily="34" charset="0"/>
              </a:rPr>
              <a:t> 5 ways of working that will enable organisations to make sure that when making their decisions they consider the impact they could have on people living their lives in Wales in the future.</a:t>
            </a:r>
          </a:p>
          <a:p>
            <a:pPr marL="0" indent="0" algn="l">
              <a:buNone/>
            </a:pPr>
            <a:endParaRPr lang="en-GB" sz="2400" b="0" i="0" dirty="0">
              <a:solidFill>
                <a:srgbClr val="1F1F1F"/>
              </a:solidFill>
              <a:effectLst/>
              <a:latin typeface="Arial" panose="020B0604020202020204" pitchFamily="34" charset="0"/>
            </a:endParaRPr>
          </a:p>
          <a:p>
            <a:pPr marL="0" indent="0" algn="l">
              <a:buNone/>
            </a:pPr>
            <a:r>
              <a:rPr lang="en-GB" sz="2400" b="0" i="0" dirty="0">
                <a:solidFill>
                  <a:srgbClr val="1F1F1F"/>
                </a:solidFill>
                <a:effectLst/>
                <a:latin typeface="Arial" panose="020B0604020202020204" pitchFamily="34" charset="0"/>
              </a:rPr>
              <a:t>Following the 5 ways of working will help everyone work better together, avoid repeating past mistakes and tackle some of the long-term challenges we are facing. These are:</a:t>
            </a:r>
          </a:p>
          <a:p>
            <a:pPr algn="l">
              <a:buFont typeface="Arial" panose="020B0604020202020204" pitchFamily="34" charset="0"/>
              <a:buChar char="•"/>
            </a:pPr>
            <a:r>
              <a:rPr lang="en-GB" sz="2400" b="0" i="0" dirty="0">
                <a:solidFill>
                  <a:srgbClr val="1F1F1F"/>
                </a:solidFill>
                <a:effectLst/>
                <a:latin typeface="Arial" panose="020B0604020202020204" pitchFamily="34" charset="0"/>
              </a:rPr>
              <a:t>Take account of the long term</a:t>
            </a:r>
          </a:p>
          <a:p>
            <a:pPr algn="l">
              <a:buFont typeface="Arial" panose="020B0604020202020204" pitchFamily="34" charset="0"/>
              <a:buChar char="•"/>
            </a:pPr>
            <a:r>
              <a:rPr lang="en-GB" sz="2400" b="0" i="0" dirty="0">
                <a:solidFill>
                  <a:srgbClr val="1F1F1F"/>
                </a:solidFill>
                <a:effectLst/>
                <a:latin typeface="Arial" panose="020B0604020202020204" pitchFamily="34" charset="0"/>
              </a:rPr>
              <a:t>Help to prevent problems occurring or getting worse</a:t>
            </a:r>
          </a:p>
          <a:p>
            <a:pPr algn="l">
              <a:buFont typeface="Arial" panose="020B0604020202020204" pitchFamily="34" charset="0"/>
              <a:buChar char="•"/>
            </a:pPr>
            <a:r>
              <a:rPr lang="en-GB" sz="2400" b="0" i="0" dirty="0">
                <a:solidFill>
                  <a:srgbClr val="1F1F1F"/>
                </a:solidFill>
                <a:effectLst/>
                <a:latin typeface="Arial" panose="020B0604020202020204" pitchFamily="34" charset="0"/>
              </a:rPr>
              <a:t>Take an integrated approach</a:t>
            </a:r>
          </a:p>
          <a:p>
            <a:pPr algn="l">
              <a:buFont typeface="Arial" panose="020B0604020202020204" pitchFamily="34" charset="0"/>
              <a:buChar char="•"/>
            </a:pPr>
            <a:r>
              <a:rPr lang="en-GB" sz="2400" b="0" i="0" dirty="0">
                <a:solidFill>
                  <a:srgbClr val="1F1F1F"/>
                </a:solidFill>
                <a:effectLst/>
                <a:latin typeface="Arial" panose="020B0604020202020204" pitchFamily="34" charset="0"/>
              </a:rPr>
              <a:t>Take a collaborative approach</a:t>
            </a:r>
          </a:p>
          <a:p>
            <a:pPr algn="l">
              <a:buFont typeface="Arial" panose="020B0604020202020204" pitchFamily="34" charset="0"/>
              <a:buChar char="•"/>
            </a:pPr>
            <a:r>
              <a:rPr lang="en-GB" sz="2400" b="0" i="0" dirty="0">
                <a:solidFill>
                  <a:srgbClr val="1F1F1F"/>
                </a:solidFill>
                <a:effectLst/>
                <a:latin typeface="Arial" panose="020B0604020202020204" pitchFamily="34" charset="0"/>
              </a:rPr>
              <a:t>Consider and involve people of all ages and diversity</a:t>
            </a:r>
          </a:p>
          <a:p>
            <a:endParaRPr lang="en-GB" dirty="0"/>
          </a:p>
        </p:txBody>
      </p:sp>
    </p:spTree>
    <p:extLst>
      <p:ext uri="{BB962C8B-B14F-4D97-AF65-F5344CB8AC3E}">
        <p14:creationId xmlns:p14="http://schemas.microsoft.com/office/powerpoint/2010/main" val="3490840907"/>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389390-CFA4-ADAD-F678-B9CF2B718DF2}"/>
              </a:ext>
            </a:extLst>
          </p:cNvPr>
          <p:cNvSpPr>
            <a:spLocks noGrp="1"/>
          </p:cNvSpPr>
          <p:nvPr>
            <p:ph type="title"/>
          </p:nvPr>
        </p:nvSpPr>
        <p:spPr/>
        <p:txBody>
          <a:bodyPr/>
          <a:lstStyle/>
          <a:p>
            <a:r>
              <a:rPr lang="en-GB" b="1" dirty="0"/>
              <a:t>Emerging challenges for leaders in the public sector</a:t>
            </a:r>
          </a:p>
        </p:txBody>
      </p:sp>
      <p:sp>
        <p:nvSpPr>
          <p:cNvPr id="3" name="Content Placeholder 2">
            <a:extLst>
              <a:ext uri="{FF2B5EF4-FFF2-40B4-BE49-F238E27FC236}">
                <a16:creationId xmlns:a16="http://schemas.microsoft.com/office/drawing/2014/main" id="{580FEAEB-E952-055D-2750-4879D0F93023}"/>
              </a:ext>
            </a:extLst>
          </p:cNvPr>
          <p:cNvSpPr>
            <a:spLocks noGrp="1"/>
          </p:cNvSpPr>
          <p:nvPr>
            <p:ph idx="1"/>
          </p:nvPr>
        </p:nvSpPr>
        <p:spPr>
          <a:xfrm>
            <a:off x="6786154" y="1690688"/>
            <a:ext cx="4997351" cy="948817"/>
          </a:xfrm>
        </p:spPr>
        <p:txBody>
          <a:bodyPr/>
          <a:lstStyle/>
          <a:p>
            <a:pPr marL="0" indent="0">
              <a:buNone/>
            </a:pPr>
            <a:r>
              <a:rPr lang="en-GB" dirty="0">
                <a:solidFill>
                  <a:srgbClr val="8E58B6"/>
                </a:solidFill>
                <a:hlinkClick r:id="rId2">
                  <a:extLst>
                    <a:ext uri="{A12FA001-AC4F-418D-AE19-62706E023703}">
                      <ahyp:hlinkClr xmlns:ahyp="http://schemas.microsoft.com/office/drawing/2018/hyperlinkcolor" val="tx"/>
                    </a:ext>
                  </a:extLst>
                </a:hlinkClick>
              </a:rPr>
              <a:t>Public sector challenges: 2024</a:t>
            </a:r>
            <a:endParaRPr lang="en-GB" dirty="0"/>
          </a:p>
        </p:txBody>
      </p:sp>
      <p:sp>
        <p:nvSpPr>
          <p:cNvPr id="4" name="TextBox 3">
            <a:extLst>
              <a:ext uri="{FF2B5EF4-FFF2-40B4-BE49-F238E27FC236}">
                <a16:creationId xmlns:a16="http://schemas.microsoft.com/office/drawing/2014/main" id="{9DC13F05-CD99-185F-8076-1D060956FD25}"/>
              </a:ext>
            </a:extLst>
          </p:cNvPr>
          <p:cNvSpPr txBox="1"/>
          <p:nvPr/>
        </p:nvSpPr>
        <p:spPr>
          <a:xfrm>
            <a:off x="838200" y="1511579"/>
            <a:ext cx="5873685" cy="4247317"/>
          </a:xfrm>
          <a:prstGeom prst="rect">
            <a:avLst/>
          </a:prstGeom>
          <a:noFill/>
        </p:spPr>
        <p:txBody>
          <a:bodyPr wrap="square" rtlCol="0">
            <a:spAutoFit/>
          </a:bodyPr>
          <a:lstStyle/>
          <a:p>
            <a:r>
              <a:rPr lang="en-GB" dirty="0"/>
              <a:t>As Wales has begun to stabilise following a period of significant uncertainty during the pandemic there are several challenges ahead:</a:t>
            </a:r>
          </a:p>
          <a:p>
            <a:endParaRPr lang="en-GB" dirty="0"/>
          </a:p>
          <a:p>
            <a:pPr marL="285750" indent="-285750">
              <a:buFont typeface="Arial" panose="020B0604020202020204" pitchFamily="34" charset="0"/>
              <a:buChar char="•"/>
            </a:pPr>
            <a:r>
              <a:rPr lang="en-GB" dirty="0"/>
              <a:t>Capacity &amp; change</a:t>
            </a:r>
          </a:p>
          <a:p>
            <a:pPr marL="285750" indent="-285750">
              <a:buFont typeface="Arial" panose="020B0604020202020204" pitchFamily="34" charset="0"/>
              <a:buChar char="•"/>
            </a:pPr>
            <a:r>
              <a:rPr lang="en-GB" dirty="0"/>
              <a:t>Digital transformation &amp; cyber threats</a:t>
            </a:r>
          </a:p>
          <a:p>
            <a:pPr marL="285750" indent="-285750">
              <a:buFont typeface="Arial" panose="020B0604020202020204" pitchFamily="34" charset="0"/>
              <a:buChar char="•"/>
            </a:pPr>
            <a:r>
              <a:rPr lang="en-GB" dirty="0"/>
              <a:t>Demands- on services &amp; budgets</a:t>
            </a:r>
          </a:p>
          <a:p>
            <a:pPr marL="285750" indent="-285750">
              <a:buFont typeface="Arial" panose="020B0604020202020204" pitchFamily="34" charset="0"/>
              <a:buChar char="•"/>
            </a:pPr>
            <a:r>
              <a:rPr lang="en-GB" dirty="0"/>
              <a:t>Resilience</a:t>
            </a:r>
          </a:p>
          <a:p>
            <a:pPr marL="285750" indent="-285750">
              <a:buFont typeface="Arial" panose="020B0604020202020204" pitchFamily="34" charset="0"/>
              <a:buChar char="•"/>
            </a:pPr>
            <a:r>
              <a:rPr lang="en-GB" dirty="0"/>
              <a:t>Social care &amp; health</a:t>
            </a:r>
          </a:p>
          <a:p>
            <a:pPr marL="285750" indent="-285750">
              <a:buFont typeface="Arial" panose="020B0604020202020204" pitchFamily="34" charset="0"/>
              <a:buChar char="•"/>
            </a:pPr>
            <a:endParaRPr lang="en-GB" dirty="0"/>
          </a:p>
          <a:p>
            <a:r>
              <a:rPr lang="en-GB" dirty="0"/>
              <a:t>As a youth worker many of these will have an impact on you &amp; your role within an organisation potentially impacted by the challenges</a:t>
            </a:r>
          </a:p>
          <a:p>
            <a:r>
              <a:rPr lang="en-GB" b="1" dirty="0"/>
              <a:t>Although the article refers to the public sector how will this impact on the third/ voluntary sector?</a:t>
            </a:r>
          </a:p>
        </p:txBody>
      </p:sp>
      <p:pic>
        <p:nvPicPr>
          <p:cNvPr id="3074" name="Picture 2" descr="Silhouetted office workers replaced by computer code.">
            <a:extLst>
              <a:ext uri="{FF2B5EF4-FFF2-40B4-BE49-F238E27FC236}">
                <a16:creationId xmlns:a16="http://schemas.microsoft.com/office/drawing/2014/main" id="{9D5E319B-3E04-1CF6-0BD3-0E9204011A6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86154" y="2754208"/>
            <a:ext cx="4635182" cy="261061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513716903"/>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9A8108-0288-8B4D-7BC2-50A6F1B1E4CD}"/>
              </a:ext>
            </a:extLst>
          </p:cNvPr>
          <p:cNvSpPr>
            <a:spLocks noGrp="1"/>
          </p:cNvSpPr>
          <p:nvPr>
            <p:ph type="title"/>
          </p:nvPr>
        </p:nvSpPr>
        <p:spPr>
          <a:xfrm>
            <a:off x="838200" y="365125"/>
            <a:ext cx="5257800" cy="1021223"/>
          </a:xfrm>
        </p:spPr>
        <p:txBody>
          <a:bodyPr/>
          <a:lstStyle/>
          <a:p>
            <a:r>
              <a:rPr lang="en-GB" b="1" dirty="0"/>
              <a:t>Leadership styles</a:t>
            </a:r>
          </a:p>
        </p:txBody>
      </p:sp>
      <p:pic>
        <p:nvPicPr>
          <p:cNvPr id="2050" name="Picture 2">
            <a:extLst>
              <a:ext uri="{FF2B5EF4-FFF2-40B4-BE49-F238E27FC236}">
                <a16:creationId xmlns:a16="http://schemas.microsoft.com/office/drawing/2014/main" id="{63BAF3CF-6870-1C82-D606-DA628B7AD45A}"/>
              </a:ext>
            </a:extLst>
          </p:cNvPr>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7205706" y="206477"/>
            <a:ext cx="4148094" cy="5530793"/>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D938A6F-461E-9A57-96B4-EB0BA7F1A9E9}"/>
              </a:ext>
            </a:extLst>
          </p:cNvPr>
          <p:cNvSpPr txBox="1"/>
          <p:nvPr/>
        </p:nvSpPr>
        <p:spPr>
          <a:xfrm>
            <a:off x="914400" y="1592827"/>
            <a:ext cx="5899355" cy="4247317"/>
          </a:xfrm>
          <a:prstGeom prst="rect">
            <a:avLst/>
          </a:prstGeom>
          <a:noFill/>
        </p:spPr>
        <p:txBody>
          <a:bodyPr wrap="square" rtlCol="0">
            <a:spAutoFit/>
          </a:bodyPr>
          <a:lstStyle/>
          <a:p>
            <a:r>
              <a:rPr lang="en-GB" dirty="0"/>
              <a:t>As you develop your leadership confidence, managing the challenges identified such as funding, pressures &amp; collaboration you will utilise a multitude of styles. </a:t>
            </a:r>
          </a:p>
          <a:p>
            <a:endParaRPr lang="en-GB" dirty="0"/>
          </a:p>
          <a:p>
            <a:pPr marL="285750" indent="-285750">
              <a:buFont typeface="Arial" panose="020B0604020202020204" pitchFamily="34" charset="0"/>
              <a:buChar char="•"/>
            </a:pPr>
            <a:r>
              <a:rPr lang="en-GB" dirty="0"/>
              <a:t>Adaptive</a:t>
            </a:r>
          </a:p>
          <a:p>
            <a:pPr marL="285750" indent="-285750">
              <a:buFont typeface="Arial" panose="020B0604020202020204" pitchFamily="34" charset="0"/>
              <a:buChar char="•"/>
            </a:pPr>
            <a:r>
              <a:rPr lang="en-GB" dirty="0"/>
              <a:t>Coaching</a:t>
            </a:r>
          </a:p>
          <a:p>
            <a:pPr marL="285750" indent="-285750">
              <a:buFont typeface="Arial" panose="020B0604020202020204" pitchFamily="34" charset="0"/>
              <a:buChar char="•"/>
            </a:pPr>
            <a:r>
              <a:rPr lang="en-GB" dirty="0"/>
              <a:t>Inspirational</a:t>
            </a:r>
          </a:p>
          <a:p>
            <a:pPr marL="285750" indent="-285750">
              <a:buFont typeface="Arial" panose="020B0604020202020204" pitchFamily="34" charset="0"/>
              <a:buChar char="•"/>
            </a:pPr>
            <a:r>
              <a:rPr lang="en-GB" dirty="0"/>
              <a:t>Servant</a:t>
            </a:r>
          </a:p>
          <a:p>
            <a:pPr marL="285750" indent="-285750">
              <a:buFont typeface="Arial" panose="020B0604020202020204" pitchFamily="34" charset="0"/>
              <a:buChar char="•"/>
            </a:pPr>
            <a:r>
              <a:rPr lang="en-GB" dirty="0"/>
              <a:t>Transactional</a:t>
            </a:r>
          </a:p>
          <a:p>
            <a:pPr marL="285750" indent="-285750">
              <a:buFont typeface="Arial" panose="020B0604020202020204" pitchFamily="34" charset="0"/>
              <a:buChar char="•"/>
            </a:pPr>
            <a:r>
              <a:rPr lang="en-GB" dirty="0"/>
              <a:t>Autocratic</a:t>
            </a:r>
          </a:p>
          <a:p>
            <a:pPr marL="285750" indent="-285750">
              <a:buFont typeface="Arial" panose="020B0604020202020204" pitchFamily="34" charset="0"/>
              <a:buChar char="•"/>
            </a:pPr>
            <a:r>
              <a:rPr lang="en-GB" dirty="0"/>
              <a:t>Democratic</a:t>
            </a:r>
          </a:p>
          <a:p>
            <a:pPr marL="285750" indent="-285750">
              <a:buFont typeface="Arial" panose="020B0604020202020204" pitchFamily="34" charset="0"/>
              <a:buChar char="•"/>
            </a:pPr>
            <a:r>
              <a:rPr lang="en-GB" dirty="0" err="1"/>
              <a:t>Lassiez</a:t>
            </a:r>
            <a:r>
              <a:rPr lang="en-GB" dirty="0"/>
              <a:t> Faire</a:t>
            </a:r>
          </a:p>
          <a:p>
            <a:pPr marL="285750" indent="-285750">
              <a:buFont typeface="Arial" panose="020B0604020202020204" pitchFamily="34" charset="0"/>
              <a:buChar char="•"/>
            </a:pPr>
            <a:r>
              <a:rPr lang="en-GB" dirty="0"/>
              <a:t>Strategic</a:t>
            </a:r>
          </a:p>
          <a:p>
            <a:pPr marL="285750" indent="-285750">
              <a:buFont typeface="Arial" panose="020B0604020202020204" pitchFamily="34" charset="0"/>
              <a:buChar char="•"/>
            </a:pPr>
            <a:r>
              <a:rPr lang="en-GB" dirty="0"/>
              <a:t>Transformational</a:t>
            </a:r>
          </a:p>
          <a:p>
            <a:pPr marL="285750" indent="-285750">
              <a:buFont typeface="Arial" panose="020B0604020202020204" pitchFamily="34" charset="0"/>
              <a:buChar char="•"/>
            </a:pPr>
            <a:endParaRPr lang="en-GB" dirty="0"/>
          </a:p>
        </p:txBody>
      </p:sp>
    </p:spTree>
    <p:extLst>
      <p:ext uri="{BB962C8B-B14F-4D97-AF65-F5344CB8AC3E}">
        <p14:creationId xmlns:p14="http://schemas.microsoft.com/office/powerpoint/2010/main" val="3088038271"/>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9CFCA7F-75D7-4ABC-9DE5-036556E4135B}"/>
              </a:ext>
            </a:extLst>
          </p:cNvPr>
          <p:cNvSpPr>
            <a:spLocks noGrp="1"/>
          </p:cNvSpPr>
          <p:nvPr>
            <p:ph type="title"/>
          </p:nvPr>
        </p:nvSpPr>
        <p:spPr>
          <a:xfrm>
            <a:off x="838200" y="365125"/>
            <a:ext cx="10515600" cy="992335"/>
          </a:xfrm>
        </p:spPr>
        <p:txBody>
          <a:bodyPr/>
          <a:lstStyle/>
          <a:p>
            <a:r>
              <a:rPr lang="en-GB" b="1" dirty="0"/>
              <a:t>References</a:t>
            </a:r>
          </a:p>
        </p:txBody>
      </p:sp>
      <p:sp>
        <p:nvSpPr>
          <p:cNvPr id="3" name="Content Placeholder 2">
            <a:extLst>
              <a:ext uri="{FF2B5EF4-FFF2-40B4-BE49-F238E27FC236}">
                <a16:creationId xmlns:a16="http://schemas.microsoft.com/office/drawing/2014/main" id="{7E5296E3-D5E1-7950-1FCA-1E70F06BAE9E}"/>
              </a:ext>
            </a:extLst>
          </p:cNvPr>
          <p:cNvSpPr>
            <a:spLocks noGrp="1"/>
          </p:cNvSpPr>
          <p:nvPr>
            <p:ph idx="1"/>
          </p:nvPr>
        </p:nvSpPr>
        <p:spPr>
          <a:xfrm>
            <a:off x="838200" y="1495687"/>
            <a:ext cx="10515600" cy="4351338"/>
          </a:xfrm>
        </p:spPr>
        <p:txBody>
          <a:bodyPr>
            <a:normAutofit fontScale="62500" lnSpcReduction="20000"/>
          </a:bodyPr>
          <a:lstStyle/>
          <a:p>
            <a:r>
              <a:rPr lang="en-GB" dirty="0"/>
              <a:t>Future Trends Report (WG); </a:t>
            </a:r>
            <a:r>
              <a:rPr lang="en-GB" dirty="0">
                <a:hlinkClick r:id="rId2"/>
              </a:rPr>
              <a:t>https://www.gov.wales/future-trends-2021-html</a:t>
            </a:r>
            <a:r>
              <a:rPr lang="en-GB" dirty="0"/>
              <a:t> (accessed 01.12.2023)</a:t>
            </a:r>
          </a:p>
          <a:p>
            <a:r>
              <a:rPr lang="en-GB" dirty="0"/>
              <a:t>Harris, J. &amp; Ingram, G. Delivering Good Youth Work (2001), Russel House Publishing, Dorset</a:t>
            </a:r>
          </a:p>
          <a:p>
            <a:r>
              <a:rPr lang="en-GB" dirty="0"/>
              <a:t>Hine, J. &amp; Wood, J. Work with young people: Theory &amp; Policy for Practice (2010). Sage, London</a:t>
            </a:r>
          </a:p>
          <a:p>
            <a:r>
              <a:rPr lang="en-GB" dirty="0">
                <a:hlinkClick r:id="rId3"/>
              </a:rPr>
              <a:t>https://research.senedd.wales/research-articles/under-pressure-how-are-local-government-services-changing/</a:t>
            </a:r>
            <a:r>
              <a:rPr lang="en-GB" dirty="0"/>
              <a:t> (accessed 01.12.2023)</a:t>
            </a:r>
          </a:p>
          <a:p>
            <a:endParaRPr lang="en-GB" dirty="0"/>
          </a:p>
          <a:p>
            <a:r>
              <a:rPr lang="en-GB" dirty="0">
                <a:hlinkClick r:id="rId4"/>
              </a:rPr>
              <a:t>https://www.economicsobservatory.com/what-are-the-big-economic-challenges-facing-the-new-welsh-government</a:t>
            </a:r>
            <a:r>
              <a:rPr lang="en-GB" dirty="0"/>
              <a:t> (accessed 02.12.2023)</a:t>
            </a:r>
          </a:p>
          <a:p>
            <a:endParaRPr lang="en-GB" dirty="0"/>
          </a:p>
          <a:p>
            <a:r>
              <a:rPr lang="en-GB" dirty="0">
                <a:hlinkClick r:id="rId5"/>
              </a:rPr>
              <a:t>https://www.openaccessgovernment.org/public-sector-trend-predictions-2024-addressing-challenges-and-embracing-innovation/170807/</a:t>
            </a:r>
            <a:r>
              <a:rPr lang="en-GB" dirty="0"/>
              <a:t> (accessed 01.12.2023)</a:t>
            </a:r>
          </a:p>
          <a:p>
            <a:endParaRPr lang="en-GB" dirty="0"/>
          </a:p>
          <a:p>
            <a:r>
              <a:rPr lang="en-GB" dirty="0">
                <a:hlinkClick r:id="rId6"/>
              </a:rPr>
              <a:t>https://www.theguardian.com/society/2021/sep/16/youth-services-in-england-and-wales-face-being-decimated</a:t>
            </a:r>
            <a:r>
              <a:rPr lang="en-GB" dirty="0"/>
              <a:t> (accessed 03.12.2023)</a:t>
            </a:r>
          </a:p>
          <a:p>
            <a:endParaRPr lang="en-GB" dirty="0"/>
          </a:p>
          <a:p>
            <a:endParaRPr lang="en-GB" dirty="0"/>
          </a:p>
        </p:txBody>
      </p:sp>
    </p:spTree>
    <p:extLst>
      <p:ext uri="{BB962C8B-B14F-4D97-AF65-F5344CB8AC3E}">
        <p14:creationId xmlns:p14="http://schemas.microsoft.com/office/powerpoint/2010/main" val="270038887"/>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C792C66773FE7643B8530DD3E31090EC" ma:contentTypeVersion="11" ma:contentTypeDescription="Create a new document." ma:contentTypeScope="" ma:versionID="ff9b2fbe9be095e2eaa222a933d461df">
  <xsd:schema xmlns:xsd="http://www.w3.org/2001/XMLSchema" xmlns:xs="http://www.w3.org/2001/XMLSchema" xmlns:p="http://schemas.microsoft.com/office/2006/metadata/properties" xmlns:ns3="bf3c2fb5-1f45-4bdb-adfb-71676cf70d4e" xmlns:ns4="21ccedd5-c0d4-48cc-a828-b974c5086807" targetNamespace="http://schemas.microsoft.com/office/2006/metadata/properties" ma:root="true" ma:fieldsID="467a57d6c946e6bdaae8fc993eaa94a1" ns3:_="" ns4:_="">
    <xsd:import namespace="bf3c2fb5-1f45-4bdb-adfb-71676cf70d4e"/>
    <xsd:import namespace="21ccedd5-c0d4-48cc-a828-b974c5086807"/>
    <xsd:element name="properties">
      <xsd:complexType>
        <xsd:sequence>
          <xsd:element name="documentManagement">
            <xsd:complexType>
              <xsd:all>
                <xsd:element ref="ns3:MediaServiceMetadata" minOccurs="0"/>
                <xsd:element ref="ns3:MediaServiceFastMetadata" minOccurs="0"/>
                <xsd:element ref="ns3:MediaServiceObjectDetectorVersions" minOccurs="0"/>
                <xsd:element ref="ns3:MediaServiceDateTaken" minOccurs="0"/>
                <xsd:element ref="ns3:MediaServiceSystemTags" minOccurs="0"/>
                <xsd:element ref="ns3:MediaServiceOCR" minOccurs="0"/>
                <xsd:element ref="ns3:MediaServiceGenerationTime" minOccurs="0"/>
                <xsd:element ref="ns3:MediaServiceEventHashCode"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f3c2fb5-1f45-4bdb-adfb-71676cf70d4e"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bjectDetectorVersions" ma:index="10" nillable="true" ma:displayName="MediaServiceObjectDetectorVersions" ma:hidden="true" ma:indexed="true" ma:internalName="MediaServiceObjectDetectorVersions" ma:readOnly="true">
      <xsd:simpleType>
        <xsd:restriction base="dms:Text"/>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ystemTags" ma:index="12" nillable="true" ma:displayName="MediaServiceSystemTags" ma:hidden="true" ma:internalName="MediaServiceSystemTags" ma:readOnly="true">
      <xsd:simpleType>
        <xsd:restriction base="dms:Note"/>
      </xsd:simpleType>
    </xsd:element>
    <xsd:element name="MediaServiceOCR" ma:index="13" nillable="true" ma:displayName="Extracted Text" ma:internalName="MediaServiceOCR" ma:readOnly="true">
      <xsd:simpleType>
        <xsd:restriction base="dms:Note">
          <xsd:maxLength value="255"/>
        </xsd:restriction>
      </xsd:simpleType>
    </xsd:element>
    <xsd:element name="MediaServiceGenerationTime" ma:index="14" nillable="true" ma:displayName="MediaServiceGenerationTime" ma:hidden="true" ma:internalName="MediaServiceGenerationTime" ma:readOnly="true">
      <xsd:simpleType>
        <xsd:restriction base="dms:Text"/>
      </xsd:simpleType>
    </xsd:element>
    <xsd:element name="MediaServiceEventHashCode" ma:index="15"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21ccedd5-c0d4-48cc-a828-b974c5086807" elementFormDefault="qualified">
    <xsd:import namespace="http://schemas.microsoft.com/office/2006/documentManagement/types"/>
    <xsd:import namespace="http://schemas.microsoft.com/office/infopath/2007/PartnerControls"/>
    <xsd:element name="SharedWithUsers" ma:index="16"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7" nillable="true" ma:displayName="Shared With Details" ma:internalName="SharedWithDetails" ma:readOnly="true">
      <xsd:simpleType>
        <xsd:restriction base="dms:Note">
          <xsd:maxLength value="255"/>
        </xsd:restriction>
      </xsd:simpleType>
    </xsd:element>
    <xsd:element name="SharingHintHash" ma:index="18"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CDDBB83-77C1-4099-A0AA-289882E745E2}">
  <ds:schemaRefs>
    <ds:schemaRef ds:uri="http://schemas.microsoft.com/office/2006/documentManagement/types"/>
    <ds:schemaRef ds:uri="bf3c2fb5-1f45-4bdb-adfb-71676cf70d4e"/>
    <ds:schemaRef ds:uri="http://www.w3.org/XML/1998/namespace"/>
    <ds:schemaRef ds:uri="http://schemas.microsoft.com/office/2006/metadata/properties"/>
    <ds:schemaRef ds:uri="http://purl.org/dc/terms/"/>
    <ds:schemaRef ds:uri="http://purl.org/dc/dcmitype/"/>
    <ds:schemaRef ds:uri="http://purl.org/dc/elements/1.1/"/>
    <ds:schemaRef ds:uri="http://schemas.openxmlformats.org/package/2006/metadata/core-properties"/>
    <ds:schemaRef ds:uri="http://schemas.microsoft.com/office/infopath/2007/PartnerControls"/>
    <ds:schemaRef ds:uri="21ccedd5-c0d4-48cc-a828-b974c5086807"/>
  </ds:schemaRefs>
</ds:datastoreItem>
</file>

<file path=customXml/itemProps2.xml><?xml version="1.0" encoding="utf-8"?>
<ds:datastoreItem xmlns:ds="http://schemas.openxmlformats.org/officeDocument/2006/customXml" ds:itemID="{B5BE81BC-5AFB-4321-9AEA-858DC4D5417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f3c2fb5-1f45-4bdb-adfb-71676cf70d4e"/>
    <ds:schemaRef ds:uri="21ccedd5-c0d4-48cc-a828-b974c5086807"/>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985E107D-FF48-48A3-AB38-F282D178FC12}">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
  <TotalTime>0</TotalTime>
  <Words>3209</Words>
  <Application>Microsoft Office PowerPoint</Application>
  <PresentationFormat>Widescreen</PresentationFormat>
  <Paragraphs>291</Paragraphs>
  <Slides>36</Slides>
  <Notes>7</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36</vt:i4>
      </vt:variant>
    </vt:vector>
  </HeadingPairs>
  <TitlesOfParts>
    <vt:vector size="44" baseType="lpstr">
      <vt:lpstr>Arial</vt:lpstr>
      <vt:lpstr>Asap</vt:lpstr>
      <vt:lpstr>Calibri</vt:lpstr>
      <vt:lpstr>Courier New</vt:lpstr>
      <vt:lpstr>Euphemia</vt:lpstr>
      <vt:lpstr>Segoe UI</vt:lpstr>
      <vt:lpstr>Symbol</vt:lpstr>
      <vt:lpstr>Office Theme</vt:lpstr>
      <vt:lpstr>Supervision, Leadership and Management for Professionals: ECYW7003 </vt:lpstr>
      <vt:lpstr> </vt:lpstr>
      <vt:lpstr> </vt:lpstr>
      <vt:lpstr>By the end of today we will….</vt:lpstr>
      <vt:lpstr>What did we learn last week?</vt:lpstr>
      <vt:lpstr>PowerPoint Presentation</vt:lpstr>
      <vt:lpstr>Assessment Question:  Supervision and Management Portfolio  </vt:lpstr>
      <vt:lpstr>A manager- reminder</vt:lpstr>
      <vt:lpstr>Management</vt:lpstr>
      <vt:lpstr>Presentations</vt:lpstr>
      <vt:lpstr>Task 1: Young people and ‘anti-social behaviour’ in the community </vt:lpstr>
      <vt:lpstr>Task 2:  Closure of community youth centre &amp; amalgamation with neighbouring community project  </vt:lpstr>
      <vt:lpstr>Task 4:   Rural community outreach provision   </vt:lpstr>
      <vt:lpstr>   Task 5:   Overseas residential visit    </vt:lpstr>
      <vt:lpstr>   Task 6:   New youth centre     </vt:lpstr>
      <vt:lpstr>Presentation review</vt:lpstr>
      <vt:lpstr>Challenges of leading &amp; managing </vt:lpstr>
      <vt:lpstr>Principled pragmatic approach</vt:lpstr>
      <vt:lpstr>Judgement Day</vt:lpstr>
      <vt:lpstr>Current challenges for youth services</vt:lpstr>
      <vt:lpstr>Current challenges of leaders in the public sector</vt:lpstr>
      <vt:lpstr>Budget reductions</vt:lpstr>
      <vt:lpstr>PowerPoint Presentation</vt:lpstr>
      <vt:lpstr>In summary</vt:lpstr>
      <vt:lpstr>PowerPoint Presentation</vt:lpstr>
      <vt:lpstr>Funding sources &amp; barriers</vt:lpstr>
      <vt:lpstr>Funding sources &amp; barriers</vt:lpstr>
      <vt:lpstr>Cooperative vs Collaborative</vt:lpstr>
      <vt:lpstr>Wellbeing of Future Generations  Act</vt:lpstr>
      <vt:lpstr>Long term planning</vt:lpstr>
      <vt:lpstr>Future trends: Mega trends</vt:lpstr>
      <vt:lpstr>Better Futures Wales: Community Foresight project</vt:lpstr>
      <vt:lpstr>Future Trends: 5 ways of working</vt:lpstr>
      <vt:lpstr>Emerging challenges for leaders in the public sector</vt:lpstr>
      <vt:lpstr>Leadership styles</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2023-12-03T13:43:28Z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0x010100C792C66773FE7643B8530DD3E31090EC</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