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46"/>
  </p:notesMasterIdLst>
  <p:sldIdLst>
    <p:sldId id="259" r:id="rId10"/>
    <p:sldId id="260" r:id="rId11"/>
    <p:sldId id="257" r:id="rId12"/>
    <p:sldId id="261" r:id="rId13"/>
    <p:sldId id="262" r:id="rId14"/>
    <p:sldId id="263" r:id="rId15"/>
    <p:sldId id="264" r:id="rId16"/>
    <p:sldId id="265" r:id="rId17"/>
    <p:sldId id="266" r:id="rId18"/>
    <p:sldId id="267" r:id="rId19"/>
    <p:sldId id="270" r:id="rId20"/>
    <p:sldId id="269" r:id="rId21"/>
    <p:sldId id="271" r:id="rId22"/>
    <p:sldId id="272" r:id="rId23"/>
    <p:sldId id="279" r:id="rId24"/>
    <p:sldId id="258" r:id="rId25"/>
    <p:sldId id="277"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73" r:id="rId41"/>
    <p:sldId id="274" r:id="rId42"/>
    <p:sldId id="275" r:id="rId43"/>
    <p:sldId id="276" r:id="rId44"/>
    <p:sldId id="25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84279C-0F4A-7EC3-9AB6-8271893CE181}" v="3194" dt="2024-05-09T21:39:46.144"/>
    <p1510:client id="{A5DB3EDC-F409-51C4-E6DF-67E5011AA78C}" v="303" dt="2024-05-09T22:14:15.627"/>
    <p1510:client id="{BCD3285E-7CE1-B512-F074-222D2A945C30}" v="42" dt="2024-05-09T15:56:31.4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78762" autoAdjust="0"/>
  </p:normalViewPr>
  <p:slideViewPr>
    <p:cSldViewPr snapToGrid="0" snapToObjects="1">
      <p:cViewPr varScale="1">
        <p:scale>
          <a:sx n="50" d="100"/>
          <a:sy n="50" d="100"/>
        </p:scale>
        <p:origin x="138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viewProps" Target="viewProps.xml"/><Relationship Id="rId8" Type="http://schemas.openxmlformats.org/officeDocument/2006/relationships/slideMaster" Target="slideMasters/slideMaster6.xml"/><Relationship Id="rId51" Type="http://schemas.microsoft.com/office/2015/10/relationships/revisionInfo" Target="revisionInfo.xml"/><Relationship Id="rId3" Type="http://schemas.openxmlformats.org/officeDocument/2006/relationships/slideMaster" Target="slideMasters/slideMaster1.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notesMaster" Target="notesMasters/notesMaster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customXml" Target="../customXml/item1.xml"/><Relationship Id="rId6" Type="http://schemas.openxmlformats.org/officeDocument/2006/relationships/slideMaster" Target="slideMasters/slideMaster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78B388-1030-48BC-94B6-B65E4831EDB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415F8CC-C375-4A74-B28A-2140D9E89CF7}">
      <dgm:prSet phldrT="[Text]" phldr="0"/>
      <dgm:spPr/>
      <dgm:t>
        <a:bodyPr/>
        <a:lstStyle/>
        <a:p>
          <a:pPr rtl="0"/>
          <a:r>
            <a:rPr lang="en-US" dirty="0">
              <a:latin typeface="Calibri Light" panose="020F0302020204030204"/>
            </a:rPr>
            <a:t>Check the feedback from our previous modules. </a:t>
          </a:r>
          <a:endParaRPr lang="en-US" dirty="0"/>
        </a:p>
      </dgm:t>
    </dgm:pt>
    <dgm:pt modelId="{6F52907D-924C-4006-85B3-0012AB655016}" type="parTrans" cxnId="{92DBED18-A093-4873-8496-22D25F717FCE}">
      <dgm:prSet/>
      <dgm:spPr/>
      <dgm:t>
        <a:bodyPr/>
        <a:lstStyle/>
        <a:p>
          <a:endParaRPr lang="en-US"/>
        </a:p>
      </dgm:t>
    </dgm:pt>
    <dgm:pt modelId="{F3E2EF47-45EB-4AC6-8B08-222BDCD58692}" type="sibTrans" cxnId="{92DBED18-A093-4873-8496-22D25F717FCE}">
      <dgm:prSet/>
      <dgm:spPr/>
      <dgm:t>
        <a:bodyPr/>
        <a:lstStyle/>
        <a:p>
          <a:endParaRPr lang="en-US"/>
        </a:p>
      </dgm:t>
    </dgm:pt>
    <dgm:pt modelId="{3A2314F7-4B95-4CB3-A9D1-8AE119B137C9}">
      <dgm:prSet phldrT="[Text]" phldr="0"/>
      <dgm:spPr/>
      <dgm:t>
        <a:bodyPr/>
        <a:lstStyle/>
        <a:p>
          <a:pPr rtl="0"/>
          <a:r>
            <a:rPr lang="en-US" dirty="0">
              <a:latin typeface="Calibri Light" panose="020F0302020204030204"/>
            </a:rPr>
            <a:t>Provide an overview of the BMHP5019_BIRM module. </a:t>
          </a:r>
          <a:endParaRPr lang="en-US" dirty="0"/>
        </a:p>
      </dgm:t>
    </dgm:pt>
    <dgm:pt modelId="{7E873851-536A-4629-9E3E-605E73CE0D16}" type="parTrans" cxnId="{5B78C660-5D12-49A1-B9A8-AA0E9557BCCE}">
      <dgm:prSet/>
      <dgm:spPr/>
      <dgm:t>
        <a:bodyPr/>
        <a:lstStyle/>
        <a:p>
          <a:endParaRPr lang="en-US"/>
        </a:p>
      </dgm:t>
    </dgm:pt>
    <dgm:pt modelId="{0C23FF0A-4834-4A65-A430-E28ACB7FBBD7}" type="sibTrans" cxnId="{5B78C660-5D12-49A1-B9A8-AA0E9557BCCE}">
      <dgm:prSet/>
      <dgm:spPr/>
      <dgm:t>
        <a:bodyPr/>
        <a:lstStyle/>
        <a:p>
          <a:endParaRPr lang="en-US"/>
        </a:p>
      </dgm:t>
    </dgm:pt>
    <dgm:pt modelId="{24281F1A-0753-4837-8C14-B681A5C927D3}">
      <dgm:prSet phldrT="[Text]" phldr="0"/>
      <dgm:spPr/>
      <dgm:t>
        <a:bodyPr/>
        <a:lstStyle/>
        <a:p>
          <a:pPr rtl="0"/>
          <a:r>
            <a:rPr lang="en-US" dirty="0">
              <a:latin typeface="Calibri Light" panose="020F0302020204030204"/>
            </a:rPr>
            <a:t>Introduce the concept and purpose of research.</a:t>
          </a:r>
          <a:endParaRPr lang="en-US" dirty="0"/>
        </a:p>
      </dgm:t>
    </dgm:pt>
    <dgm:pt modelId="{7F86F38A-579D-4951-961C-EE7408009243}" type="parTrans" cxnId="{1481E246-A824-4953-B27A-FF9BFB0B4B6D}">
      <dgm:prSet/>
      <dgm:spPr/>
      <dgm:t>
        <a:bodyPr/>
        <a:lstStyle/>
        <a:p>
          <a:endParaRPr lang="en-US"/>
        </a:p>
      </dgm:t>
    </dgm:pt>
    <dgm:pt modelId="{CED08879-F0F5-43CE-BA48-95ED65A394A3}" type="sibTrans" cxnId="{1481E246-A824-4953-B27A-FF9BFB0B4B6D}">
      <dgm:prSet/>
      <dgm:spPr/>
      <dgm:t>
        <a:bodyPr/>
        <a:lstStyle/>
        <a:p>
          <a:endParaRPr lang="en-US"/>
        </a:p>
      </dgm:t>
    </dgm:pt>
    <dgm:pt modelId="{557DA824-FC2D-4915-A767-17BA8430A9FE}" type="pres">
      <dgm:prSet presAssocID="{9E78B388-1030-48BC-94B6-B65E4831EDB5}" presName="diagram" presStyleCnt="0">
        <dgm:presLayoutVars>
          <dgm:dir/>
          <dgm:resizeHandles val="exact"/>
        </dgm:presLayoutVars>
      </dgm:prSet>
      <dgm:spPr/>
    </dgm:pt>
    <dgm:pt modelId="{0A262B13-B0B1-4820-9051-1824C8EC9699}" type="pres">
      <dgm:prSet presAssocID="{A415F8CC-C375-4A74-B28A-2140D9E89CF7}" presName="node" presStyleLbl="node1" presStyleIdx="0" presStyleCnt="3">
        <dgm:presLayoutVars>
          <dgm:bulletEnabled val="1"/>
        </dgm:presLayoutVars>
      </dgm:prSet>
      <dgm:spPr/>
    </dgm:pt>
    <dgm:pt modelId="{A8E1D932-46FA-48BB-B2FD-FF921213646D}" type="pres">
      <dgm:prSet presAssocID="{F3E2EF47-45EB-4AC6-8B08-222BDCD58692}" presName="sibTrans" presStyleCnt="0"/>
      <dgm:spPr/>
    </dgm:pt>
    <dgm:pt modelId="{F5963013-E7A3-4FC3-94FD-330B601F3C83}" type="pres">
      <dgm:prSet presAssocID="{3A2314F7-4B95-4CB3-A9D1-8AE119B137C9}" presName="node" presStyleLbl="node1" presStyleIdx="1" presStyleCnt="3">
        <dgm:presLayoutVars>
          <dgm:bulletEnabled val="1"/>
        </dgm:presLayoutVars>
      </dgm:prSet>
      <dgm:spPr/>
    </dgm:pt>
    <dgm:pt modelId="{66902F6B-FB5E-495C-BC2E-AF49332DD84C}" type="pres">
      <dgm:prSet presAssocID="{0C23FF0A-4834-4A65-A430-E28ACB7FBBD7}" presName="sibTrans" presStyleCnt="0"/>
      <dgm:spPr/>
    </dgm:pt>
    <dgm:pt modelId="{010A2094-B498-4FB7-991F-3AD30039E998}" type="pres">
      <dgm:prSet presAssocID="{24281F1A-0753-4837-8C14-B681A5C927D3}" presName="node" presStyleLbl="node1" presStyleIdx="2" presStyleCnt="3">
        <dgm:presLayoutVars>
          <dgm:bulletEnabled val="1"/>
        </dgm:presLayoutVars>
      </dgm:prSet>
      <dgm:spPr/>
    </dgm:pt>
  </dgm:ptLst>
  <dgm:cxnLst>
    <dgm:cxn modelId="{92DBED18-A093-4873-8496-22D25F717FCE}" srcId="{9E78B388-1030-48BC-94B6-B65E4831EDB5}" destId="{A415F8CC-C375-4A74-B28A-2140D9E89CF7}" srcOrd="0" destOrd="0" parTransId="{6F52907D-924C-4006-85B3-0012AB655016}" sibTransId="{F3E2EF47-45EB-4AC6-8B08-222BDCD58692}"/>
    <dgm:cxn modelId="{5B78C660-5D12-49A1-B9A8-AA0E9557BCCE}" srcId="{9E78B388-1030-48BC-94B6-B65E4831EDB5}" destId="{3A2314F7-4B95-4CB3-A9D1-8AE119B137C9}" srcOrd="1" destOrd="0" parTransId="{7E873851-536A-4629-9E3E-605E73CE0D16}" sibTransId="{0C23FF0A-4834-4A65-A430-E28ACB7FBBD7}"/>
    <dgm:cxn modelId="{1481E246-A824-4953-B27A-FF9BFB0B4B6D}" srcId="{9E78B388-1030-48BC-94B6-B65E4831EDB5}" destId="{24281F1A-0753-4837-8C14-B681A5C927D3}" srcOrd="2" destOrd="0" parTransId="{7F86F38A-579D-4951-961C-EE7408009243}" sibTransId="{CED08879-F0F5-43CE-BA48-95ED65A394A3}"/>
    <dgm:cxn modelId="{141EBB51-DF53-441E-AE54-5A8E61E0290C}" type="presOf" srcId="{24281F1A-0753-4837-8C14-B681A5C927D3}" destId="{010A2094-B498-4FB7-991F-3AD30039E998}" srcOrd="0" destOrd="0" presId="urn:microsoft.com/office/officeart/2005/8/layout/default"/>
    <dgm:cxn modelId="{3053D0A0-33F2-443E-B7BB-65C893FA3B60}" type="presOf" srcId="{A415F8CC-C375-4A74-B28A-2140D9E89CF7}" destId="{0A262B13-B0B1-4820-9051-1824C8EC9699}" srcOrd="0" destOrd="0" presId="urn:microsoft.com/office/officeart/2005/8/layout/default"/>
    <dgm:cxn modelId="{3FE266A4-F608-4DC6-B426-D57699F26ECE}" type="presOf" srcId="{3A2314F7-4B95-4CB3-A9D1-8AE119B137C9}" destId="{F5963013-E7A3-4FC3-94FD-330B601F3C83}" srcOrd="0" destOrd="0" presId="urn:microsoft.com/office/officeart/2005/8/layout/default"/>
    <dgm:cxn modelId="{34C791B8-1FD8-43FC-8632-971378A747C9}" type="presOf" srcId="{9E78B388-1030-48BC-94B6-B65E4831EDB5}" destId="{557DA824-FC2D-4915-A767-17BA8430A9FE}" srcOrd="0" destOrd="0" presId="urn:microsoft.com/office/officeart/2005/8/layout/default"/>
    <dgm:cxn modelId="{CD82E45B-211F-4484-9682-AE2F3483EA61}" type="presParOf" srcId="{557DA824-FC2D-4915-A767-17BA8430A9FE}" destId="{0A262B13-B0B1-4820-9051-1824C8EC9699}" srcOrd="0" destOrd="0" presId="urn:microsoft.com/office/officeart/2005/8/layout/default"/>
    <dgm:cxn modelId="{6D9E6B82-14C4-4678-97FF-A2C596917C05}" type="presParOf" srcId="{557DA824-FC2D-4915-A767-17BA8430A9FE}" destId="{A8E1D932-46FA-48BB-B2FD-FF921213646D}" srcOrd="1" destOrd="0" presId="urn:microsoft.com/office/officeart/2005/8/layout/default"/>
    <dgm:cxn modelId="{1E7B8747-829A-4A43-94EF-838337A673C4}" type="presParOf" srcId="{557DA824-FC2D-4915-A767-17BA8430A9FE}" destId="{F5963013-E7A3-4FC3-94FD-330B601F3C83}" srcOrd="2" destOrd="0" presId="urn:microsoft.com/office/officeart/2005/8/layout/default"/>
    <dgm:cxn modelId="{3223BA56-05A4-49CC-AA52-0EE373672B4B}" type="presParOf" srcId="{557DA824-FC2D-4915-A767-17BA8430A9FE}" destId="{66902F6B-FB5E-495C-BC2E-AF49332DD84C}" srcOrd="3" destOrd="0" presId="urn:microsoft.com/office/officeart/2005/8/layout/default"/>
    <dgm:cxn modelId="{D4B7062D-89D1-4431-935A-9BB2D8943B91}" type="presParOf" srcId="{557DA824-FC2D-4915-A767-17BA8430A9FE}" destId="{010A2094-B498-4FB7-991F-3AD30039E998}"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05BDE3-C9AB-4B28-BDD8-26FCB943321E}"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B4D79B57-8F73-41B9-874B-C054C6C936AF}">
      <dgm:prSet phldrT="[Text]" phldr="0"/>
      <dgm:spPr/>
      <dgm:t>
        <a:bodyPr/>
        <a:lstStyle/>
        <a:p>
          <a:pPr rtl="0"/>
          <a:r>
            <a:rPr lang="en-US">
              <a:latin typeface="Calibri Light" panose="020F0302020204030204"/>
            </a:rPr>
            <a:t>What methods exist? </a:t>
          </a:r>
          <a:endParaRPr lang="en-US"/>
        </a:p>
      </dgm:t>
    </dgm:pt>
    <dgm:pt modelId="{83C914F3-25A9-4047-A1B2-B7473C83F00B}" type="parTrans" cxnId="{F233A8D9-22AB-4678-A531-533889C9A8E1}">
      <dgm:prSet/>
      <dgm:spPr/>
      <dgm:t>
        <a:bodyPr/>
        <a:lstStyle/>
        <a:p>
          <a:endParaRPr lang="en-US"/>
        </a:p>
      </dgm:t>
    </dgm:pt>
    <dgm:pt modelId="{55F5ED40-39F8-4939-BABC-69389B590FE6}" type="sibTrans" cxnId="{F233A8D9-22AB-4678-A531-533889C9A8E1}">
      <dgm:prSet/>
      <dgm:spPr/>
      <dgm:t>
        <a:bodyPr/>
        <a:lstStyle/>
        <a:p>
          <a:endParaRPr lang="en-US"/>
        </a:p>
      </dgm:t>
    </dgm:pt>
    <dgm:pt modelId="{5A258D74-4502-4064-9615-524F528CCD36}">
      <dgm:prSet phldrT="[Text]" phldr="0"/>
      <dgm:spPr/>
      <dgm:t>
        <a:bodyPr/>
        <a:lstStyle/>
        <a:p>
          <a:r>
            <a:rPr lang="en-US">
              <a:latin typeface="Calibri Light" panose="020F0302020204030204"/>
            </a:rPr>
            <a:t>Primary</a:t>
          </a:r>
          <a:endParaRPr lang="en-US"/>
        </a:p>
      </dgm:t>
    </dgm:pt>
    <dgm:pt modelId="{F122B620-D6D7-4102-842A-3EBC1D682332}" type="parTrans" cxnId="{6C99CDDA-8F8D-4FA0-8803-45065D12863B}">
      <dgm:prSet/>
      <dgm:spPr/>
      <dgm:t>
        <a:bodyPr/>
        <a:lstStyle/>
        <a:p>
          <a:endParaRPr lang="en-US"/>
        </a:p>
      </dgm:t>
    </dgm:pt>
    <dgm:pt modelId="{ECDD0BE2-4D47-4758-915C-A9406CFD143C}" type="sibTrans" cxnId="{6C99CDDA-8F8D-4FA0-8803-45065D12863B}">
      <dgm:prSet/>
      <dgm:spPr/>
      <dgm:t>
        <a:bodyPr/>
        <a:lstStyle/>
        <a:p>
          <a:endParaRPr lang="en-US"/>
        </a:p>
      </dgm:t>
    </dgm:pt>
    <dgm:pt modelId="{7D06856B-DD15-4CCD-A57C-A26608422F6D}">
      <dgm:prSet phldrT="[Text]" phldr="0"/>
      <dgm:spPr/>
      <dgm:t>
        <a:bodyPr/>
        <a:lstStyle/>
        <a:p>
          <a:r>
            <a:rPr lang="en-US">
              <a:latin typeface="Calibri Light" panose="020F0302020204030204"/>
            </a:rPr>
            <a:t>Secondary</a:t>
          </a:r>
          <a:endParaRPr lang="en-US"/>
        </a:p>
      </dgm:t>
    </dgm:pt>
    <dgm:pt modelId="{A046294B-4000-48DA-919B-FBB6D089757F}" type="parTrans" cxnId="{81011DA0-2EA6-4D8A-946D-AB936BAA91E2}">
      <dgm:prSet/>
      <dgm:spPr/>
      <dgm:t>
        <a:bodyPr/>
        <a:lstStyle/>
        <a:p>
          <a:endParaRPr lang="en-US"/>
        </a:p>
      </dgm:t>
    </dgm:pt>
    <dgm:pt modelId="{BC5E229F-CF56-49F4-AFAA-02C90C403A62}" type="sibTrans" cxnId="{81011DA0-2EA6-4D8A-946D-AB936BAA91E2}">
      <dgm:prSet/>
      <dgm:spPr/>
      <dgm:t>
        <a:bodyPr/>
        <a:lstStyle/>
        <a:p>
          <a:endParaRPr lang="en-US"/>
        </a:p>
      </dgm:t>
    </dgm:pt>
    <dgm:pt modelId="{FCBBE5D1-23DA-42CB-871D-6BA72F44DF1D}">
      <dgm:prSet phldr="0"/>
      <dgm:spPr/>
      <dgm:t>
        <a:bodyPr/>
        <a:lstStyle/>
        <a:p>
          <a:r>
            <a:rPr lang="en-US">
              <a:latin typeface="Calibri Light" panose="020F0302020204030204"/>
            </a:rPr>
            <a:t>Quantitative</a:t>
          </a:r>
        </a:p>
      </dgm:t>
    </dgm:pt>
    <dgm:pt modelId="{C399853D-D2E7-4AF0-9535-5FD6B9E0CC81}" type="parTrans" cxnId="{5BBE75AD-55D4-49A3-B787-334E15E37FE3}">
      <dgm:prSet/>
      <dgm:spPr/>
    </dgm:pt>
    <dgm:pt modelId="{80BCD0E8-967A-4B06-81DB-EE6DA8367E03}" type="sibTrans" cxnId="{5BBE75AD-55D4-49A3-B787-334E15E37FE3}">
      <dgm:prSet/>
      <dgm:spPr/>
    </dgm:pt>
    <dgm:pt modelId="{506DC64D-A573-42F3-9361-F3C35F95EA0A}">
      <dgm:prSet phldr="0"/>
      <dgm:spPr/>
      <dgm:t>
        <a:bodyPr/>
        <a:lstStyle/>
        <a:p>
          <a:r>
            <a:rPr lang="en-US">
              <a:latin typeface="Calibri Light" panose="020F0302020204030204"/>
            </a:rPr>
            <a:t>Qualitative</a:t>
          </a:r>
        </a:p>
      </dgm:t>
    </dgm:pt>
    <dgm:pt modelId="{847E6BD9-5519-462B-A53F-7A4B51F401A6}" type="parTrans" cxnId="{CFE9E21B-F46A-4382-9D6E-1EBB6552915F}">
      <dgm:prSet/>
      <dgm:spPr/>
    </dgm:pt>
    <dgm:pt modelId="{2AC3D7E2-8ED8-4883-8E66-A2262C280E4A}" type="sibTrans" cxnId="{CFE9E21B-F46A-4382-9D6E-1EBB6552915F}">
      <dgm:prSet/>
      <dgm:spPr/>
    </dgm:pt>
    <dgm:pt modelId="{9D86444E-4110-4100-AC47-94F9BD84D196}">
      <dgm:prSet phldr="0"/>
      <dgm:spPr/>
      <dgm:t>
        <a:bodyPr/>
        <a:lstStyle/>
        <a:p>
          <a:pPr rtl="0"/>
          <a:r>
            <a:rPr lang="en-US">
              <a:latin typeface="Calibri Light" panose="020F0302020204030204"/>
            </a:rPr>
            <a:t>Mixed Methods</a:t>
          </a:r>
        </a:p>
      </dgm:t>
    </dgm:pt>
    <dgm:pt modelId="{A0462201-33D7-4569-863B-5F8AC4DC39F9}" type="parTrans" cxnId="{9A32BB63-C140-4BCF-A743-E4296EAFA45F}">
      <dgm:prSet/>
      <dgm:spPr/>
    </dgm:pt>
    <dgm:pt modelId="{8A85575B-7241-499E-9FA5-460981CFDE3B}" type="sibTrans" cxnId="{9A32BB63-C140-4BCF-A743-E4296EAFA45F}">
      <dgm:prSet/>
      <dgm:spPr/>
    </dgm:pt>
    <dgm:pt modelId="{8400D0E4-D6B5-4FA5-8AB0-61666CBCE9D7}" type="pres">
      <dgm:prSet presAssocID="{B405BDE3-C9AB-4B28-BDD8-26FCB943321E}" presName="diagram" presStyleCnt="0">
        <dgm:presLayoutVars>
          <dgm:chPref val="1"/>
          <dgm:dir/>
          <dgm:animOne val="branch"/>
          <dgm:animLvl val="lvl"/>
          <dgm:resizeHandles/>
        </dgm:presLayoutVars>
      </dgm:prSet>
      <dgm:spPr/>
    </dgm:pt>
    <dgm:pt modelId="{CC938885-690D-4C5F-91EB-5C3493E487C7}" type="pres">
      <dgm:prSet presAssocID="{B4D79B57-8F73-41B9-874B-C054C6C936AF}" presName="root" presStyleCnt="0"/>
      <dgm:spPr/>
    </dgm:pt>
    <dgm:pt modelId="{0B4E49D9-F505-4CF0-9BA6-ECCD402603E9}" type="pres">
      <dgm:prSet presAssocID="{B4D79B57-8F73-41B9-874B-C054C6C936AF}" presName="rootComposite" presStyleCnt="0"/>
      <dgm:spPr/>
    </dgm:pt>
    <dgm:pt modelId="{6A1040CB-7CC0-4201-BFB4-13EE6595AC67}" type="pres">
      <dgm:prSet presAssocID="{B4D79B57-8F73-41B9-874B-C054C6C936AF}" presName="rootText" presStyleLbl="node1" presStyleIdx="0" presStyleCnt="1"/>
      <dgm:spPr/>
    </dgm:pt>
    <dgm:pt modelId="{6DF6A48C-6F42-4A19-A98F-AE325F98C27F}" type="pres">
      <dgm:prSet presAssocID="{B4D79B57-8F73-41B9-874B-C054C6C936AF}" presName="rootConnector" presStyleLbl="node1" presStyleIdx="0" presStyleCnt="1"/>
      <dgm:spPr/>
    </dgm:pt>
    <dgm:pt modelId="{0806B616-FCD9-415D-835D-C60B5AF33B88}" type="pres">
      <dgm:prSet presAssocID="{B4D79B57-8F73-41B9-874B-C054C6C936AF}" presName="childShape" presStyleCnt="0"/>
      <dgm:spPr/>
    </dgm:pt>
    <dgm:pt modelId="{89ADA5F4-164D-4A0E-B07A-623ABDCDC8C3}" type="pres">
      <dgm:prSet presAssocID="{F122B620-D6D7-4102-842A-3EBC1D682332}" presName="Name13" presStyleLbl="parChTrans1D2" presStyleIdx="0" presStyleCnt="5"/>
      <dgm:spPr/>
    </dgm:pt>
    <dgm:pt modelId="{4E3C056A-5AC1-4025-8F0B-372A6CA9E4E3}" type="pres">
      <dgm:prSet presAssocID="{5A258D74-4502-4064-9615-524F528CCD36}" presName="childText" presStyleLbl="bgAcc1" presStyleIdx="0" presStyleCnt="5">
        <dgm:presLayoutVars>
          <dgm:bulletEnabled val="1"/>
        </dgm:presLayoutVars>
      </dgm:prSet>
      <dgm:spPr/>
    </dgm:pt>
    <dgm:pt modelId="{61F00DC8-90CE-4028-89D4-A31D3AD4B7ED}" type="pres">
      <dgm:prSet presAssocID="{A046294B-4000-48DA-919B-FBB6D089757F}" presName="Name13" presStyleLbl="parChTrans1D2" presStyleIdx="1" presStyleCnt="5"/>
      <dgm:spPr/>
    </dgm:pt>
    <dgm:pt modelId="{D43E1003-C141-4251-8FFF-63F2CC9B3A52}" type="pres">
      <dgm:prSet presAssocID="{7D06856B-DD15-4CCD-A57C-A26608422F6D}" presName="childText" presStyleLbl="bgAcc1" presStyleIdx="1" presStyleCnt="5">
        <dgm:presLayoutVars>
          <dgm:bulletEnabled val="1"/>
        </dgm:presLayoutVars>
      </dgm:prSet>
      <dgm:spPr/>
    </dgm:pt>
    <dgm:pt modelId="{7D510B48-F928-417D-9CBE-E73D147AFE21}" type="pres">
      <dgm:prSet presAssocID="{C399853D-D2E7-4AF0-9535-5FD6B9E0CC81}" presName="Name13" presStyleLbl="parChTrans1D2" presStyleIdx="2" presStyleCnt="5"/>
      <dgm:spPr/>
    </dgm:pt>
    <dgm:pt modelId="{B5C56428-83AE-4272-ABCA-13394CA7D6D7}" type="pres">
      <dgm:prSet presAssocID="{FCBBE5D1-23DA-42CB-871D-6BA72F44DF1D}" presName="childText" presStyleLbl="bgAcc1" presStyleIdx="2" presStyleCnt="5">
        <dgm:presLayoutVars>
          <dgm:bulletEnabled val="1"/>
        </dgm:presLayoutVars>
      </dgm:prSet>
      <dgm:spPr/>
    </dgm:pt>
    <dgm:pt modelId="{7B60E4D3-8FDF-44A7-9CF1-2F89E324C9F7}" type="pres">
      <dgm:prSet presAssocID="{847E6BD9-5519-462B-A53F-7A4B51F401A6}" presName="Name13" presStyleLbl="parChTrans1D2" presStyleIdx="3" presStyleCnt="5"/>
      <dgm:spPr/>
    </dgm:pt>
    <dgm:pt modelId="{254E2641-F20A-437F-B77B-82E4BCC07626}" type="pres">
      <dgm:prSet presAssocID="{506DC64D-A573-42F3-9361-F3C35F95EA0A}" presName="childText" presStyleLbl="bgAcc1" presStyleIdx="3" presStyleCnt="5">
        <dgm:presLayoutVars>
          <dgm:bulletEnabled val="1"/>
        </dgm:presLayoutVars>
      </dgm:prSet>
      <dgm:spPr/>
    </dgm:pt>
    <dgm:pt modelId="{F7D012D2-B6F1-4310-BA7E-7658D173309C}" type="pres">
      <dgm:prSet presAssocID="{A0462201-33D7-4569-863B-5F8AC4DC39F9}" presName="Name13" presStyleLbl="parChTrans1D2" presStyleIdx="4" presStyleCnt="5"/>
      <dgm:spPr/>
    </dgm:pt>
    <dgm:pt modelId="{42CDAD55-08EA-4604-99B5-DF7A406E44BD}" type="pres">
      <dgm:prSet presAssocID="{9D86444E-4110-4100-AC47-94F9BD84D196}" presName="childText" presStyleLbl="bgAcc1" presStyleIdx="4" presStyleCnt="5">
        <dgm:presLayoutVars>
          <dgm:bulletEnabled val="1"/>
        </dgm:presLayoutVars>
      </dgm:prSet>
      <dgm:spPr/>
    </dgm:pt>
  </dgm:ptLst>
  <dgm:cxnLst>
    <dgm:cxn modelId="{CFE9E21B-F46A-4382-9D6E-1EBB6552915F}" srcId="{B4D79B57-8F73-41B9-874B-C054C6C936AF}" destId="{506DC64D-A573-42F3-9361-F3C35F95EA0A}" srcOrd="3" destOrd="0" parTransId="{847E6BD9-5519-462B-A53F-7A4B51F401A6}" sibTransId="{2AC3D7E2-8ED8-4883-8E66-A2262C280E4A}"/>
    <dgm:cxn modelId="{6627D921-9D66-4884-A425-7A3F3D6E9BC9}" type="presOf" srcId="{5A258D74-4502-4064-9615-524F528CCD36}" destId="{4E3C056A-5AC1-4025-8F0B-372A6CA9E4E3}" srcOrd="0" destOrd="0" presId="urn:microsoft.com/office/officeart/2005/8/layout/hierarchy3"/>
    <dgm:cxn modelId="{9A32BB63-C140-4BCF-A743-E4296EAFA45F}" srcId="{B4D79B57-8F73-41B9-874B-C054C6C936AF}" destId="{9D86444E-4110-4100-AC47-94F9BD84D196}" srcOrd="4" destOrd="0" parTransId="{A0462201-33D7-4569-863B-5F8AC4DC39F9}" sibTransId="{8A85575B-7241-499E-9FA5-460981CFDE3B}"/>
    <dgm:cxn modelId="{C6DF3A47-FF7A-433C-9DF5-0A0900AC932A}" type="presOf" srcId="{A0462201-33D7-4569-863B-5F8AC4DC39F9}" destId="{F7D012D2-B6F1-4310-BA7E-7658D173309C}" srcOrd="0" destOrd="0" presId="urn:microsoft.com/office/officeart/2005/8/layout/hierarchy3"/>
    <dgm:cxn modelId="{09D94067-4925-49A8-ACE8-60059E7EB901}" type="presOf" srcId="{506DC64D-A573-42F3-9361-F3C35F95EA0A}" destId="{254E2641-F20A-437F-B77B-82E4BCC07626}" srcOrd="0" destOrd="0" presId="urn:microsoft.com/office/officeart/2005/8/layout/hierarchy3"/>
    <dgm:cxn modelId="{6B663871-B9B2-4185-9281-6611F28E9AE0}" type="presOf" srcId="{A046294B-4000-48DA-919B-FBB6D089757F}" destId="{61F00DC8-90CE-4028-89D4-A31D3AD4B7ED}" srcOrd="0" destOrd="0" presId="urn:microsoft.com/office/officeart/2005/8/layout/hierarchy3"/>
    <dgm:cxn modelId="{43EB5F74-841E-4878-A8D0-7C84422CAD9D}" type="presOf" srcId="{B405BDE3-C9AB-4B28-BDD8-26FCB943321E}" destId="{8400D0E4-D6B5-4FA5-8AB0-61666CBCE9D7}" srcOrd="0" destOrd="0" presId="urn:microsoft.com/office/officeart/2005/8/layout/hierarchy3"/>
    <dgm:cxn modelId="{74F99B82-F2D1-477E-87D8-7E7342D22258}" type="presOf" srcId="{C399853D-D2E7-4AF0-9535-5FD6B9E0CC81}" destId="{7D510B48-F928-417D-9CBE-E73D147AFE21}" srcOrd="0" destOrd="0" presId="urn:microsoft.com/office/officeart/2005/8/layout/hierarchy3"/>
    <dgm:cxn modelId="{81011DA0-2EA6-4D8A-946D-AB936BAA91E2}" srcId="{B4D79B57-8F73-41B9-874B-C054C6C936AF}" destId="{7D06856B-DD15-4CCD-A57C-A26608422F6D}" srcOrd="1" destOrd="0" parTransId="{A046294B-4000-48DA-919B-FBB6D089757F}" sibTransId="{BC5E229F-CF56-49F4-AFAA-02C90C403A62}"/>
    <dgm:cxn modelId="{C20F5AA6-7F83-4DAB-BD18-7E188E762227}" type="presOf" srcId="{B4D79B57-8F73-41B9-874B-C054C6C936AF}" destId="{6DF6A48C-6F42-4A19-A98F-AE325F98C27F}" srcOrd="1" destOrd="0" presId="urn:microsoft.com/office/officeart/2005/8/layout/hierarchy3"/>
    <dgm:cxn modelId="{5BBE75AD-55D4-49A3-B787-334E15E37FE3}" srcId="{B4D79B57-8F73-41B9-874B-C054C6C936AF}" destId="{FCBBE5D1-23DA-42CB-871D-6BA72F44DF1D}" srcOrd="2" destOrd="0" parTransId="{C399853D-D2E7-4AF0-9535-5FD6B9E0CC81}" sibTransId="{80BCD0E8-967A-4B06-81DB-EE6DA8367E03}"/>
    <dgm:cxn modelId="{F3FE85B3-1086-4729-A4B0-E61283F21AF0}" type="presOf" srcId="{F122B620-D6D7-4102-842A-3EBC1D682332}" destId="{89ADA5F4-164D-4A0E-B07A-623ABDCDC8C3}" srcOrd="0" destOrd="0" presId="urn:microsoft.com/office/officeart/2005/8/layout/hierarchy3"/>
    <dgm:cxn modelId="{6DFB10B4-A071-4DD8-82EC-F4F017986A03}" type="presOf" srcId="{B4D79B57-8F73-41B9-874B-C054C6C936AF}" destId="{6A1040CB-7CC0-4201-BFB4-13EE6595AC67}" srcOrd="0" destOrd="0" presId="urn:microsoft.com/office/officeart/2005/8/layout/hierarchy3"/>
    <dgm:cxn modelId="{BAA6DFB7-F341-40C6-9678-20FA9EFCF810}" type="presOf" srcId="{7D06856B-DD15-4CCD-A57C-A26608422F6D}" destId="{D43E1003-C141-4251-8FFF-63F2CC9B3A52}" srcOrd="0" destOrd="0" presId="urn:microsoft.com/office/officeart/2005/8/layout/hierarchy3"/>
    <dgm:cxn modelId="{D0C448BF-B5F7-4831-B6AD-D2C8354C49CD}" type="presOf" srcId="{847E6BD9-5519-462B-A53F-7A4B51F401A6}" destId="{7B60E4D3-8FDF-44A7-9CF1-2F89E324C9F7}" srcOrd="0" destOrd="0" presId="urn:microsoft.com/office/officeart/2005/8/layout/hierarchy3"/>
    <dgm:cxn modelId="{370693C8-E723-4F31-A0DA-2E2A28D891BB}" type="presOf" srcId="{9D86444E-4110-4100-AC47-94F9BD84D196}" destId="{42CDAD55-08EA-4604-99B5-DF7A406E44BD}" srcOrd="0" destOrd="0" presId="urn:microsoft.com/office/officeart/2005/8/layout/hierarchy3"/>
    <dgm:cxn modelId="{EF8E09CC-5A42-4734-9E35-FBB3C3BB5143}" type="presOf" srcId="{FCBBE5D1-23DA-42CB-871D-6BA72F44DF1D}" destId="{B5C56428-83AE-4272-ABCA-13394CA7D6D7}" srcOrd="0" destOrd="0" presId="urn:microsoft.com/office/officeart/2005/8/layout/hierarchy3"/>
    <dgm:cxn modelId="{F233A8D9-22AB-4678-A531-533889C9A8E1}" srcId="{B405BDE3-C9AB-4B28-BDD8-26FCB943321E}" destId="{B4D79B57-8F73-41B9-874B-C054C6C936AF}" srcOrd="0" destOrd="0" parTransId="{83C914F3-25A9-4047-A1B2-B7473C83F00B}" sibTransId="{55F5ED40-39F8-4939-BABC-69389B590FE6}"/>
    <dgm:cxn modelId="{6C99CDDA-8F8D-4FA0-8803-45065D12863B}" srcId="{B4D79B57-8F73-41B9-874B-C054C6C936AF}" destId="{5A258D74-4502-4064-9615-524F528CCD36}" srcOrd="0" destOrd="0" parTransId="{F122B620-D6D7-4102-842A-3EBC1D682332}" sibTransId="{ECDD0BE2-4D47-4758-915C-A9406CFD143C}"/>
    <dgm:cxn modelId="{4EC20727-5AF8-4FE5-ACC0-8445ED5747F9}" type="presParOf" srcId="{8400D0E4-D6B5-4FA5-8AB0-61666CBCE9D7}" destId="{CC938885-690D-4C5F-91EB-5C3493E487C7}" srcOrd="0" destOrd="0" presId="urn:microsoft.com/office/officeart/2005/8/layout/hierarchy3"/>
    <dgm:cxn modelId="{FAA6B156-DBE4-407F-96BB-520F677D49CC}" type="presParOf" srcId="{CC938885-690D-4C5F-91EB-5C3493E487C7}" destId="{0B4E49D9-F505-4CF0-9BA6-ECCD402603E9}" srcOrd="0" destOrd="0" presId="urn:microsoft.com/office/officeart/2005/8/layout/hierarchy3"/>
    <dgm:cxn modelId="{7A76E41E-775F-468F-A5AC-CE3E3CFF8857}" type="presParOf" srcId="{0B4E49D9-F505-4CF0-9BA6-ECCD402603E9}" destId="{6A1040CB-7CC0-4201-BFB4-13EE6595AC67}" srcOrd="0" destOrd="0" presId="urn:microsoft.com/office/officeart/2005/8/layout/hierarchy3"/>
    <dgm:cxn modelId="{8DCFDFF4-B85F-4B85-BAEE-6871473EE04D}" type="presParOf" srcId="{0B4E49D9-F505-4CF0-9BA6-ECCD402603E9}" destId="{6DF6A48C-6F42-4A19-A98F-AE325F98C27F}" srcOrd="1" destOrd="0" presId="urn:microsoft.com/office/officeart/2005/8/layout/hierarchy3"/>
    <dgm:cxn modelId="{CD3A6805-EB2C-4208-ACD7-857ECB58AD23}" type="presParOf" srcId="{CC938885-690D-4C5F-91EB-5C3493E487C7}" destId="{0806B616-FCD9-415D-835D-C60B5AF33B88}" srcOrd="1" destOrd="0" presId="urn:microsoft.com/office/officeart/2005/8/layout/hierarchy3"/>
    <dgm:cxn modelId="{02CC54AA-C293-4D7C-BEA5-57CE52B5B1C4}" type="presParOf" srcId="{0806B616-FCD9-415D-835D-C60B5AF33B88}" destId="{89ADA5F4-164D-4A0E-B07A-623ABDCDC8C3}" srcOrd="0" destOrd="0" presId="urn:microsoft.com/office/officeart/2005/8/layout/hierarchy3"/>
    <dgm:cxn modelId="{20997301-4261-48E3-A3E2-150B13326329}" type="presParOf" srcId="{0806B616-FCD9-415D-835D-C60B5AF33B88}" destId="{4E3C056A-5AC1-4025-8F0B-372A6CA9E4E3}" srcOrd="1" destOrd="0" presId="urn:microsoft.com/office/officeart/2005/8/layout/hierarchy3"/>
    <dgm:cxn modelId="{248187CE-B8CC-4A81-8A54-0D4871D37967}" type="presParOf" srcId="{0806B616-FCD9-415D-835D-C60B5AF33B88}" destId="{61F00DC8-90CE-4028-89D4-A31D3AD4B7ED}" srcOrd="2" destOrd="0" presId="urn:microsoft.com/office/officeart/2005/8/layout/hierarchy3"/>
    <dgm:cxn modelId="{5DB0679F-C8EC-4A60-A2FE-DB0970219BDB}" type="presParOf" srcId="{0806B616-FCD9-415D-835D-C60B5AF33B88}" destId="{D43E1003-C141-4251-8FFF-63F2CC9B3A52}" srcOrd="3" destOrd="0" presId="urn:microsoft.com/office/officeart/2005/8/layout/hierarchy3"/>
    <dgm:cxn modelId="{B30469B6-3935-4EE9-AD93-E6A13C405C17}" type="presParOf" srcId="{0806B616-FCD9-415D-835D-C60B5AF33B88}" destId="{7D510B48-F928-417D-9CBE-E73D147AFE21}" srcOrd="4" destOrd="0" presId="urn:microsoft.com/office/officeart/2005/8/layout/hierarchy3"/>
    <dgm:cxn modelId="{CF7FBA60-FA62-4CC2-A029-3CB980067FFA}" type="presParOf" srcId="{0806B616-FCD9-415D-835D-C60B5AF33B88}" destId="{B5C56428-83AE-4272-ABCA-13394CA7D6D7}" srcOrd="5" destOrd="0" presId="urn:microsoft.com/office/officeart/2005/8/layout/hierarchy3"/>
    <dgm:cxn modelId="{0D8B143E-0691-49AF-A0F7-177F1B6324D6}" type="presParOf" srcId="{0806B616-FCD9-415D-835D-C60B5AF33B88}" destId="{7B60E4D3-8FDF-44A7-9CF1-2F89E324C9F7}" srcOrd="6" destOrd="0" presId="urn:microsoft.com/office/officeart/2005/8/layout/hierarchy3"/>
    <dgm:cxn modelId="{2372866E-A2CA-4D25-934E-F2497E69CF3A}" type="presParOf" srcId="{0806B616-FCD9-415D-835D-C60B5AF33B88}" destId="{254E2641-F20A-437F-B77B-82E4BCC07626}" srcOrd="7" destOrd="0" presId="urn:microsoft.com/office/officeart/2005/8/layout/hierarchy3"/>
    <dgm:cxn modelId="{7A4AA48F-A6A4-41FF-954C-5CF46836AB6A}" type="presParOf" srcId="{0806B616-FCD9-415D-835D-C60B5AF33B88}" destId="{F7D012D2-B6F1-4310-BA7E-7658D173309C}" srcOrd="8" destOrd="0" presId="urn:microsoft.com/office/officeart/2005/8/layout/hierarchy3"/>
    <dgm:cxn modelId="{8F28EAE1-5A77-4C2D-BE29-ADB06546D2E0}" type="presParOf" srcId="{0806B616-FCD9-415D-835D-C60B5AF33B88}" destId="{42CDAD55-08EA-4604-99B5-DF7A406E44BD}" srcOrd="9"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1F67DA-4F9D-40C7-9BBA-F7E3F348AE65}"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61904792-3ADC-4084-BD0F-5D8E3E73FEA5}">
      <dgm:prSet phldrT="[Text]" phldr="0"/>
      <dgm:spPr/>
      <dgm:t>
        <a:bodyPr/>
        <a:lstStyle/>
        <a:p>
          <a:pPr rtl="0"/>
          <a:r>
            <a:rPr lang="en-US">
              <a:latin typeface="Calibri Light" panose="020F0302020204030204"/>
            </a:rPr>
            <a:t>Qualitative research methods are those investigative approaches that result in descriptive textual descriptive information. This is not easily 'measureable' and can become subjective. </a:t>
          </a:r>
          <a:endParaRPr lang="en-US"/>
        </a:p>
      </dgm:t>
    </dgm:pt>
    <dgm:pt modelId="{6755ACB9-25E2-464E-B9A2-B06B12657A42}" type="parTrans" cxnId="{F766B8FB-1628-49B5-96B8-AD2D52E926DE}">
      <dgm:prSet/>
      <dgm:spPr/>
      <dgm:t>
        <a:bodyPr/>
        <a:lstStyle/>
        <a:p>
          <a:endParaRPr lang="en-US"/>
        </a:p>
      </dgm:t>
    </dgm:pt>
    <dgm:pt modelId="{0A10EB97-7783-4AA8-AAFA-09756944B8F7}" type="sibTrans" cxnId="{F766B8FB-1628-49B5-96B8-AD2D52E926DE}">
      <dgm:prSet/>
      <dgm:spPr/>
      <dgm:t>
        <a:bodyPr/>
        <a:lstStyle/>
        <a:p>
          <a:endParaRPr lang="en-US"/>
        </a:p>
      </dgm:t>
    </dgm:pt>
    <dgm:pt modelId="{49613587-AF91-4695-B59E-7B9BA2A6AEC5}">
      <dgm:prSet phldrT="[Text]" phldr="0"/>
      <dgm:spPr/>
      <dgm:t>
        <a:bodyPr/>
        <a:lstStyle/>
        <a:p>
          <a:pPr rtl="0"/>
          <a:r>
            <a:rPr lang="en-US">
              <a:latin typeface="Calibri Light" panose="020F0302020204030204"/>
            </a:rPr>
            <a:t>This type of research is especially useful when examining: opinions, feelings and values or to examine a case study.</a:t>
          </a:r>
          <a:endParaRPr lang="en-US"/>
        </a:p>
      </dgm:t>
    </dgm:pt>
    <dgm:pt modelId="{BB6C9B96-1CE8-4B21-AE52-92C6A4B34F6B}" type="parTrans" cxnId="{C3EFC222-1BDE-4B6C-95D8-09E34DAEA6C2}">
      <dgm:prSet/>
      <dgm:spPr/>
      <dgm:t>
        <a:bodyPr/>
        <a:lstStyle/>
        <a:p>
          <a:endParaRPr lang="en-US"/>
        </a:p>
      </dgm:t>
    </dgm:pt>
    <dgm:pt modelId="{5343A495-462B-434B-A375-8D6AEB7B42FB}" type="sibTrans" cxnId="{C3EFC222-1BDE-4B6C-95D8-09E34DAEA6C2}">
      <dgm:prSet/>
      <dgm:spPr/>
      <dgm:t>
        <a:bodyPr/>
        <a:lstStyle/>
        <a:p>
          <a:endParaRPr lang="en-US"/>
        </a:p>
      </dgm:t>
    </dgm:pt>
    <dgm:pt modelId="{E037030C-9197-4BDD-A222-AC1D39AD1E6A}">
      <dgm:prSet phldr="0"/>
      <dgm:spPr/>
      <dgm:t>
        <a:bodyPr/>
        <a:lstStyle/>
        <a:p>
          <a:pPr rtl="0"/>
          <a:r>
            <a:rPr lang="en-US">
              <a:latin typeface="Calibri Light" panose="020F0302020204030204"/>
            </a:rPr>
            <a:t>Qualitative research is exploratory in nature, often aiming to understand the complex reasons for human </a:t>
          </a:r>
          <a:r>
            <a:rPr lang="en-US" err="1">
              <a:latin typeface="Calibri Light" panose="020F0302020204030204"/>
            </a:rPr>
            <a:t>behaviours</a:t>
          </a:r>
          <a:r>
            <a:rPr lang="en-US">
              <a:latin typeface="Calibri Light" panose="020F0302020204030204"/>
            </a:rPr>
            <a:t>. </a:t>
          </a:r>
        </a:p>
      </dgm:t>
    </dgm:pt>
    <dgm:pt modelId="{6650D63D-02EF-4D51-B2F6-22A8B09DCB67}" type="parTrans" cxnId="{BE4358B9-4F4C-46FB-9036-00021D743542}">
      <dgm:prSet/>
      <dgm:spPr/>
      <dgm:t>
        <a:bodyPr/>
        <a:lstStyle/>
        <a:p>
          <a:endParaRPr lang="en-GB"/>
        </a:p>
      </dgm:t>
    </dgm:pt>
    <dgm:pt modelId="{9B37E9C1-EB27-46DA-94BC-7614CBE1219B}" type="sibTrans" cxnId="{BE4358B9-4F4C-46FB-9036-00021D743542}">
      <dgm:prSet/>
      <dgm:spPr/>
      <dgm:t>
        <a:bodyPr/>
        <a:lstStyle/>
        <a:p>
          <a:endParaRPr lang="en-GB"/>
        </a:p>
      </dgm:t>
    </dgm:pt>
    <dgm:pt modelId="{54BC0AB5-DBD6-4A41-9246-6681D64AF683}">
      <dgm:prSet phldr="0"/>
      <dgm:spPr/>
      <dgm:t>
        <a:bodyPr/>
        <a:lstStyle/>
        <a:p>
          <a:pPr rtl="0"/>
          <a:r>
            <a:rPr lang="en-US">
              <a:latin typeface="Calibri Light" panose="020F0302020204030204"/>
            </a:rPr>
            <a:t>Common qualitative methods include; case studies, focus groups, interviews. </a:t>
          </a:r>
        </a:p>
      </dgm:t>
    </dgm:pt>
    <dgm:pt modelId="{1332DA34-5C67-434A-B40D-C44C58566D0B}" type="parTrans" cxnId="{9F332616-7B34-4ACB-848C-7888E5A0876C}">
      <dgm:prSet/>
      <dgm:spPr/>
      <dgm:t>
        <a:bodyPr/>
        <a:lstStyle/>
        <a:p>
          <a:endParaRPr lang="en-GB"/>
        </a:p>
      </dgm:t>
    </dgm:pt>
    <dgm:pt modelId="{303D4BB4-4412-42B0-BA1E-34D82DC6D2C9}" type="sibTrans" cxnId="{9F332616-7B34-4ACB-848C-7888E5A0876C}">
      <dgm:prSet/>
      <dgm:spPr/>
      <dgm:t>
        <a:bodyPr/>
        <a:lstStyle/>
        <a:p>
          <a:endParaRPr lang="en-GB"/>
        </a:p>
      </dgm:t>
    </dgm:pt>
    <dgm:pt modelId="{A3ADAC0E-C426-43EB-A436-433C94108497}" type="pres">
      <dgm:prSet presAssocID="{421F67DA-4F9D-40C7-9BBA-F7E3F348AE65}" presName="CompostProcess" presStyleCnt="0">
        <dgm:presLayoutVars>
          <dgm:dir/>
          <dgm:resizeHandles val="exact"/>
        </dgm:presLayoutVars>
      </dgm:prSet>
      <dgm:spPr/>
    </dgm:pt>
    <dgm:pt modelId="{E5E7414B-66C3-4DF0-859E-B5298464A1C4}" type="pres">
      <dgm:prSet presAssocID="{421F67DA-4F9D-40C7-9BBA-F7E3F348AE65}" presName="arrow" presStyleLbl="bgShp" presStyleIdx="0" presStyleCnt="1"/>
      <dgm:spPr/>
    </dgm:pt>
    <dgm:pt modelId="{FD81C7F8-D21C-4EC5-9788-DED4E26D3513}" type="pres">
      <dgm:prSet presAssocID="{421F67DA-4F9D-40C7-9BBA-F7E3F348AE65}" presName="linearProcess" presStyleCnt="0"/>
      <dgm:spPr/>
    </dgm:pt>
    <dgm:pt modelId="{B96C98CB-6CBC-49EE-A618-CFB4F1AEBECF}" type="pres">
      <dgm:prSet presAssocID="{61904792-3ADC-4084-BD0F-5D8E3E73FEA5}" presName="textNode" presStyleLbl="node1" presStyleIdx="0" presStyleCnt="4">
        <dgm:presLayoutVars>
          <dgm:bulletEnabled val="1"/>
        </dgm:presLayoutVars>
      </dgm:prSet>
      <dgm:spPr/>
    </dgm:pt>
    <dgm:pt modelId="{26FE1291-BE88-49E7-8357-CC9239C1E6EE}" type="pres">
      <dgm:prSet presAssocID="{0A10EB97-7783-4AA8-AAFA-09756944B8F7}" presName="sibTrans" presStyleCnt="0"/>
      <dgm:spPr/>
    </dgm:pt>
    <dgm:pt modelId="{5423A871-8D32-4779-A050-448318964760}" type="pres">
      <dgm:prSet presAssocID="{49613587-AF91-4695-B59E-7B9BA2A6AEC5}" presName="textNode" presStyleLbl="node1" presStyleIdx="1" presStyleCnt="4">
        <dgm:presLayoutVars>
          <dgm:bulletEnabled val="1"/>
        </dgm:presLayoutVars>
      </dgm:prSet>
      <dgm:spPr/>
    </dgm:pt>
    <dgm:pt modelId="{834F5CF6-EFE2-4B5C-B5EF-3F075D61BA37}" type="pres">
      <dgm:prSet presAssocID="{5343A495-462B-434B-A375-8D6AEB7B42FB}" presName="sibTrans" presStyleCnt="0"/>
      <dgm:spPr/>
    </dgm:pt>
    <dgm:pt modelId="{817FB013-E0B7-4808-A810-AA90A0496EB8}" type="pres">
      <dgm:prSet presAssocID="{E037030C-9197-4BDD-A222-AC1D39AD1E6A}" presName="textNode" presStyleLbl="node1" presStyleIdx="2" presStyleCnt="4">
        <dgm:presLayoutVars>
          <dgm:bulletEnabled val="1"/>
        </dgm:presLayoutVars>
      </dgm:prSet>
      <dgm:spPr/>
    </dgm:pt>
    <dgm:pt modelId="{419F66B7-75C5-47E5-A3D7-7A1D309477A9}" type="pres">
      <dgm:prSet presAssocID="{9B37E9C1-EB27-46DA-94BC-7614CBE1219B}" presName="sibTrans" presStyleCnt="0"/>
      <dgm:spPr/>
    </dgm:pt>
    <dgm:pt modelId="{AFF52AD7-3347-452F-9C4C-C68187650408}" type="pres">
      <dgm:prSet presAssocID="{54BC0AB5-DBD6-4A41-9246-6681D64AF683}" presName="textNode" presStyleLbl="node1" presStyleIdx="3" presStyleCnt="4">
        <dgm:presLayoutVars>
          <dgm:bulletEnabled val="1"/>
        </dgm:presLayoutVars>
      </dgm:prSet>
      <dgm:spPr/>
    </dgm:pt>
  </dgm:ptLst>
  <dgm:cxnLst>
    <dgm:cxn modelId="{9F332616-7B34-4ACB-848C-7888E5A0876C}" srcId="{421F67DA-4F9D-40C7-9BBA-F7E3F348AE65}" destId="{54BC0AB5-DBD6-4A41-9246-6681D64AF683}" srcOrd="3" destOrd="0" parTransId="{1332DA34-5C67-434A-B40D-C44C58566D0B}" sibTransId="{303D4BB4-4412-42B0-BA1E-34D82DC6D2C9}"/>
    <dgm:cxn modelId="{C3EFC222-1BDE-4B6C-95D8-09E34DAEA6C2}" srcId="{421F67DA-4F9D-40C7-9BBA-F7E3F348AE65}" destId="{49613587-AF91-4695-B59E-7B9BA2A6AEC5}" srcOrd="1" destOrd="0" parTransId="{BB6C9B96-1CE8-4B21-AE52-92C6A4B34F6B}" sibTransId="{5343A495-462B-434B-A375-8D6AEB7B42FB}"/>
    <dgm:cxn modelId="{52E1A525-AC94-4ABD-92AD-BAEC5E834A0E}" type="presOf" srcId="{E037030C-9197-4BDD-A222-AC1D39AD1E6A}" destId="{817FB013-E0B7-4808-A810-AA90A0496EB8}" srcOrd="0" destOrd="0" presId="urn:microsoft.com/office/officeart/2005/8/layout/hProcess9"/>
    <dgm:cxn modelId="{BA9A3728-9993-40BB-BF14-CCC84D977CAA}" type="presOf" srcId="{54BC0AB5-DBD6-4A41-9246-6681D64AF683}" destId="{AFF52AD7-3347-452F-9C4C-C68187650408}" srcOrd="0" destOrd="0" presId="urn:microsoft.com/office/officeart/2005/8/layout/hProcess9"/>
    <dgm:cxn modelId="{5A54D036-2C4F-4C16-92BD-48943E3C7621}" type="presOf" srcId="{61904792-3ADC-4084-BD0F-5D8E3E73FEA5}" destId="{B96C98CB-6CBC-49EE-A618-CFB4F1AEBECF}" srcOrd="0" destOrd="0" presId="urn:microsoft.com/office/officeart/2005/8/layout/hProcess9"/>
    <dgm:cxn modelId="{CB53848A-3F5F-40E1-B266-233DC1D4DD22}" type="presOf" srcId="{49613587-AF91-4695-B59E-7B9BA2A6AEC5}" destId="{5423A871-8D32-4779-A050-448318964760}" srcOrd="0" destOrd="0" presId="urn:microsoft.com/office/officeart/2005/8/layout/hProcess9"/>
    <dgm:cxn modelId="{D69E34A1-B930-4E8D-B5AD-86B28EF4CFB4}" type="presOf" srcId="{421F67DA-4F9D-40C7-9BBA-F7E3F348AE65}" destId="{A3ADAC0E-C426-43EB-A436-433C94108497}" srcOrd="0" destOrd="0" presId="urn:microsoft.com/office/officeart/2005/8/layout/hProcess9"/>
    <dgm:cxn modelId="{BE4358B9-4F4C-46FB-9036-00021D743542}" srcId="{421F67DA-4F9D-40C7-9BBA-F7E3F348AE65}" destId="{E037030C-9197-4BDD-A222-AC1D39AD1E6A}" srcOrd="2" destOrd="0" parTransId="{6650D63D-02EF-4D51-B2F6-22A8B09DCB67}" sibTransId="{9B37E9C1-EB27-46DA-94BC-7614CBE1219B}"/>
    <dgm:cxn modelId="{F766B8FB-1628-49B5-96B8-AD2D52E926DE}" srcId="{421F67DA-4F9D-40C7-9BBA-F7E3F348AE65}" destId="{61904792-3ADC-4084-BD0F-5D8E3E73FEA5}" srcOrd="0" destOrd="0" parTransId="{6755ACB9-25E2-464E-B9A2-B06B12657A42}" sibTransId="{0A10EB97-7783-4AA8-AAFA-09756944B8F7}"/>
    <dgm:cxn modelId="{0D5F5667-6AFB-4568-A6B1-F47EC9B614B1}" type="presParOf" srcId="{A3ADAC0E-C426-43EB-A436-433C94108497}" destId="{E5E7414B-66C3-4DF0-859E-B5298464A1C4}" srcOrd="0" destOrd="0" presId="urn:microsoft.com/office/officeart/2005/8/layout/hProcess9"/>
    <dgm:cxn modelId="{35CBD78C-F5EA-4136-9259-B84BA137781F}" type="presParOf" srcId="{A3ADAC0E-C426-43EB-A436-433C94108497}" destId="{FD81C7F8-D21C-4EC5-9788-DED4E26D3513}" srcOrd="1" destOrd="0" presId="urn:microsoft.com/office/officeart/2005/8/layout/hProcess9"/>
    <dgm:cxn modelId="{81E2316E-9F89-47F4-ACBE-B4BAC1123836}" type="presParOf" srcId="{FD81C7F8-D21C-4EC5-9788-DED4E26D3513}" destId="{B96C98CB-6CBC-49EE-A618-CFB4F1AEBECF}" srcOrd="0" destOrd="0" presId="urn:microsoft.com/office/officeart/2005/8/layout/hProcess9"/>
    <dgm:cxn modelId="{5DBB971B-FA90-43E0-9BB0-3EE386587F75}" type="presParOf" srcId="{FD81C7F8-D21C-4EC5-9788-DED4E26D3513}" destId="{26FE1291-BE88-49E7-8357-CC9239C1E6EE}" srcOrd="1" destOrd="0" presId="urn:microsoft.com/office/officeart/2005/8/layout/hProcess9"/>
    <dgm:cxn modelId="{B734842C-52DB-4064-A235-37F7CDB049DA}" type="presParOf" srcId="{FD81C7F8-D21C-4EC5-9788-DED4E26D3513}" destId="{5423A871-8D32-4779-A050-448318964760}" srcOrd="2" destOrd="0" presId="urn:microsoft.com/office/officeart/2005/8/layout/hProcess9"/>
    <dgm:cxn modelId="{081EEF5F-415E-4966-9398-40C7D100789F}" type="presParOf" srcId="{FD81C7F8-D21C-4EC5-9788-DED4E26D3513}" destId="{834F5CF6-EFE2-4B5C-B5EF-3F075D61BA37}" srcOrd="3" destOrd="0" presId="urn:microsoft.com/office/officeart/2005/8/layout/hProcess9"/>
    <dgm:cxn modelId="{C25EB938-2772-4EF7-8EF4-C9F512A5F3AE}" type="presParOf" srcId="{FD81C7F8-D21C-4EC5-9788-DED4E26D3513}" destId="{817FB013-E0B7-4808-A810-AA90A0496EB8}" srcOrd="4" destOrd="0" presId="urn:microsoft.com/office/officeart/2005/8/layout/hProcess9"/>
    <dgm:cxn modelId="{646E38F4-9952-43C7-A251-4B76B9429412}" type="presParOf" srcId="{FD81C7F8-D21C-4EC5-9788-DED4E26D3513}" destId="{419F66B7-75C5-47E5-A3D7-7A1D309477A9}" srcOrd="5" destOrd="0" presId="urn:microsoft.com/office/officeart/2005/8/layout/hProcess9"/>
    <dgm:cxn modelId="{FF9AA9C0-5D24-4559-9D3F-92501B310E63}" type="presParOf" srcId="{FD81C7F8-D21C-4EC5-9788-DED4E26D3513}" destId="{AFF52AD7-3347-452F-9C4C-C68187650408}"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195AF64-B0CE-4E66-B0DB-31B8BDC941A6}"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A6936902-0194-461F-B19A-912ADC4659F7}">
      <dgm:prSet phldrT="[Text]" phldr="0"/>
      <dgm:spPr/>
      <dgm:t>
        <a:bodyPr/>
        <a:lstStyle/>
        <a:p>
          <a:pPr rtl="0"/>
          <a:r>
            <a:rPr lang="en-US" dirty="0">
              <a:latin typeface="Calibri Light" panose="020F0302020204030204"/>
            </a:rPr>
            <a:t>Quantitative Method</a:t>
          </a:r>
          <a:endParaRPr lang="en-US" dirty="0"/>
        </a:p>
      </dgm:t>
    </dgm:pt>
    <dgm:pt modelId="{D1E0D00C-2767-4DC5-85B5-DE0E19F64E4F}" type="parTrans" cxnId="{53DC0341-8236-4143-9122-6F68BDD9788A}">
      <dgm:prSet/>
      <dgm:spPr/>
    </dgm:pt>
    <dgm:pt modelId="{B1CA25A8-40E0-44FF-BCB1-69BA37F0A83B}" type="sibTrans" cxnId="{53DC0341-8236-4143-9122-6F68BDD9788A}">
      <dgm:prSet/>
      <dgm:spPr/>
      <dgm:t>
        <a:bodyPr/>
        <a:lstStyle/>
        <a:p>
          <a:endParaRPr lang="en-US"/>
        </a:p>
      </dgm:t>
    </dgm:pt>
    <dgm:pt modelId="{4825A5B0-5F44-40CC-B16A-9D38A2828A55}">
      <dgm:prSet phldrT="[Text]" phldr="0"/>
      <dgm:spPr/>
      <dgm:t>
        <a:bodyPr/>
        <a:lstStyle/>
        <a:p>
          <a:pPr rtl="0"/>
          <a:r>
            <a:rPr lang="en-US" dirty="0">
              <a:latin typeface="Calibri Light" panose="020F0302020204030204"/>
            </a:rPr>
            <a:t>Qualitative Method</a:t>
          </a:r>
          <a:endParaRPr lang="en-US" dirty="0"/>
        </a:p>
      </dgm:t>
    </dgm:pt>
    <dgm:pt modelId="{C80C8034-9B58-4596-A4D8-EDD39B5E572F}" type="parTrans" cxnId="{9DE70483-328D-4765-B9C3-625B0AB691DF}">
      <dgm:prSet/>
      <dgm:spPr/>
    </dgm:pt>
    <dgm:pt modelId="{8D75ADEA-3025-4403-B6A5-09F577123271}" type="sibTrans" cxnId="{9DE70483-328D-4765-B9C3-625B0AB691DF}">
      <dgm:prSet/>
      <dgm:spPr/>
      <dgm:t>
        <a:bodyPr/>
        <a:lstStyle/>
        <a:p>
          <a:endParaRPr lang="en-US"/>
        </a:p>
      </dgm:t>
    </dgm:pt>
    <dgm:pt modelId="{10DBA35A-7EEE-4D98-BD60-4E65FA9E947A}">
      <dgm:prSet phldrT="[Text]" phldr="0"/>
      <dgm:spPr/>
      <dgm:t>
        <a:bodyPr/>
        <a:lstStyle/>
        <a:p>
          <a:pPr rtl="0"/>
          <a:r>
            <a:rPr lang="en-US" dirty="0">
              <a:latin typeface="Calibri Light" panose="020F0302020204030204"/>
            </a:rPr>
            <a:t>Mixed Methods </a:t>
          </a:r>
          <a:endParaRPr lang="en-US" dirty="0"/>
        </a:p>
      </dgm:t>
    </dgm:pt>
    <dgm:pt modelId="{43D2A350-11AC-475C-9BC4-82CC19876B85}" type="parTrans" cxnId="{8C8B452C-9CAB-4648-95FD-5F792E4550B3}">
      <dgm:prSet/>
      <dgm:spPr/>
    </dgm:pt>
    <dgm:pt modelId="{03F4D611-A09F-4603-8CB7-439C0E779C90}" type="sibTrans" cxnId="{8C8B452C-9CAB-4648-95FD-5F792E4550B3}">
      <dgm:prSet/>
      <dgm:spPr/>
    </dgm:pt>
    <dgm:pt modelId="{E9A7A35F-1E07-45DF-AEDA-B400E67E7A0A}" type="pres">
      <dgm:prSet presAssocID="{E195AF64-B0CE-4E66-B0DB-31B8BDC941A6}" presName="Name0" presStyleCnt="0">
        <dgm:presLayoutVars>
          <dgm:dir/>
          <dgm:resizeHandles val="exact"/>
        </dgm:presLayoutVars>
      </dgm:prSet>
      <dgm:spPr/>
    </dgm:pt>
    <dgm:pt modelId="{E8A4DFB0-3A37-4ADA-BC95-D47D7B21FE8E}" type="pres">
      <dgm:prSet presAssocID="{E195AF64-B0CE-4E66-B0DB-31B8BDC941A6}" presName="vNodes" presStyleCnt="0"/>
      <dgm:spPr/>
    </dgm:pt>
    <dgm:pt modelId="{FFD48BF2-B8D3-474B-8C28-72B1AFCD3DB1}" type="pres">
      <dgm:prSet presAssocID="{A6936902-0194-461F-B19A-912ADC4659F7}" presName="node" presStyleLbl="node1" presStyleIdx="0" presStyleCnt="3">
        <dgm:presLayoutVars>
          <dgm:bulletEnabled val="1"/>
        </dgm:presLayoutVars>
      </dgm:prSet>
      <dgm:spPr/>
    </dgm:pt>
    <dgm:pt modelId="{99526F8D-C204-4CE9-BD36-0249E074652F}" type="pres">
      <dgm:prSet presAssocID="{B1CA25A8-40E0-44FF-BCB1-69BA37F0A83B}" presName="spacerT" presStyleCnt="0"/>
      <dgm:spPr/>
    </dgm:pt>
    <dgm:pt modelId="{68E00E0C-5048-4D40-9982-FAC8342ABBBB}" type="pres">
      <dgm:prSet presAssocID="{B1CA25A8-40E0-44FF-BCB1-69BA37F0A83B}" presName="sibTrans" presStyleLbl="sibTrans2D1" presStyleIdx="0" presStyleCnt="2"/>
      <dgm:spPr/>
    </dgm:pt>
    <dgm:pt modelId="{B1667D36-4D78-4BA0-A63C-952357C7014C}" type="pres">
      <dgm:prSet presAssocID="{B1CA25A8-40E0-44FF-BCB1-69BA37F0A83B}" presName="spacerB" presStyleCnt="0"/>
      <dgm:spPr/>
    </dgm:pt>
    <dgm:pt modelId="{884F50D0-BC05-470A-BA22-DC649D967081}" type="pres">
      <dgm:prSet presAssocID="{4825A5B0-5F44-40CC-B16A-9D38A2828A55}" presName="node" presStyleLbl="node1" presStyleIdx="1" presStyleCnt="3">
        <dgm:presLayoutVars>
          <dgm:bulletEnabled val="1"/>
        </dgm:presLayoutVars>
      </dgm:prSet>
      <dgm:spPr/>
    </dgm:pt>
    <dgm:pt modelId="{1386DF1C-EFCB-4894-8C2D-0E01B5B6C266}" type="pres">
      <dgm:prSet presAssocID="{E195AF64-B0CE-4E66-B0DB-31B8BDC941A6}" presName="sibTransLast" presStyleLbl="sibTrans2D1" presStyleIdx="1" presStyleCnt="2"/>
      <dgm:spPr/>
    </dgm:pt>
    <dgm:pt modelId="{DF1A85BC-7E39-44E6-9858-05C7D3197636}" type="pres">
      <dgm:prSet presAssocID="{E195AF64-B0CE-4E66-B0DB-31B8BDC941A6}" presName="connectorText" presStyleLbl="sibTrans2D1" presStyleIdx="1" presStyleCnt="2"/>
      <dgm:spPr/>
    </dgm:pt>
    <dgm:pt modelId="{F0253C2D-E26E-4A5A-B7B6-177FDA901846}" type="pres">
      <dgm:prSet presAssocID="{E195AF64-B0CE-4E66-B0DB-31B8BDC941A6}" presName="lastNode" presStyleLbl="node1" presStyleIdx="2" presStyleCnt="3">
        <dgm:presLayoutVars>
          <dgm:bulletEnabled val="1"/>
        </dgm:presLayoutVars>
      </dgm:prSet>
      <dgm:spPr/>
    </dgm:pt>
  </dgm:ptLst>
  <dgm:cxnLst>
    <dgm:cxn modelId="{8C8B452C-9CAB-4648-95FD-5F792E4550B3}" srcId="{E195AF64-B0CE-4E66-B0DB-31B8BDC941A6}" destId="{10DBA35A-7EEE-4D98-BD60-4E65FA9E947A}" srcOrd="2" destOrd="0" parTransId="{43D2A350-11AC-475C-9BC4-82CC19876B85}" sibTransId="{03F4D611-A09F-4603-8CB7-439C0E779C90}"/>
    <dgm:cxn modelId="{BE8D2735-6595-4DE8-8473-E9AB0B587322}" type="presOf" srcId="{B1CA25A8-40E0-44FF-BCB1-69BA37F0A83B}" destId="{68E00E0C-5048-4D40-9982-FAC8342ABBBB}" srcOrd="0" destOrd="0" presId="urn:microsoft.com/office/officeart/2005/8/layout/equation2"/>
    <dgm:cxn modelId="{53DC0341-8236-4143-9122-6F68BDD9788A}" srcId="{E195AF64-B0CE-4E66-B0DB-31B8BDC941A6}" destId="{A6936902-0194-461F-B19A-912ADC4659F7}" srcOrd="0" destOrd="0" parTransId="{D1E0D00C-2767-4DC5-85B5-DE0E19F64E4F}" sibTransId="{B1CA25A8-40E0-44FF-BCB1-69BA37F0A83B}"/>
    <dgm:cxn modelId="{EBFC0F6E-8F3D-42E2-9263-01127D6E78FB}" type="presOf" srcId="{8D75ADEA-3025-4403-B6A5-09F577123271}" destId="{1386DF1C-EFCB-4894-8C2D-0E01B5B6C266}" srcOrd="0" destOrd="0" presId="urn:microsoft.com/office/officeart/2005/8/layout/equation2"/>
    <dgm:cxn modelId="{F6C75A82-DCE6-49A1-BB8F-DAC31F744184}" type="presOf" srcId="{E195AF64-B0CE-4E66-B0DB-31B8BDC941A6}" destId="{E9A7A35F-1E07-45DF-AEDA-B400E67E7A0A}" srcOrd="0" destOrd="0" presId="urn:microsoft.com/office/officeart/2005/8/layout/equation2"/>
    <dgm:cxn modelId="{9DE70483-328D-4765-B9C3-625B0AB691DF}" srcId="{E195AF64-B0CE-4E66-B0DB-31B8BDC941A6}" destId="{4825A5B0-5F44-40CC-B16A-9D38A2828A55}" srcOrd="1" destOrd="0" parTransId="{C80C8034-9B58-4596-A4D8-EDD39B5E572F}" sibTransId="{8D75ADEA-3025-4403-B6A5-09F577123271}"/>
    <dgm:cxn modelId="{50A80984-43CC-4D80-A841-89BA823132CC}" type="presOf" srcId="{A6936902-0194-461F-B19A-912ADC4659F7}" destId="{FFD48BF2-B8D3-474B-8C28-72B1AFCD3DB1}" srcOrd="0" destOrd="0" presId="urn:microsoft.com/office/officeart/2005/8/layout/equation2"/>
    <dgm:cxn modelId="{BA9DB68D-16C1-4E29-9742-9E354C07E782}" type="presOf" srcId="{10DBA35A-7EEE-4D98-BD60-4E65FA9E947A}" destId="{F0253C2D-E26E-4A5A-B7B6-177FDA901846}" srcOrd="0" destOrd="0" presId="urn:microsoft.com/office/officeart/2005/8/layout/equation2"/>
    <dgm:cxn modelId="{076CE094-6CD7-4009-A053-FD6AE3E6A8A0}" type="presOf" srcId="{8D75ADEA-3025-4403-B6A5-09F577123271}" destId="{DF1A85BC-7E39-44E6-9858-05C7D3197636}" srcOrd="1" destOrd="0" presId="urn:microsoft.com/office/officeart/2005/8/layout/equation2"/>
    <dgm:cxn modelId="{432D76B6-3272-40B8-9264-17E14CA77AE1}" type="presOf" srcId="{4825A5B0-5F44-40CC-B16A-9D38A2828A55}" destId="{884F50D0-BC05-470A-BA22-DC649D967081}" srcOrd="0" destOrd="0" presId="urn:microsoft.com/office/officeart/2005/8/layout/equation2"/>
    <dgm:cxn modelId="{05CBAD12-72FD-46DF-B275-BBF4A87530E2}" type="presParOf" srcId="{E9A7A35F-1E07-45DF-AEDA-B400E67E7A0A}" destId="{E8A4DFB0-3A37-4ADA-BC95-D47D7B21FE8E}" srcOrd="0" destOrd="0" presId="urn:microsoft.com/office/officeart/2005/8/layout/equation2"/>
    <dgm:cxn modelId="{E2309FEA-85EE-4A04-A93D-7CB2953C9D11}" type="presParOf" srcId="{E8A4DFB0-3A37-4ADA-BC95-D47D7B21FE8E}" destId="{FFD48BF2-B8D3-474B-8C28-72B1AFCD3DB1}" srcOrd="0" destOrd="0" presId="urn:microsoft.com/office/officeart/2005/8/layout/equation2"/>
    <dgm:cxn modelId="{E3982478-F9BF-4CBF-88CC-7FCBB46D4839}" type="presParOf" srcId="{E8A4DFB0-3A37-4ADA-BC95-D47D7B21FE8E}" destId="{99526F8D-C204-4CE9-BD36-0249E074652F}" srcOrd="1" destOrd="0" presId="urn:microsoft.com/office/officeart/2005/8/layout/equation2"/>
    <dgm:cxn modelId="{FD84ACBE-9B42-4C7A-8D35-E59BD274F9A6}" type="presParOf" srcId="{E8A4DFB0-3A37-4ADA-BC95-D47D7B21FE8E}" destId="{68E00E0C-5048-4D40-9982-FAC8342ABBBB}" srcOrd="2" destOrd="0" presId="urn:microsoft.com/office/officeart/2005/8/layout/equation2"/>
    <dgm:cxn modelId="{C1A5130F-B755-46A5-828E-B4E9615010B8}" type="presParOf" srcId="{E8A4DFB0-3A37-4ADA-BC95-D47D7B21FE8E}" destId="{B1667D36-4D78-4BA0-A63C-952357C7014C}" srcOrd="3" destOrd="0" presId="urn:microsoft.com/office/officeart/2005/8/layout/equation2"/>
    <dgm:cxn modelId="{EF7826D5-9048-47BF-B934-698AB14005D6}" type="presParOf" srcId="{E8A4DFB0-3A37-4ADA-BC95-D47D7B21FE8E}" destId="{884F50D0-BC05-470A-BA22-DC649D967081}" srcOrd="4" destOrd="0" presId="urn:microsoft.com/office/officeart/2005/8/layout/equation2"/>
    <dgm:cxn modelId="{CA6AF72F-276F-495F-9D17-18870CC3F7E7}" type="presParOf" srcId="{E9A7A35F-1E07-45DF-AEDA-B400E67E7A0A}" destId="{1386DF1C-EFCB-4894-8C2D-0E01B5B6C266}" srcOrd="1" destOrd="0" presId="urn:microsoft.com/office/officeart/2005/8/layout/equation2"/>
    <dgm:cxn modelId="{2F6DF67A-D48E-46F7-A83E-081A7BC8CCD3}" type="presParOf" srcId="{1386DF1C-EFCB-4894-8C2D-0E01B5B6C266}" destId="{DF1A85BC-7E39-44E6-9858-05C7D3197636}" srcOrd="0" destOrd="0" presId="urn:microsoft.com/office/officeart/2005/8/layout/equation2"/>
    <dgm:cxn modelId="{619604BA-3266-483A-9FFD-8406F203AD80}" type="presParOf" srcId="{E9A7A35F-1E07-45DF-AEDA-B400E67E7A0A}" destId="{F0253C2D-E26E-4A5A-B7B6-177FDA901846}"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C0E95D-6D06-4714-8667-0FDC44D9597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766DD8C6-CBED-4DCC-BA93-8888A2206BB6}">
      <dgm:prSet phldrT="[Text]" phldr="0"/>
      <dgm:spPr/>
      <dgm:t>
        <a:bodyPr/>
        <a:lstStyle/>
        <a:p>
          <a:r>
            <a:rPr lang="en-US" dirty="0">
              <a:latin typeface="Calibri Light" panose="020F0302020204030204"/>
            </a:rPr>
            <a:t>Hypothesis</a:t>
          </a:r>
          <a:endParaRPr lang="en-US" dirty="0"/>
        </a:p>
      </dgm:t>
    </dgm:pt>
    <dgm:pt modelId="{387702F6-5A87-4A33-B599-6E1BC111A49B}" type="parTrans" cxnId="{A3DF36F9-4886-4969-9175-64CA5BE634B8}">
      <dgm:prSet/>
      <dgm:spPr/>
      <dgm:t>
        <a:bodyPr/>
        <a:lstStyle/>
        <a:p>
          <a:endParaRPr lang="en-US"/>
        </a:p>
      </dgm:t>
    </dgm:pt>
    <dgm:pt modelId="{7CFBF809-EC57-4FF1-9713-D5DDB0E5591B}" type="sibTrans" cxnId="{A3DF36F9-4886-4969-9175-64CA5BE634B8}">
      <dgm:prSet/>
      <dgm:spPr/>
      <dgm:t>
        <a:bodyPr/>
        <a:lstStyle/>
        <a:p>
          <a:endParaRPr lang="en-US"/>
        </a:p>
      </dgm:t>
    </dgm:pt>
    <dgm:pt modelId="{79F91190-76D3-4DB7-984B-6D2B53FCAB14}">
      <dgm:prSet phldrT="[Text]" phldr="0"/>
      <dgm:spPr/>
      <dgm:t>
        <a:bodyPr/>
        <a:lstStyle/>
        <a:p>
          <a:pPr rtl="0"/>
          <a:r>
            <a:rPr lang="en-US" dirty="0">
              <a:latin typeface="Calibri Light" panose="020F0302020204030204"/>
            </a:rPr>
            <a:t>A hypothesis is a provisional idea whose merit requires further evaluation. In research, a hypothesis must be stated clearly and is often directional (increase or decrease) </a:t>
          </a:r>
          <a:endParaRPr lang="en-US" dirty="0"/>
        </a:p>
      </dgm:t>
    </dgm:pt>
    <dgm:pt modelId="{9BC0CF07-62E0-4312-8758-D2F73A1A70E2}" type="parTrans" cxnId="{1982984B-9E6E-4191-8C84-AA385C7A8E62}">
      <dgm:prSet/>
      <dgm:spPr/>
      <dgm:t>
        <a:bodyPr/>
        <a:lstStyle/>
        <a:p>
          <a:endParaRPr lang="en-US"/>
        </a:p>
      </dgm:t>
    </dgm:pt>
    <dgm:pt modelId="{33790743-D5B8-46DE-8FA1-10A4CD256382}" type="sibTrans" cxnId="{1982984B-9E6E-4191-8C84-AA385C7A8E62}">
      <dgm:prSet/>
      <dgm:spPr/>
      <dgm:t>
        <a:bodyPr/>
        <a:lstStyle/>
        <a:p>
          <a:endParaRPr lang="en-US"/>
        </a:p>
      </dgm:t>
    </dgm:pt>
    <dgm:pt modelId="{8C3E3C8C-EB2B-4BDE-9568-8461534CC839}">
      <dgm:prSet phldrT="[Text]" phldr="0"/>
      <dgm:spPr/>
      <dgm:t>
        <a:bodyPr/>
        <a:lstStyle/>
        <a:p>
          <a:r>
            <a:rPr lang="en-US" dirty="0">
              <a:latin typeface="Calibri Light" panose="020F0302020204030204"/>
            </a:rPr>
            <a:t>Rationale</a:t>
          </a:r>
          <a:endParaRPr lang="en-US" dirty="0"/>
        </a:p>
      </dgm:t>
    </dgm:pt>
    <dgm:pt modelId="{C5DB5136-C07D-476A-863D-4204F8042053}" type="parTrans" cxnId="{778BF44C-56E3-478B-838E-D895AD5D75B7}">
      <dgm:prSet/>
      <dgm:spPr/>
      <dgm:t>
        <a:bodyPr/>
        <a:lstStyle/>
        <a:p>
          <a:endParaRPr lang="en-US"/>
        </a:p>
      </dgm:t>
    </dgm:pt>
    <dgm:pt modelId="{74DEB012-B3C0-4CEA-AA97-913301D05608}" type="sibTrans" cxnId="{778BF44C-56E3-478B-838E-D895AD5D75B7}">
      <dgm:prSet/>
      <dgm:spPr/>
      <dgm:t>
        <a:bodyPr/>
        <a:lstStyle/>
        <a:p>
          <a:endParaRPr lang="en-US"/>
        </a:p>
      </dgm:t>
    </dgm:pt>
    <dgm:pt modelId="{47B78413-7214-4DA6-BD6A-CD5547B58F4A}">
      <dgm:prSet phldrT="[Text]" phldr="0"/>
      <dgm:spPr/>
      <dgm:t>
        <a:bodyPr/>
        <a:lstStyle/>
        <a:p>
          <a:pPr rtl="0"/>
          <a:r>
            <a:rPr lang="en-US" dirty="0">
              <a:latin typeface="Calibri Light" panose="020F0302020204030204"/>
            </a:rPr>
            <a:t>The explanation of the reason or reasons for researching something. We will focus on this in detail in week 3. </a:t>
          </a:r>
          <a:endParaRPr lang="en-US" dirty="0"/>
        </a:p>
      </dgm:t>
    </dgm:pt>
    <dgm:pt modelId="{3DF4F007-6C2C-461B-B42B-C476E6B5BC80}" type="parTrans" cxnId="{3ADF62CF-562E-404A-A387-4F20EA636AA6}">
      <dgm:prSet/>
      <dgm:spPr/>
      <dgm:t>
        <a:bodyPr/>
        <a:lstStyle/>
        <a:p>
          <a:endParaRPr lang="en-US"/>
        </a:p>
      </dgm:t>
    </dgm:pt>
    <dgm:pt modelId="{4D635586-AC17-4200-BC6D-ED04346AC0C5}" type="sibTrans" cxnId="{3ADF62CF-562E-404A-A387-4F20EA636AA6}">
      <dgm:prSet/>
      <dgm:spPr/>
      <dgm:t>
        <a:bodyPr/>
        <a:lstStyle/>
        <a:p>
          <a:endParaRPr lang="en-US"/>
        </a:p>
      </dgm:t>
    </dgm:pt>
    <dgm:pt modelId="{08F8DC44-84E9-4E28-89EA-74199EEE1104}">
      <dgm:prSet phldrT="[Text]" phldr="0"/>
      <dgm:spPr/>
      <dgm:t>
        <a:bodyPr/>
        <a:lstStyle/>
        <a:p>
          <a:pPr rtl="0"/>
          <a:r>
            <a:rPr lang="en-US" dirty="0">
              <a:latin typeface="Calibri Light" panose="020F0302020204030204"/>
            </a:rPr>
            <a:t>A clear description of why researching a topic has relevance and why your particular study is important in filling a 'gap' in our current understanding. </a:t>
          </a:r>
          <a:endParaRPr lang="en-US" dirty="0"/>
        </a:p>
      </dgm:t>
    </dgm:pt>
    <dgm:pt modelId="{9FDA9DF9-D230-46C1-84F4-1FFC06E4C605}" type="parTrans" cxnId="{D311E910-E5EA-4CFA-A4D7-38CBF888C5A2}">
      <dgm:prSet/>
      <dgm:spPr/>
      <dgm:t>
        <a:bodyPr/>
        <a:lstStyle/>
        <a:p>
          <a:endParaRPr lang="en-US"/>
        </a:p>
      </dgm:t>
    </dgm:pt>
    <dgm:pt modelId="{3C68DBA0-FA4E-43C2-A30C-97187A47DA5B}" type="sibTrans" cxnId="{D311E910-E5EA-4CFA-A4D7-38CBF888C5A2}">
      <dgm:prSet/>
      <dgm:spPr/>
      <dgm:t>
        <a:bodyPr/>
        <a:lstStyle/>
        <a:p>
          <a:endParaRPr lang="en-US"/>
        </a:p>
      </dgm:t>
    </dgm:pt>
    <dgm:pt modelId="{67AB401B-260B-473F-B38D-73A75F15A160}">
      <dgm:prSet phldrT="[Text]" phldr="0"/>
      <dgm:spPr/>
      <dgm:t>
        <a:bodyPr/>
        <a:lstStyle/>
        <a:p>
          <a:pPr rtl="0"/>
          <a:r>
            <a:rPr lang="en-US" dirty="0">
              <a:latin typeface="Calibri Light" panose="020F0302020204030204"/>
            </a:rPr>
            <a:t>Literature review</a:t>
          </a:r>
          <a:endParaRPr lang="en-US" dirty="0"/>
        </a:p>
      </dgm:t>
    </dgm:pt>
    <dgm:pt modelId="{4EAB9651-FE95-42E9-8E90-49D3443B39EB}" type="parTrans" cxnId="{C8E42D9D-C063-4D69-805C-4C427BCF800E}">
      <dgm:prSet/>
      <dgm:spPr/>
      <dgm:t>
        <a:bodyPr/>
        <a:lstStyle/>
        <a:p>
          <a:endParaRPr lang="en-US"/>
        </a:p>
      </dgm:t>
    </dgm:pt>
    <dgm:pt modelId="{2D338724-E35F-4573-A0CA-F525FEE78DA4}" type="sibTrans" cxnId="{C8E42D9D-C063-4D69-805C-4C427BCF800E}">
      <dgm:prSet/>
      <dgm:spPr/>
      <dgm:t>
        <a:bodyPr/>
        <a:lstStyle/>
        <a:p>
          <a:endParaRPr lang="en-US"/>
        </a:p>
      </dgm:t>
    </dgm:pt>
    <dgm:pt modelId="{6B059DFB-B71E-4D9F-811E-57FA4B4C9DF0}">
      <dgm:prSet phldrT="[Text]" phldr="0"/>
      <dgm:spPr/>
      <dgm:t>
        <a:bodyPr/>
        <a:lstStyle/>
        <a:p>
          <a:pPr rtl="0"/>
          <a:r>
            <a:rPr lang="en-US" dirty="0">
              <a:latin typeface="Calibri Light" panose="020F0302020204030204"/>
            </a:rPr>
            <a:t>A literature review are systematic syntheses of previous work around a particular topic. </a:t>
          </a:r>
          <a:endParaRPr lang="en-US" dirty="0"/>
        </a:p>
      </dgm:t>
    </dgm:pt>
    <dgm:pt modelId="{679DBA2A-253E-4087-91D3-4E118B060478}" type="parTrans" cxnId="{E49C0584-7C6A-4E9B-BDB2-43BC28D8A3A7}">
      <dgm:prSet/>
      <dgm:spPr/>
      <dgm:t>
        <a:bodyPr/>
        <a:lstStyle/>
        <a:p>
          <a:endParaRPr lang="en-US"/>
        </a:p>
      </dgm:t>
    </dgm:pt>
    <dgm:pt modelId="{C36AA17D-C0E5-442A-B7A2-2569A8290BA2}" type="sibTrans" cxnId="{E49C0584-7C6A-4E9B-BDB2-43BC28D8A3A7}">
      <dgm:prSet/>
      <dgm:spPr/>
      <dgm:t>
        <a:bodyPr/>
        <a:lstStyle/>
        <a:p>
          <a:endParaRPr lang="en-US"/>
        </a:p>
      </dgm:t>
    </dgm:pt>
    <dgm:pt modelId="{EFBEA960-AD54-4823-A336-2F0855EF8094}">
      <dgm:prSet phldrT="[Text]" phldr="0"/>
      <dgm:spPr/>
      <dgm:t>
        <a:bodyPr/>
        <a:lstStyle/>
        <a:p>
          <a:pPr rtl="0"/>
          <a:r>
            <a:rPr lang="en-US" dirty="0">
              <a:latin typeface="Calibri Light" panose="020F0302020204030204"/>
            </a:rPr>
            <a:t>We will explore this process in detail during week 5.</a:t>
          </a:r>
          <a:endParaRPr lang="en-US" dirty="0"/>
        </a:p>
      </dgm:t>
    </dgm:pt>
    <dgm:pt modelId="{32F34ECD-3987-4191-8F8B-CCAB4B9D23A5}" type="parTrans" cxnId="{5D01257D-F030-4AE2-84B0-1A8759388CAC}">
      <dgm:prSet/>
      <dgm:spPr/>
      <dgm:t>
        <a:bodyPr/>
        <a:lstStyle/>
        <a:p>
          <a:endParaRPr lang="en-US"/>
        </a:p>
      </dgm:t>
    </dgm:pt>
    <dgm:pt modelId="{1AFA3E88-E623-43B2-B3DD-2196B6717D37}" type="sibTrans" cxnId="{5D01257D-F030-4AE2-84B0-1A8759388CAC}">
      <dgm:prSet/>
      <dgm:spPr/>
      <dgm:t>
        <a:bodyPr/>
        <a:lstStyle/>
        <a:p>
          <a:endParaRPr lang="en-US"/>
        </a:p>
      </dgm:t>
    </dgm:pt>
    <dgm:pt modelId="{BFC127A7-8E1C-4EE2-9504-DD31A4DBEB64}">
      <dgm:prSet phldr="0"/>
      <dgm:spPr/>
      <dgm:t>
        <a:bodyPr/>
        <a:lstStyle/>
        <a:p>
          <a:r>
            <a:rPr lang="en-US" dirty="0">
              <a:latin typeface="Calibri Light" panose="020F0302020204030204"/>
            </a:rPr>
            <a:t>Analysis</a:t>
          </a:r>
        </a:p>
      </dgm:t>
    </dgm:pt>
    <dgm:pt modelId="{315FCDFD-E530-475B-84C6-CB1043BB3B13}" type="parTrans" cxnId="{28A8FAB1-D461-4E15-82CA-0EFDD69C9C34}">
      <dgm:prSet/>
      <dgm:spPr/>
      <dgm:t>
        <a:bodyPr/>
        <a:lstStyle/>
        <a:p>
          <a:endParaRPr lang="en-GB"/>
        </a:p>
      </dgm:t>
    </dgm:pt>
    <dgm:pt modelId="{D7F2BABD-FECB-4041-96C8-3E0D4F987D3A}" type="sibTrans" cxnId="{28A8FAB1-D461-4E15-82CA-0EFDD69C9C34}">
      <dgm:prSet/>
      <dgm:spPr/>
      <dgm:t>
        <a:bodyPr/>
        <a:lstStyle/>
        <a:p>
          <a:endParaRPr lang="en-GB"/>
        </a:p>
      </dgm:t>
    </dgm:pt>
    <dgm:pt modelId="{5FECAEBB-4E68-46FB-BFB1-6CF161D3CC5F}">
      <dgm:prSet phldr="0"/>
      <dgm:spPr/>
      <dgm:t>
        <a:bodyPr/>
        <a:lstStyle/>
        <a:p>
          <a:pPr rtl="0"/>
          <a:r>
            <a:rPr lang="en-US" dirty="0">
              <a:latin typeface="Calibri Light" panose="020F0302020204030204"/>
            </a:rPr>
            <a:t>The process of breaking down the data collected into meaningful information that conveys some meaning. Quantitative analysis often includes statistical analysis of variance and correlation. Qualitative analysis often uses language analysis or the identification of common themes in their results. </a:t>
          </a:r>
        </a:p>
      </dgm:t>
    </dgm:pt>
    <dgm:pt modelId="{8A25304F-7C5F-43D7-8AFA-247A81B51D09}" type="parTrans" cxnId="{76A89E39-EE74-4F78-B449-828F911DE88D}">
      <dgm:prSet/>
      <dgm:spPr/>
      <dgm:t>
        <a:bodyPr/>
        <a:lstStyle/>
        <a:p>
          <a:endParaRPr lang="en-GB"/>
        </a:p>
      </dgm:t>
    </dgm:pt>
    <dgm:pt modelId="{05EB6E2A-0A25-4C46-951C-B32B9691E587}" type="sibTrans" cxnId="{76A89E39-EE74-4F78-B449-828F911DE88D}">
      <dgm:prSet/>
      <dgm:spPr/>
      <dgm:t>
        <a:bodyPr/>
        <a:lstStyle/>
        <a:p>
          <a:endParaRPr lang="en-GB"/>
        </a:p>
      </dgm:t>
    </dgm:pt>
    <dgm:pt modelId="{8404AD36-4381-49F9-91C6-22AC2B350C27}" type="pres">
      <dgm:prSet presAssocID="{0EC0E95D-6D06-4714-8667-0FDC44D95975}" presName="linearFlow" presStyleCnt="0">
        <dgm:presLayoutVars>
          <dgm:dir/>
          <dgm:animLvl val="lvl"/>
          <dgm:resizeHandles val="exact"/>
        </dgm:presLayoutVars>
      </dgm:prSet>
      <dgm:spPr/>
    </dgm:pt>
    <dgm:pt modelId="{10FC3528-961E-4399-BBF9-B3DC56FCC725}" type="pres">
      <dgm:prSet presAssocID="{766DD8C6-CBED-4DCC-BA93-8888A2206BB6}" presName="composite" presStyleCnt="0"/>
      <dgm:spPr/>
    </dgm:pt>
    <dgm:pt modelId="{B82A808E-31FC-41AD-A410-155A9318F97C}" type="pres">
      <dgm:prSet presAssocID="{766DD8C6-CBED-4DCC-BA93-8888A2206BB6}" presName="parentText" presStyleLbl="alignNode1" presStyleIdx="0" presStyleCnt="4">
        <dgm:presLayoutVars>
          <dgm:chMax val="1"/>
          <dgm:bulletEnabled val="1"/>
        </dgm:presLayoutVars>
      </dgm:prSet>
      <dgm:spPr/>
    </dgm:pt>
    <dgm:pt modelId="{51CDF71C-9FE6-4777-BFCB-D9B2F63F860A}" type="pres">
      <dgm:prSet presAssocID="{766DD8C6-CBED-4DCC-BA93-8888A2206BB6}" presName="descendantText" presStyleLbl="alignAcc1" presStyleIdx="0" presStyleCnt="4">
        <dgm:presLayoutVars>
          <dgm:bulletEnabled val="1"/>
        </dgm:presLayoutVars>
      </dgm:prSet>
      <dgm:spPr/>
    </dgm:pt>
    <dgm:pt modelId="{1EDD4794-8522-4B58-9F34-A2A7CCDCB781}" type="pres">
      <dgm:prSet presAssocID="{7CFBF809-EC57-4FF1-9713-D5DDB0E5591B}" presName="sp" presStyleCnt="0"/>
      <dgm:spPr/>
    </dgm:pt>
    <dgm:pt modelId="{0C904658-57A1-41D9-8501-B386EA7BB39F}" type="pres">
      <dgm:prSet presAssocID="{8C3E3C8C-EB2B-4BDE-9568-8461534CC839}" presName="composite" presStyleCnt="0"/>
      <dgm:spPr/>
    </dgm:pt>
    <dgm:pt modelId="{01EC4EE1-D36F-44BC-A860-35641B547A49}" type="pres">
      <dgm:prSet presAssocID="{8C3E3C8C-EB2B-4BDE-9568-8461534CC839}" presName="parentText" presStyleLbl="alignNode1" presStyleIdx="1" presStyleCnt="4">
        <dgm:presLayoutVars>
          <dgm:chMax val="1"/>
          <dgm:bulletEnabled val="1"/>
        </dgm:presLayoutVars>
      </dgm:prSet>
      <dgm:spPr/>
    </dgm:pt>
    <dgm:pt modelId="{30C619FD-FAF2-4335-A715-9DDE775A4225}" type="pres">
      <dgm:prSet presAssocID="{8C3E3C8C-EB2B-4BDE-9568-8461534CC839}" presName="descendantText" presStyleLbl="alignAcc1" presStyleIdx="1" presStyleCnt="4">
        <dgm:presLayoutVars>
          <dgm:bulletEnabled val="1"/>
        </dgm:presLayoutVars>
      </dgm:prSet>
      <dgm:spPr/>
    </dgm:pt>
    <dgm:pt modelId="{526F6CD1-9DA0-4054-9B97-2037B3B7B67C}" type="pres">
      <dgm:prSet presAssocID="{74DEB012-B3C0-4CEA-AA97-913301D05608}" presName="sp" presStyleCnt="0"/>
      <dgm:spPr/>
    </dgm:pt>
    <dgm:pt modelId="{665B1E18-488B-482E-B230-0E35E7068855}" type="pres">
      <dgm:prSet presAssocID="{67AB401B-260B-473F-B38D-73A75F15A160}" presName="composite" presStyleCnt="0"/>
      <dgm:spPr/>
    </dgm:pt>
    <dgm:pt modelId="{BE4EC56F-2606-4C83-B6F8-5DFF91915764}" type="pres">
      <dgm:prSet presAssocID="{67AB401B-260B-473F-B38D-73A75F15A160}" presName="parentText" presStyleLbl="alignNode1" presStyleIdx="2" presStyleCnt="4">
        <dgm:presLayoutVars>
          <dgm:chMax val="1"/>
          <dgm:bulletEnabled val="1"/>
        </dgm:presLayoutVars>
      </dgm:prSet>
      <dgm:spPr/>
    </dgm:pt>
    <dgm:pt modelId="{FF6775A1-CDC6-49DB-9D92-DF776EE5AFC4}" type="pres">
      <dgm:prSet presAssocID="{67AB401B-260B-473F-B38D-73A75F15A160}" presName="descendantText" presStyleLbl="alignAcc1" presStyleIdx="2" presStyleCnt="4">
        <dgm:presLayoutVars>
          <dgm:bulletEnabled val="1"/>
        </dgm:presLayoutVars>
      </dgm:prSet>
      <dgm:spPr/>
    </dgm:pt>
    <dgm:pt modelId="{9D75C8B4-F5E8-4E83-81EB-B4288E81A1B6}" type="pres">
      <dgm:prSet presAssocID="{2D338724-E35F-4573-A0CA-F525FEE78DA4}" presName="sp" presStyleCnt="0"/>
      <dgm:spPr/>
    </dgm:pt>
    <dgm:pt modelId="{533B36B1-D54E-4D8E-B9B8-B9F4A61458E0}" type="pres">
      <dgm:prSet presAssocID="{BFC127A7-8E1C-4EE2-9504-DD31A4DBEB64}" presName="composite" presStyleCnt="0"/>
      <dgm:spPr/>
    </dgm:pt>
    <dgm:pt modelId="{96C30580-C7E5-4014-895A-5E7940DF89D4}" type="pres">
      <dgm:prSet presAssocID="{BFC127A7-8E1C-4EE2-9504-DD31A4DBEB64}" presName="parentText" presStyleLbl="alignNode1" presStyleIdx="3" presStyleCnt="4">
        <dgm:presLayoutVars>
          <dgm:chMax val="1"/>
          <dgm:bulletEnabled val="1"/>
        </dgm:presLayoutVars>
      </dgm:prSet>
      <dgm:spPr/>
    </dgm:pt>
    <dgm:pt modelId="{3738980C-370A-4A59-9846-FE79388916A6}" type="pres">
      <dgm:prSet presAssocID="{BFC127A7-8E1C-4EE2-9504-DD31A4DBEB64}" presName="descendantText" presStyleLbl="alignAcc1" presStyleIdx="3" presStyleCnt="4">
        <dgm:presLayoutVars>
          <dgm:bulletEnabled val="1"/>
        </dgm:presLayoutVars>
      </dgm:prSet>
      <dgm:spPr/>
    </dgm:pt>
  </dgm:ptLst>
  <dgm:cxnLst>
    <dgm:cxn modelId="{D311E910-E5EA-4CFA-A4D7-38CBF888C5A2}" srcId="{8C3E3C8C-EB2B-4BDE-9568-8461534CC839}" destId="{08F8DC44-84E9-4E28-89EA-74199EEE1104}" srcOrd="1" destOrd="0" parTransId="{9FDA9DF9-D230-46C1-84F4-1FFC06E4C605}" sibTransId="{3C68DBA0-FA4E-43C2-A30C-97187A47DA5B}"/>
    <dgm:cxn modelId="{33E54112-C6FC-4FF4-A0DE-AAC3AB086CDE}" type="presOf" srcId="{6B059DFB-B71E-4D9F-811E-57FA4B4C9DF0}" destId="{FF6775A1-CDC6-49DB-9D92-DF776EE5AFC4}" srcOrd="0" destOrd="0" presId="urn:microsoft.com/office/officeart/2005/8/layout/chevron2"/>
    <dgm:cxn modelId="{76A89E39-EE74-4F78-B449-828F911DE88D}" srcId="{BFC127A7-8E1C-4EE2-9504-DD31A4DBEB64}" destId="{5FECAEBB-4E68-46FB-BFB1-6CF161D3CC5F}" srcOrd="0" destOrd="0" parTransId="{8A25304F-7C5F-43D7-8AFA-247A81B51D09}" sibTransId="{05EB6E2A-0A25-4C46-951C-B32B9691E587}"/>
    <dgm:cxn modelId="{7CB44A67-B830-4DFF-8E0B-A19C126BDB02}" type="presOf" srcId="{766DD8C6-CBED-4DCC-BA93-8888A2206BB6}" destId="{B82A808E-31FC-41AD-A410-155A9318F97C}" srcOrd="0" destOrd="0" presId="urn:microsoft.com/office/officeart/2005/8/layout/chevron2"/>
    <dgm:cxn modelId="{1982984B-9E6E-4191-8C84-AA385C7A8E62}" srcId="{766DD8C6-CBED-4DCC-BA93-8888A2206BB6}" destId="{79F91190-76D3-4DB7-984B-6D2B53FCAB14}" srcOrd="0" destOrd="0" parTransId="{9BC0CF07-62E0-4312-8758-D2F73A1A70E2}" sibTransId="{33790743-D5B8-46DE-8FA1-10A4CD256382}"/>
    <dgm:cxn modelId="{1AB0A36C-F055-4561-8347-988E942B3602}" type="presOf" srcId="{67AB401B-260B-473F-B38D-73A75F15A160}" destId="{BE4EC56F-2606-4C83-B6F8-5DFF91915764}" srcOrd="0" destOrd="0" presId="urn:microsoft.com/office/officeart/2005/8/layout/chevron2"/>
    <dgm:cxn modelId="{778BF44C-56E3-478B-838E-D895AD5D75B7}" srcId="{0EC0E95D-6D06-4714-8667-0FDC44D95975}" destId="{8C3E3C8C-EB2B-4BDE-9568-8461534CC839}" srcOrd="1" destOrd="0" parTransId="{C5DB5136-C07D-476A-863D-4204F8042053}" sibTransId="{74DEB012-B3C0-4CEA-AA97-913301D05608}"/>
    <dgm:cxn modelId="{890FD158-433B-4236-83F9-2CB1804B7714}" type="presOf" srcId="{47B78413-7214-4DA6-BD6A-CD5547B58F4A}" destId="{30C619FD-FAF2-4335-A715-9DDE775A4225}" srcOrd="0" destOrd="0" presId="urn:microsoft.com/office/officeart/2005/8/layout/chevron2"/>
    <dgm:cxn modelId="{EA37E67B-1F93-4BE2-90DA-2C9428F112EE}" type="presOf" srcId="{BFC127A7-8E1C-4EE2-9504-DD31A4DBEB64}" destId="{96C30580-C7E5-4014-895A-5E7940DF89D4}" srcOrd="0" destOrd="0" presId="urn:microsoft.com/office/officeart/2005/8/layout/chevron2"/>
    <dgm:cxn modelId="{5D01257D-F030-4AE2-84B0-1A8759388CAC}" srcId="{67AB401B-260B-473F-B38D-73A75F15A160}" destId="{EFBEA960-AD54-4823-A336-2F0855EF8094}" srcOrd="1" destOrd="0" parTransId="{32F34ECD-3987-4191-8F8B-CCAB4B9D23A5}" sibTransId="{1AFA3E88-E623-43B2-B3DD-2196B6717D37}"/>
    <dgm:cxn modelId="{6220937F-2867-43C5-B96A-3193D79A121C}" type="presOf" srcId="{08F8DC44-84E9-4E28-89EA-74199EEE1104}" destId="{30C619FD-FAF2-4335-A715-9DDE775A4225}" srcOrd="0" destOrd="1" presId="urn:microsoft.com/office/officeart/2005/8/layout/chevron2"/>
    <dgm:cxn modelId="{E49C0584-7C6A-4E9B-BDB2-43BC28D8A3A7}" srcId="{67AB401B-260B-473F-B38D-73A75F15A160}" destId="{6B059DFB-B71E-4D9F-811E-57FA4B4C9DF0}" srcOrd="0" destOrd="0" parTransId="{679DBA2A-253E-4087-91D3-4E118B060478}" sibTransId="{C36AA17D-C0E5-442A-B7A2-2569A8290BA2}"/>
    <dgm:cxn modelId="{34C67C93-A240-4100-AE46-293683003E8D}" type="presOf" srcId="{5FECAEBB-4E68-46FB-BFB1-6CF161D3CC5F}" destId="{3738980C-370A-4A59-9846-FE79388916A6}" srcOrd="0" destOrd="0" presId="urn:microsoft.com/office/officeart/2005/8/layout/chevron2"/>
    <dgm:cxn modelId="{C8E42D9D-C063-4D69-805C-4C427BCF800E}" srcId="{0EC0E95D-6D06-4714-8667-0FDC44D95975}" destId="{67AB401B-260B-473F-B38D-73A75F15A160}" srcOrd="2" destOrd="0" parTransId="{4EAB9651-FE95-42E9-8E90-49D3443B39EB}" sibTransId="{2D338724-E35F-4573-A0CA-F525FEE78DA4}"/>
    <dgm:cxn modelId="{28A8FAB1-D461-4E15-82CA-0EFDD69C9C34}" srcId="{0EC0E95D-6D06-4714-8667-0FDC44D95975}" destId="{BFC127A7-8E1C-4EE2-9504-DD31A4DBEB64}" srcOrd="3" destOrd="0" parTransId="{315FCDFD-E530-475B-84C6-CB1043BB3B13}" sibTransId="{D7F2BABD-FECB-4041-96C8-3E0D4F987D3A}"/>
    <dgm:cxn modelId="{C3DAA8C2-6812-430F-9EB0-7BFE1A0D511F}" type="presOf" srcId="{8C3E3C8C-EB2B-4BDE-9568-8461534CC839}" destId="{01EC4EE1-D36F-44BC-A860-35641B547A49}" srcOrd="0" destOrd="0" presId="urn:microsoft.com/office/officeart/2005/8/layout/chevron2"/>
    <dgm:cxn modelId="{3ADF62CF-562E-404A-A387-4F20EA636AA6}" srcId="{8C3E3C8C-EB2B-4BDE-9568-8461534CC839}" destId="{47B78413-7214-4DA6-BD6A-CD5547B58F4A}" srcOrd="0" destOrd="0" parTransId="{3DF4F007-6C2C-461B-B42B-C476E6B5BC80}" sibTransId="{4D635586-AC17-4200-BC6D-ED04346AC0C5}"/>
    <dgm:cxn modelId="{3C480CE4-8CF0-4B89-B0FA-C84B85D6BB7A}" type="presOf" srcId="{79F91190-76D3-4DB7-984B-6D2B53FCAB14}" destId="{51CDF71C-9FE6-4777-BFCB-D9B2F63F860A}" srcOrd="0" destOrd="0" presId="urn:microsoft.com/office/officeart/2005/8/layout/chevron2"/>
    <dgm:cxn modelId="{AC70F1EE-F6F1-4A00-A343-6E7D80B080F7}" type="presOf" srcId="{EFBEA960-AD54-4823-A336-2F0855EF8094}" destId="{FF6775A1-CDC6-49DB-9D92-DF776EE5AFC4}" srcOrd="0" destOrd="1" presId="urn:microsoft.com/office/officeart/2005/8/layout/chevron2"/>
    <dgm:cxn modelId="{A3DF36F9-4886-4969-9175-64CA5BE634B8}" srcId="{0EC0E95D-6D06-4714-8667-0FDC44D95975}" destId="{766DD8C6-CBED-4DCC-BA93-8888A2206BB6}" srcOrd="0" destOrd="0" parTransId="{387702F6-5A87-4A33-B599-6E1BC111A49B}" sibTransId="{7CFBF809-EC57-4FF1-9713-D5DDB0E5591B}"/>
    <dgm:cxn modelId="{8FC24FF9-9E19-4D8D-9232-19BC4A0998AB}" type="presOf" srcId="{0EC0E95D-6D06-4714-8667-0FDC44D95975}" destId="{8404AD36-4381-49F9-91C6-22AC2B350C27}" srcOrd="0" destOrd="0" presId="urn:microsoft.com/office/officeart/2005/8/layout/chevron2"/>
    <dgm:cxn modelId="{9E8E0CF3-CCE8-4A08-B6E8-76FF97417D2D}" type="presParOf" srcId="{8404AD36-4381-49F9-91C6-22AC2B350C27}" destId="{10FC3528-961E-4399-BBF9-B3DC56FCC725}" srcOrd="0" destOrd="0" presId="urn:microsoft.com/office/officeart/2005/8/layout/chevron2"/>
    <dgm:cxn modelId="{CA1CF4CA-0F23-44AE-82E3-87C87BF918AC}" type="presParOf" srcId="{10FC3528-961E-4399-BBF9-B3DC56FCC725}" destId="{B82A808E-31FC-41AD-A410-155A9318F97C}" srcOrd="0" destOrd="0" presId="urn:microsoft.com/office/officeart/2005/8/layout/chevron2"/>
    <dgm:cxn modelId="{C8C03A27-1298-4538-AE01-94BF3CDB0C02}" type="presParOf" srcId="{10FC3528-961E-4399-BBF9-B3DC56FCC725}" destId="{51CDF71C-9FE6-4777-BFCB-D9B2F63F860A}" srcOrd="1" destOrd="0" presId="urn:microsoft.com/office/officeart/2005/8/layout/chevron2"/>
    <dgm:cxn modelId="{7B7D0D5A-9961-4C1A-815E-C93A081180BC}" type="presParOf" srcId="{8404AD36-4381-49F9-91C6-22AC2B350C27}" destId="{1EDD4794-8522-4B58-9F34-A2A7CCDCB781}" srcOrd="1" destOrd="0" presId="urn:microsoft.com/office/officeart/2005/8/layout/chevron2"/>
    <dgm:cxn modelId="{01B71F6C-AA9B-41B8-8527-FB51C9982707}" type="presParOf" srcId="{8404AD36-4381-49F9-91C6-22AC2B350C27}" destId="{0C904658-57A1-41D9-8501-B386EA7BB39F}" srcOrd="2" destOrd="0" presId="urn:microsoft.com/office/officeart/2005/8/layout/chevron2"/>
    <dgm:cxn modelId="{74E875BF-4C7E-4D4F-8DA9-784FF262FA9A}" type="presParOf" srcId="{0C904658-57A1-41D9-8501-B386EA7BB39F}" destId="{01EC4EE1-D36F-44BC-A860-35641B547A49}" srcOrd="0" destOrd="0" presId="urn:microsoft.com/office/officeart/2005/8/layout/chevron2"/>
    <dgm:cxn modelId="{9BF19564-6793-408E-82B5-78C2C335FAD0}" type="presParOf" srcId="{0C904658-57A1-41D9-8501-B386EA7BB39F}" destId="{30C619FD-FAF2-4335-A715-9DDE775A4225}" srcOrd="1" destOrd="0" presId="urn:microsoft.com/office/officeart/2005/8/layout/chevron2"/>
    <dgm:cxn modelId="{22B7065A-4CC4-43D4-B695-417C813686E9}" type="presParOf" srcId="{8404AD36-4381-49F9-91C6-22AC2B350C27}" destId="{526F6CD1-9DA0-4054-9B97-2037B3B7B67C}" srcOrd="3" destOrd="0" presId="urn:microsoft.com/office/officeart/2005/8/layout/chevron2"/>
    <dgm:cxn modelId="{C3B81B3E-8B72-4D9E-8A4C-85F682AD6AC3}" type="presParOf" srcId="{8404AD36-4381-49F9-91C6-22AC2B350C27}" destId="{665B1E18-488B-482E-B230-0E35E7068855}" srcOrd="4" destOrd="0" presId="urn:microsoft.com/office/officeart/2005/8/layout/chevron2"/>
    <dgm:cxn modelId="{BE52FAC3-FFE2-4B73-8FB8-83760BE08405}" type="presParOf" srcId="{665B1E18-488B-482E-B230-0E35E7068855}" destId="{BE4EC56F-2606-4C83-B6F8-5DFF91915764}" srcOrd="0" destOrd="0" presId="urn:microsoft.com/office/officeart/2005/8/layout/chevron2"/>
    <dgm:cxn modelId="{E456833C-CA58-4013-9B00-36632589637F}" type="presParOf" srcId="{665B1E18-488B-482E-B230-0E35E7068855}" destId="{FF6775A1-CDC6-49DB-9D92-DF776EE5AFC4}" srcOrd="1" destOrd="0" presId="urn:microsoft.com/office/officeart/2005/8/layout/chevron2"/>
    <dgm:cxn modelId="{BF07588E-F1F3-41E3-B56B-9984BB855C9B}" type="presParOf" srcId="{8404AD36-4381-49F9-91C6-22AC2B350C27}" destId="{9D75C8B4-F5E8-4E83-81EB-B4288E81A1B6}" srcOrd="5" destOrd="0" presId="urn:microsoft.com/office/officeart/2005/8/layout/chevron2"/>
    <dgm:cxn modelId="{256DD909-0A09-4286-8BC6-E826BDB77E4B}" type="presParOf" srcId="{8404AD36-4381-49F9-91C6-22AC2B350C27}" destId="{533B36B1-D54E-4D8E-B9B8-B9F4A61458E0}" srcOrd="6" destOrd="0" presId="urn:microsoft.com/office/officeart/2005/8/layout/chevron2"/>
    <dgm:cxn modelId="{B1FED13A-DE25-43A8-97C6-C5677990EB50}" type="presParOf" srcId="{533B36B1-D54E-4D8E-B9B8-B9F4A61458E0}" destId="{96C30580-C7E5-4014-895A-5E7940DF89D4}" srcOrd="0" destOrd="0" presId="urn:microsoft.com/office/officeart/2005/8/layout/chevron2"/>
    <dgm:cxn modelId="{848E5A12-68CC-4CB1-A69C-CEC13D9D2484}" type="presParOf" srcId="{533B36B1-D54E-4D8E-B9B8-B9F4A61458E0}" destId="{3738980C-370A-4A59-9846-FE79388916A6}"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78B388-1030-48BC-94B6-B65E4831EDB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415F8CC-C375-4A74-B28A-2140D9E89CF7}">
      <dgm:prSet phldrT="[Text]" phldr="0"/>
      <dgm:spPr/>
      <dgm:t>
        <a:bodyPr/>
        <a:lstStyle/>
        <a:p>
          <a:pPr rtl="0"/>
          <a:r>
            <a:rPr lang="en-US" dirty="0">
              <a:latin typeface="Calibri Light" panose="020F0302020204030204"/>
            </a:rPr>
            <a:t>Checked the feedback from our previous modules. </a:t>
          </a:r>
          <a:endParaRPr lang="en-US" dirty="0"/>
        </a:p>
      </dgm:t>
    </dgm:pt>
    <dgm:pt modelId="{6F52907D-924C-4006-85B3-0012AB655016}" type="parTrans" cxnId="{92DBED18-A093-4873-8496-22D25F717FCE}">
      <dgm:prSet/>
      <dgm:spPr/>
      <dgm:t>
        <a:bodyPr/>
        <a:lstStyle/>
        <a:p>
          <a:endParaRPr lang="en-US"/>
        </a:p>
      </dgm:t>
    </dgm:pt>
    <dgm:pt modelId="{F3E2EF47-45EB-4AC6-8B08-222BDCD58692}" type="sibTrans" cxnId="{92DBED18-A093-4873-8496-22D25F717FCE}">
      <dgm:prSet/>
      <dgm:spPr/>
      <dgm:t>
        <a:bodyPr/>
        <a:lstStyle/>
        <a:p>
          <a:endParaRPr lang="en-US"/>
        </a:p>
      </dgm:t>
    </dgm:pt>
    <dgm:pt modelId="{3A2314F7-4B95-4CB3-A9D1-8AE119B137C9}">
      <dgm:prSet phldrT="[Text]" phldr="0"/>
      <dgm:spPr/>
      <dgm:t>
        <a:bodyPr/>
        <a:lstStyle/>
        <a:p>
          <a:pPr rtl="0"/>
          <a:r>
            <a:rPr lang="en-US" dirty="0">
              <a:latin typeface="Calibri Light" panose="020F0302020204030204"/>
            </a:rPr>
            <a:t>Provided an overview of the BMHP5019_BIRM module. </a:t>
          </a:r>
          <a:endParaRPr lang="en-US" dirty="0"/>
        </a:p>
      </dgm:t>
    </dgm:pt>
    <dgm:pt modelId="{7E873851-536A-4629-9E3E-605E73CE0D16}" type="parTrans" cxnId="{5B78C660-5D12-49A1-B9A8-AA0E9557BCCE}">
      <dgm:prSet/>
      <dgm:spPr/>
      <dgm:t>
        <a:bodyPr/>
        <a:lstStyle/>
        <a:p>
          <a:endParaRPr lang="en-US"/>
        </a:p>
      </dgm:t>
    </dgm:pt>
    <dgm:pt modelId="{0C23FF0A-4834-4A65-A430-E28ACB7FBBD7}" type="sibTrans" cxnId="{5B78C660-5D12-49A1-B9A8-AA0E9557BCCE}">
      <dgm:prSet/>
      <dgm:spPr/>
      <dgm:t>
        <a:bodyPr/>
        <a:lstStyle/>
        <a:p>
          <a:endParaRPr lang="en-US"/>
        </a:p>
      </dgm:t>
    </dgm:pt>
    <dgm:pt modelId="{24281F1A-0753-4837-8C14-B681A5C927D3}">
      <dgm:prSet phldrT="[Text]" phldr="0"/>
      <dgm:spPr/>
      <dgm:t>
        <a:bodyPr/>
        <a:lstStyle/>
        <a:p>
          <a:pPr rtl="0"/>
          <a:r>
            <a:rPr lang="en-US" dirty="0">
              <a:latin typeface="Calibri Light" panose="020F0302020204030204"/>
            </a:rPr>
            <a:t>Introduced the concept and purpose of research.</a:t>
          </a:r>
          <a:endParaRPr lang="en-US" dirty="0"/>
        </a:p>
      </dgm:t>
    </dgm:pt>
    <dgm:pt modelId="{7F86F38A-579D-4951-961C-EE7408009243}" type="parTrans" cxnId="{1481E246-A824-4953-B27A-FF9BFB0B4B6D}">
      <dgm:prSet/>
      <dgm:spPr/>
      <dgm:t>
        <a:bodyPr/>
        <a:lstStyle/>
        <a:p>
          <a:endParaRPr lang="en-US"/>
        </a:p>
      </dgm:t>
    </dgm:pt>
    <dgm:pt modelId="{CED08879-F0F5-43CE-BA48-95ED65A394A3}" type="sibTrans" cxnId="{1481E246-A824-4953-B27A-FF9BFB0B4B6D}">
      <dgm:prSet/>
      <dgm:spPr/>
      <dgm:t>
        <a:bodyPr/>
        <a:lstStyle/>
        <a:p>
          <a:endParaRPr lang="en-US"/>
        </a:p>
      </dgm:t>
    </dgm:pt>
    <dgm:pt modelId="{557DA824-FC2D-4915-A767-17BA8430A9FE}" type="pres">
      <dgm:prSet presAssocID="{9E78B388-1030-48BC-94B6-B65E4831EDB5}" presName="diagram" presStyleCnt="0">
        <dgm:presLayoutVars>
          <dgm:dir/>
          <dgm:resizeHandles val="exact"/>
        </dgm:presLayoutVars>
      </dgm:prSet>
      <dgm:spPr/>
    </dgm:pt>
    <dgm:pt modelId="{0A262B13-B0B1-4820-9051-1824C8EC9699}" type="pres">
      <dgm:prSet presAssocID="{A415F8CC-C375-4A74-B28A-2140D9E89CF7}" presName="node" presStyleLbl="node1" presStyleIdx="0" presStyleCnt="3">
        <dgm:presLayoutVars>
          <dgm:bulletEnabled val="1"/>
        </dgm:presLayoutVars>
      </dgm:prSet>
      <dgm:spPr/>
    </dgm:pt>
    <dgm:pt modelId="{A8E1D932-46FA-48BB-B2FD-FF921213646D}" type="pres">
      <dgm:prSet presAssocID="{F3E2EF47-45EB-4AC6-8B08-222BDCD58692}" presName="sibTrans" presStyleCnt="0"/>
      <dgm:spPr/>
    </dgm:pt>
    <dgm:pt modelId="{F5963013-E7A3-4FC3-94FD-330B601F3C83}" type="pres">
      <dgm:prSet presAssocID="{3A2314F7-4B95-4CB3-A9D1-8AE119B137C9}" presName="node" presStyleLbl="node1" presStyleIdx="1" presStyleCnt="3">
        <dgm:presLayoutVars>
          <dgm:bulletEnabled val="1"/>
        </dgm:presLayoutVars>
      </dgm:prSet>
      <dgm:spPr/>
    </dgm:pt>
    <dgm:pt modelId="{66902F6B-FB5E-495C-BC2E-AF49332DD84C}" type="pres">
      <dgm:prSet presAssocID="{0C23FF0A-4834-4A65-A430-E28ACB7FBBD7}" presName="sibTrans" presStyleCnt="0"/>
      <dgm:spPr/>
    </dgm:pt>
    <dgm:pt modelId="{010A2094-B498-4FB7-991F-3AD30039E998}" type="pres">
      <dgm:prSet presAssocID="{24281F1A-0753-4837-8C14-B681A5C927D3}" presName="node" presStyleLbl="node1" presStyleIdx="2" presStyleCnt="3">
        <dgm:presLayoutVars>
          <dgm:bulletEnabled val="1"/>
        </dgm:presLayoutVars>
      </dgm:prSet>
      <dgm:spPr/>
    </dgm:pt>
  </dgm:ptLst>
  <dgm:cxnLst>
    <dgm:cxn modelId="{92DBED18-A093-4873-8496-22D25F717FCE}" srcId="{9E78B388-1030-48BC-94B6-B65E4831EDB5}" destId="{A415F8CC-C375-4A74-B28A-2140D9E89CF7}" srcOrd="0" destOrd="0" parTransId="{6F52907D-924C-4006-85B3-0012AB655016}" sibTransId="{F3E2EF47-45EB-4AC6-8B08-222BDCD58692}"/>
    <dgm:cxn modelId="{5B78C660-5D12-49A1-B9A8-AA0E9557BCCE}" srcId="{9E78B388-1030-48BC-94B6-B65E4831EDB5}" destId="{3A2314F7-4B95-4CB3-A9D1-8AE119B137C9}" srcOrd="1" destOrd="0" parTransId="{7E873851-536A-4629-9E3E-605E73CE0D16}" sibTransId="{0C23FF0A-4834-4A65-A430-E28ACB7FBBD7}"/>
    <dgm:cxn modelId="{1481E246-A824-4953-B27A-FF9BFB0B4B6D}" srcId="{9E78B388-1030-48BC-94B6-B65E4831EDB5}" destId="{24281F1A-0753-4837-8C14-B681A5C927D3}" srcOrd="2" destOrd="0" parTransId="{7F86F38A-579D-4951-961C-EE7408009243}" sibTransId="{CED08879-F0F5-43CE-BA48-95ED65A394A3}"/>
    <dgm:cxn modelId="{141EBB51-DF53-441E-AE54-5A8E61E0290C}" type="presOf" srcId="{24281F1A-0753-4837-8C14-B681A5C927D3}" destId="{010A2094-B498-4FB7-991F-3AD30039E998}" srcOrd="0" destOrd="0" presId="urn:microsoft.com/office/officeart/2005/8/layout/default"/>
    <dgm:cxn modelId="{3053D0A0-33F2-443E-B7BB-65C893FA3B60}" type="presOf" srcId="{A415F8CC-C375-4A74-B28A-2140D9E89CF7}" destId="{0A262B13-B0B1-4820-9051-1824C8EC9699}" srcOrd="0" destOrd="0" presId="urn:microsoft.com/office/officeart/2005/8/layout/default"/>
    <dgm:cxn modelId="{3FE266A4-F608-4DC6-B426-D57699F26ECE}" type="presOf" srcId="{3A2314F7-4B95-4CB3-A9D1-8AE119B137C9}" destId="{F5963013-E7A3-4FC3-94FD-330B601F3C83}" srcOrd="0" destOrd="0" presId="urn:microsoft.com/office/officeart/2005/8/layout/default"/>
    <dgm:cxn modelId="{34C791B8-1FD8-43FC-8632-971378A747C9}" type="presOf" srcId="{9E78B388-1030-48BC-94B6-B65E4831EDB5}" destId="{557DA824-FC2D-4915-A767-17BA8430A9FE}" srcOrd="0" destOrd="0" presId="urn:microsoft.com/office/officeart/2005/8/layout/default"/>
    <dgm:cxn modelId="{CD82E45B-211F-4484-9682-AE2F3483EA61}" type="presParOf" srcId="{557DA824-FC2D-4915-A767-17BA8430A9FE}" destId="{0A262B13-B0B1-4820-9051-1824C8EC9699}" srcOrd="0" destOrd="0" presId="urn:microsoft.com/office/officeart/2005/8/layout/default"/>
    <dgm:cxn modelId="{6D9E6B82-14C4-4678-97FF-A2C596917C05}" type="presParOf" srcId="{557DA824-FC2D-4915-A767-17BA8430A9FE}" destId="{A8E1D932-46FA-48BB-B2FD-FF921213646D}" srcOrd="1" destOrd="0" presId="urn:microsoft.com/office/officeart/2005/8/layout/default"/>
    <dgm:cxn modelId="{1E7B8747-829A-4A43-94EF-838337A673C4}" type="presParOf" srcId="{557DA824-FC2D-4915-A767-17BA8430A9FE}" destId="{F5963013-E7A3-4FC3-94FD-330B601F3C83}" srcOrd="2" destOrd="0" presId="urn:microsoft.com/office/officeart/2005/8/layout/default"/>
    <dgm:cxn modelId="{3223BA56-05A4-49CC-AA52-0EE373672B4B}" type="presParOf" srcId="{557DA824-FC2D-4915-A767-17BA8430A9FE}" destId="{66902F6B-FB5E-495C-BC2E-AF49332DD84C}" srcOrd="3" destOrd="0" presId="urn:microsoft.com/office/officeart/2005/8/layout/default"/>
    <dgm:cxn modelId="{D4B7062D-89D1-4431-935A-9BB2D8943B91}" type="presParOf" srcId="{557DA824-FC2D-4915-A767-17BA8430A9FE}" destId="{010A2094-B498-4FB7-991F-3AD30039E998}"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62B13-B0B1-4820-9051-1824C8EC9699}">
      <dsp:nvSpPr>
        <dsp:cNvPr id="0" name=""/>
        <dsp:cNvSpPr/>
      </dsp:nvSpPr>
      <dsp:spPr>
        <a:xfrm>
          <a:off x="686231" y="872"/>
          <a:ext cx="3588850" cy="21533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Check the feedback from our previous modules. </a:t>
          </a:r>
          <a:endParaRPr lang="en-US" sz="3300" kern="1200" dirty="0"/>
        </a:p>
      </dsp:txBody>
      <dsp:txXfrm>
        <a:off x="686231" y="872"/>
        <a:ext cx="3588850" cy="2153310"/>
      </dsp:txXfrm>
    </dsp:sp>
    <dsp:sp modelId="{F5963013-E7A3-4FC3-94FD-330B601F3C83}">
      <dsp:nvSpPr>
        <dsp:cNvPr id="0" name=""/>
        <dsp:cNvSpPr/>
      </dsp:nvSpPr>
      <dsp:spPr>
        <a:xfrm>
          <a:off x="4633967" y="872"/>
          <a:ext cx="3588850" cy="21533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Provide an overview of the BMHP5019_BIRM module. </a:t>
          </a:r>
          <a:endParaRPr lang="en-US" sz="3300" kern="1200" dirty="0"/>
        </a:p>
      </dsp:txBody>
      <dsp:txXfrm>
        <a:off x="4633967" y="872"/>
        <a:ext cx="3588850" cy="2153310"/>
      </dsp:txXfrm>
    </dsp:sp>
    <dsp:sp modelId="{010A2094-B498-4FB7-991F-3AD30039E998}">
      <dsp:nvSpPr>
        <dsp:cNvPr id="0" name=""/>
        <dsp:cNvSpPr/>
      </dsp:nvSpPr>
      <dsp:spPr>
        <a:xfrm>
          <a:off x="2660099" y="2513067"/>
          <a:ext cx="3588850" cy="21533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Introduce the concept and purpose of research.</a:t>
          </a:r>
          <a:endParaRPr lang="en-US" sz="3300" kern="1200" dirty="0"/>
        </a:p>
      </dsp:txBody>
      <dsp:txXfrm>
        <a:off x="2660099" y="2513067"/>
        <a:ext cx="3588850" cy="2153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040CB-7CC0-4201-BFB4-13EE6595AC67}">
      <dsp:nvSpPr>
        <dsp:cNvPr id="0" name=""/>
        <dsp:cNvSpPr/>
      </dsp:nvSpPr>
      <dsp:spPr>
        <a:xfrm>
          <a:off x="2210244" y="4494"/>
          <a:ext cx="1671813" cy="83590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5400" rIns="38100" bIns="25400" numCol="1" spcCol="1270" anchor="ctr" anchorCtr="0">
          <a:noAutofit/>
        </a:bodyPr>
        <a:lstStyle/>
        <a:p>
          <a:pPr marL="0" lvl="0" indent="0" algn="ctr" defTabSz="889000" rtl="0">
            <a:lnSpc>
              <a:spcPct val="90000"/>
            </a:lnSpc>
            <a:spcBef>
              <a:spcPct val="0"/>
            </a:spcBef>
            <a:spcAft>
              <a:spcPct val="35000"/>
            </a:spcAft>
            <a:buNone/>
          </a:pPr>
          <a:r>
            <a:rPr lang="en-US" sz="2000" kern="1200">
              <a:latin typeface="Calibri Light" panose="020F0302020204030204"/>
            </a:rPr>
            <a:t>What methods exist? </a:t>
          </a:r>
          <a:endParaRPr lang="en-US" sz="2000" kern="1200"/>
        </a:p>
      </dsp:txBody>
      <dsp:txXfrm>
        <a:off x="2234727" y="28977"/>
        <a:ext cx="1622847" cy="786940"/>
      </dsp:txXfrm>
    </dsp:sp>
    <dsp:sp modelId="{89ADA5F4-164D-4A0E-B07A-623ABDCDC8C3}">
      <dsp:nvSpPr>
        <dsp:cNvPr id="0" name=""/>
        <dsp:cNvSpPr/>
      </dsp:nvSpPr>
      <dsp:spPr>
        <a:xfrm>
          <a:off x="2377425" y="840401"/>
          <a:ext cx="167181" cy="626930"/>
        </a:xfrm>
        <a:custGeom>
          <a:avLst/>
          <a:gdLst/>
          <a:ahLst/>
          <a:cxnLst/>
          <a:rect l="0" t="0" r="0" b="0"/>
          <a:pathLst>
            <a:path>
              <a:moveTo>
                <a:pt x="0" y="0"/>
              </a:moveTo>
              <a:lnTo>
                <a:pt x="0" y="626930"/>
              </a:lnTo>
              <a:lnTo>
                <a:pt x="167181" y="62693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E3C056A-5AC1-4025-8F0B-372A6CA9E4E3}">
      <dsp:nvSpPr>
        <dsp:cNvPr id="0" name=""/>
        <dsp:cNvSpPr/>
      </dsp:nvSpPr>
      <dsp:spPr>
        <a:xfrm>
          <a:off x="2544606" y="1049378"/>
          <a:ext cx="1337450" cy="8359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kern="1200">
              <a:latin typeface="Calibri Light" panose="020F0302020204030204"/>
            </a:rPr>
            <a:t>Primary</a:t>
          </a:r>
          <a:endParaRPr lang="en-US" sz="1900" kern="1200"/>
        </a:p>
      </dsp:txBody>
      <dsp:txXfrm>
        <a:off x="2569089" y="1073861"/>
        <a:ext cx="1288484" cy="786940"/>
      </dsp:txXfrm>
    </dsp:sp>
    <dsp:sp modelId="{61F00DC8-90CE-4028-89D4-A31D3AD4B7ED}">
      <dsp:nvSpPr>
        <dsp:cNvPr id="0" name=""/>
        <dsp:cNvSpPr/>
      </dsp:nvSpPr>
      <dsp:spPr>
        <a:xfrm>
          <a:off x="2377425" y="840401"/>
          <a:ext cx="167181" cy="1671813"/>
        </a:xfrm>
        <a:custGeom>
          <a:avLst/>
          <a:gdLst/>
          <a:ahLst/>
          <a:cxnLst/>
          <a:rect l="0" t="0" r="0" b="0"/>
          <a:pathLst>
            <a:path>
              <a:moveTo>
                <a:pt x="0" y="0"/>
              </a:moveTo>
              <a:lnTo>
                <a:pt x="0" y="1671813"/>
              </a:lnTo>
              <a:lnTo>
                <a:pt x="167181" y="167181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3E1003-C141-4251-8FFF-63F2CC9B3A52}">
      <dsp:nvSpPr>
        <dsp:cNvPr id="0" name=""/>
        <dsp:cNvSpPr/>
      </dsp:nvSpPr>
      <dsp:spPr>
        <a:xfrm>
          <a:off x="2544606" y="2094261"/>
          <a:ext cx="1337450" cy="8359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kern="1200">
              <a:latin typeface="Calibri Light" panose="020F0302020204030204"/>
            </a:rPr>
            <a:t>Secondary</a:t>
          </a:r>
          <a:endParaRPr lang="en-US" sz="1900" kern="1200"/>
        </a:p>
      </dsp:txBody>
      <dsp:txXfrm>
        <a:off x="2569089" y="2118744"/>
        <a:ext cx="1288484" cy="786940"/>
      </dsp:txXfrm>
    </dsp:sp>
    <dsp:sp modelId="{7D510B48-F928-417D-9CBE-E73D147AFE21}">
      <dsp:nvSpPr>
        <dsp:cNvPr id="0" name=""/>
        <dsp:cNvSpPr/>
      </dsp:nvSpPr>
      <dsp:spPr>
        <a:xfrm>
          <a:off x="2377425" y="840401"/>
          <a:ext cx="167181" cy="2716696"/>
        </a:xfrm>
        <a:custGeom>
          <a:avLst/>
          <a:gdLst/>
          <a:ahLst/>
          <a:cxnLst/>
          <a:rect l="0" t="0" r="0" b="0"/>
          <a:pathLst>
            <a:path>
              <a:moveTo>
                <a:pt x="0" y="0"/>
              </a:moveTo>
              <a:lnTo>
                <a:pt x="0" y="2716696"/>
              </a:lnTo>
              <a:lnTo>
                <a:pt x="167181" y="27166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5C56428-83AE-4272-ABCA-13394CA7D6D7}">
      <dsp:nvSpPr>
        <dsp:cNvPr id="0" name=""/>
        <dsp:cNvSpPr/>
      </dsp:nvSpPr>
      <dsp:spPr>
        <a:xfrm>
          <a:off x="2544606" y="3139144"/>
          <a:ext cx="1337450" cy="8359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kern="1200">
              <a:latin typeface="Calibri Light" panose="020F0302020204030204"/>
            </a:rPr>
            <a:t>Quantitative</a:t>
          </a:r>
        </a:p>
      </dsp:txBody>
      <dsp:txXfrm>
        <a:off x="2569089" y="3163627"/>
        <a:ext cx="1288484" cy="786940"/>
      </dsp:txXfrm>
    </dsp:sp>
    <dsp:sp modelId="{7B60E4D3-8FDF-44A7-9CF1-2F89E324C9F7}">
      <dsp:nvSpPr>
        <dsp:cNvPr id="0" name=""/>
        <dsp:cNvSpPr/>
      </dsp:nvSpPr>
      <dsp:spPr>
        <a:xfrm>
          <a:off x="2377425" y="840401"/>
          <a:ext cx="167181" cy="3761580"/>
        </a:xfrm>
        <a:custGeom>
          <a:avLst/>
          <a:gdLst/>
          <a:ahLst/>
          <a:cxnLst/>
          <a:rect l="0" t="0" r="0" b="0"/>
          <a:pathLst>
            <a:path>
              <a:moveTo>
                <a:pt x="0" y="0"/>
              </a:moveTo>
              <a:lnTo>
                <a:pt x="0" y="3761580"/>
              </a:lnTo>
              <a:lnTo>
                <a:pt x="167181" y="376158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4E2641-F20A-437F-B77B-82E4BCC07626}">
      <dsp:nvSpPr>
        <dsp:cNvPr id="0" name=""/>
        <dsp:cNvSpPr/>
      </dsp:nvSpPr>
      <dsp:spPr>
        <a:xfrm>
          <a:off x="2544606" y="4184028"/>
          <a:ext cx="1337450" cy="8359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kern="1200">
              <a:latin typeface="Calibri Light" panose="020F0302020204030204"/>
            </a:rPr>
            <a:t>Qualitative</a:t>
          </a:r>
        </a:p>
      </dsp:txBody>
      <dsp:txXfrm>
        <a:off x="2569089" y="4208511"/>
        <a:ext cx="1288484" cy="786940"/>
      </dsp:txXfrm>
    </dsp:sp>
    <dsp:sp modelId="{F7D012D2-B6F1-4310-BA7E-7658D173309C}">
      <dsp:nvSpPr>
        <dsp:cNvPr id="0" name=""/>
        <dsp:cNvSpPr/>
      </dsp:nvSpPr>
      <dsp:spPr>
        <a:xfrm>
          <a:off x="2377425" y="840401"/>
          <a:ext cx="167181" cy="4806463"/>
        </a:xfrm>
        <a:custGeom>
          <a:avLst/>
          <a:gdLst/>
          <a:ahLst/>
          <a:cxnLst/>
          <a:rect l="0" t="0" r="0" b="0"/>
          <a:pathLst>
            <a:path>
              <a:moveTo>
                <a:pt x="0" y="0"/>
              </a:moveTo>
              <a:lnTo>
                <a:pt x="0" y="4806463"/>
              </a:lnTo>
              <a:lnTo>
                <a:pt x="167181" y="480646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CDAD55-08EA-4604-99B5-DF7A406E44BD}">
      <dsp:nvSpPr>
        <dsp:cNvPr id="0" name=""/>
        <dsp:cNvSpPr/>
      </dsp:nvSpPr>
      <dsp:spPr>
        <a:xfrm>
          <a:off x="2544606" y="5228911"/>
          <a:ext cx="1337450" cy="83590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6195" tIns="24130" rIns="36195" bIns="24130" numCol="1" spcCol="1270" anchor="ctr" anchorCtr="0">
          <a:noAutofit/>
        </a:bodyPr>
        <a:lstStyle/>
        <a:p>
          <a:pPr marL="0" lvl="0" indent="0" algn="ctr" defTabSz="844550" rtl="0">
            <a:lnSpc>
              <a:spcPct val="90000"/>
            </a:lnSpc>
            <a:spcBef>
              <a:spcPct val="0"/>
            </a:spcBef>
            <a:spcAft>
              <a:spcPct val="35000"/>
            </a:spcAft>
            <a:buNone/>
          </a:pPr>
          <a:r>
            <a:rPr lang="en-US" sz="1900" kern="1200">
              <a:latin typeface="Calibri Light" panose="020F0302020204030204"/>
            </a:rPr>
            <a:t>Mixed Methods</a:t>
          </a:r>
        </a:p>
      </dsp:txBody>
      <dsp:txXfrm>
        <a:off x="2569089" y="5253394"/>
        <a:ext cx="1288484" cy="7869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7414B-66C3-4DF0-859E-B5298464A1C4}">
      <dsp:nvSpPr>
        <dsp:cNvPr id="0" name=""/>
        <dsp:cNvSpPr/>
      </dsp:nvSpPr>
      <dsp:spPr>
        <a:xfrm>
          <a:off x="880775" y="0"/>
          <a:ext cx="9982125" cy="6140306"/>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C98CB-6CBC-49EE-A618-CFB4F1AEBECF}">
      <dsp:nvSpPr>
        <dsp:cNvPr id="0" name=""/>
        <dsp:cNvSpPr/>
      </dsp:nvSpPr>
      <dsp:spPr>
        <a:xfrm>
          <a:off x="5877" y="1842091"/>
          <a:ext cx="2826969" cy="24561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Calibri Light" panose="020F0302020204030204"/>
            </a:rPr>
            <a:t>Qualitative research methods are those investigative approaches that result in descriptive textual descriptive information. This is not easily 'measureable' and can become subjective. </a:t>
          </a:r>
          <a:endParaRPr lang="en-US" sz="1800" kern="1200"/>
        </a:p>
      </dsp:txBody>
      <dsp:txXfrm>
        <a:off x="125775" y="1961989"/>
        <a:ext cx="2587173" cy="2216326"/>
      </dsp:txXfrm>
    </dsp:sp>
    <dsp:sp modelId="{5423A871-8D32-4779-A050-448318964760}">
      <dsp:nvSpPr>
        <dsp:cNvPr id="0" name=""/>
        <dsp:cNvSpPr/>
      </dsp:nvSpPr>
      <dsp:spPr>
        <a:xfrm>
          <a:off x="2974195" y="1842091"/>
          <a:ext cx="2826969" cy="24561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Calibri Light" panose="020F0302020204030204"/>
            </a:rPr>
            <a:t>This type of research is especially useful when examining: opinions, feelings and values or to examine a case study.</a:t>
          </a:r>
          <a:endParaRPr lang="en-US" sz="1800" kern="1200"/>
        </a:p>
      </dsp:txBody>
      <dsp:txXfrm>
        <a:off x="3094093" y="1961989"/>
        <a:ext cx="2587173" cy="2216326"/>
      </dsp:txXfrm>
    </dsp:sp>
    <dsp:sp modelId="{817FB013-E0B7-4808-A810-AA90A0496EB8}">
      <dsp:nvSpPr>
        <dsp:cNvPr id="0" name=""/>
        <dsp:cNvSpPr/>
      </dsp:nvSpPr>
      <dsp:spPr>
        <a:xfrm>
          <a:off x="5942512" y="1842091"/>
          <a:ext cx="2826969" cy="24561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Calibri Light" panose="020F0302020204030204"/>
            </a:rPr>
            <a:t>Qualitative research is exploratory in nature, often aiming to understand the complex reasons for human </a:t>
          </a:r>
          <a:r>
            <a:rPr lang="en-US" sz="1800" kern="1200" err="1">
              <a:latin typeface="Calibri Light" panose="020F0302020204030204"/>
            </a:rPr>
            <a:t>behaviours</a:t>
          </a:r>
          <a:r>
            <a:rPr lang="en-US" sz="1800" kern="1200">
              <a:latin typeface="Calibri Light" panose="020F0302020204030204"/>
            </a:rPr>
            <a:t>. </a:t>
          </a:r>
        </a:p>
      </dsp:txBody>
      <dsp:txXfrm>
        <a:off x="6062410" y="1961989"/>
        <a:ext cx="2587173" cy="2216326"/>
      </dsp:txXfrm>
    </dsp:sp>
    <dsp:sp modelId="{AFF52AD7-3347-452F-9C4C-C68187650408}">
      <dsp:nvSpPr>
        <dsp:cNvPr id="0" name=""/>
        <dsp:cNvSpPr/>
      </dsp:nvSpPr>
      <dsp:spPr>
        <a:xfrm>
          <a:off x="8910830" y="1842091"/>
          <a:ext cx="2826969" cy="24561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latin typeface="Calibri Light" panose="020F0302020204030204"/>
            </a:rPr>
            <a:t>Common qualitative methods include; case studies, focus groups, interviews. </a:t>
          </a:r>
        </a:p>
      </dsp:txBody>
      <dsp:txXfrm>
        <a:off x="9030728" y="1961989"/>
        <a:ext cx="2587173" cy="22163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D48BF2-B8D3-474B-8C28-72B1AFCD3DB1}">
      <dsp:nvSpPr>
        <dsp:cNvPr id="0" name=""/>
        <dsp:cNvSpPr/>
      </dsp:nvSpPr>
      <dsp:spPr>
        <a:xfrm>
          <a:off x="3776" y="182917"/>
          <a:ext cx="1340585" cy="13405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Quantitative Method</a:t>
          </a:r>
          <a:endParaRPr lang="en-US" sz="1400" kern="1200" dirty="0"/>
        </a:p>
      </dsp:txBody>
      <dsp:txXfrm>
        <a:off x="200100" y="379241"/>
        <a:ext cx="947937" cy="947937"/>
      </dsp:txXfrm>
    </dsp:sp>
    <dsp:sp modelId="{68E00E0C-5048-4D40-9982-FAC8342ABBBB}">
      <dsp:nvSpPr>
        <dsp:cNvPr id="0" name=""/>
        <dsp:cNvSpPr/>
      </dsp:nvSpPr>
      <dsp:spPr>
        <a:xfrm>
          <a:off x="285299" y="1632359"/>
          <a:ext cx="777539" cy="777539"/>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88362" y="1929690"/>
        <a:ext cx="571413" cy="182877"/>
      </dsp:txXfrm>
    </dsp:sp>
    <dsp:sp modelId="{884F50D0-BC05-470A-BA22-DC649D967081}">
      <dsp:nvSpPr>
        <dsp:cNvPr id="0" name=""/>
        <dsp:cNvSpPr/>
      </dsp:nvSpPr>
      <dsp:spPr>
        <a:xfrm>
          <a:off x="3776" y="2518754"/>
          <a:ext cx="1340585" cy="134058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Qualitative Method</a:t>
          </a:r>
          <a:endParaRPr lang="en-US" sz="1400" kern="1200" dirty="0"/>
        </a:p>
      </dsp:txBody>
      <dsp:txXfrm>
        <a:off x="200100" y="2715078"/>
        <a:ext cx="947937" cy="947937"/>
      </dsp:txXfrm>
    </dsp:sp>
    <dsp:sp modelId="{1386DF1C-EFCB-4894-8C2D-0E01B5B6C266}">
      <dsp:nvSpPr>
        <dsp:cNvPr id="0" name=""/>
        <dsp:cNvSpPr/>
      </dsp:nvSpPr>
      <dsp:spPr>
        <a:xfrm>
          <a:off x="1545449" y="1771780"/>
          <a:ext cx="426306" cy="4986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545449" y="1871519"/>
        <a:ext cx="298414" cy="299219"/>
      </dsp:txXfrm>
    </dsp:sp>
    <dsp:sp modelId="{F0253C2D-E26E-4A5A-B7B6-177FDA901846}">
      <dsp:nvSpPr>
        <dsp:cNvPr id="0" name=""/>
        <dsp:cNvSpPr/>
      </dsp:nvSpPr>
      <dsp:spPr>
        <a:xfrm>
          <a:off x="2148713" y="680543"/>
          <a:ext cx="2681171" cy="268117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rtl="0">
            <a:lnSpc>
              <a:spcPct val="90000"/>
            </a:lnSpc>
            <a:spcBef>
              <a:spcPct val="0"/>
            </a:spcBef>
            <a:spcAft>
              <a:spcPct val="35000"/>
            </a:spcAft>
            <a:buNone/>
          </a:pPr>
          <a:r>
            <a:rPr lang="en-US" sz="3600" kern="1200" dirty="0">
              <a:latin typeface="Calibri Light" panose="020F0302020204030204"/>
            </a:rPr>
            <a:t>Mixed Methods </a:t>
          </a:r>
          <a:endParaRPr lang="en-US" sz="3600" kern="1200" dirty="0"/>
        </a:p>
      </dsp:txBody>
      <dsp:txXfrm>
        <a:off x="2541361" y="1073191"/>
        <a:ext cx="1895875" cy="18958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A808E-31FC-41AD-A410-155A9318F97C}">
      <dsp:nvSpPr>
        <dsp:cNvPr id="0" name=""/>
        <dsp:cNvSpPr/>
      </dsp:nvSpPr>
      <dsp:spPr>
        <a:xfrm rot="5400000">
          <a:off x="-218583" y="219469"/>
          <a:ext cx="1457225" cy="102005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Light" panose="020F0302020204030204"/>
            </a:rPr>
            <a:t>Hypothesis</a:t>
          </a:r>
          <a:endParaRPr lang="en-US" sz="1400" kern="1200" dirty="0"/>
        </a:p>
      </dsp:txBody>
      <dsp:txXfrm rot="-5400000">
        <a:off x="1" y="510914"/>
        <a:ext cx="1020058" cy="437167"/>
      </dsp:txXfrm>
    </dsp:sp>
    <dsp:sp modelId="{51CDF71C-9FE6-4777-BFCB-D9B2F63F860A}">
      <dsp:nvSpPr>
        <dsp:cNvPr id="0" name=""/>
        <dsp:cNvSpPr/>
      </dsp:nvSpPr>
      <dsp:spPr>
        <a:xfrm rot="5400000">
          <a:off x="5517139" y="-4496195"/>
          <a:ext cx="947196" cy="994135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latin typeface="Calibri Light" panose="020F0302020204030204"/>
            </a:rPr>
            <a:t>A hypothesis is a provisional idea whose merit requires further evaluation. In research, a hypothesis must be stated clearly and is often directional (increase or decrease) </a:t>
          </a:r>
          <a:endParaRPr lang="en-US" sz="1700" kern="1200" dirty="0"/>
        </a:p>
      </dsp:txBody>
      <dsp:txXfrm rot="-5400000">
        <a:off x="1020058" y="47124"/>
        <a:ext cx="9895120" cy="854720"/>
      </dsp:txXfrm>
    </dsp:sp>
    <dsp:sp modelId="{01EC4EE1-D36F-44BC-A860-35641B547A49}">
      <dsp:nvSpPr>
        <dsp:cNvPr id="0" name=""/>
        <dsp:cNvSpPr/>
      </dsp:nvSpPr>
      <dsp:spPr>
        <a:xfrm rot="5400000">
          <a:off x="-218583" y="1532051"/>
          <a:ext cx="1457225" cy="102005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Light" panose="020F0302020204030204"/>
            </a:rPr>
            <a:t>Rationale</a:t>
          </a:r>
          <a:endParaRPr lang="en-US" sz="1400" kern="1200" dirty="0"/>
        </a:p>
      </dsp:txBody>
      <dsp:txXfrm rot="-5400000">
        <a:off x="1" y="1823496"/>
        <a:ext cx="1020058" cy="437167"/>
      </dsp:txXfrm>
    </dsp:sp>
    <dsp:sp modelId="{30C619FD-FAF2-4335-A715-9DDE775A4225}">
      <dsp:nvSpPr>
        <dsp:cNvPr id="0" name=""/>
        <dsp:cNvSpPr/>
      </dsp:nvSpPr>
      <dsp:spPr>
        <a:xfrm rot="5400000">
          <a:off x="5517139" y="-3183613"/>
          <a:ext cx="947196" cy="994135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latin typeface="Calibri Light" panose="020F0302020204030204"/>
            </a:rPr>
            <a:t>The explanation of the reason or reasons for researching something. We will focus on this in detail in week 3. </a:t>
          </a:r>
          <a:endParaRPr lang="en-US" sz="1700" kern="1200" dirty="0"/>
        </a:p>
        <a:p>
          <a:pPr marL="171450" lvl="1" indent="-171450" algn="l" defTabSz="755650" rtl="0">
            <a:lnSpc>
              <a:spcPct val="90000"/>
            </a:lnSpc>
            <a:spcBef>
              <a:spcPct val="0"/>
            </a:spcBef>
            <a:spcAft>
              <a:spcPct val="15000"/>
            </a:spcAft>
            <a:buChar char="•"/>
          </a:pPr>
          <a:r>
            <a:rPr lang="en-US" sz="1700" kern="1200" dirty="0">
              <a:latin typeface="Calibri Light" panose="020F0302020204030204"/>
            </a:rPr>
            <a:t>A clear description of why researching a topic has relevance and why your particular study is important in filling a 'gap' in our current understanding. </a:t>
          </a:r>
          <a:endParaRPr lang="en-US" sz="1700" kern="1200" dirty="0"/>
        </a:p>
      </dsp:txBody>
      <dsp:txXfrm rot="-5400000">
        <a:off x="1020058" y="1359706"/>
        <a:ext cx="9895120" cy="854720"/>
      </dsp:txXfrm>
    </dsp:sp>
    <dsp:sp modelId="{BE4EC56F-2606-4C83-B6F8-5DFF91915764}">
      <dsp:nvSpPr>
        <dsp:cNvPr id="0" name=""/>
        <dsp:cNvSpPr/>
      </dsp:nvSpPr>
      <dsp:spPr>
        <a:xfrm rot="5400000">
          <a:off x="-218583" y="2844632"/>
          <a:ext cx="1457225" cy="102005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latin typeface="Calibri Light" panose="020F0302020204030204"/>
            </a:rPr>
            <a:t>Literature review</a:t>
          </a:r>
          <a:endParaRPr lang="en-US" sz="1400" kern="1200" dirty="0"/>
        </a:p>
      </dsp:txBody>
      <dsp:txXfrm rot="-5400000">
        <a:off x="1" y="3136077"/>
        <a:ext cx="1020058" cy="437167"/>
      </dsp:txXfrm>
    </dsp:sp>
    <dsp:sp modelId="{FF6775A1-CDC6-49DB-9D92-DF776EE5AFC4}">
      <dsp:nvSpPr>
        <dsp:cNvPr id="0" name=""/>
        <dsp:cNvSpPr/>
      </dsp:nvSpPr>
      <dsp:spPr>
        <a:xfrm rot="5400000">
          <a:off x="5517139" y="-1871032"/>
          <a:ext cx="947196" cy="994135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latin typeface="Calibri Light" panose="020F0302020204030204"/>
            </a:rPr>
            <a:t>A literature review are systematic syntheses of previous work around a particular topic. </a:t>
          </a:r>
          <a:endParaRPr lang="en-US" sz="1700" kern="1200" dirty="0"/>
        </a:p>
        <a:p>
          <a:pPr marL="171450" lvl="1" indent="-171450" algn="l" defTabSz="755650" rtl="0">
            <a:lnSpc>
              <a:spcPct val="90000"/>
            </a:lnSpc>
            <a:spcBef>
              <a:spcPct val="0"/>
            </a:spcBef>
            <a:spcAft>
              <a:spcPct val="15000"/>
            </a:spcAft>
            <a:buChar char="•"/>
          </a:pPr>
          <a:r>
            <a:rPr lang="en-US" sz="1700" kern="1200" dirty="0">
              <a:latin typeface="Calibri Light" panose="020F0302020204030204"/>
            </a:rPr>
            <a:t>We will explore this process in detail during week 5.</a:t>
          </a:r>
          <a:endParaRPr lang="en-US" sz="1700" kern="1200" dirty="0"/>
        </a:p>
      </dsp:txBody>
      <dsp:txXfrm rot="-5400000">
        <a:off x="1020058" y="2672287"/>
        <a:ext cx="9895120" cy="854720"/>
      </dsp:txXfrm>
    </dsp:sp>
    <dsp:sp modelId="{96C30580-C7E5-4014-895A-5E7940DF89D4}">
      <dsp:nvSpPr>
        <dsp:cNvPr id="0" name=""/>
        <dsp:cNvSpPr/>
      </dsp:nvSpPr>
      <dsp:spPr>
        <a:xfrm rot="5400000">
          <a:off x="-218583" y="4157214"/>
          <a:ext cx="1457225" cy="1020058"/>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Calibri Light" panose="020F0302020204030204"/>
            </a:rPr>
            <a:t>Analysis</a:t>
          </a:r>
        </a:p>
      </dsp:txBody>
      <dsp:txXfrm rot="-5400000">
        <a:off x="1" y="4448659"/>
        <a:ext cx="1020058" cy="437167"/>
      </dsp:txXfrm>
    </dsp:sp>
    <dsp:sp modelId="{3738980C-370A-4A59-9846-FE79388916A6}">
      <dsp:nvSpPr>
        <dsp:cNvPr id="0" name=""/>
        <dsp:cNvSpPr/>
      </dsp:nvSpPr>
      <dsp:spPr>
        <a:xfrm rot="5400000">
          <a:off x="5517139" y="-558450"/>
          <a:ext cx="947196" cy="9941358"/>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rtl="0">
            <a:lnSpc>
              <a:spcPct val="90000"/>
            </a:lnSpc>
            <a:spcBef>
              <a:spcPct val="0"/>
            </a:spcBef>
            <a:spcAft>
              <a:spcPct val="15000"/>
            </a:spcAft>
            <a:buChar char="•"/>
          </a:pPr>
          <a:r>
            <a:rPr lang="en-US" sz="1700" kern="1200" dirty="0">
              <a:latin typeface="Calibri Light" panose="020F0302020204030204"/>
            </a:rPr>
            <a:t>The process of breaking down the data collected into meaningful information that conveys some meaning. Quantitative analysis often includes statistical analysis of variance and correlation. Qualitative analysis often uses language analysis or the identification of common themes in their results. </a:t>
          </a:r>
        </a:p>
      </dsp:txBody>
      <dsp:txXfrm rot="-5400000">
        <a:off x="1020058" y="3984869"/>
        <a:ext cx="9895120" cy="8547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62B13-B0B1-4820-9051-1824C8EC9699}">
      <dsp:nvSpPr>
        <dsp:cNvPr id="0" name=""/>
        <dsp:cNvSpPr/>
      </dsp:nvSpPr>
      <dsp:spPr>
        <a:xfrm>
          <a:off x="686231" y="872"/>
          <a:ext cx="3588850" cy="21533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Checked the feedback from our previous modules. </a:t>
          </a:r>
          <a:endParaRPr lang="en-US" sz="3300" kern="1200" dirty="0"/>
        </a:p>
      </dsp:txBody>
      <dsp:txXfrm>
        <a:off x="686231" y="872"/>
        <a:ext cx="3588850" cy="2153310"/>
      </dsp:txXfrm>
    </dsp:sp>
    <dsp:sp modelId="{F5963013-E7A3-4FC3-94FD-330B601F3C83}">
      <dsp:nvSpPr>
        <dsp:cNvPr id="0" name=""/>
        <dsp:cNvSpPr/>
      </dsp:nvSpPr>
      <dsp:spPr>
        <a:xfrm>
          <a:off x="4633967" y="872"/>
          <a:ext cx="3588850" cy="21533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Provided an overview of the BMHP5019_BIRM module. </a:t>
          </a:r>
          <a:endParaRPr lang="en-US" sz="3300" kern="1200" dirty="0"/>
        </a:p>
      </dsp:txBody>
      <dsp:txXfrm>
        <a:off x="4633967" y="872"/>
        <a:ext cx="3588850" cy="2153310"/>
      </dsp:txXfrm>
    </dsp:sp>
    <dsp:sp modelId="{010A2094-B498-4FB7-991F-3AD30039E998}">
      <dsp:nvSpPr>
        <dsp:cNvPr id="0" name=""/>
        <dsp:cNvSpPr/>
      </dsp:nvSpPr>
      <dsp:spPr>
        <a:xfrm>
          <a:off x="2660099" y="2513067"/>
          <a:ext cx="3588850" cy="21533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latin typeface="Calibri Light" panose="020F0302020204030204"/>
            </a:rPr>
            <a:t>Introduced the concept and purpose of research.</a:t>
          </a:r>
          <a:endParaRPr lang="en-US" sz="3300" kern="1200" dirty="0"/>
        </a:p>
      </dsp:txBody>
      <dsp:txXfrm>
        <a:off x="2660099" y="2513067"/>
        <a:ext cx="3588850" cy="215331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5.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981728-CE48-49DC-905D-BED0E3AA70FA}" type="datetimeFigureOut">
              <a:t>1/12/2025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4C67B5-F292-4576-8BF8-36D135D4AF60}" type="slidenum">
              <a:t>‹#›</a:t>
            </a:fld>
            <a:endParaRPr lang="en-US"/>
          </a:p>
        </p:txBody>
      </p:sp>
    </p:spTree>
    <p:extLst>
      <p:ext uri="{BB962C8B-B14F-4D97-AF65-F5344CB8AC3E}">
        <p14:creationId xmlns:p14="http://schemas.microsoft.com/office/powerpoint/2010/main" val="2799011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padlet.com/rstewart122/what-areas-of-research-interest-you-xlpcv0r9j4yzg79m"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details will be shared in the assignment briefs and time to develop each piece of work will be provided in class when completing class activities. </a:t>
            </a:r>
          </a:p>
        </p:txBody>
      </p:sp>
      <p:sp>
        <p:nvSpPr>
          <p:cNvPr id="4" name="Slide Number Placeholder 3"/>
          <p:cNvSpPr>
            <a:spLocks noGrp="1"/>
          </p:cNvSpPr>
          <p:nvPr>
            <p:ph type="sldNum" sz="quarter" idx="5"/>
          </p:nvPr>
        </p:nvSpPr>
        <p:spPr/>
        <p:txBody>
          <a:bodyPr/>
          <a:lstStyle/>
          <a:p>
            <a:fld id="{3D4C67B5-F292-4576-8BF8-36D135D4AF60}" type="slidenum">
              <a:t>7</a:t>
            </a:fld>
            <a:endParaRPr lang="en-US"/>
          </a:p>
        </p:txBody>
      </p:sp>
    </p:spTree>
    <p:extLst>
      <p:ext uri="{BB962C8B-B14F-4D97-AF65-F5344CB8AC3E}">
        <p14:creationId xmlns:p14="http://schemas.microsoft.com/office/powerpoint/2010/main" val="3618868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Demonstrate how to access the online resource list . </a:t>
            </a:r>
          </a:p>
        </p:txBody>
      </p:sp>
      <p:sp>
        <p:nvSpPr>
          <p:cNvPr id="4" name="Slide Number Placeholder 3"/>
          <p:cNvSpPr>
            <a:spLocks noGrp="1"/>
          </p:cNvSpPr>
          <p:nvPr>
            <p:ph type="sldNum" sz="quarter" idx="5"/>
          </p:nvPr>
        </p:nvSpPr>
        <p:spPr/>
        <p:txBody>
          <a:bodyPr/>
          <a:lstStyle/>
          <a:p>
            <a:fld id="{3D4C67B5-F292-4576-8BF8-36D135D4AF60}" type="slidenum">
              <a:t>8</a:t>
            </a:fld>
            <a:endParaRPr lang="en-US"/>
          </a:p>
        </p:txBody>
      </p:sp>
    </p:spTree>
    <p:extLst>
      <p:ext uri="{BB962C8B-B14F-4D97-AF65-F5344CB8AC3E}">
        <p14:creationId xmlns:p14="http://schemas.microsoft.com/office/powerpoint/2010/main" val="2479741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Full reference for the Bowling (2014) text is available on the Moodle page in week 1 </a:t>
            </a:r>
          </a:p>
        </p:txBody>
      </p:sp>
      <p:sp>
        <p:nvSpPr>
          <p:cNvPr id="4" name="Slide Number Placeholder 3"/>
          <p:cNvSpPr>
            <a:spLocks noGrp="1"/>
          </p:cNvSpPr>
          <p:nvPr>
            <p:ph type="sldNum" sz="quarter" idx="5"/>
          </p:nvPr>
        </p:nvSpPr>
        <p:spPr/>
        <p:txBody>
          <a:bodyPr/>
          <a:lstStyle/>
          <a:p>
            <a:fld id="{3D4C67B5-F292-4576-8BF8-36D135D4AF60}" type="slidenum">
              <a:rPr lang="en-US"/>
              <a:t>10</a:t>
            </a:fld>
            <a:endParaRPr lang="en-US"/>
          </a:p>
        </p:txBody>
      </p:sp>
    </p:spTree>
    <p:extLst>
      <p:ext uri="{BB962C8B-B14F-4D97-AF65-F5344CB8AC3E}">
        <p14:creationId xmlns:p14="http://schemas.microsoft.com/office/powerpoint/2010/main" val="1430956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Take time to talk through the cycle. Explain that this is a very simplified, broad view of the research process. Share any research that you have been involved with. </a:t>
            </a:r>
          </a:p>
        </p:txBody>
      </p:sp>
      <p:sp>
        <p:nvSpPr>
          <p:cNvPr id="4" name="Slide Number Placeholder 3"/>
          <p:cNvSpPr>
            <a:spLocks noGrp="1"/>
          </p:cNvSpPr>
          <p:nvPr>
            <p:ph type="sldNum" sz="quarter" idx="5"/>
          </p:nvPr>
        </p:nvSpPr>
        <p:spPr/>
        <p:txBody>
          <a:bodyPr/>
          <a:lstStyle/>
          <a:p>
            <a:fld id="{3D4C67B5-F292-4576-8BF8-36D135D4AF60}" type="slidenum">
              <a:rPr lang="en-US"/>
              <a:t>11</a:t>
            </a:fld>
            <a:endParaRPr lang="en-US"/>
          </a:p>
        </p:txBody>
      </p:sp>
    </p:spTree>
    <p:extLst>
      <p:ext uri="{BB962C8B-B14F-4D97-AF65-F5344CB8AC3E}">
        <p14:creationId xmlns:p14="http://schemas.microsoft.com/office/powerpoint/2010/main" val="306005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Consider both of the research ideas in the thought bubbles, which would be 'worth' researching, why is worth researching? What impact would having some research and findings on the topic have for people? </a:t>
            </a:r>
          </a:p>
        </p:txBody>
      </p:sp>
      <p:sp>
        <p:nvSpPr>
          <p:cNvPr id="4" name="Slide Number Placeholder 3"/>
          <p:cNvSpPr>
            <a:spLocks noGrp="1"/>
          </p:cNvSpPr>
          <p:nvPr>
            <p:ph type="sldNum" sz="quarter" idx="5"/>
          </p:nvPr>
        </p:nvSpPr>
        <p:spPr/>
        <p:txBody>
          <a:bodyPr/>
          <a:lstStyle/>
          <a:p>
            <a:fld id="{3D4C67B5-F292-4576-8BF8-36D135D4AF60}" type="slidenum">
              <a:rPr lang="en-US"/>
              <a:t>13</a:t>
            </a:fld>
            <a:endParaRPr lang="en-US"/>
          </a:p>
        </p:txBody>
      </p:sp>
    </p:spTree>
    <p:extLst>
      <p:ext uri="{BB962C8B-B14F-4D97-AF65-F5344CB8AC3E}">
        <p14:creationId xmlns:p14="http://schemas.microsoft.com/office/powerpoint/2010/main" val="761654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Click the + button on the </a:t>
            </a:r>
            <a:r>
              <a:rPr lang="en-US" dirty="0" err="1">
                <a:ea typeface="Calibri"/>
                <a:cs typeface="Calibri"/>
              </a:rPr>
              <a:t>padlet</a:t>
            </a:r>
            <a:r>
              <a:rPr lang="en-US" dirty="0">
                <a:ea typeface="Calibri"/>
                <a:cs typeface="Calibri"/>
              </a:rPr>
              <a:t> page to add a post. </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3D4C67B5-F292-4576-8BF8-36D135D4AF60}" type="slidenum">
              <a:rPr lang="en-US"/>
              <a:t>14</a:t>
            </a:fld>
            <a:endParaRPr lang="en-US"/>
          </a:p>
        </p:txBody>
      </p:sp>
    </p:spTree>
    <p:extLst>
      <p:ext uri="{BB962C8B-B14F-4D97-AF65-F5344CB8AC3E}">
        <p14:creationId xmlns:p14="http://schemas.microsoft.com/office/powerpoint/2010/main" val="247669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View the </a:t>
            </a:r>
            <a:r>
              <a:rPr lang="en-US" err="1">
                <a:ea typeface="Calibri"/>
                <a:cs typeface="Calibri"/>
              </a:rPr>
              <a:t>padlet</a:t>
            </a:r>
            <a:r>
              <a:rPr lang="en-US">
                <a:ea typeface="Calibri"/>
                <a:cs typeface="Calibri"/>
              </a:rPr>
              <a:t> – </a:t>
            </a:r>
            <a:r>
              <a:rPr lang="en-US" dirty="0">
                <a:ea typeface="Calibri"/>
                <a:cs typeface="Calibri"/>
                <a:hlinkClick r:id="rId3"/>
              </a:rPr>
              <a:t>https://padlet.com/rstewart122/what-areas-of-research-interest-you-xlpcv0r9j4yzg79m</a:t>
            </a:r>
            <a:r>
              <a:rPr lang="en-US" dirty="0">
                <a:ea typeface="Calibri"/>
                <a:cs typeface="Calibri"/>
              </a:rPr>
              <a:t> </a:t>
            </a:r>
          </a:p>
        </p:txBody>
      </p:sp>
      <p:sp>
        <p:nvSpPr>
          <p:cNvPr id="4" name="Slide Number Placeholder 3"/>
          <p:cNvSpPr>
            <a:spLocks noGrp="1"/>
          </p:cNvSpPr>
          <p:nvPr>
            <p:ph type="sldNum" sz="quarter" idx="5"/>
          </p:nvPr>
        </p:nvSpPr>
        <p:spPr/>
        <p:txBody>
          <a:bodyPr/>
          <a:lstStyle/>
          <a:p>
            <a:fld id="{3D4C67B5-F292-4576-8BF8-36D135D4AF60}" type="slidenum">
              <a:rPr lang="en-US"/>
              <a:t>15</a:t>
            </a:fld>
            <a:endParaRPr lang="en-US"/>
          </a:p>
        </p:txBody>
      </p:sp>
    </p:spTree>
    <p:extLst>
      <p:ext uri="{BB962C8B-B14F-4D97-AF65-F5344CB8AC3E}">
        <p14:creationId xmlns:p14="http://schemas.microsoft.com/office/powerpoint/2010/main" val="577197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youtube.com/</a:t>
            </a:r>
            <a:r>
              <a:rPr lang="en-US" dirty="0" err="1">
                <a:ea typeface="Calibri"/>
                <a:cs typeface="Calibri"/>
              </a:rPr>
              <a:t>watch?v</a:t>
            </a:r>
            <a:r>
              <a:rPr lang="en-US" dirty="0">
                <a:ea typeface="Calibri"/>
                <a:cs typeface="Calibri"/>
              </a:rPr>
              <a:t>=7Vc5bgyAXSU</a:t>
            </a:r>
          </a:p>
        </p:txBody>
      </p:sp>
      <p:sp>
        <p:nvSpPr>
          <p:cNvPr id="4" name="Slide Number Placeholder 3"/>
          <p:cNvSpPr>
            <a:spLocks noGrp="1"/>
          </p:cNvSpPr>
          <p:nvPr>
            <p:ph type="sldNum" sz="quarter" idx="5"/>
          </p:nvPr>
        </p:nvSpPr>
        <p:spPr/>
        <p:txBody>
          <a:bodyPr/>
          <a:lstStyle/>
          <a:p>
            <a:fld id="{3D4C67B5-F292-4576-8BF8-36D135D4AF60}" type="slidenum">
              <a:rPr lang="en-US"/>
              <a:t>17</a:t>
            </a:fld>
            <a:endParaRPr lang="en-US"/>
          </a:p>
        </p:txBody>
      </p:sp>
    </p:spTree>
    <p:extLst>
      <p:ext uri="{BB962C8B-B14F-4D97-AF65-F5344CB8AC3E}">
        <p14:creationId xmlns:p14="http://schemas.microsoft.com/office/powerpoint/2010/main" val="481707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Youtube.com/</a:t>
            </a:r>
            <a:r>
              <a:rPr lang="en-US" err="1">
                <a:ea typeface="Calibri"/>
                <a:cs typeface="Calibri"/>
              </a:rPr>
              <a:t>watch?v</a:t>
            </a:r>
            <a:r>
              <a:rPr lang="en-US">
                <a:ea typeface="Calibri"/>
                <a:cs typeface="Calibri"/>
              </a:rPr>
              <a:t>=eJ3cGLtjd8Q </a:t>
            </a:r>
          </a:p>
        </p:txBody>
      </p:sp>
      <p:sp>
        <p:nvSpPr>
          <p:cNvPr id="4" name="Slide Number Placeholder 3"/>
          <p:cNvSpPr>
            <a:spLocks noGrp="1"/>
          </p:cNvSpPr>
          <p:nvPr>
            <p:ph type="sldNum" sz="quarter" idx="5"/>
          </p:nvPr>
        </p:nvSpPr>
        <p:spPr/>
        <p:txBody>
          <a:bodyPr/>
          <a:lstStyle/>
          <a:p>
            <a:fld id="{3D28CD4E-E6FC-4B71-BC7D-B0A5B2A3B1AB}" type="slidenum">
              <a:t>19</a:t>
            </a:fld>
            <a:endParaRPr lang="en-US"/>
          </a:p>
        </p:txBody>
      </p:sp>
    </p:spTree>
    <p:extLst>
      <p:ext uri="{BB962C8B-B14F-4D97-AF65-F5344CB8AC3E}">
        <p14:creationId xmlns:p14="http://schemas.microsoft.com/office/powerpoint/2010/main" val="12941217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will explore critical analysis in detail in later weeks. </a:t>
            </a:r>
          </a:p>
        </p:txBody>
      </p:sp>
      <p:sp>
        <p:nvSpPr>
          <p:cNvPr id="4" name="Slide Number Placeholder 3"/>
          <p:cNvSpPr>
            <a:spLocks noGrp="1"/>
          </p:cNvSpPr>
          <p:nvPr>
            <p:ph type="sldNum" sz="quarter" idx="5"/>
          </p:nvPr>
        </p:nvSpPr>
        <p:spPr/>
        <p:txBody>
          <a:bodyPr/>
          <a:lstStyle/>
          <a:p>
            <a:fld id="{3D28CD4E-E6FC-4B71-BC7D-B0A5B2A3B1AB}" type="slidenum">
              <a:rPr lang="en-US"/>
              <a:t>31</a:t>
            </a:fld>
            <a:endParaRPr lang="en-US"/>
          </a:p>
        </p:txBody>
      </p:sp>
    </p:spTree>
    <p:extLst>
      <p:ext uri="{BB962C8B-B14F-4D97-AF65-F5344CB8AC3E}">
        <p14:creationId xmlns:p14="http://schemas.microsoft.com/office/powerpoint/2010/main" val="35523861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t>
            </a:r>
            <a:r>
              <a:rPr lang="en-US" dirty="0" err="1">
                <a:ea typeface="Calibri"/>
                <a:cs typeface="Calibri"/>
              </a:rPr>
              <a:t>UWTSd</a:t>
            </a:r>
            <a:r>
              <a:rPr lang="en-US" dirty="0">
                <a:ea typeface="Calibri"/>
                <a:cs typeface="Calibri"/>
              </a:rPr>
              <a:t> library have info skills course to help you to develop </a:t>
            </a:r>
          </a:p>
        </p:txBody>
      </p:sp>
      <p:sp>
        <p:nvSpPr>
          <p:cNvPr id="4" name="Slide Number Placeholder 3"/>
          <p:cNvSpPr>
            <a:spLocks noGrp="1"/>
          </p:cNvSpPr>
          <p:nvPr>
            <p:ph type="sldNum" sz="quarter" idx="5"/>
          </p:nvPr>
        </p:nvSpPr>
        <p:spPr/>
        <p:txBody>
          <a:bodyPr/>
          <a:lstStyle/>
          <a:p>
            <a:fld id="{3D4C67B5-F292-4576-8BF8-36D135D4AF60}" type="slidenum">
              <a:rPr lang="en-US"/>
              <a:t>32</a:t>
            </a:fld>
            <a:endParaRPr lang="en-US"/>
          </a:p>
        </p:txBody>
      </p:sp>
    </p:spTree>
    <p:extLst>
      <p:ext uri="{BB962C8B-B14F-4D97-AF65-F5344CB8AC3E}">
        <p14:creationId xmlns:p14="http://schemas.microsoft.com/office/powerpoint/2010/main" val="18383283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https://www.discover.ukri.org/mrc-impact/index.html </a:t>
            </a:r>
          </a:p>
        </p:txBody>
      </p:sp>
      <p:sp>
        <p:nvSpPr>
          <p:cNvPr id="4" name="Slide Number Placeholder 3"/>
          <p:cNvSpPr>
            <a:spLocks noGrp="1"/>
          </p:cNvSpPr>
          <p:nvPr>
            <p:ph type="sldNum" sz="quarter" idx="5"/>
          </p:nvPr>
        </p:nvSpPr>
        <p:spPr/>
        <p:txBody>
          <a:bodyPr/>
          <a:lstStyle/>
          <a:p>
            <a:fld id="{3D4C67B5-F292-4576-8BF8-36D135D4AF60}" type="slidenum">
              <a:rPr lang="en-US"/>
              <a:t>33</a:t>
            </a:fld>
            <a:endParaRPr lang="en-US"/>
          </a:p>
        </p:txBody>
      </p:sp>
    </p:spTree>
    <p:extLst>
      <p:ext uri="{BB962C8B-B14F-4D97-AF65-F5344CB8AC3E}">
        <p14:creationId xmlns:p14="http://schemas.microsoft.com/office/powerpoint/2010/main" val="33438325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Link in notes of previous slide – the QR code takes the students to the page. </a:t>
            </a:r>
          </a:p>
        </p:txBody>
      </p:sp>
      <p:sp>
        <p:nvSpPr>
          <p:cNvPr id="4" name="Slide Number Placeholder 3"/>
          <p:cNvSpPr>
            <a:spLocks noGrp="1"/>
          </p:cNvSpPr>
          <p:nvPr>
            <p:ph type="sldNum" sz="quarter" idx="5"/>
          </p:nvPr>
        </p:nvSpPr>
        <p:spPr/>
        <p:txBody>
          <a:bodyPr/>
          <a:lstStyle/>
          <a:p>
            <a:fld id="{3D4C67B5-F292-4576-8BF8-36D135D4AF60}" type="slidenum">
              <a:rPr lang="en-US"/>
              <a:t>34</a:t>
            </a:fld>
            <a:endParaRPr lang="en-US"/>
          </a:p>
        </p:txBody>
      </p:sp>
    </p:spTree>
    <p:extLst>
      <p:ext uri="{BB962C8B-B14F-4D97-AF65-F5344CB8AC3E}">
        <p14:creationId xmlns:p14="http://schemas.microsoft.com/office/powerpoint/2010/main" val="2251262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66266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658426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763335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611624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9445162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0587081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762384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9758147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image" Target="../media/image8.png"/><Relationship Id="rId5" Type="http://schemas.openxmlformats.org/officeDocument/2006/relationships/slideLayout" Target="../slideLayouts/slideLayout13.xml"/><Relationship Id="rId10" Type="http://schemas.openxmlformats.org/officeDocument/2006/relationships/theme" Target="../theme/theme3.xml"/><Relationship Id="rId4" Type="http://schemas.openxmlformats.org/officeDocument/2006/relationships/slideLayout" Target="../slideLayouts/slideLayout12.xml"/><Relationship Id="rId9"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0.xml"/><Relationship Id="rId7" Type="http://schemas.openxmlformats.org/officeDocument/2006/relationships/image" Target="../media/image16.png"/><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theme" Target="../theme/theme4.xml"/><Relationship Id="rId5" Type="http://schemas.openxmlformats.org/officeDocument/2006/relationships/slideLayout" Target="../slideLayouts/slideLayout22.xml"/><Relationship Id="rId4"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image" Target="../media/image18.png"/><Relationship Id="rId5" Type="http://schemas.openxmlformats.org/officeDocument/2006/relationships/theme" Target="../theme/theme5.xml"/><Relationship Id="rId4"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5" Type="http://schemas.openxmlformats.org/officeDocument/2006/relationships/slideLayout" Target="../slideLayouts/slideLayout34.xml"/><Relationship Id="rId4" Type="http://schemas.openxmlformats.org/officeDocument/2006/relationships/slideLayout" Target="../slideLayouts/slideLayout3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 id="2147483741" r:id="rId6"/>
    <p:sldLayoutId id="214748374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42" r:id="rId8"/>
    <p:sldLayoutId id="2147483743"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5" r:id="rId3"/>
    <p:sldLayoutId id="2147483746" r:id="rId4"/>
    <p:sldLayoutId id="214748374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74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33.jpeg"/></Relationships>
</file>

<file path=ppt/slides/_rels/slide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25.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6.xml"/><Relationship Id="rId1" Type="http://schemas.openxmlformats.org/officeDocument/2006/relationships/video" Target="https://www.youtube.com/embed/7Vc5bgyAXSU?feature=oembed" TargetMode="External"/><Relationship Id="rId4" Type="http://schemas.openxmlformats.org/officeDocument/2006/relationships/image" Target="../media/image43.jpeg"/></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video" Target="https://www.youtube.com/embed/eJ3cGLtjd8Q?feature=oembed" TargetMode="External"/><Relationship Id="rId4" Type="http://schemas.openxmlformats.org/officeDocument/2006/relationships/image" Target="../media/image4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9.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0.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24.xml"/><Relationship Id="rId4" Type="http://schemas.openxmlformats.org/officeDocument/2006/relationships/image" Target="../media/image46.jpeg"/></Relationships>
</file>

<file path=ppt/slides/_rels/slide3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hyperlink" Target="https://www.discover.ukri.org/mrc-impact/index.html"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48.png"/></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BMHP5019_BIRM </a:t>
            </a:r>
            <a:endParaRPr lang="en-US">
              <a:ea typeface="Calibri" panose="020F0502020204030204"/>
              <a:cs typeface="Calibri" panose="020F0502020204030204"/>
            </a:endParaRPr>
          </a:p>
          <a:p>
            <a:pPr marL="0" indent="0" algn="ctr">
              <a:buNone/>
            </a:pPr>
            <a:r>
              <a:rPr lang="en-GB" sz="3200">
                <a:solidFill>
                  <a:schemeClr val="bg1"/>
                </a:solidFill>
                <a:ea typeface="Calibri"/>
                <a:cs typeface="Calibri"/>
              </a:rPr>
              <a:t>Introduction to Research </a:t>
            </a:r>
          </a:p>
          <a:p>
            <a:pPr marL="0" indent="0" algn="ctr">
              <a:buNone/>
            </a:pPr>
            <a:endParaRPr lang="en-GB" sz="3200" dirty="0">
              <a:solidFill>
                <a:schemeClr val="bg1"/>
              </a:solidFill>
              <a:ea typeface="Calibri"/>
              <a:cs typeface="Calibri"/>
            </a:endParaRPr>
          </a:p>
          <a:p>
            <a:pPr marL="0" indent="0" algn="ctr">
              <a:buNone/>
            </a:pPr>
            <a:r>
              <a:rPr lang="en-GB" sz="4800">
                <a:solidFill>
                  <a:schemeClr val="bg1"/>
                </a:solidFill>
                <a:ea typeface="Calibri"/>
                <a:cs typeface="Calibri"/>
              </a:rPr>
              <a:t>Week 1</a:t>
            </a:r>
            <a:r>
              <a:rPr lang="en-GB" sz="3200" dirty="0">
                <a:solidFill>
                  <a:schemeClr val="bg1"/>
                </a:solidFill>
                <a:ea typeface="Calibri"/>
                <a:cs typeface="Calibri"/>
              </a:rPr>
              <a:t> </a:t>
            </a:r>
          </a:p>
          <a:p>
            <a:pPr marL="0" indent="0" algn="ctr">
              <a:buNone/>
            </a:pPr>
            <a:r>
              <a:rPr lang="en-GB" sz="3200" dirty="0">
                <a:solidFill>
                  <a:schemeClr val="bg1"/>
                </a:solidFill>
                <a:ea typeface="Calibri"/>
                <a:cs typeface="Calibri"/>
              </a:rPr>
              <a:t>Introduction to the Module</a:t>
            </a:r>
          </a:p>
          <a:p>
            <a:pPr marL="0" indent="0" algn="ctr">
              <a:buNone/>
            </a:pPr>
            <a:r>
              <a:rPr lang="en-GB" sz="3200" dirty="0">
                <a:solidFill>
                  <a:schemeClr val="bg1"/>
                </a:solidFill>
                <a:ea typeface="Calibri"/>
                <a:cs typeface="Calibri"/>
              </a:rPr>
              <a:t>What is research? Why is research Important? </a:t>
            </a: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p:txBody>
          <a:bodyPr/>
          <a:lstStyle/>
          <a:p>
            <a:r>
              <a:rPr lang="en-GB" dirty="0">
                <a:cs typeface="Calibri Light"/>
              </a:rPr>
              <a:t>During this session...</a:t>
            </a:r>
            <a:endParaRPr lang="en-GB" dirty="0"/>
          </a:p>
        </p:txBody>
      </p:sp>
      <p:graphicFrame>
        <p:nvGraphicFramePr>
          <p:cNvPr id="4" name="Content Placeholder 3">
            <a:extLst>
              <a:ext uri="{FF2B5EF4-FFF2-40B4-BE49-F238E27FC236}">
                <a16:creationId xmlns:a16="http://schemas.microsoft.com/office/drawing/2014/main" id="{D1F1A435-E0C4-2335-BE46-71B7D0B71844}"/>
              </a:ext>
            </a:extLst>
          </p:cNvPr>
          <p:cNvGraphicFramePr>
            <a:graphicFrameLocks noGrp="1"/>
          </p:cNvGraphicFramePr>
          <p:nvPr>
            <p:ph idx="1"/>
            <p:extLst>
              <p:ext uri="{D42A27DB-BD31-4B8C-83A1-F6EECF244321}">
                <p14:modId xmlns:p14="http://schemas.microsoft.com/office/powerpoint/2010/main" val="2612813790"/>
              </p:ext>
            </p:extLst>
          </p:nvPr>
        </p:nvGraphicFramePr>
        <p:xfrm>
          <a:off x="1970088" y="1825625"/>
          <a:ext cx="8909050"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7237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04AC241-BAC8-72E4-50B4-7E9A5507B83D}"/>
              </a:ext>
            </a:extLst>
          </p:cNvPr>
          <p:cNvSpPr/>
          <p:nvPr/>
        </p:nvSpPr>
        <p:spPr>
          <a:xfrm>
            <a:off x="1891393" y="1428749"/>
            <a:ext cx="3891642" cy="45175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cs typeface="Calibri"/>
              </a:rPr>
              <a:t>Take a moment to look at your 'Feedback' from the modules completed last term. </a:t>
            </a:r>
          </a:p>
          <a:p>
            <a:pPr algn="ctr"/>
            <a:endParaRPr lang="en-US" dirty="0">
              <a:cs typeface="Calibri"/>
            </a:endParaRPr>
          </a:p>
        </p:txBody>
      </p:sp>
      <p:pic>
        <p:nvPicPr>
          <p:cNvPr id="3" name="Picture 2" descr="A screenshot of a phone&#10;&#10;Description automatically generated">
            <a:extLst>
              <a:ext uri="{FF2B5EF4-FFF2-40B4-BE49-F238E27FC236}">
                <a16:creationId xmlns:a16="http://schemas.microsoft.com/office/drawing/2014/main" id="{D939F66A-DED0-0D3F-4CD8-EC98C940FB9A}"/>
              </a:ext>
            </a:extLst>
          </p:cNvPr>
          <p:cNvPicPr>
            <a:picLocks noChangeAspect="1"/>
          </p:cNvPicPr>
          <p:nvPr/>
        </p:nvPicPr>
        <p:blipFill>
          <a:blip r:embed="rId2"/>
          <a:stretch>
            <a:fillRect/>
          </a:stretch>
        </p:blipFill>
        <p:spPr>
          <a:xfrm>
            <a:off x="366982" y="1242743"/>
            <a:ext cx="1537658" cy="5148891"/>
          </a:xfrm>
          <a:prstGeom prst="rect">
            <a:avLst/>
          </a:prstGeom>
        </p:spPr>
      </p:pic>
      <p:sp>
        <p:nvSpPr>
          <p:cNvPr id="4" name="Arrow: Left 3">
            <a:extLst>
              <a:ext uri="{FF2B5EF4-FFF2-40B4-BE49-F238E27FC236}">
                <a16:creationId xmlns:a16="http://schemas.microsoft.com/office/drawing/2014/main" id="{9274D92C-D2D5-013B-D698-A5C82581CB13}"/>
              </a:ext>
            </a:extLst>
          </p:cNvPr>
          <p:cNvSpPr/>
          <p:nvPr/>
        </p:nvSpPr>
        <p:spPr>
          <a:xfrm>
            <a:off x="2110153" y="4181230"/>
            <a:ext cx="1250830" cy="531962"/>
          </a:xfrm>
          <a:prstGeom prst="leftArrow">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2609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p:txBody>
          <a:bodyPr/>
          <a:lstStyle/>
          <a:p>
            <a:r>
              <a:rPr lang="en-GB" dirty="0">
                <a:cs typeface="Calibri Light"/>
              </a:rPr>
              <a:t>Welcome to the module! </a:t>
            </a:r>
            <a:endParaRPr lang="en-GB" dirty="0"/>
          </a:p>
        </p:txBody>
      </p:sp>
      <p:pic>
        <p:nvPicPr>
          <p:cNvPr id="4" name="Content Placeholder 3" descr="A group of people standing together&#10;&#10;Description automatically generated">
            <a:extLst>
              <a:ext uri="{FF2B5EF4-FFF2-40B4-BE49-F238E27FC236}">
                <a16:creationId xmlns:a16="http://schemas.microsoft.com/office/drawing/2014/main" id="{FDA21F8C-4B5C-570E-912A-CDF775483BCE}"/>
              </a:ext>
            </a:extLst>
          </p:cNvPr>
          <p:cNvPicPr>
            <a:picLocks noGrp="1" noChangeAspect="1"/>
          </p:cNvPicPr>
          <p:nvPr>
            <p:ph idx="1"/>
          </p:nvPr>
        </p:nvPicPr>
        <p:blipFill>
          <a:blip r:embed="rId2"/>
          <a:stretch>
            <a:fillRect/>
          </a:stretch>
        </p:blipFill>
        <p:spPr>
          <a:xfrm>
            <a:off x="778739" y="1610560"/>
            <a:ext cx="5998147" cy="4114800"/>
          </a:xfrm>
        </p:spPr>
      </p:pic>
      <p:sp>
        <p:nvSpPr>
          <p:cNvPr id="5" name="TextBox 4">
            <a:extLst>
              <a:ext uri="{FF2B5EF4-FFF2-40B4-BE49-F238E27FC236}">
                <a16:creationId xmlns:a16="http://schemas.microsoft.com/office/drawing/2014/main" id="{EF45AF9D-6B3D-C4E8-F05E-0CAE01633EFD}"/>
              </a:ext>
            </a:extLst>
          </p:cNvPr>
          <p:cNvSpPr txBox="1"/>
          <p:nvPr/>
        </p:nvSpPr>
        <p:spPr>
          <a:xfrm>
            <a:off x="7086902" y="2320997"/>
            <a:ext cx="465221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cs typeface="Calibri"/>
              </a:rPr>
              <a:t>Module Aims</a:t>
            </a:r>
            <a:r>
              <a:rPr lang="en-US" sz="2400" dirty="0">
                <a:cs typeface="Calibri"/>
              </a:rPr>
              <a:t>: </a:t>
            </a:r>
          </a:p>
          <a:p>
            <a:r>
              <a:rPr lang="en-US" sz="2400" dirty="0">
                <a:cs typeface="Calibri"/>
              </a:rPr>
              <a:t>-To develop skills of independent enquiry, research and analysis by undertaking a sustained research project in order to investigate a topic related to the health, care or digital professions. </a:t>
            </a:r>
          </a:p>
        </p:txBody>
      </p:sp>
    </p:spTree>
    <p:extLst>
      <p:ext uri="{BB962C8B-B14F-4D97-AF65-F5344CB8AC3E}">
        <p14:creationId xmlns:p14="http://schemas.microsoft.com/office/powerpoint/2010/main" val="735589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C77C9-6BF2-4FF5-CD42-707D148F7515}"/>
              </a:ext>
            </a:extLst>
          </p:cNvPr>
          <p:cNvSpPr>
            <a:spLocks noGrp="1"/>
          </p:cNvSpPr>
          <p:nvPr>
            <p:ph type="title"/>
          </p:nvPr>
        </p:nvSpPr>
        <p:spPr/>
        <p:txBody>
          <a:bodyPr/>
          <a:lstStyle/>
          <a:p>
            <a:r>
              <a:rPr lang="en-US" dirty="0">
                <a:cs typeface="Calibri Light"/>
              </a:rPr>
              <a:t>Learning Outcomes. </a:t>
            </a:r>
            <a:endParaRPr lang="en-US" dirty="0"/>
          </a:p>
        </p:txBody>
      </p:sp>
      <p:sp>
        <p:nvSpPr>
          <p:cNvPr id="3" name="Content Placeholder 2">
            <a:extLst>
              <a:ext uri="{FF2B5EF4-FFF2-40B4-BE49-F238E27FC236}">
                <a16:creationId xmlns:a16="http://schemas.microsoft.com/office/drawing/2014/main" id="{FEB4F711-C552-630F-D75E-DA086AAC9CB2}"/>
              </a:ext>
            </a:extLst>
          </p:cNvPr>
          <p:cNvSpPr>
            <a:spLocks noGrp="1"/>
          </p:cNvSpPr>
          <p:nvPr>
            <p:ph idx="1"/>
          </p:nvPr>
        </p:nvSpPr>
        <p:spPr>
          <a:xfrm>
            <a:off x="3348827" y="2141927"/>
            <a:ext cx="8545693" cy="3301401"/>
          </a:xfrm>
        </p:spPr>
        <p:txBody>
          <a:bodyPr vert="horz" lIns="91440" tIns="45720" rIns="91440" bIns="45720" rtlCol="0" anchor="t">
            <a:normAutofit/>
          </a:bodyPr>
          <a:lstStyle/>
          <a:p>
            <a:pPr marL="0" indent="0">
              <a:buNone/>
            </a:pPr>
            <a:r>
              <a:rPr lang="en-US" dirty="0">
                <a:cs typeface="Calibri"/>
              </a:rPr>
              <a:t>Upon successful completion of this module, the student should be able to: </a:t>
            </a:r>
          </a:p>
          <a:p>
            <a:r>
              <a:rPr lang="en-US" dirty="0">
                <a:cs typeface="Calibri"/>
              </a:rPr>
              <a:t>Use academic research and examination of literature to independently examine an area of study related to the health care or digital professions, </a:t>
            </a:r>
          </a:p>
          <a:p>
            <a:r>
              <a:rPr lang="en-US" dirty="0">
                <a:cs typeface="Calibri"/>
              </a:rPr>
              <a:t>Evaluate, justify and present research outcomes. </a:t>
            </a:r>
          </a:p>
        </p:txBody>
      </p:sp>
    </p:spTree>
    <p:extLst>
      <p:ext uri="{BB962C8B-B14F-4D97-AF65-F5344CB8AC3E}">
        <p14:creationId xmlns:p14="http://schemas.microsoft.com/office/powerpoint/2010/main" val="3905863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1C78F-2D0C-22E5-0147-689A5A7D5DA1}"/>
              </a:ext>
            </a:extLst>
          </p:cNvPr>
          <p:cNvSpPr>
            <a:spLocks noGrp="1"/>
          </p:cNvSpPr>
          <p:nvPr>
            <p:ph type="title"/>
          </p:nvPr>
        </p:nvSpPr>
        <p:spPr/>
        <p:txBody>
          <a:bodyPr/>
          <a:lstStyle/>
          <a:p>
            <a:r>
              <a:rPr lang="en-US" sz="4000" dirty="0">
                <a:cs typeface="Calibri Light"/>
              </a:rPr>
              <a:t>What will we be learning each week? </a:t>
            </a:r>
            <a:endParaRPr lang="en-US" sz="4000" dirty="0"/>
          </a:p>
        </p:txBody>
      </p:sp>
      <p:pic>
        <p:nvPicPr>
          <p:cNvPr id="7" name="Picture 6">
            <a:extLst>
              <a:ext uri="{FF2B5EF4-FFF2-40B4-BE49-F238E27FC236}">
                <a16:creationId xmlns:a16="http://schemas.microsoft.com/office/drawing/2014/main" id="{5A52B4AB-25A4-7AE0-A7BC-DD69522F3BF4}"/>
              </a:ext>
            </a:extLst>
          </p:cNvPr>
          <p:cNvPicPr>
            <a:picLocks noChangeAspect="1"/>
          </p:cNvPicPr>
          <p:nvPr/>
        </p:nvPicPr>
        <p:blipFill>
          <a:blip r:embed="rId2"/>
          <a:stretch>
            <a:fillRect/>
          </a:stretch>
        </p:blipFill>
        <p:spPr>
          <a:xfrm>
            <a:off x="0" y="2195505"/>
            <a:ext cx="12192000" cy="3620540"/>
          </a:xfrm>
          <a:prstGeom prst="rect">
            <a:avLst/>
          </a:prstGeom>
        </p:spPr>
      </p:pic>
    </p:spTree>
    <p:extLst>
      <p:ext uri="{BB962C8B-B14F-4D97-AF65-F5344CB8AC3E}">
        <p14:creationId xmlns:p14="http://schemas.microsoft.com/office/powerpoint/2010/main" val="1917258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C078C-2F6D-1D62-EAEE-964535345975}"/>
              </a:ext>
            </a:extLst>
          </p:cNvPr>
          <p:cNvSpPr>
            <a:spLocks noGrp="1"/>
          </p:cNvSpPr>
          <p:nvPr>
            <p:ph type="title"/>
          </p:nvPr>
        </p:nvSpPr>
        <p:spPr/>
        <p:txBody>
          <a:bodyPr/>
          <a:lstStyle/>
          <a:p>
            <a:r>
              <a:rPr lang="en-US" dirty="0">
                <a:cs typeface="Calibri Light"/>
              </a:rPr>
              <a:t>Assessments </a:t>
            </a:r>
            <a:endParaRPr lang="en-US" dirty="0"/>
          </a:p>
        </p:txBody>
      </p:sp>
      <p:graphicFrame>
        <p:nvGraphicFramePr>
          <p:cNvPr id="7" name="Content Placeholder 6">
            <a:extLst>
              <a:ext uri="{FF2B5EF4-FFF2-40B4-BE49-F238E27FC236}">
                <a16:creationId xmlns:a16="http://schemas.microsoft.com/office/drawing/2014/main" id="{69296099-D357-FA7D-927A-E20C701D714D}"/>
              </a:ext>
            </a:extLst>
          </p:cNvPr>
          <p:cNvGraphicFramePr>
            <a:graphicFrameLocks noGrp="1"/>
          </p:cNvGraphicFramePr>
          <p:nvPr>
            <p:ph idx="1"/>
            <p:extLst>
              <p:ext uri="{D42A27DB-BD31-4B8C-83A1-F6EECF244321}">
                <p14:modId xmlns:p14="http://schemas.microsoft.com/office/powerpoint/2010/main" val="2191233174"/>
              </p:ext>
            </p:extLst>
          </p:nvPr>
        </p:nvGraphicFramePr>
        <p:xfrm>
          <a:off x="3421811" y="2027206"/>
          <a:ext cx="8308250" cy="2269956"/>
        </p:xfrm>
        <a:graphic>
          <a:graphicData uri="http://schemas.openxmlformats.org/drawingml/2006/table">
            <a:tbl>
              <a:tblPr firstRow="1" bandRow="1">
                <a:tableStyleId>{5C22544A-7EE6-4342-B048-85BDC9FD1C3A}</a:tableStyleId>
              </a:tblPr>
              <a:tblGrid>
                <a:gridCol w="1397823">
                  <a:extLst>
                    <a:ext uri="{9D8B030D-6E8A-4147-A177-3AD203B41FA5}">
                      <a16:colId xmlns:a16="http://schemas.microsoft.com/office/drawing/2014/main" val="2785058992"/>
                    </a:ext>
                  </a:extLst>
                </a:gridCol>
                <a:gridCol w="3488765">
                  <a:extLst>
                    <a:ext uri="{9D8B030D-6E8A-4147-A177-3AD203B41FA5}">
                      <a16:colId xmlns:a16="http://schemas.microsoft.com/office/drawing/2014/main" val="1837184759"/>
                    </a:ext>
                  </a:extLst>
                </a:gridCol>
                <a:gridCol w="1169036">
                  <a:extLst>
                    <a:ext uri="{9D8B030D-6E8A-4147-A177-3AD203B41FA5}">
                      <a16:colId xmlns:a16="http://schemas.microsoft.com/office/drawing/2014/main" val="3488011420"/>
                    </a:ext>
                  </a:extLst>
                </a:gridCol>
                <a:gridCol w="2252626">
                  <a:extLst>
                    <a:ext uri="{9D8B030D-6E8A-4147-A177-3AD203B41FA5}">
                      <a16:colId xmlns:a16="http://schemas.microsoft.com/office/drawing/2014/main" val="4125887747"/>
                    </a:ext>
                  </a:extLst>
                </a:gridCol>
              </a:tblGrid>
              <a:tr h="756652">
                <a:tc>
                  <a:txBody>
                    <a:bodyPr/>
                    <a:lstStyle/>
                    <a:p>
                      <a:r>
                        <a:rPr lang="en-US" dirty="0"/>
                        <a:t>Component </a:t>
                      </a:r>
                    </a:p>
                  </a:txBody>
                  <a:tcPr/>
                </a:tc>
                <a:tc>
                  <a:txBody>
                    <a:bodyPr/>
                    <a:lstStyle/>
                    <a:p>
                      <a:r>
                        <a:rPr lang="en-US" dirty="0"/>
                        <a:t>Task Overview </a:t>
                      </a:r>
                    </a:p>
                  </a:txBody>
                  <a:tcPr/>
                </a:tc>
                <a:tc>
                  <a:txBody>
                    <a:bodyPr/>
                    <a:lstStyle/>
                    <a:p>
                      <a:r>
                        <a:rPr lang="en-US" dirty="0"/>
                        <a:t>% of module </a:t>
                      </a:r>
                    </a:p>
                  </a:txBody>
                  <a:tcPr/>
                </a:tc>
                <a:tc>
                  <a:txBody>
                    <a:bodyPr/>
                    <a:lstStyle/>
                    <a:p>
                      <a:pPr lvl="0">
                        <a:buNone/>
                      </a:pPr>
                      <a:r>
                        <a:rPr lang="en-US" dirty="0"/>
                        <a:t>Submission Week</a:t>
                      </a:r>
                    </a:p>
                  </a:txBody>
                  <a:tcPr/>
                </a:tc>
                <a:extLst>
                  <a:ext uri="{0D108BD9-81ED-4DB2-BD59-A6C34878D82A}">
                    <a16:rowId xmlns:a16="http://schemas.microsoft.com/office/drawing/2014/main" val="2163532786"/>
                  </a:ext>
                </a:extLst>
              </a:tr>
              <a:tr h="756652">
                <a:tc>
                  <a:txBody>
                    <a:bodyPr/>
                    <a:lstStyle/>
                    <a:p>
                      <a:r>
                        <a:rPr lang="en-US" dirty="0"/>
                        <a:t>Component 1 </a:t>
                      </a:r>
                    </a:p>
                  </a:txBody>
                  <a:tcPr/>
                </a:tc>
                <a:tc>
                  <a:txBody>
                    <a:bodyPr/>
                    <a:lstStyle/>
                    <a:p>
                      <a:r>
                        <a:rPr lang="en-US" dirty="0"/>
                        <a:t>Research Proposal – 400 words </a:t>
                      </a:r>
                    </a:p>
                  </a:txBody>
                  <a:tcPr/>
                </a:tc>
                <a:tc>
                  <a:txBody>
                    <a:bodyPr/>
                    <a:lstStyle/>
                    <a:p>
                      <a:r>
                        <a:rPr lang="en-US" dirty="0"/>
                        <a:t>10</a:t>
                      </a:r>
                    </a:p>
                  </a:txBody>
                  <a:tcPr/>
                </a:tc>
                <a:tc>
                  <a:txBody>
                    <a:bodyPr/>
                    <a:lstStyle/>
                    <a:p>
                      <a:pPr lvl="0">
                        <a:buNone/>
                      </a:pPr>
                      <a:r>
                        <a:rPr lang="en-US" dirty="0"/>
                        <a:t>Week 5 </a:t>
                      </a:r>
                    </a:p>
                  </a:txBody>
                  <a:tcPr/>
                </a:tc>
                <a:extLst>
                  <a:ext uri="{0D108BD9-81ED-4DB2-BD59-A6C34878D82A}">
                    <a16:rowId xmlns:a16="http://schemas.microsoft.com/office/drawing/2014/main" val="1607984822"/>
                  </a:ext>
                </a:extLst>
              </a:tr>
              <a:tr h="756652">
                <a:tc>
                  <a:txBody>
                    <a:bodyPr/>
                    <a:lstStyle/>
                    <a:p>
                      <a:r>
                        <a:rPr lang="en-US" dirty="0"/>
                        <a:t>Component 2 </a:t>
                      </a:r>
                    </a:p>
                  </a:txBody>
                  <a:tcPr/>
                </a:tc>
                <a:tc>
                  <a:txBody>
                    <a:bodyPr/>
                    <a:lstStyle/>
                    <a:p>
                      <a:r>
                        <a:rPr lang="en-US" dirty="0"/>
                        <a:t>Research Report – 3600 Words </a:t>
                      </a:r>
                    </a:p>
                  </a:txBody>
                  <a:tcPr/>
                </a:tc>
                <a:tc>
                  <a:txBody>
                    <a:bodyPr/>
                    <a:lstStyle/>
                    <a:p>
                      <a:r>
                        <a:rPr lang="en-US" dirty="0"/>
                        <a:t>90</a:t>
                      </a:r>
                    </a:p>
                  </a:txBody>
                  <a:tcPr/>
                </a:tc>
                <a:tc>
                  <a:txBody>
                    <a:bodyPr/>
                    <a:lstStyle/>
                    <a:p>
                      <a:pPr lvl="0">
                        <a:buNone/>
                      </a:pPr>
                      <a:r>
                        <a:rPr lang="en-US" dirty="0"/>
                        <a:t>Week 11</a:t>
                      </a:r>
                    </a:p>
                  </a:txBody>
                  <a:tcPr/>
                </a:tc>
                <a:extLst>
                  <a:ext uri="{0D108BD9-81ED-4DB2-BD59-A6C34878D82A}">
                    <a16:rowId xmlns:a16="http://schemas.microsoft.com/office/drawing/2014/main" val="3212612341"/>
                  </a:ext>
                </a:extLst>
              </a:tr>
            </a:tbl>
          </a:graphicData>
        </a:graphic>
      </p:graphicFrame>
      <p:sp>
        <p:nvSpPr>
          <p:cNvPr id="8" name="TextBox 7">
            <a:extLst>
              <a:ext uri="{FF2B5EF4-FFF2-40B4-BE49-F238E27FC236}">
                <a16:creationId xmlns:a16="http://schemas.microsoft.com/office/drawing/2014/main" id="{6337D216-E181-4B73-4A03-E7FB7331A24C}"/>
              </a:ext>
            </a:extLst>
          </p:cNvPr>
          <p:cNvSpPr txBox="1"/>
          <p:nvPr/>
        </p:nvSpPr>
        <p:spPr>
          <a:xfrm>
            <a:off x="3533144" y="4862128"/>
            <a:ext cx="773722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cs typeface="Calibri"/>
              </a:rPr>
              <a:t>There will be time allocated within class to develop each piece of work, you must show your lecturer progress during class sessions. </a:t>
            </a:r>
            <a:endParaRPr lang="en-US" sz="2400">
              <a:ea typeface="Calibri"/>
              <a:cs typeface="Calibri"/>
            </a:endParaRPr>
          </a:p>
        </p:txBody>
      </p:sp>
    </p:spTree>
    <p:extLst>
      <p:ext uri="{BB962C8B-B14F-4D97-AF65-F5344CB8AC3E}">
        <p14:creationId xmlns:p14="http://schemas.microsoft.com/office/powerpoint/2010/main" val="1119127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9D186F-8216-3E44-7338-CFD0057E97F0}"/>
              </a:ext>
            </a:extLst>
          </p:cNvPr>
          <p:cNvSpPr>
            <a:spLocks noGrp="1"/>
          </p:cNvSpPr>
          <p:nvPr>
            <p:ph idx="1"/>
          </p:nvPr>
        </p:nvSpPr>
        <p:spPr>
          <a:xfrm>
            <a:off x="630810" y="2505750"/>
            <a:ext cx="4549456" cy="2829819"/>
          </a:xfrm>
        </p:spPr>
        <p:txBody>
          <a:bodyPr/>
          <a:lstStyle/>
          <a:p>
            <a:pPr algn="ctr"/>
            <a:r>
              <a:rPr lang="en-US" sz="4400">
                <a:cs typeface="Calibri"/>
              </a:rPr>
              <a:t>Reading and</a:t>
            </a:r>
            <a:endParaRPr lang="en-US"/>
          </a:p>
          <a:p>
            <a:pPr algn="ctr"/>
            <a:r>
              <a:rPr lang="en-US" sz="4400" dirty="0">
                <a:cs typeface="Calibri"/>
              </a:rPr>
              <a:t> the resource list</a:t>
            </a:r>
            <a:endParaRPr lang="en-US" sz="4400">
              <a:cs typeface="Calibri" panose="020F0502020204030204"/>
            </a:endParaRPr>
          </a:p>
        </p:txBody>
      </p:sp>
      <p:pic>
        <p:nvPicPr>
          <p:cNvPr id="4" name="Content Placeholder 3" descr="A close up of a list&#10;&#10;Description automatically generated">
            <a:extLst>
              <a:ext uri="{FF2B5EF4-FFF2-40B4-BE49-F238E27FC236}">
                <a16:creationId xmlns:a16="http://schemas.microsoft.com/office/drawing/2014/main" id="{1D345B14-1941-404C-B997-5FF94067E78F}"/>
              </a:ext>
            </a:extLst>
          </p:cNvPr>
          <p:cNvPicPr>
            <a:picLocks noGrp="1" noChangeAspect="1"/>
          </p:cNvPicPr>
          <p:nvPr>
            <p:ph idx="10"/>
          </p:nvPr>
        </p:nvPicPr>
        <p:blipFill>
          <a:blip r:embed="rId3"/>
          <a:stretch>
            <a:fillRect/>
          </a:stretch>
        </p:blipFill>
        <p:spPr>
          <a:xfrm>
            <a:off x="6259131" y="957037"/>
            <a:ext cx="5565834" cy="1240226"/>
          </a:xfrm>
        </p:spPr>
      </p:pic>
      <p:pic>
        <p:nvPicPr>
          <p:cNvPr id="5" name="Picture 4" descr="A close up of a sign&#10;&#10;Description automatically generated">
            <a:extLst>
              <a:ext uri="{FF2B5EF4-FFF2-40B4-BE49-F238E27FC236}">
                <a16:creationId xmlns:a16="http://schemas.microsoft.com/office/drawing/2014/main" id="{42428920-FE1D-8A55-EB99-B2BCC61757C5}"/>
              </a:ext>
            </a:extLst>
          </p:cNvPr>
          <p:cNvPicPr>
            <a:picLocks noChangeAspect="1"/>
          </p:cNvPicPr>
          <p:nvPr/>
        </p:nvPicPr>
        <p:blipFill>
          <a:blip r:embed="rId4"/>
          <a:stretch>
            <a:fillRect/>
          </a:stretch>
        </p:blipFill>
        <p:spPr>
          <a:xfrm>
            <a:off x="6252174" y="4313118"/>
            <a:ext cx="5467350" cy="733425"/>
          </a:xfrm>
          <a:prstGeom prst="rect">
            <a:avLst/>
          </a:prstGeom>
        </p:spPr>
      </p:pic>
      <p:sp>
        <p:nvSpPr>
          <p:cNvPr id="6" name="TextBox 5">
            <a:extLst>
              <a:ext uri="{FF2B5EF4-FFF2-40B4-BE49-F238E27FC236}">
                <a16:creationId xmlns:a16="http://schemas.microsoft.com/office/drawing/2014/main" id="{29485913-AB02-E658-6D5E-F6F3B82BF2A3}"/>
              </a:ext>
            </a:extLst>
          </p:cNvPr>
          <p:cNvSpPr txBox="1"/>
          <p:nvPr/>
        </p:nvSpPr>
        <p:spPr>
          <a:xfrm>
            <a:off x="6389076" y="2403231"/>
            <a:ext cx="54121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The online resources are collected together into the Leganto Reading list for you to access and use. </a:t>
            </a:r>
            <a:endParaRPr lang="en-US" dirty="0"/>
          </a:p>
        </p:txBody>
      </p:sp>
      <p:sp>
        <p:nvSpPr>
          <p:cNvPr id="7" name="TextBox 6">
            <a:extLst>
              <a:ext uri="{FF2B5EF4-FFF2-40B4-BE49-F238E27FC236}">
                <a16:creationId xmlns:a16="http://schemas.microsoft.com/office/drawing/2014/main" id="{7C814C1D-275E-B784-BFDE-6F0BB0F5B623}"/>
              </a:ext>
            </a:extLst>
          </p:cNvPr>
          <p:cNvSpPr txBox="1"/>
          <p:nvPr/>
        </p:nvSpPr>
        <p:spPr>
          <a:xfrm>
            <a:off x="6408615" y="5451230"/>
            <a:ext cx="53144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Each week, you will be signposted to further relevant reading for you to engage with independently. </a:t>
            </a:r>
            <a:endParaRPr lang="en-US" dirty="0"/>
          </a:p>
        </p:txBody>
      </p:sp>
    </p:spTree>
    <p:extLst>
      <p:ext uri="{BB962C8B-B14F-4D97-AF65-F5344CB8AC3E}">
        <p14:creationId xmlns:p14="http://schemas.microsoft.com/office/powerpoint/2010/main" val="360997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3153CB2-02D9-3BB5-DC67-935E74C99389}"/>
              </a:ext>
            </a:extLst>
          </p:cNvPr>
          <p:cNvSpPr>
            <a:spLocks noGrp="1"/>
          </p:cNvSpPr>
          <p:nvPr>
            <p:ph idx="1"/>
          </p:nvPr>
        </p:nvSpPr>
        <p:spPr>
          <a:xfrm>
            <a:off x="630810" y="1470581"/>
            <a:ext cx="4535079" cy="3046545"/>
          </a:xfrm>
        </p:spPr>
        <p:txBody>
          <a:bodyPr/>
          <a:lstStyle/>
          <a:p>
            <a:r>
              <a:rPr lang="en-US" dirty="0">
                <a:ea typeface="Calibri"/>
                <a:cs typeface="Calibri"/>
              </a:rPr>
              <a:t>Activity – </a:t>
            </a:r>
          </a:p>
          <a:p>
            <a:endParaRPr lang="en-US" dirty="0">
              <a:ea typeface="Calibri"/>
              <a:cs typeface="Calibri"/>
            </a:endParaRPr>
          </a:p>
          <a:p>
            <a:r>
              <a:rPr lang="en-US">
                <a:ea typeface="Calibri"/>
                <a:cs typeface="Calibri"/>
              </a:rPr>
              <a:t>Visit the Module Moodle Page</a:t>
            </a:r>
          </a:p>
          <a:p>
            <a:endParaRPr lang="en-US" dirty="0">
              <a:ea typeface="Calibri"/>
              <a:cs typeface="Calibri"/>
            </a:endParaRPr>
          </a:p>
          <a:p>
            <a:r>
              <a:rPr lang="en-US" dirty="0">
                <a:ea typeface="Calibri"/>
                <a:cs typeface="Calibri"/>
              </a:rPr>
              <a:t>Complete the 'Choice' activity. </a:t>
            </a:r>
          </a:p>
        </p:txBody>
      </p:sp>
      <p:pic>
        <p:nvPicPr>
          <p:cNvPr id="3" name="Picture 2" descr="A white background with blue text">
            <a:extLst>
              <a:ext uri="{FF2B5EF4-FFF2-40B4-BE49-F238E27FC236}">
                <a16:creationId xmlns:a16="http://schemas.microsoft.com/office/drawing/2014/main" id="{54040E66-1645-F7A6-A6ED-F4A9768FCCA0}"/>
              </a:ext>
            </a:extLst>
          </p:cNvPr>
          <p:cNvPicPr>
            <a:picLocks noChangeAspect="1"/>
          </p:cNvPicPr>
          <p:nvPr/>
        </p:nvPicPr>
        <p:blipFill>
          <a:blip r:embed="rId2"/>
          <a:stretch>
            <a:fillRect/>
          </a:stretch>
        </p:blipFill>
        <p:spPr>
          <a:xfrm>
            <a:off x="6527" y="4410780"/>
            <a:ext cx="6082947" cy="1169105"/>
          </a:xfrm>
          <a:prstGeom prst="rect">
            <a:avLst/>
          </a:prstGeom>
        </p:spPr>
      </p:pic>
    </p:spTree>
    <p:extLst>
      <p:ext uri="{BB962C8B-B14F-4D97-AF65-F5344CB8AC3E}">
        <p14:creationId xmlns:p14="http://schemas.microsoft.com/office/powerpoint/2010/main" val="2788083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87836-0325-3736-E10F-B79F72681963}"/>
              </a:ext>
            </a:extLst>
          </p:cNvPr>
          <p:cNvSpPr>
            <a:spLocks noGrp="1"/>
          </p:cNvSpPr>
          <p:nvPr>
            <p:ph type="title"/>
          </p:nvPr>
        </p:nvSpPr>
        <p:spPr>
          <a:xfrm>
            <a:off x="3596703" y="393347"/>
            <a:ext cx="7956222" cy="1325563"/>
          </a:xfrm>
        </p:spPr>
        <p:txBody>
          <a:bodyPr/>
          <a:lstStyle/>
          <a:p>
            <a:r>
              <a:rPr lang="en-US" dirty="0">
                <a:ea typeface="Calibri Light"/>
                <a:cs typeface="Calibri Light"/>
              </a:rPr>
              <a:t>Introduction to Research </a:t>
            </a:r>
            <a:endParaRPr lang="en-US" dirty="0"/>
          </a:p>
        </p:txBody>
      </p:sp>
      <p:sp>
        <p:nvSpPr>
          <p:cNvPr id="3" name="Content Placeholder 2">
            <a:extLst>
              <a:ext uri="{FF2B5EF4-FFF2-40B4-BE49-F238E27FC236}">
                <a16:creationId xmlns:a16="http://schemas.microsoft.com/office/drawing/2014/main" id="{DC5947E1-1DAF-BF1F-5C61-E3747C636DAB}"/>
              </a:ext>
            </a:extLst>
          </p:cNvPr>
          <p:cNvSpPr>
            <a:spLocks noGrp="1"/>
          </p:cNvSpPr>
          <p:nvPr>
            <p:ph idx="1"/>
          </p:nvPr>
        </p:nvSpPr>
        <p:spPr>
          <a:xfrm>
            <a:off x="3593242" y="1739362"/>
            <a:ext cx="8143128" cy="2870080"/>
          </a:xfrm>
        </p:spPr>
        <p:txBody>
          <a:bodyPr vert="horz" lIns="91440" tIns="45720" rIns="91440" bIns="45720" rtlCol="0" anchor="t">
            <a:normAutofit/>
          </a:bodyPr>
          <a:lstStyle/>
          <a:p>
            <a:r>
              <a:rPr lang="en-US" dirty="0"/>
              <a:t>What do we mean by the term 'research'? </a:t>
            </a:r>
            <a:endParaRPr lang="en-US" dirty="0">
              <a:ea typeface="Calibri"/>
              <a:cs typeface="Calibri"/>
            </a:endParaRPr>
          </a:p>
          <a:p>
            <a:endParaRPr lang="en-US" dirty="0">
              <a:ea typeface="Calibri"/>
              <a:cs typeface="Calibri"/>
            </a:endParaRPr>
          </a:p>
          <a:p>
            <a:pPr marL="0" indent="0">
              <a:buNone/>
            </a:pPr>
            <a:r>
              <a:rPr lang="en-US" dirty="0"/>
              <a:t>"Research is the systematic and rigorous process of enquiry which aims to describe phenomena and to develop and test explanatory concepts and theories."</a:t>
            </a:r>
            <a:endParaRPr lang="en-US">
              <a:ea typeface="Calibri"/>
              <a:cs typeface="Calibri"/>
            </a:endParaRPr>
          </a:p>
          <a:p>
            <a:pPr marL="0" indent="0">
              <a:buNone/>
            </a:pPr>
            <a:r>
              <a:rPr lang="en-US" dirty="0"/>
              <a:t>              Bowling (2014, p1) </a:t>
            </a:r>
            <a:endParaRPr lang="en-US" dirty="0">
              <a:ea typeface="Calibri"/>
              <a:cs typeface="Calibri"/>
            </a:endParaRPr>
          </a:p>
        </p:txBody>
      </p:sp>
      <p:pic>
        <p:nvPicPr>
          <p:cNvPr id="4" name="Picture 3" descr="A group of people working in a lab&#10;&#10;Description automatically generated">
            <a:extLst>
              <a:ext uri="{FF2B5EF4-FFF2-40B4-BE49-F238E27FC236}">
                <a16:creationId xmlns:a16="http://schemas.microsoft.com/office/drawing/2014/main" id="{A23CB36D-FBA1-4FCA-90CA-43F345E728F7}"/>
              </a:ext>
            </a:extLst>
          </p:cNvPr>
          <p:cNvPicPr>
            <a:picLocks noChangeAspect="1"/>
          </p:cNvPicPr>
          <p:nvPr/>
        </p:nvPicPr>
        <p:blipFill>
          <a:blip r:embed="rId3"/>
          <a:stretch>
            <a:fillRect/>
          </a:stretch>
        </p:blipFill>
        <p:spPr>
          <a:xfrm>
            <a:off x="668338" y="4039306"/>
            <a:ext cx="4547658" cy="2688166"/>
          </a:xfrm>
          <a:prstGeom prst="rect">
            <a:avLst/>
          </a:prstGeom>
        </p:spPr>
      </p:pic>
    </p:spTree>
    <p:extLst>
      <p:ext uri="{BB962C8B-B14F-4D97-AF65-F5344CB8AC3E}">
        <p14:creationId xmlns:p14="http://schemas.microsoft.com/office/powerpoint/2010/main" val="1665613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69890-395F-DD35-40D6-FA55C805DE41}"/>
              </a:ext>
            </a:extLst>
          </p:cNvPr>
          <p:cNvSpPr>
            <a:spLocks noGrp="1"/>
          </p:cNvSpPr>
          <p:nvPr>
            <p:ph type="title"/>
          </p:nvPr>
        </p:nvSpPr>
        <p:spPr/>
        <p:txBody>
          <a:bodyPr>
            <a:normAutofit/>
          </a:bodyPr>
          <a:lstStyle/>
          <a:p>
            <a:r>
              <a:rPr lang="en-US" sz="4000" dirty="0"/>
              <a:t>The Research Cycle </a:t>
            </a:r>
          </a:p>
        </p:txBody>
      </p:sp>
      <p:pic>
        <p:nvPicPr>
          <p:cNvPr id="4" name="Content Placeholder 3" descr="A diagram of a research cycle&#10;&#10;Description automatically generated">
            <a:extLst>
              <a:ext uri="{FF2B5EF4-FFF2-40B4-BE49-F238E27FC236}">
                <a16:creationId xmlns:a16="http://schemas.microsoft.com/office/drawing/2014/main" id="{E8DA8410-4962-1FFE-A972-34336D153524}"/>
              </a:ext>
            </a:extLst>
          </p:cNvPr>
          <p:cNvPicPr>
            <a:picLocks noGrp="1" noChangeAspect="1"/>
          </p:cNvPicPr>
          <p:nvPr>
            <p:ph idx="1"/>
          </p:nvPr>
        </p:nvPicPr>
        <p:blipFill>
          <a:blip r:embed="rId3"/>
          <a:stretch>
            <a:fillRect/>
          </a:stretch>
        </p:blipFill>
        <p:spPr>
          <a:xfrm>
            <a:off x="4854674" y="1424517"/>
            <a:ext cx="5510837" cy="5060244"/>
          </a:xfrm>
        </p:spPr>
      </p:pic>
    </p:spTree>
    <p:extLst>
      <p:ext uri="{BB962C8B-B14F-4D97-AF65-F5344CB8AC3E}">
        <p14:creationId xmlns:p14="http://schemas.microsoft.com/office/powerpoint/2010/main" val="587509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967E9-9988-5017-F5A3-93B5E7C30C33}"/>
              </a:ext>
            </a:extLst>
          </p:cNvPr>
          <p:cNvSpPr>
            <a:spLocks noGrp="1"/>
          </p:cNvSpPr>
          <p:nvPr>
            <p:ph type="title"/>
          </p:nvPr>
        </p:nvSpPr>
        <p:spPr>
          <a:xfrm>
            <a:off x="3503250" y="238125"/>
            <a:ext cx="7956222" cy="1325563"/>
          </a:xfrm>
        </p:spPr>
        <p:txBody>
          <a:bodyPr>
            <a:normAutofit/>
          </a:bodyPr>
          <a:lstStyle/>
          <a:p>
            <a:r>
              <a:rPr lang="en-US" dirty="0">
                <a:latin typeface="Calibri"/>
                <a:ea typeface="Calibri"/>
                <a:cs typeface="Calibri"/>
              </a:rPr>
              <a:t>Introduction to research </a:t>
            </a:r>
          </a:p>
        </p:txBody>
      </p:sp>
      <p:pic>
        <p:nvPicPr>
          <p:cNvPr id="4" name="Content Placeholder 3" descr="A screenshot of a medical research&#10;&#10;Description automatically generated">
            <a:extLst>
              <a:ext uri="{FF2B5EF4-FFF2-40B4-BE49-F238E27FC236}">
                <a16:creationId xmlns:a16="http://schemas.microsoft.com/office/drawing/2014/main" id="{66228099-F7D2-D26D-DFD7-217A96CC8CAB}"/>
              </a:ext>
            </a:extLst>
          </p:cNvPr>
          <p:cNvPicPr>
            <a:picLocks noGrp="1" noChangeAspect="1"/>
          </p:cNvPicPr>
          <p:nvPr>
            <p:ph idx="1"/>
          </p:nvPr>
        </p:nvPicPr>
        <p:blipFill>
          <a:blip r:embed="rId2"/>
          <a:stretch>
            <a:fillRect/>
          </a:stretch>
        </p:blipFill>
        <p:spPr>
          <a:xfrm>
            <a:off x="5387591" y="1563976"/>
            <a:ext cx="6152445" cy="2876327"/>
          </a:xfrm>
        </p:spPr>
      </p:pic>
      <p:sp>
        <p:nvSpPr>
          <p:cNvPr id="5" name="TextBox 4">
            <a:extLst>
              <a:ext uri="{FF2B5EF4-FFF2-40B4-BE49-F238E27FC236}">
                <a16:creationId xmlns:a16="http://schemas.microsoft.com/office/drawing/2014/main" id="{9849A2F9-AFFC-BE96-B80E-8C187C57DFCA}"/>
              </a:ext>
            </a:extLst>
          </p:cNvPr>
          <p:cNvSpPr txBox="1"/>
          <p:nvPr/>
        </p:nvSpPr>
        <p:spPr>
          <a:xfrm>
            <a:off x="7747000" y="1735666"/>
            <a:ext cx="3922888" cy="4318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AF8E81AA-4D1A-19BB-C186-AD6D99AA827F}"/>
              </a:ext>
            </a:extLst>
          </p:cNvPr>
          <p:cNvSpPr txBox="1"/>
          <p:nvPr/>
        </p:nvSpPr>
        <p:spPr>
          <a:xfrm>
            <a:off x="8254999" y="1890888"/>
            <a:ext cx="860777" cy="8043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Rectangle: Rounded Corners 9">
            <a:extLst>
              <a:ext uri="{FF2B5EF4-FFF2-40B4-BE49-F238E27FC236}">
                <a16:creationId xmlns:a16="http://schemas.microsoft.com/office/drawing/2014/main" id="{4ECE6608-9B07-97A2-8ACF-D45686446370}"/>
              </a:ext>
            </a:extLst>
          </p:cNvPr>
          <p:cNvSpPr/>
          <p:nvPr/>
        </p:nvSpPr>
        <p:spPr>
          <a:xfrm>
            <a:off x="268110" y="1326444"/>
            <a:ext cx="5484428" cy="537633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ea typeface="Calibri"/>
                <a:cs typeface="Calibri"/>
              </a:rPr>
              <a:t>Research studies are first published in articles which appear in journals. Some government or charity led research may be published on their websites or newsletters. </a:t>
            </a:r>
          </a:p>
          <a:p>
            <a:pPr algn="ctr"/>
            <a:endParaRPr lang="en-US" sz="2400" dirty="0">
              <a:ea typeface="Calibri"/>
              <a:cs typeface="Calibri"/>
            </a:endParaRPr>
          </a:p>
          <a:p>
            <a:pPr algn="ctr"/>
            <a:r>
              <a:rPr lang="en-US" sz="2400" dirty="0">
                <a:ea typeface="Calibri"/>
                <a:cs typeface="Calibri"/>
              </a:rPr>
              <a:t>The press (newspapers and news channels) will then quote the research in their new reports. </a:t>
            </a:r>
          </a:p>
          <a:p>
            <a:pPr algn="ctr"/>
            <a:endParaRPr lang="en-US" sz="2400" dirty="0">
              <a:ea typeface="Calibri"/>
              <a:cs typeface="Calibri"/>
            </a:endParaRPr>
          </a:p>
          <a:p>
            <a:pPr algn="ctr"/>
            <a:r>
              <a:rPr lang="en-US" sz="2400" dirty="0">
                <a:ea typeface="Calibri"/>
                <a:cs typeface="Calibri"/>
              </a:rPr>
              <a:t>For the purposes of this module, we will be focusing on research which is published in peer reviewed journal articles. </a:t>
            </a:r>
          </a:p>
        </p:txBody>
      </p:sp>
      <p:sp>
        <p:nvSpPr>
          <p:cNvPr id="11" name="TextBox 10">
            <a:extLst>
              <a:ext uri="{FF2B5EF4-FFF2-40B4-BE49-F238E27FC236}">
                <a16:creationId xmlns:a16="http://schemas.microsoft.com/office/drawing/2014/main" id="{A127F8F1-DDF9-554F-61D0-74B5D5BF66A2}"/>
              </a:ext>
            </a:extLst>
          </p:cNvPr>
          <p:cNvSpPr txBox="1"/>
          <p:nvPr/>
        </p:nvSpPr>
        <p:spPr>
          <a:xfrm>
            <a:off x="6780787" y="4991608"/>
            <a:ext cx="468009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Calibri"/>
                <a:cs typeface="Calibri"/>
              </a:rPr>
              <a:t>Why do you think it is important to read the primary source of the information rather than relying on news reports of the findings? </a:t>
            </a:r>
          </a:p>
        </p:txBody>
      </p:sp>
    </p:spTree>
    <p:extLst>
      <p:ext uri="{BB962C8B-B14F-4D97-AF65-F5344CB8AC3E}">
        <p14:creationId xmlns:p14="http://schemas.microsoft.com/office/powerpoint/2010/main" val="153712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F6B52-067B-967F-DD6F-A7EB6FEBD97C}"/>
              </a:ext>
            </a:extLst>
          </p:cNvPr>
          <p:cNvSpPr>
            <a:spLocks noGrp="1"/>
          </p:cNvSpPr>
          <p:nvPr>
            <p:ph type="title"/>
          </p:nvPr>
        </p:nvSpPr>
        <p:spPr>
          <a:xfrm>
            <a:off x="3385037" y="139347"/>
            <a:ext cx="7956222" cy="1325563"/>
          </a:xfrm>
        </p:spPr>
        <p:txBody>
          <a:bodyPr>
            <a:normAutofit/>
          </a:bodyPr>
          <a:lstStyle/>
          <a:p>
            <a:r>
              <a:rPr lang="en-US" b="1" dirty="0"/>
              <a:t>Think and plan</a:t>
            </a:r>
            <a:endParaRPr lang="en-US" b="1">
              <a:ea typeface="Calibri Light"/>
              <a:cs typeface="Calibri Light"/>
            </a:endParaRPr>
          </a:p>
        </p:txBody>
      </p:sp>
      <p:sp>
        <p:nvSpPr>
          <p:cNvPr id="3" name="Content Placeholder 2">
            <a:extLst>
              <a:ext uri="{FF2B5EF4-FFF2-40B4-BE49-F238E27FC236}">
                <a16:creationId xmlns:a16="http://schemas.microsoft.com/office/drawing/2014/main" id="{05979FC7-F719-300D-108D-8CF7F05B19EE}"/>
              </a:ext>
            </a:extLst>
          </p:cNvPr>
          <p:cNvSpPr>
            <a:spLocks noGrp="1"/>
          </p:cNvSpPr>
          <p:nvPr>
            <p:ph idx="1"/>
          </p:nvPr>
        </p:nvSpPr>
        <p:spPr>
          <a:xfrm>
            <a:off x="3271306" y="1243910"/>
            <a:ext cx="8562999" cy="843139"/>
          </a:xfrm>
        </p:spPr>
        <p:txBody>
          <a:bodyPr vert="horz" lIns="91440" tIns="45720" rIns="91440" bIns="45720" rtlCol="0" anchor="t">
            <a:noAutofit/>
          </a:bodyPr>
          <a:lstStyle/>
          <a:p>
            <a:pPr marL="0" indent="0">
              <a:buNone/>
            </a:pPr>
            <a:r>
              <a:rPr lang="en-US" dirty="0"/>
              <a:t>The first step in research is deciding what to investigate. </a:t>
            </a:r>
          </a:p>
        </p:txBody>
      </p:sp>
      <p:pic>
        <p:nvPicPr>
          <p:cNvPr id="4" name="Picture 3" descr="Elderly woman smiling at tablet">
            <a:extLst>
              <a:ext uri="{FF2B5EF4-FFF2-40B4-BE49-F238E27FC236}">
                <a16:creationId xmlns:a16="http://schemas.microsoft.com/office/drawing/2014/main" id="{03CBBA65-8E53-5F89-4672-FE4CEA1B6303}"/>
              </a:ext>
            </a:extLst>
          </p:cNvPr>
          <p:cNvPicPr>
            <a:picLocks noChangeAspect="1"/>
          </p:cNvPicPr>
          <p:nvPr/>
        </p:nvPicPr>
        <p:blipFill>
          <a:blip r:embed="rId3"/>
          <a:stretch>
            <a:fillRect/>
          </a:stretch>
        </p:blipFill>
        <p:spPr>
          <a:xfrm>
            <a:off x="3383337" y="4449232"/>
            <a:ext cx="810994" cy="2206979"/>
          </a:xfrm>
          <a:prstGeom prst="rect">
            <a:avLst/>
          </a:prstGeom>
        </p:spPr>
      </p:pic>
      <p:sp>
        <p:nvSpPr>
          <p:cNvPr id="6" name="Thought Bubble: Cloud 5">
            <a:extLst>
              <a:ext uri="{FF2B5EF4-FFF2-40B4-BE49-F238E27FC236}">
                <a16:creationId xmlns:a16="http://schemas.microsoft.com/office/drawing/2014/main" id="{C87FAC74-44F2-06B8-7896-7599B1EAEDCB}"/>
              </a:ext>
            </a:extLst>
          </p:cNvPr>
          <p:cNvSpPr/>
          <p:nvPr/>
        </p:nvSpPr>
        <p:spPr>
          <a:xfrm flipH="1">
            <a:off x="594562" y="2330018"/>
            <a:ext cx="3776935" cy="2205966"/>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dirty="0">
                <a:ea typeface="Calibri"/>
                <a:cs typeface="Calibri"/>
              </a:rPr>
              <a:t>I wonder if brown haired people have more fun that blonde haired people? </a:t>
            </a:r>
            <a:endParaRPr lang="en-US" sz="2400" dirty="0"/>
          </a:p>
        </p:txBody>
      </p:sp>
      <p:sp>
        <p:nvSpPr>
          <p:cNvPr id="8" name="Rectangle: Rounded Corners 7">
            <a:extLst>
              <a:ext uri="{FF2B5EF4-FFF2-40B4-BE49-F238E27FC236}">
                <a16:creationId xmlns:a16="http://schemas.microsoft.com/office/drawing/2014/main" id="{E72B1AE5-B58E-BB7F-C750-BA695BCF382C}"/>
              </a:ext>
            </a:extLst>
          </p:cNvPr>
          <p:cNvSpPr/>
          <p:nvPr/>
        </p:nvSpPr>
        <p:spPr>
          <a:xfrm>
            <a:off x="4769556" y="1890888"/>
            <a:ext cx="7027332" cy="19049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2400" dirty="0">
                <a:ea typeface="Calibri"/>
                <a:cs typeface="Calibri"/>
              </a:rPr>
              <a:t>There needs to be a 'rationale' or reason for your research question. Some researchers begin by asking themselves... So what? </a:t>
            </a:r>
            <a:endParaRPr lang="en-US"/>
          </a:p>
          <a:p>
            <a:r>
              <a:rPr lang="en-US" sz="2400" dirty="0">
                <a:ea typeface="Calibri"/>
                <a:cs typeface="Calibri"/>
              </a:rPr>
              <a:t>So, what impact will my research have if I do find out the answer to my 'research question'?</a:t>
            </a:r>
          </a:p>
        </p:txBody>
      </p:sp>
      <p:pic>
        <p:nvPicPr>
          <p:cNvPr id="9" name="Picture 8" descr="Business woman thumbs down">
            <a:extLst>
              <a:ext uri="{FF2B5EF4-FFF2-40B4-BE49-F238E27FC236}">
                <a16:creationId xmlns:a16="http://schemas.microsoft.com/office/drawing/2014/main" id="{C6194E49-C0BF-443A-9257-1D41827A128A}"/>
              </a:ext>
            </a:extLst>
          </p:cNvPr>
          <p:cNvPicPr>
            <a:picLocks noChangeAspect="1"/>
          </p:cNvPicPr>
          <p:nvPr/>
        </p:nvPicPr>
        <p:blipFill>
          <a:blip r:embed="rId4"/>
          <a:stretch>
            <a:fillRect/>
          </a:stretch>
        </p:blipFill>
        <p:spPr>
          <a:xfrm>
            <a:off x="2022336" y="4590344"/>
            <a:ext cx="908327" cy="2065867"/>
          </a:xfrm>
          <a:prstGeom prst="rect">
            <a:avLst/>
          </a:prstGeom>
        </p:spPr>
      </p:pic>
      <p:sp>
        <p:nvSpPr>
          <p:cNvPr id="12" name="Thought Bubble: Cloud 11">
            <a:extLst>
              <a:ext uri="{FF2B5EF4-FFF2-40B4-BE49-F238E27FC236}">
                <a16:creationId xmlns:a16="http://schemas.microsoft.com/office/drawing/2014/main" id="{2EAE3E86-B004-8037-C2D5-CE8215FD5EFB}"/>
              </a:ext>
            </a:extLst>
          </p:cNvPr>
          <p:cNvSpPr/>
          <p:nvPr/>
        </p:nvSpPr>
        <p:spPr>
          <a:xfrm>
            <a:off x="7662333" y="3908778"/>
            <a:ext cx="4176888" cy="2469444"/>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I wonder if people living in Birmingham are exposed to dangerously high levels of pollution? </a:t>
            </a:r>
            <a:endParaRPr lang="en-US" sz="2000" dirty="0"/>
          </a:p>
        </p:txBody>
      </p:sp>
      <p:pic>
        <p:nvPicPr>
          <p:cNvPr id="10" name="Picture 9" descr="Young boy hand on chest">
            <a:extLst>
              <a:ext uri="{FF2B5EF4-FFF2-40B4-BE49-F238E27FC236}">
                <a16:creationId xmlns:a16="http://schemas.microsoft.com/office/drawing/2014/main" id="{4058D2BD-D292-982A-2FC4-F286E0ABA11A}"/>
              </a:ext>
            </a:extLst>
          </p:cNvPr>
          <p:cNvPicPr>
            <a:picLocks noChangeAspect="1"/>
          </p:cNvPicPr>
          <p:nvPr/>
        </p:nvPicPr>
        <p:blipFill>
          <a:blip r:embed="rId5"/>
          <a:stretch>
            <a:fillRect/>
          </a:stretch>
        </p:blipFill>
        <p:spPr>
          <a:xfrm>
            <a:off x="6570839" y="4449234"/>
            <a:ext cx="927101" cy="2206980"/>
          </a:xfrm>
          <a:prstGeom prst="rect">
            <a:avLst/>
          </a:prstGeom>
        </p:spPr>
      </p:pic>
      <p:pic>
        <p:nvPicPr>
          <p:cNvPr id="13" name="Picture 12" descr="Athletic woman thumbs up smiling">
            <a:extLst>
              <a:ext uri="{FF2B5EF4-FFF2-40B4-BE49-F238E27FC236}">
                <a16:creationId xmlns:a16="http://schemas.microsoft.com/office/drawing/2014/main" id="{D2FF1CDD-02D5-3B8E-202B-143460614906}"/>
              </a:ext>
            </a:extLst>
          </p:cNvPr>
          <p:cNvPicPr>
            <a:picLocks noChangeAspect="1"/>
          </p:cNvPicPr>
          <p:nvPr/>
        </p:nvPicPr>
        <p:blipFill>
          <a:blip r:embed="rId6"/>
          <a:stretch>
            <a:fillRect/>
          </a:stretch>
        </p:blipFill>
        <p:spPr>
          <a:xfrm>
            <a:off x="5337381" y="4251678"/>
            <a:ext cx="910461" cy="2602089"/>
          </a:xfrm>
          <a:prstGeom prst="rect">
            <a:avLst/>
          </a:prstGeom>
        </p:spPr>
      </p:pic>
    </p:spTree>
    <p:extLst>
      <p:ext uri="{BB962C8B-B14F-4D97-AF65-F5344CB8AC3E}">
        <p14:creationId xmlns:p14="http://schemas.microsoft.com/office/powerpoint/2010/main" val="8478064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BD98-78A7-F61F-6B43-BAF0E0B3F3DB}"/>
              </a:ext>
            </a:extLst>
          </p:cNvPr>
          <p:cNvSpPr>
            <a:spLocks noGrp="1"/>
          </p:cNvSpPr>
          <p:nvPr>
            <p:ph type="title"/>
          </p:nvPr>
        </p:nvSpPr>
        <p:spPr/>
        <p:txBody>
          <a:bodyPr>
            <a:normAutofit/>
          </a:bodyPr>
          <a:lstStyle/>
          <a:p>
            <a:r>
              <a:rPr lang="en-US" sz="4800" dirty="0"/>
              <a:t>Activity - Think and plan </a:t>
            </a:r>
          </a:p>
        </p:txBody>
      </p:sp>
      <p:sp>
        <p:nvSpPr>
          <p:cNvPr id="3" name="Content Placeholder 2">
            <a:extLst>
              <a:ext uri="{FF2B5EF4-FFF2-40B4-BE49-F238E27FC236}">
                <a16:creationId xmlns:a16="http://schemas.microsoft.com/office/drawing/2014/main" id="{78F47233-C902-3B79-E49C-69A35FD7FE65}"/>
              </a:ext>
            </a:extLst>
          </p:cNvPr>
          <p:cNvSpPr>
            <a:spLocks noGrp="1"/>
          </p:cNvSpPr>
          <p:nvPr>
            <p:ph idx="1"/>
          </p:nvPr>
        </p:nvSpPr>
        <p:spPr>
          <a:xfrm>
            <a:off x="3300371" y="1684514"/>
            <a:ext cx="8435999" cy="4808361"/>
          </a:xfrm>
        </p:spPr>
        <p:txBody>
          <a:bodyPr vert="horz" lIns="91440" tIns="45720" rIns="91440" bIns="45720" rtlCol="0" anchor="t">
            <a:noAutofit/>
          </a:bodyPr>
          <a:lstStyle/>
          <a:p>
            <a:pPr marL="0" indent="0">
              <a:buNone/>
            </a:pPr>
            <a:r>
              <a:rPr lang="en-US" dirty="0"/>
              <a:t>What areas of research are you interested in? </a:t>
            </a:r>
          </a:p>
          <a:p>
            <a:pPr marL="0" indent="0">
              <a:buNone/>
            </a:pPr>
            <a:endParaRPr lang="en-US" dirty="0"/>
          </a:p>
          <a:p>
            <a:pPr marL="0" indent="0">
              <a:buNone/>
            </a:pPr>
            <a:r>
              <a:rPr lang="en-US" dirty="0"/>
              <a:t>In pairs or small groups </a:t>
            </a:r>
            <a:r>
              <a:rPr lang="en-US" b="1" dirty="0"/>
              <a:t>make a list of </a:t>
            </a:r>
            <a:r>
              <a:rPr lang="en-US" b="1" u="sng" dirty="0"/>
              <a:t>five </a:t>
            </a:r>
            <a:r>
              <a:rPr lang="en-US" b="1" dirty="0"/>
              <a:t>areas</a:t>
            </a:r>
            <a:r>
              <a:rPr lang="en-US" dirty="0"/>
              <a:t> of research that you are interested in. Post your list on the module Padlet page. </a:t>
            </a:r>
            <a:endParaRPr lang="en-US" dirty="0">
              <a:ea typeface="Calibri"/>
              <a:cs typeface="Calibri"/>
            </a:endParaRPr>
          </a:p>
          <a:p>
            <a:pPr marL="0" indent="0">
              <a:buNone/>
            </a:pPr>
            <a:endParaRPr lang="en-US" dirty="0"/>
          </a:p>
          <a:p>
            <a:pPr marL="457200" indent="-457200"/>
            <a:r>
              <a:rPr lang="en-US" dirty="0"/>
              <a:t>Think about why you are interested in each of these areas. </a:t>
            </a:r>
            <a:endParaRPr lang="en-US" dirty="0">
              <a:ea typeface="Calibri" panose="020F0502020204030204"/>
              <a:cs typeface="Calibri" panose="020F0502020204030204"/>
            </a:endParaRPr>
          </a:p>
          <a:p>
            <a:pPr marL="457200" indent="-457200"/>
            <a:endParaRPr lang="en-US" dirty="0">
              <a:ea typeface="Calibri" panose="020F0502020204030204"/>
              <a:cs typeface="Calibri" panose="020F0502020204030204"/>
            </a:endParaRPr>
          </a:p>
          <a:p>
            <a:pPr marL="457200" indent="-457200"/>
            <a:r>
              <a:rPr lang="en-US" dirty="0"/>
              <a:t>What value would researching this area have for other people? </a:t>
            </a:r>
            <a:endParaRPr lang="en-US" sz="2000" dirty="0">
              <a:ea typeface="Calibri" panose="020F0502020204030204"/>
              <a:cs typeface="Calibri" panose="020F0502020204030204"/>
            </a:endParaRPr>
          </a:p>
        </p:txBody>
      </p:sp>
      <p:pic>
        <p:nvPicPr>
          <p:cNvPr id="4" name="Picture 3" descr="A qr code with a few squares&#10;&#10;Description automatically generated">
            <a:extLst>
              <a:ext uri="{FF2B5EF4-FFF2-40B4-BE49-F238E27FC236}">
                <a16:creationId xmlns:a16="http://schemas.microsoft.com/office/drawing/2014/main" id="{9632758E-7B79-9DDC-F237-1A1887E852F9}"/>
              </a:ext>
            </a:extLst>
          </p:cNvPr>
          <p:cNvPicPr>
            <a:picLocks noChangeAspect="1"/>
          </p:cNvPicPr>
          <p:nvPr/>
        </p:nvPicPr>
        <p:blipFill>
          <a:blip r:embed="rId3"/>
          <a:stretch>
            <a:fillRect/>
          </a:stretch>
        </p:blipFill>
        <p:spPr>
          <a:xfrm>
            <a:off x="228600" y="2593675"/>
            <a:ext cx="3065253" cy="3065253"/>
          </a:xfrm>
          <a:prstGeom prst="rect">
            <a:avLst/>
          </a:prstGeom>
        </p:spPr>
      </p:pic>
    </p:spTree>
    <p:extLst>
      <p:ext uri="{BB962C8B-B14F-4D97-AF65-F5344CB8AC3E}">
        <p14:creationId xmlns:p14="http://schemas.microsoft.com/office/powerpoint/2010/main" val="2641222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F3DF5-C5B3-E3FF-8B30-D21C5710698C}"/>
              </a:ext>
            </a:extLst>
          </p:cNvPr>
          <p:cNvSpPr>
            <a:spLocks noGrp="1"/>
          </p:cNvSpPr>
          <p:nvPr>
            <p:ph type="title"/>
          </p:nvPr>
        </p:nvSpPr>
        <p:spPr/>
        <p:txBody>
          <a:bodyPr>
            <a:normAutofit/>
          </a:bodyPr>
          <a:lstStyle/>
          <a:p>
            <a:r>
              <a:rPr lang="en-US" sz="5400" dirty="0">
                <a:ea typeface="Calibri Light"/>
                <a:cs typeface="Calibri Light"/>
              </a:rPr>
              <a:t>Feedback</a:t>
            </a:r>
            <a:endParaRPr lang="en-US"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11A727F7-74FB-4E10-55C5-ADD0F46AC545}"/>
              </a:ext>
            </a:extLst>
          </p:cNvPr>
          <p:cNvSpPr>
            <a:spLocks noGrp="1"/>
          </p:cNvSpPr>
          <p:nvPr>
            <p:ph idx="1"/>
          </p:nvPr>
        </p:nvSpPr>
        <p:spPr>
          <a:xfrm>
            <a:off x="3377582" y="2645134"/>
            <a:ext cx="9135165" cy="540949"/>
          </a:xfrm>
        </p:spPr>
        <p:txBody>
          <a:bodyPr vert="horz" lIns="91440" tIns="45720" rIns="91440" bIns="45720" rtlCol="0" anchor="t">
            <a:noAutofit/>
          </a:bodyPr>
          <a:lstStyle/>
          <a:p>
            <a:r>
              <a:rPr lang="en-US" sz="4800" dirty="0">
                <a:ea typeface="Calibri"/>
                <a:cs typeface="Calibri"/>
              </a:rPr>
              <a:t>What ideas did everyone have? </a:t>
            </a:r>
          </a:p>
          <a:p>
            <a:r>
              <a:rPr lang="en-US" sz="4800" dirty="0">
                <a:ea typeface="Calibri"/>
                <a:cs typeface="Calibri"/>
              </a:rPr>
              <a:t>Are there any common areas of interest? </a:t>
            </a:r>
          </a:p>
        </p:txBody>
      </p:sp>
    </p:spTree>
    <p:extLst>
      <p:ext uri="{BB962C8B-B14F-4D97-AF65-F5344CB8AC3E}">
        <p14:creationId xmlns:p14="http://schemas.microsoft.com/office/powerpoint/2010/main" val="398762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a:xfrm>
            <a:off x="687254" y="2641803"/>
            <a:ext cx="4535079" cy="958101"/>
          </a:xfrm>
        </p:spPr>
        <p:txBody>
          <a:bodyPr/>
          <a:lstStyle/>
          <a:p>
            <a:pPr algn="ctr"/>
            <a:r>
              <a:rPr lang="en-GB" sz="7200" dirty="0">
                <a:ea typeface="Calibri"/>
                <a:cs typeface="Calibri"/>
              </a:rPr>
              <a:t>Break </a:t>
            </a:r>
            <a:endParaRPr lang="en-US" dirty="0"/>
          </a:p>
        </p:txBody>
      </p:sp>
    </p:spTree>
    <p:extLst>
      <p:ext uri="{BB962C8B-B14F-4D97-AF65-F5344CB8AC3E}">
        <p14:creationId xmlns:p14="http://schemas.microsoft.com/office/powerpoint/2010/main" val="790375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What is Peer Review?">
            <a:hlinkClick r:id="" action="ppaction://media"/>
            <a:extLst>
              <a:ext uri="{FF2B5EF4-FFF2-40B4-BE49-F238E27FC236}">
                <a16:creationId xmlns:a16="http://schemas.microsoft.com/office/drawing/2014/main" id="{20B6FE1E-8A70-D834-2CE0-3C737523F4A8}"/>
              </a:ext>
            </a:extLst>
          </p:cNvPr>
          <p:cNvPicPr>
            <a:picLocks noGrp="1" noRot="1" noChangeAspect="1"/>
          </p:cNvPicPr>
          <p:nvPr>
            <p:ph idx="1"/>
            <a:videoFile r:link="rId1"/>
          </p:nvPr>
        </p:nvPicPr>
        <p:blipFill>
          <a:blip r:embed="rId4"/>
          <a:stretch>
            <a:fillRect/>
          </a:stretch>
        </p:blipFill>
        <p:spPr>
          <a:xfrm>
            <a:off x="1896704" y="1498780"/>
            <a:ext cx="8415366" cy="4783257"/>
          </a:xfrm>
        </p:spPr>
      </p:pic>
      <p:sp>
        <p:nvSpPr>
          <p:cNvPr id="4" name="TextBox 3">
            <a:extLst>
              <a:ext uri="{FF2B5EF4-FFF2-40B4-BE49-F238E27FC236}">
                <a16:creationId xmlns:a16="http://schemas.microsoft.com/office/drawing/2014/main" id="{5B0F01BA-496D-F327-E3FB-51E6A2F07E3B}"/>
              </a:ext>
            </a:extLst>
          </p:cNvPr>
          <p:cNvSpPr txBox="1"/>
          <p:nvPr/>
        </p:nvSpPr>
        <p:spPr>
          <a:xfrm>
            <a:off x="3384430" y="361231"/>
            <a:ext cx="619125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solidFill>
                  <a:schemeClr val="bg1"/>
                </a:solidFill>
                <a:ea typeface="Calibri"/>
                <a:cs typeface="Calibri"/>
              </a:rPr>
              <a:t>What is 'Peer review' ? </a:t>
            </a:r>
            <a:endParaRPr lang="en-US" sz="4400" dirty="0">
              <a:solidFill>
                <a:schemeClr val="bg1"/>
              </a:solidFill>
            </a:endParaRPr>
          </a:p>
        </p:txBody>
      </p:sp>
    </p:spTree>
    <p:extLst>
      <p:ext uri="{BB962C8B-B14F-4D97-AF65-F5344CB8AC3E}">
        <p14:creationId xmlns:p14="http://schemas.microsoft.com/office/powerpoint/2010/main" val="31661416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5E501DE-65DC-80F7-B91F-25D718D3AEA6}"/>
              </a:ext>
            </a:extLst>
          </p:cNvPr>
          <p:cNvGraphicFramePr>
            <a:graphicFrameLocks noGrp="1"/>
          </p:cNvGraphicFramePr>
          <p:nvPr>
            <p:ph idx="1"/>
          </p:nvPr>
        </p:nvGraphicFramePr>
        <p:xfrm>
          <a:off x="1086181" y="444113"/>
          <a:ext cx="6092302" cy="60693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075" name="TextBox 3074">
            <a:extLst>
              <a:ext uri="{FF2B5EF4-FFF2-40B4-BE49-F238E27FC236}">
                <a16:creationId xmlns:a16="http://schemas.microsoft.com/office/drawing/2014/main" id="{43F6A5BB-F899-B31A-0819-64143EF39FDC}"/>
              </a:ext>
            </a:extLst>
          </p:cNvPr>
          <p:cNvSpPr txBox="1"/>
          <p:nvPr/>
        </p:nvSpPr>
        <p:spPr>
          <a:xfrm>
            <a:off x="6419391" y="740248"/>
            <a:ext cx="494297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Calibri"/>
                <a:cs typeface="Calibri"/>
              </a:rPr>
              <a:t>During this module you will be developing your own piece of secondary research, to do this you will be examining lots of primary research studies. </a:t>
            </a:r>
          </a:p>
        </p:txBody>
      </p:sp>
      <p:sp>
        <p:nvSpPr>
          <p:cNvPr id="3147" name="Rectangle: Rounded Corners 3146">
            <a:extLst>
              <a:ext uri="{FF2B5EF4-FFF2-40B4-BE49-F238E27FC236}">
                <a16:creationId xmlns:a16="http://schemas.microsoft.com/office/drawing/2014/main" id="{8B1ADC0F-7A60-F0E8-63B7-F4ED37F471A6}"/>
              </a:ext>
            </a:extLst>
          </p:cNvPr>
          <p:cNvSpPr/>
          <p:nvPr/>
        </p:nvSpPr>
        <p:spPr>
          <a:xfrm>
            <a:off x="6651356" y="3022169"/>
            <a:ext cx="4481592" cy="10332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ea typeface="Calibri"/>
                <a:cs typeface="Calibri"/>
              </a:rPr>
              <a:t>Being clear on the differences between these terms is important for your progress. </a:t>
            </a:r>
          </a:p>
        </p:txBody>
      </p:sp>
    </p:spTree>
    <p:extLst>
      <p:ext uri="{BB962C8B-B14F-4D97-AF65-F5344CB8AC3E}">
        <p14:creationId xmlns:p14="http://schemas.microsoft.com/office/powerpoint/2010/main" val="3730596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9EBB-52E5-A984-EA20-62A30F033974}"/>
              </a:ext>
            </a:extLst>
          </p:cNvPr>
          <p:cNvSpPr>
            <a:spLocks noGrp="1"/>
          </p:cNvSpPr>
          <p:nvPr>
            <p:ph type="title"/>
          </p:nvPr>
        </p:nvSpPr>
        <p:spPr>
          <a:xfrm>
            <a:off x="301657" y="874586"/>
            <a:ext cx="11594969" cy="1325563"/>
          </a:xfrm>
        </p:spPr>
        <p:txBody>
          <a:bodyPr/>
          <a:lstStyle/>
          <a:p>
            <a:r>
              <a:rPr lang="en-US">
                <a:ea typeface="Calibri Light"/>
                <a:cs typeface="Calibri Light"/>
              </a:rPr>
              <a:t>Primary Research </a:t>
            </a:r>
            <a:endParaRPr lang="en-US"/>
          </a:p>
        </p:txBody>
      </p:sp>
      <p:pic>
        <p:nvPicPr>
          <p:cNvPr id="4" name="Online Media 3" title="Primary Research vs. Review Articles">
            <a:hlinkClick r:id="" action="ppaction://media"/>
            <a:extLst>
              <a:ext uri="{FF2B5EF4-FFF2-40B4-BE49-F238E27FC236}">
                <a16:creationId xmlns:a16="http://schemas.microsoft.com/office/drawing/2014/main" id="{973BCFB9-CFE2-D46B-E37A-F058EAC70058}"/>
              </a:ext>
            </a:extLst>
          </p:cNvPr>
          <p:cNvPicPr>
            <a:picLocks noGrp="1" noRot="1" noChangeAspect="1"/>
          </p:cNvPicPr>
          <p:nvPr>
            <p:ph idx="1"/>
            <a:videoFile r:link="rId1"/>
          </p:nvPr>
        </p:nvPicPr>
        <p:blipFill>
          <a:blip r:embed="rId4"/>
          <a:stretch>
            <a:fillRect/>
          </a:stretch>
        </p:blipFill>
        <p:spPr>
          <a:xfrm>
            <a:off x="510727" y="2284043"/>
            <a:ext cx="6917546" cy="3909799"/>
          </a:xfrm>
        </p:spPr>
      </p:pic>
      <p:sp>
        <p:nvSpPr>
          <p:cNvPr id="6" name="TextBox 5">
            <a:extLst>
              <a:ext uri="{FF2B5EF4-FFF2-40B4-BE49-F238E27FC236}">
                <a16:creationId xmlns:a16="http://schemas.microsoft.com/office/drawing/2014/main" id="{0558B33A-3720-F6E1-6ABB-9ABE1D61A52B}"/>
              </a:ext>
            </a:extLst>
          </p:cNvPr>
          <p:cNvSpPr txBox="1"/>
          <p:nvPr/>
        </p:nvSpPr>
        <p:spPr>
          <a:xfrm>
            <a:off x="7671662" y="1136543"/>
            <a:ext cx="4365354"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a:ea typeface="Calibri"/>
                <a:cs typeface="Calibri"/>
              </a:rPr>
              <a:t>Primary research means that a study has been completed by the authors of the journal article with a first-hand sample of data that they have collected from participants. </a:t>
            </a:r>
          </a:p>
          <a:p>
            <a:endParaRPr lang="en-US" sz="1900">
              <a:ea typeface="Calibri"/>
              <a:cs typeface="Calibri"/>
            </a:endParaRPr>
          </a:p>
          <a:p>
            <a:r>
              <a:rPr lang="en-US" sz="1900">
                <a:ea typeface="Calibri"/>
                <a:cs typeface="Calibri"/>
              </a:rPr>
              <a:t>We will look in detail at how to navigate Primary Research studies during Week 6. </a:t>
            </a:r>
          </a:p>
          <a:p>
            <a:endParaRPr lang="en-US" sz="1900">
              <a:ea typeface="Calibri"/>
              <a:cs typeface="Calibri"/>
            </a:endParaRPr>
          </a:p>
          <a:p>
            <a:r>
              <a:rPr lang="en-US" sz="1900">
                <a:ea typeface="Calibri"/>
                <a:cs typeface="Calibri"/>
              </a:rPr>
              <a:t>A primary research study can be quantitative, qualitative or mixed methods. </a:t>
            </a:r>
          </a:p>
          <a:p>
            <a:endParaRPr lang="en-US" sz="1900">
              <a:ea typeface="Calibri"/>
              <a:cs typeface="Calibri"/>
            </a:endParaRPr>
          </a:p>
          <a:p>
            <a:r>
              <a:rPr lang="en-US" sz="1900">
                <a:ea typeface="Calibri"/>
                <a:cs typeface="Calibri"/>
              </a:rPr>
              <a:t>A primary research study will have an abstract, introduction, hypothesis, methods (detailing sample size and recruitment information), results, analysis, discussion, conclusion and reference list. </a:t>
            </a:r>
          </a:p>
        </p:txBody>
      </p:sp>
    </p:spTree>
    <p:extLst>
      <p:ext uri="{BB962C8B-B14F-4D97-AF65-F5344CB8AC3E}">
        <p14:creationId xmlns:p14="http://schemas.microsoft.com/office/powerpoint/2010/main" val="4017608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D8F14-2710-1696-4423-D109903599D0}"/>
              </a:ext>
            </a:extLst>
          </p:cNvPr>
          <p:cNvSpPr>
            <a:spLocks noGrp="1"/>
          </p:cNvSpPr>
          <p:nvPr>
            <p:ph type="title"/>
          </p:nvPr>
        </p:nvSpPr>
        <p:spPr>
          <a:xfrm>
            <a:off x="301657" y="1253028"/>
            <a:ext cx="11594969" cy="912275"/>
          </a:xfrm>
        </p:spPr>
        <p:txBody>
          <a:bodyPr/>
          <a:lstStyle/>
          <a:p>
            <a:r>
              <a:rPr lang="en-US">
                <a:ea typeface="Calibri Light"/>
                <a:cs typeface="Calibri Light"/>
              </a:rPr>
              <a:t>Secondary Research</a:t>
            </a:r>
            <a:endParaRPr lang="en-US"/>
          </a:p>
        </p:txBody>
      </p:sp>
      <p:sp>
        <p:nvSpPr>
          <p:cNvPr id="3" name="Content Placeholder 2">
            <a:extLst>
              <a:ext uri="{FF2B5EF4-FFF2-40B4-BE49-F238E27FC236}">
                <a16:creationId xmlns:a16="http://schemas.microsoft.com/office/drawing/2014/main" id="{D44307AF-E513-D092-0E16-090872DF4BF8}"/>
              </a:ext>
            </a:extLst>
          </p:cNvPr>
          <p:cNvSpPr>
            <a:spLocks noGrp="1"/>
          </p:cNvSpPr>
          <p:nvPr>
            <p:ph idx="1"/>
          </p:nvPr>
        </p:nvSpPr>
        <p:spPr>
          <a:xfrm>
            <a:off x="301657" y="2171088"/>
            <a:ext cx="11594969" cy="913315"/>
          </a:xfrm>
        </p:spPr>
        <p:txBody>
          <a:bodyPr vert="horz" lIns="91440" tIns="45720" rIns="91440" bIns="45720" rtlCol="0" anchor="t">
            <a:normAutofit lnSpcReduction="10000"/>
          </a:bodyPr>
          <a:lstStyle/>
          <a:p>
            <a:r>
              <a:rPr lang="en-US" dirty="0">
                <a:solidFill>
                  <a:schemeClr val="tx1"/>
                </a:solidFill>
                <a:ea typeface="Calibri"/>
                <a:cs typeface="Calibri"/>
              </a:rPr>
              <a:t>A research study that has used secondary data are very common and</a:t>
            </a:r>
          </a:p>
          <a:p>
            <a:r>
              <a:rPr lang="en-US" dirty="0">
                <a:solidFill>
                  <a:schemeClr val="tx1"/>
                </a:solidFill>
                <a:ea typeface="Calibri"/>
                <a:cs typeface="Calibri"/>
              </a:rPr>
              <a:t> can be very useful in developing our knowledge of a subject. </a:t>
            </a:r>
            <a:endParaRPr lang="en-US" dirty="0">
              <a:solidFill>
                <a:schemeClr val="tx1"/>
              </a:solidFill>
            </a:endParaRPr>
          </a:p>
        </p:txBody>
      </p:sp>
      <p:sp>
        <p:nvSpPr>
          <p:cNvPr id="4" name="Rectangle: Rounded Corners 3">
            <a:extLst>
              <a:ext uri="{FF2B5EF4-FFF2-40B4-BE49-F238E27FC236}">
                <a16:creationId xmlns:a16="http://schemas.microsoft.com/office/drawing/2014/main" id="{7C091B4F-C733-7323-D911-3547BC25E87F}"/>
              </a:ext>
            </a:extLst>
          </p:cNvPr>
          <p:cNvSpPr/>
          <p:nvPr/>
        </p:nvSpPr>
        <p:spPr>
          <a:xfrm>
            <a:off x="878237" y="3655016"/>
            <a:ext cx="4197457" cy="242806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dirty="0">
                <a:ea typeface="Calibri"/>
                <a:cs typeface="Calibri"/>
              </a:rPr>
              <a:t>Secondary Data can come from official statistics that have been collected by </a:t>
            </a:r>
            <a:r>
              <a:rPr lang="en-US" sz="2400" dirty="0" err="1">
                <a:ea typeface="Calibri"/>
                <a:cs typeface="Calibri"/>
              </a:rPr>
              <a:t>organisations</a:t>
            </a:r>
            <a:r>
              <a:rPr lang="en-US" sz="2400" dirty="0">
                <a:ea typeface="Calibri"/>
                <a:cs typeface="Calibri"/>
              </a:rPr>
              <a:t>, governments. For example, ONS or NHS data </a:t>
            </a:r>
            <a:endParaRPr lang="en-US" dirty="0">
              <a:ea typeface="Calibri" panose="020F0502020204030204"/>
              <a:cs typeface="Calibri" panose="020F0502020204030204"/>
            </a:endParaRPr>
          </a:p>
        </p:txBody>
      </p:sp>
      <p:sp>
        <p:nvSpPr>
          <p:cNvPr id="5" name="Rectangle: Rounded Corners 4">
            <a:extLst>
              <a:ext uri="{FF2B5EF4-FFF2-40B4-BE49-F238E27FC236}">
                <a16:creationId xmlns:a16="http://schemas.microsoft.com/office/drawing/2014/main" id="{2D280689-9333-9290-5B4E-FAD0A11116E9}"/>
              </a:ext>
            </a:extLst>
          </p:cNvPr>
          <p:cNvSpPr/>
          <p:nvPr/>
        </p:nvSpPr>
        <p:spPr>
          <a:xfrm>
            <a:off x="6922575" y="3655017"/>
            <a:ext cx="4326610" cy="242806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a:ea typeface="Calibri"/>
                <a:cs typeface="Calibri"/>
              </a:rPr>
              <a:t>Secondary research can also examine the findings of other studies, for example – a systematic analysis of primary research studies. </a:t>
            </a:r>
          </a:p>
        </p:txBody>
      </p:sp>
    </p:spTree>
    <p:extLst>
      <p:ext uri="{BB962C8B-B14F-4D97-AF65-F5344CB8AC3E}">
        <p14:creationId xmlns:p14="http://schemas.microsoft.com/office/powerpoint/2010/main" val="29250536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9F9A4-4F89-2B63-FFFD-7ECA9F6F82A0}"/>
              </a:ext>
            </a:extLst>
          </p:cNvPr>
          <p:cNvSpPr>
            <a:spLocks noGrp="1"/>
          </p:cNvSpPr>
          <p:nvPr>
            <p:ph type="title"/>
          </p:nvPr>
        </p:nvSpPr>
        <p:spPr/>
        <p:txBody>
          <a:bodyPr/>
          <a:lstStyle/>
          <a:p>
            <a:r>
              <a:rPr lang="en-US">
                <a:ea typeface="Calibri Light"/>
                <a:cs typeface="Calibri Light"/>
              </a:rPr>
              <a:t>Primary or Secondary? </a:t>
            </a:r>
            <a:endParaRPr lang="en-US"/>
          </a:p>
        </p:txBody>
      </p:sp>
      <p:sp>
        <p:nvSpPr>
          <p:cNvPr id="3" name="Content Placeholder 2">
            <a:extLst>
              <a:ext uri="{FF2B5EF4-FFF2-40B4-BE49-F238E27FC236}">
                <a16:creationId xmlns:a16="http://schemas.microsoft.com/office/drawing/2014/main" id="{67DD40A2-57EF-D271-BED1-7CD297782D23}"/>
              </a:ext>
            </a:extLst>
          </p:cNvPr>
          <p:cNvSpPr>
            <a:spLocks noGrp="1"/>
          </p:cNvSpPr>
          <p:nvPr>
            <p:ph idx="1"/>
          </p:nvPr>
        </p:nvSpPr>
        <p:spPr>
          <a:xfrm>
            <a:off x="3523528" y="1709388"/>
            <a:ext cx="2131443" cy="2243864"/>
          </a:xfrm>
          <a:ln w="28575">
            <a:solidFill>
              <a:schemeClr val="accent1"/>
            </a:solidFill>
          </a:ln>
        </p:spPr>
        <p:txBody>
          <a:bodyPr vert="horz" lIns="91440" tIns="45720" rIns="91440" bIns="45720" rtlCol="0" anchor="t">
            <a:normAutofit/>
          </a:bodyPr>
          <a:lstStyle/>
          <a:p>
            <a:pPr marL="0" indent="0">
              <a:buNone/>
            </a:pPr>
            <a:r>
              <a:rPr lang="en-US" sz="2400" dirty="0"/>
              <a:t>A researcher interviews 16 people at a hospital about their eating habits.</a:t>
            </a:r>
            <a:r>
              <a:rPr lang="en-US" dirty="0">
                <a:cs typeface="Calibri"/>
              </a:rPr>
              <a:t> </a:t>
            </a:r>
            <a:endParaRPr lang="en-US"/>
          </a:p>
        </p:txBody>
      </p:sp>
      <p:sp>
        <p:nvSpPr>
          <p:cNvPr id="5" name="TextBox 4">
            <a:extLst>
              <a:ext uri="{FF2B5EF4-FFF2-40B4-BE49-F238E27FC236}">
                <a16:creationId xmlns:a16="http://schemas.microsoft.com/office/drawing/2014/main" id="{50244D07-084E-A34E-D01A-7448C7F97CE0}"/>
              </a:ext>
            </a:extLst>
          </p:cNvPr>
          <p:cNvSpPr txBox="1"/>
          <p:nvPr/>
        </p:nvSpPr>
        <p:spPr>
          <a:xfrm>
            <a:off x="6098995" y="1688342"/>
            <a:ext cx="2471492" cy="4154984"/>
          </a:xfrm>
          <a:prstGeom prst="rect">
            <a:avLst/>
          </a:prstGeom>
          <a:noFill/>
          <a:ln w="28575">
            <a:solidFill>
              <a:schemeClr val="accent2">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A researcher examines the admissions data for a busy emergency department to see if there is an increase or decrease in admissions during bank holidays. </a:t>
            </a:r>
          </a:p>
        </p:txBody>
      </p:sp>
      <p:sp>
        <p:nvSpPr>
          <p:cNvPr id="6" name="TextBox 5">
            <a:extLst>
              <a:ext uri="{FF2B5EF4-FFF2-40B4-BE49-F238E27FC236}">
                <a16:creationId xmlns:a16="http://schemas.microsoft.com/office/drawing/2014/main" id="{3B86449E-78E2-00BE-5CA9-3B8637B8BA76}"/>
              </a:ext>
            </a:extLst>
          </p:cNvPr>
          <p:cNvSpPr txBox="1"/>
          <p:nvPr/>
        </p:nvSpPr>
        <p:spPr>
          <a:xfrm>
            <a:off x="9148867" y="1692272"/>
            <a:ext cx="2376406" cy="4154984"/>
          </a:xfrm>
          <a:prstGeom prst="rect">
            <a:avLst/>
          </a:prstGeom>
          <a:noFill/>
          <a:ln w="28575">
            <a:solidFill>
              <a:schemeClr val="accent6">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Calibri"/>
                <a:cs typeface="Calibri"/>
              </a:rPr>
              <a:t>A researcher  sends out 250 questionnaire to the families of residents in a nursing home to investigate their</a:t>
            </a:r>
            <a:r>
              <a:rPr lang="en-US" sz="2400">
                <a:ea typeface="Calibri"/>
                <a:cs typeface="Calibri"/>
              </a:rPr>
              <a:t> awareness of </a:t>
            </a:r>
            <a:r>
              <a:rPr lang="en-US" sz="2400" dirty="0">
                <a:ea typeface="Calibri"/>
                <a:cs typeface="Calibri"/>
              </a:rPr>
              <a:t>dementia symptoms. </a:t>
            </a:r>
            <a:endParaRPr lang="en-US" sz="2400" dirty="0"/>
          </a:p>
        </p:txBody>
      </p:sp>
      <p:sp>
        <p:nvSpPr>
          <p:cNvPr id="4" name="Rectangle 3">
            <a:extLst>
              <a:ext uri="{FF2B5EF4-FFF2-40B4-BE49-F238E27FC236}">
                <a16:creationId xmlns:a16="http://schemas.microsoft.com/office/drawing/2014/main" id="{EF87E0D8-C24B-7BE9-9CF4-94C51203BECE}"/>
              </a:ext>
            </a:extLst>
          </p:cNvPr>
          <p:cNvSpPr/>
          <p:nvPr/>
        </p:nvSpPr>
        <p:spPr>
          <a:xfrm>
            <a:off x="337972" y="1692362"/>
            <a:ext cx="2573129" cy="362225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cs typeface="Calibri"/>
              </a:rPr>
              <a:t>Which researchers are  using a Primary method and which are using a  Secondary method? </a:t>
            </a:r>
            <a:endParaRPr lang="en-US" sz="2800" dirty="0"/>
          </a:p>
        </p:txBody>
      </p:sp>
      <p:sp>
        <p:nvSpPr>
          <p:cNvPr id="7" name="Rectangle 6">
            <a:extLst>
              <a:ext uri="{FF2B5EF4-FFF2-40B4-BE49-F238E27FC236}">
                <a16:creationId xmlns:a16="http://schemas.microsoft.com/office/drawing/2014/main" id="{B6AEAE0B-CD3A-0289-2163-C0D0B0D2A63D}"/>
              </a:ext>
            </a:extLst>
          </p:cNvPr>
          <p:cNvSpPr/>
          <p:nvPr/>
        </p:nvSpPr>
        <p:spPr>
          <a:xfrm>
            <a:off x="3500782" y="5720521"/>
            <a:ext cx="2175565" cy="92765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cs typeface="Calibri"/>
              </a:rPr>
              <a:t>Primary </a:t>
            </a:r>
          </a:p>
        </p:txBody>
      </p:sp>
      <p:sp>
        <p:nvSpPr>
          <p:cNvPr id="8" name="Rectangle 7">
            <a:extLst>
              <a:ext uri="{FF2B5EF4-FFF2-40B4-BE49-F238E27FC236}">
                <a16:creationId xmlns:a16="http://schemas.microsoft.com/office/drawing/2014/main" id="{0E12621B-3CD1-90C2-A63A-8500A9CC53C4}"/>
              </a:ext>
            </a:extLst>
          </p:cNvPr>
          <p:cNvSpPr/>
          <p:nvPr/>
        </p:nvSpPr>
        <p:spPr>
          <a:xfrm>
            <a:off x="3500782" y="5720521"/>
            <a:ext cx="2186608" cy="94973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72E551D-17F1-3670-2743-F843B4F8C645}"/>
              </a:ext>
            </a:extLst>
          </p:cNvPr>
          <p:cNvSpPr/>
          <p:nvPr/>
        </p:nvSpPr>
        <p:spPr>
          <a:xfrm>
            <a:off x="6129129" y="5985564"/>
            <a:ext cx="2473739" cy="72886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cs typeface="Calibri"/>
              </a:rPr>
              <a:t>Secondary</a:t>
            </a:r>
            <a:r>
              <a:rPr lang="en-US" dirty="0">
                <a:cs typeface="Calibri"/>
              </a:rPr>
              <a:t> </a:t>
            </a:r>
            <a:endParaRPr lang="en-US" dirty="0"/>
          </a:p>
        </p:txBody>
      </p:sp>
      <p:sp>
        <p:nvSpPr>
          <p:cNvPr id="10" name="Rectangle 9">
            <a:extLst>
              <a:ext uri="{FF2B5EF4-FFF2-40B4-BE49-F238E27FC236}">
                <a16:creationId xmlns:a16="http://schemas.microsoft.com/office/drawing/2014/main" id="{307E26C9-5E17-5F58-6A69-DAAFA737CBC5}"/>
              </a:ext>
            </a:extLst>
          </p:cNvPr>
          <p:cNvSpPr/>
          <p:nvPr/>
        </p:nvSpPr>
        <p:spPr>
          <a:xfrm>
            <a:off x="6140173" y="5974521"/>
            <a:ext cx="2495826" cy="7951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C1A26C0-D5E2-DEA1-015E-896E3524B7FF}"/>
              </a:ext>
            </a:extLst>
          </p:cNvPr>
          <p:cNvSpPr/>
          <p:nvPr/>
        </p:nvSpPr>
        <p:spPr>
          <a:xfrm>
            <a:off x="9210261" y="6018695"/>
            <a:ext cx="2352260" cy="77304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cs typeface="Calibri"/>
              </a:rPr>
              <a:t>Primary</a:t>
            </a:r>
          </a:p>
        </p:txBody>
      </p:sp>
      <p:sp>
        <p:nvSpPr>
          <p:cNvPr id="12" name="Rectangle 11">
            <a:extLst>
              <a:ext uri="{FF2B5EF4-FFF2-40B4-BE49-F238E27FC236}">
                <a16:creationId xmlns:a16="http://schemas.microsoft.com/office/drawing/2014/main" id="{3D98F96A-9431-5ACD-F9A0-1396A587758F}"/>
              </a:ext>
            </a:extLst>
          </p:cNvPr>
          <p:cNvSpPr/>
          <p:nvPr/>
        </p:nvSpPr>
        <p:spPr>
          <a:xfrm>
            <a:off x="9188173" y="6018695"/>
            <a:ext cx="2374347" cy="7619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44F11CAE-3C65-D606-69B6-98B378471808}"/>
              </a:ext>
            </a:extLst>
          </p:cNvPr>
          <p:cNvSpPr txBox="1"/>
          <p:nvPr/>
        </p:nvSpPr>
        <p:spPr>
          <a:xfrm>
            <a:off x="3523527" y="1709387"/>
            <a:ext cx="2131443" cy="2308324"/>
          </a:xfrm>
          <a:prstGeom prst="rect">
            <a:avLst/>
          </a:prstGeom>
          <a:noFill/>
        </p:spPr>
        <p:txBody>
          <a:bodyPr wrap="square">
            <a:spAutoFit/>
          </a:bodyPr>
          <a:lstStyle/>
          <a:p>
            <a:r>
              <a:rPr lang="en-US" sz="2400" dirty="0"/>
              <a:t>A researcher interviews 16 people at a hospital about their eating habits</a:t>
            </a:r>
            <a:endParaRPr lang="en-GB" sz="2400" dirty="0"/>
          </a:p>
        </p:txBody>
      </p:sp>
    </p:spTree>
    <p:extLst>
      <p:ext uri="{BB962C8B-B14F-4D97-AF65-F5344CB8AC3E}">
        <p14:creationId xmlns:p14="http://schemas.microsoft.com/office/powerpoint/2010/main" val="814407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0"/>
                                        </p:tgtEl>
                                      </p:cBhvr>
                                    </p:animEffect>
                                    <p:set>
                                      <p:cBhvr>
                                        <p:cTn id="12" dur="1" fill="hold">
                                          <p:stCondLst>
                                            <p:cond delay="499"/>
                                          </p:stCondLst>
                                        </p:cTn>
                                        <p:tgtEl>
                                          <p:spTgt spid="10"/>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12"/>
                                        </p:tgtEl>
                                      </p:cBhvr>
                                    </p:animEffect>
                                    <p:set>
                                      <p:cBhvr>
                                        <p:cTn id="17"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181518-8040-DF8F-174E-275787349ECC}"/>
              </a:ext>
            </a:extLst>
          </p:cNvPr>
          <p:cNvSpPr>
            <a:spLocks noGrp="1"/>
          </p:cNvSpPr>
          <p:nvPr>
            <p:ph idx="1"/>
          </p:nvPr>
        </p:nvSpPr>
        <p:spPr>
          <a:xfrm>
            <a:off x="307045" y="967895"/>
            <a:ext cx="11481847" cy="3575934"/>
          </a:xfrm>
        </p:spPr>
        <p:txBody>
          <a:bodyPr/>
          <a:lstStyle/>
          <a:p>
            <a:r>
              <a:rPr lang="en-US" u="sng" dirty="0">
                <a:ea typeface="Calibri"/>
                <a:cs typeface="Calibri"/>
              </a:rPr>
              <a:t>Quanti</a:t>
            </a:r>
            <a:r>
              <a:rPr lang="en-US" dirty="0">
                <a:ea typeface="Calibri"/>
                <a:cs typeface="Calibri"/>
              </a:rPr>
              <a:t>tative Research </a:t>
            </a:r>
            <a:endParaRPr lang="en-US" dirty="0"/>
          </a:p>
        </p:txBody>
      </p:sp>
      <p:sp>
        <p:nvSpPr>
          <p:cNvPr id="2" name="TextBox 1">
            <a:extLst>
              <a:ext uri="{FF2B5EF4-FFF2-40B4-BE49-F238E27FC236}">
                <a16:creationId xmlns:a16="http://schemas.microsoft.com/office/drawing/2014/main" id="{6B86E821-EB0C-0D13-F9FA-BB8C22281C90}"/>
              </a:ext>
            </a:extLst>
          </p:cNvPr>
          <p:cNvSpPr txBox="1"/>
          <p:nvPr/>
        </p:nvSpPr>
        <p:spPr>
          <a:xfrm>
            <a:off x="4029559" y="219559"/>
            <a:ext cx="4417016" cy="769441"/>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ea typeface="Calibri"/>
                <a:cs typeface="Calibri"/>
              </a:rPr>
              <a:t>Quanti or Quali ? </a:t>
            </a:r>
          </a:p>
        </p:txBody>
      </p:sp>
      <p:sp>
        <p:nvSpPr>
          <p:cNvPr id="5" name="TextBox 4">
            <a:extLst>
              <a:ext uri="{FF2B5EF4-FFF2-40B4-BE49-F238E27FC236}">
                <a16:creationId xmlns:a16="http://schemas.microsoft.com/office/drawing/2014/main" id="{6C359937-D64A-CE36-6DB5-0BF2E778260B}"/>
              </a:ext>
            </a:extLst>
          </p:cNvPr>
          <p:cNvSpPr txBox="1"/>
          <p:nvPr/>
        </p:nvSpPr>
        <p:spPr>
          <a:xfrm>
            <a:off x="258305" y="1693459"/>
            <a:ext cx="11675389" cy="4247317"/>
          </a:xfrm>
          <a:prstGeom prst="rect">
            <a:avLst/>
          </a:prstGeom>
          <a:solidFill>
            <a:schemeClr val="bg1"/>
          </a:solidFill>
          <a:ln w="28575">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Scientific research relies heavily on quantitative (numerical) data. This means it focuses on changes or differences that can be measured, this aligns with the positivist approach discussed earlier. </a:t>
            </a:r>
          </a:p>
          <a:p>
            <a:endParaRPr lang="en-US" dirty="0">
              <a:ea typeface="Calibri"/>
              <a:cs typeface="Calibri"/>
            </a:endParaRPr>
          </a:p>
          <a:p>
            <a:r>
              <a:rPr lang="en-US" dirty="0" err="1">
                <a:ea typeface="Calibri" panose="020F0502020204030204"/>
                <a:cs typeface="Calibri" panose="020F0502020204030204"/>
              </a:rPr>
              <a:t>Standardised</a:t>
            </a:r>
            <a:r>
              <a:rPr lang="en-US" dirty="0">
                <a:ea typeface="Calibri" panose="020F0502020204030204"/>
                <a:cs typeface="Calibri" panose="020F0502020204030204"/>
              </a:rPr>
              <a:t> measurements are used, such as frequency (number), time, weight, scores on tests or financial information. </a:t>
            </a:r>
          </a:p>
          <a:p>
            <a:endParaRPr lang="en-US" dirty="0">
              <a:ea typeface="Calibri" panose="020F0502020204030204"/>
              <a:cs typeface="Calibri" panose="020F0502020204030204"/>
            </a:endParaRPr>
          </a:p>
          <a:p>
            <a:r>
              <a:rPr lang="en-US" dirty="0">
                <a:ea typeface="Calibri" panose="020F0502020204030204"/>
                <a:cs typeface="Calibri" panose="020F0502020204030204"/>
              </a:rPr>
              <a:t>Often, quantitative studies are researching </a:t>
            </a:r>
            <a:r>
              <a:rPr lang="en-US" b="1" dirty="0">
                <a:ea typeface="Calibri" panose="020F0502020204030204"/>
                <a:cs typeface="Calibri" panose="020F0502020204030204"/>
              </a:rPr>
              <a:t>correlation </a:t>
            </a:r>
            <a:r>
              <a:rPr lang="en-US" dirty="0">
                <a:ea typeface="Calibri" panose="020F0502020204030204"/>
                <a:cs typeface="Calibri" panose="020F0502020204030204"/>
              </a:rPr>
              <a:t>(cause and effect) between two variables. </a:t>
            </a:r>
          </a:p>
          <a:p>
            <a:endParaRPr lang="en-US" dirty="0">
              <a:ea typeface="Calibri" panose="020F0502020204030204"/>
              <a:cs typeface="Calibri" panose="020F0502020204030204"/>
            </a:endParaRPr>
          </a:p>
          <a:p>
            <a:r>
              <a:rPr lang="en-US" b="1" dirty="0">
                <a:ea typeface="Calibri" panose="020F0502020204030204"/>
                <a:cs typeface="Calibri" panose="020F0502020204030204"/>
              </a:rPr>
              <a:t>For example</a:t>
            </a:r>
            <a:r>
              <a:rPr lang="en-US" dirty="0">
                <a:ea typeface="Calibri" panose="020F0502020204030204"/>
                <a:cs typeface="Calibri" panose="020F0502020204030204"/>
              </a:rPr>
              <a:t>, A quantitative study research question may be - Is there a correlation between stress level and calorie intake? </a:t>
            </a:r>
            <a:endParaRPr lang="en-US" dirty="0"/>
          </a:p>
          <a:p>
            <a:r>
              <a:rPr lang="en-US" dirty="0">
                <a:ea typeface="Calibri" panose="020F0502020204030204"/>
                <a:cs typeface="Calibri" panose="020F0502020204030204"/>
              </a:rPr>
              <a:t>So if gender, age and level of education are the same for a group of participants we can increase their stress level (variable X) and see if it causes and increase or decrease in their calorie intake (variable Y). </a:t>
            </a:r>
          </a:p>
          <a:p>
            <a:endParaRPr lang="en-US" dirty="0">
              <a:ea typeface="Calibri" panose="020F0502020204030204"/>
              <a:cs typeface="Calibri" panose="020F0502020204030204"/>
            </a:endParaRPr>
          </a:p>
          <a:p>
            <a:r>
              <a:rPr lang="en-US" dirty="0">
                <a:ea typeface="Calibri" panose="020F0502020204030204"/>
                <a:cs typeface="Calibri" panose="020F0502020204030204"/>
              </a:rPr>
              <a:t>The sample (group) of participants (people taking part in the study) is vital to a primary research study and will be discussed in detail in week 6.  </a:t>
            </a:r>
          </a:p>
          <a:p>
            <a:endParaRPr lang="en-US" dirty="0">
              <a:ea typeface="Calibri" panose="020F0502020204030204"/>
              <a:cs typeface="Calibri" panose="020F0502020204030204"/>
            </a:endParaRPr>
          </a:p>
          <a:p>
            <a:r>
              <a:rPr lang="en-US" dirty="0">
                <a:ea typeface="Calibri" panose="020F0502020204030204"/>
                <a:cs typeface="Calibri" panose="020F0502020204030204"/>
              </a:rPr>
              <a:t>Quantitative research will often use questionnaires, laboratory tests, or field data. </a:t>
            </a:r>
          </a:p>
        </p:txBody>
      </p:sp>
    </p:spTree>
    <p:extLst>
      <p:ext uri="{BB962C8B-B14F-4D97-AF65-F5344CB8AC3E}">
        <p14:creationId xmlns:p14="http://schemas.microsoft.com/office/powerpoint/2010/main" val="31329730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181518-8040-DF8F-174E-275787349ECC}"/>
              </a:ext>
            </a:extLst>
          </p:cNvPr>
          <p:cNvSpPr>
            <a:spLocks noGrp="1"/>
          </p:cNvSpPr>
          <p:nvPr>
            <p:ph idx="1"/>
          </p:nvPr>
        </p:nvSpPr>
        <p:spPr>
          <a:solidFill>
            <a:schemeClr val="accent1">
              <a:lumMod val="20000"/>
              <a:lumOff val="80000"/>
            </a:schemeClr>
          </a:solidFill>
        </p:spPr>
        <p:txBody>
          <a:bodyPr/>
          <a:lstStyle/>
          <a:p>
            <a:r>
              <a:rPr lang="en-US" u="sng">
                <a:solidFill>
                  <a:schemeClr val="tx1"/>
                </a:solidFill>
                <a:ea typeface="Calibri"/>
                <a:cs typeface="Calibri"/>
              </a:rPr>
              <a:t>Quali</a:t>
            </a:r>
            <a:r>
              <a:rPr lang="en-US">
                <a:solidFill>
                  <a:schemeClr val="tx1"/>
                </a:solidFill>
                <a:ea typeface="Calibri"/>
                <a:cs typeface="Calibri"/>
              </a:rPr>
              <a:t>tative Research</a:t>
            </a:r>
            <a:r>
              <a:rPr lang="en-US">
                <a:ea typeface="Calibri"/>
                <a:cs typeface="Calibri"/>
              </a:rPr>
              <a:t> </a:t>
            </a:r>
            <a:endParaRPr lang="en-US"/>
          </a:p>
        </p:txBody>
      </p:sp>
      <p:sp>
        <p:nvSpPr>
          <p:cNvPr id="5" name="Content Placeholder 4">
            <a:extLst>
              <a:ext uri="{FF2B5EF4-FFF2-40B4-BE49-F238E27FC236}">
                <a16:creationId xmlns:a16="http://schemas.microsoft.com/office/drawing/2014/main" id="{89A0055D-1816-1677-21C1-47F113194629}"/>
              </a:ext>
            </a:extLst>
          </p:cNvPr>
          <p:cNvSpPr>
            <a:spLocks noGrp="1"/>
          </p:cNvSpPr>
          <p:nvPr>
            <p:ph idx="10"/>
          </p:nvPr>
        </p:nvSpPr>
        <p:spPr/>
        <p:txBody>
          <a:bodyPr/>
          <a:lstStyle/>
          <a:p>
            <a:endParaRPr lang="en-GB"/>
          </a:p>
        </p:txBody>
      </p:sp>
      <p:sp>
        <p:nvSpPr>
          <p:cNvPr id="2" name="TextBox 1">
            <a:extLst>
              <a:ext uri="{FF2B5EF4-FFF2-40B4-BE49-F238E27FC236}">
                <a16:creationId xmlns:a16="http://schemas.microsoft.com/office/drawing/2014/main" id="{6B86E821-EB0C-0D13-F9FA-BB8C22281C90}"/>
              </a:ext>
            </a:extLst>
          </p:cNvPr>
          <p:cNvSpPr txBox="1"/>
          <p:nvPr/>
        </p:nvSpPr>
        <p:spPr>
          <a:xfrm>
            <a:off x="4029559" y="219559"/>
            <a:ext cx="4417016" cy="769441"/>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ea typeface="Calibri"/>
                <a:cs typeface="Calibri"/>
              </a:rPr>
              <a:t>Quanti or Quali ? </a:t>
            </a:r>
          </a:p>
        </p:txBody>
      </p:sp>
      <p:graphicFrame>
        <p:nvGraphicFramePr>
          <p:cNvPr id="4" name="Diagram 3">
            <a:extLst>
              <a:ext uri="{FF2B5EF4-FFF2-40B4-BE49-F238E27FC236}">
                <a16:creationId xmlns:a16="http://schemas.microsoft.com/office/drawing/2014/main" id="{A991C572-079A-00D5-92FF-3B47ECF9E1B7}"/>
              </a:ext>
            </a:extLst>
          </p:cNvPr>
          <p:cNvGraphicFramePr/>
          <p:nvPr/>
        </p:nvGraphicFramePr>
        <p:xfrm>
          <a:off x="224155" y="608357"/>
          <a:ext cx="11743677" cy="6140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52318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CC978935-3736-70B9-2A0E-A567826EAC93}"/>
              </a:ext>
            </a:extLst>
          </p:cNvPr>
          <p:cNvGraphicFramePr>
            <a:graphicFrameLocks noGrp="1"/>
          </p:cNvGraphicFramePr>
          <p:nvPr>
            <p:ph idx="10"/>
          </p:nvPr>
        </p:nvGraphicFramePr>
        <p:xfrm>
          <a:off x="6728102" y="1293330"/>
          <a:ext cx="4833661" cy="40422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4" name="Rectangle: Rounded Corners 233">
            <a:extLst>
              <a:ext uri="{FF2B5EF4-FFF2-40B4-BE49-F238E27FC236}">
                <a16:creationId xmlns:a16="http://schemas.microsoft.com/office/drawing/2014/main" id="{2D223DFF-B5AF-3A47-5AB9-BA8B06A19FC8}"/>
              </a:ext>
            </a:extLst>
          </p:cNvPr>
          <p:cNvSpPr/>
          <p:nvPr/>
        </p:nvSpPr>
        <p:spPr>
          <a:xfrm>
            <a:off x="630237" y="653645"/>
            <a:ext cx="5698845" cy="2304707"/>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000" dirty="0">
                <a:solidFill>
                  <a:schemeClr val="tx1"/>
                </a:solidFill>
                <a:cs typeface="Calibri"/>
              </a:rPr>
              <a:t>Some studies use quantitative methods to explore a broad sample of participants. </a:t>
            </a:r>
          </a:p>
          <a:p>
            <a:endParaRPr lang="en-US" sz="2000" dirty="0">
              <a:solidFill>
                <a:schemeClr val="tx1"/>
              </a:solidFill>
              <a:cs typeface="Calibri"/>
            </a:endParaRPr>
          </a:p>
          <a:p>
            <a:r>
              <a:rPr lang="en-US" sz="2000" i="1" dirty="0">
                <a:solidFill>
                  <a:schemeClr val="tx1"/>
                </a:solidFill>
                <a:cs typeface="Calibri"/>
              </a:rPr>
              <a:t>For example</a:t>
            </a:r>
            <a:r>
              <a:rPr lang="en-US" sz="2000" dirty="0">
                <a:solidFill>
                  <a:schemeClr val="tx1"/>
                </a:solidFill>
                <a:cs typeface="Calibri"/>
              </a:rPr>
              <a:t>,  1000 questionnaires about our attitudes towards making a GP appointment online. </a:t>
            </a:r>
          </a:p>
        </p:txBody>
      </p:sp>
      <p:sp>
        <p:nvSpPr>
          <p:cNvPr id="235" name="Rectangle: Rounded Corners 234">
            <a:extLst>
              <a:ext uri="{FF2B5EF4-FFF2-40B4-BE49-F238E27FC236}">
                <a16:creationId xmlns:a16="http://schemas.microsoft.com/office/drawing/2014/main" id="{690A688B-AE55-F740-AF63-17F9698E3CF8}"/>
              </a:ext>
            </a:extLst>
          </p:cNvPr>
          <p:cNvSpPr/>
          <p:nvPr/>
        </p:nvSpPr>
        <p:spPr>
          <a:xfrm>
            <a:off x="630236" y="3228235"/>
            <a:ext cx="5698846" cy="2175564"/>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000" dirty="0">
                <a:solidFill>
                  <a:srgbClr val="000000"/>
                </a:solidFill>
                <a:cs typeface="Calibri"/>
              </a:rPr>
              <a:t>These studies may then seek more contextual or more detailed information about this topic and use a qualitative method to collect this data. </a:t>
            </a:r>
            <a:endParaRPr lang="en-US" sz="2000" dirty="0"/>
          </a:p>
          <a:p>
            <a:endParaRPr lang="en-US" sz="2000" dirty="0">
              <a:solidFill>
                <a:srgbClr val="000000"/>
              </a:solidFill>
              <a:cs typeface="Calibri"/>
            </a:endParaRPr>
          </a:p>
          <a:p>
            <a:r>
              <a:rPr lang="en-US" sz="2000" i="1" dirty="0">
                <a:solidFill>
                  <a:schemeClr val="tx1"/>
                </a:solidFill>
              </a:rPr>
              <a:t>For example</a:t>
            </a:r>
            <a:r>
              <a:rPr lang="en-US" sz="2000" dirty="0">
                <a:solidFill>
                  <a:srgbClr val="000000"/>
                </a:solidFill>
                <a:cs typeface="Calibri"/>
              </a:rPr>
              <a:t>, Conduct three focus groups to explore the reasons behind negative attitudes towards online GP appointments. </a:t>
            </a:r>
          </a:p>
        </p:txBody>
      </p:sp>
    </p:spTree>
    <p:extLst>
      <p:ext uri="{BB962C8B-B14F-4D97-AF65-F5344CB8AC3E}">
        <p14:creationId xmlns:p14="http://schemas.microsoft.com/office/powerpoint/2010/main" val="3248792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0E651-C1A7-6A9B-A750-C30B06E9332A}"/>
              </a:ext>
            </a:extLst>
          </p:cNvPr>
          <p:cNvSpPr>
            <a:spLocks noGrp="1"/>
          </p:cNvSpPr>
          <p:nvPr>
            <p:ph type="title"/>
          </p:nvPr>
        </p:nvSpPr>
        <p:spPr/>
        <p:txBody>
          <a:bodyPr/>
          <a:lstStyle/>
          <a:p>
            <a:r>
              <a:rPr lang="en-US" dirty="0">
                <a:ea typeface="Calibri Light"/>
                <a:cs typeface="Calibri Light"/>
              </a:rPr>
              <a:t>Activity – Article – </a:t>
            </a:r>
            <a:r>
              <a:rPr lang="en-US" dirty="0" err="1">
                <a:ea typeface="Calibri Light"/>
                <a:cs typeface="Calibri Light"/>
              </a:rPr>
              <a:t>Quali</a:t>
            </a:r>
            <a:r>
              <a:rPr lang="en-US" dirty="0">
                <a:ea typeface="Calibri Light"/>
                <a:cs typeface="Calibri Light"/>
              </a:rPr>
              <a:t> or </a:t>
            </a:r>
            <a:r>
              <a:rPr lang="en-US" dirty="0" err="1">
                <a:ea typeface="Calibri Light"/>
                <a:cs typeface="Calibri Light"/>
              </a:rPr>
              <a:t>Quanti</a:t>
            </a:r>
            <a:r>
              <a:rPr lang="en-US">
                <a:ea typeface="Calibri Light"/>
                <a:cs typeface="Calibri Light"/>
              </a:rPr>
              <a:t>?  </a:t>
            </a:r>
            <a:endParaRPr lang="en-US" dirty="0"/>
          </a:p>
        </p:txBody>
      </p:sp>
      <p:sp>
        <p:nvSpPr>
          <p:cNvPr id="3" name="Content Placeholder 2">
            <a:extLst>
              <a:ext uri="{FF2B5EF4-FFF2-40B4-BE49-F238E27FC236}">
                <a16:creationId xmlns:a16="http://schemas.microsoft.com/office/drawing/2014/main" id="{B65E29BC-F527-FE4C-6A68-4D5DDF489D18}"/>
              </a:ext>
            </a:extLst>
          </p:cNvPr>
          <p:cNvSpPr>
            <a:spLocks noGrp="1"/>
          </p:cNvSpPr>
          <p:nvPr>
            <p:ph idx="1"/>
          </p:nvPr>
        </p:nvSpPr>
        <p:spPr>
          <a:xfrm>
            <a:off x="1048450" y="2532698"/>
            <a:ext cx="10687920" cy="3157628"/>
          </a:xfrm>
        </p:spPr>
        <p:txBody>
          <a:bodyPr vert="horz" lIns="91440" tIns="45720" rIns="91440" bIns="45720" rtlCol="0" anchor="t">
            <a:normAutofit lnSpcReduction="10000"/>
          </a:bodyPr>
          <a:lstStyle/>
          <a:p>
            <a:r>
              <a:rPr lang="en-US" dirty="0">
                <a:ea typeface="Calibri"/>
                <a:cs typeface="Calibri"/>
              </a:rPr>
              <a:t>Look through the selection of journal articles in the week 1 folder. </a:t>
            </a:r>
          </a:p>
          <a:p>
            <a:r>
              <a:rPr lang="en-US" dirty="0">
                <a:ea typeface="Calibri"/>
                <a:cs typeface="Calibri"/>
              </a:rPr>
              <a:t>Identify: </a:t>
            </a:r>
          </a:p>
          <a:p>
            <a:pPr lvl="1">
              <a:buFont typeface="Courier New" panose="020B0604020202020204" pitchFamily="34" charset="0"/>
              <a:buChar char="o"/>
            </a:pPr>
            <a:r>
              <a:rPr lang="en-US" sz="2800" dirty="0">
                <a:ea typeface="Calibri"/>
                <a:cs typeface="Calibri"/>
              </a:rPr>
              <a:t>A study that has used </a:t>
            </a:r>
            <a:r>
              <a:rPr lang="en-US" sz="2800" b="1" dirty="0">
                <a:ea typeface="Calibri"/>
                <a:cs typeface="Calibri"/>
              </a:rPr>
              <a:t>primary </a:t>
            </a:r>
            <a:r>
              <a:rPr lang="en-US" sz="2800" dirty="0">
                <a:ea typeface="Calibri"/>
                <a:cs typeface="Calibri"/>
              </a:rPr>
              <a:t>data. </a:t>
            </a:r>
          </a:p>
          <a:p>
            <a:pPr lvl="1">
              <a:buFont typeface="Courier New" panose="020B0604020202020204" pitchFamily="34" charset="0"/>
              <a:buChar char="o"/>
            </a:pPr>
            <a:r>
              <a:rPr lang="en-US" sz="2800" dirty="0">
                <a:ea typeface="Calibri"/>
                <a:cs typeface="Calibri"/>
              </a:rPr>
              <a:t>A study that has used </a:t>
            </a:r>
            <a:r>
              <a:rPr lang="en-US" sz="2800" b="1" dirty="0">
                <a:ea typeface="Calibri"/>
                <a:cs typeface="Calibri"/>
              </a:rPr>
              <a:t>secondary </a:t>
            </a:r>
            <a:r>
              <a:rPr lang="en-US" sz="2800" dirty="0">
                <a:ea typeface="Calibri"/>
                <a:cs typeface="Calibri"/>
              </a:rPr>
              <a:t>data. </a:t>
            </a:r>
          </a:p>
          <a:p>
            <a:pPr lvl="1">
              <a:buFont typeface="Courier New" panose="020B0604020202020204" pitchFamily="34" charset="0"/>
              <a:buChar char="o"/>
            </a:pPr>
            <a:endParaRPr lang="en-US" sz="2800" dirty="0">
              <a:ea typeface="Calibri"/>
              <a:cs typeface="Calibri"/>
            </a:endParaRPr>
          </a:p>
          <a:p>
            <a:r>
              <a:rPr lang="en-US" dirty="0">
                <a:ea typeface="Calibri"/>
                <a:cs typeface="Calibri"/>
              </a:rPr>
              <a:t>For each of your chosen studies, determine whether they have used a </a:t>
            </a:r>
            <a:r>
              <a:rPr lang="en-US" b="1" dirty="0">
                <a:ea typeface="Calibri"/>
                <a:cs typeface="Calibri"/>
              </a:rPr>
              <a:t>quantitative </a:t>
            </a:r>
            <a:r>
              <a:rPr lang="en-US" dirty="0">
                <a:ea typeface="Calibri"/>
                <a:cs typeface="Calibri"/>
              </a:rPr>
              <a:t>approach or a </a:t>
            </a:r>
            <a:r>
              <a:rPr lang="en-US" b="1" dirty="0">
                <a:ea typeface="Calibri"/>
                <a:cs typeface="Calibri"/>
              </a:rPr>
              <a:t>qualitative </a:t>
            </a:r>
            <a:r>
              <a:rPr lang="en-US" dirty="0">
                <a:ea typeface="Calibri"/>
                <a:cs typeface="Calibri"/>
              </a:rPr>
              <a:t>approach. </a:t>
            </a:r>
          </a:p>
        </p:txBody>
      </p:sp>
    </p:spTree>
    <p:extLst>
      <p:ext uri="{BB962C8B-B14F-4D97-AF65-F5344CB8AC3E}">
        <p14:creationId xmlns:p14="http://schemas.microsoft.com/office/powerpoint/2010/main" val="3307583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EF2B4-59C3-EE29-8910-EB06E3CAD134}"/>
              </a:ext>
            </a:extLst>
          </p:cNvPr>
          <p:cNvSpPr>
            <a:spLocks noGrp="1"/>
          </p:cNvSpPr>
          <p:nvPr>
            <p:ph type="title"/>
          </p:nvPr>
        </p:nvSpPr>
        <p:spPr/>
        <p:txBody>
          <a:bodyPr/>
          <a:lstStyle/>
          <a:p>
            <a:r>
              <a:rPr lang="en-US" dirty="0">
                <a:cs typeface="Calibri Light"/>
              </a:rPr>
              <a:t>Feedback to the group</a:t>
            </a:r>
            <a:endParaRPr lang="en-US" dirty="0"/>
          </a:p>
        </p:txBody>
      </p:sp>
      <p:sp>
        <p:nvSpPr>
          <p:cNvPr id="3" name="Content Placeholder 2">
            <a:extLst>
              <a:ext uri="{FF2B5EF4-FFF2-40B4-BE49-F238E27FC236}">
                <a16:creationId xmlns:a16="http://schemas.microsoft.com/office/drawing/2014/main" id="{368695AE-3B38-CBAE-F6C5-2322E7E66098}"/>
              </a:ext>
            </a:extLst>
          </p:cNvPr>
          <p:cNvSpPr>
            <a:spLocks noGrp="1"/>
          </p:cNvSpPr>
          <p:nvPr>
            <p:ph idx="1"/>
          </p:nvPr>
        </p:nvSpPr>
        <p:spPr>
          <a:xfrm>
            <a:off x="506602" y="2746489"/>
            <a:ext cx="7956222" cy="1221685"/>
          </a:xfrm>
        </p:spPr>
        <p:txBody>
          <a:bodyPr vert="horz" lIns="91440" tIns="45720" rIns="91440" bIns="45720" rtlCol="0" anchor="t">
            <a:normAutofit/>
          </a:bodyPr>
          <a:lstStyle/>
          <a:p>
            <a:r>
              <a:rPr lang="en-US" dirty="0">
                <a:cs typeface="Calibri"/>
              </a:rPr>
              <a:t>Which studies did you focus on? </a:t>
            </a:r>
          </a:p>
          <a:p>
            <a:r>
              <a:rPr lang="en-US" dirty="0">
                <a:cs typeface="Calibri"/>
              </a:rPr>
              <a:t>What methods were used? </a:t>
            </a:r>
          </a:p>
          <a:p>
            <a:pPr marL="0" indent="0">
              <a:buNone/>
            </a:pPr>
            <a:endParaRPr lang="en-US" dirty="0">
              <a:cs typeface="Calibri"/>
            </a:endParaRPr>
          </a:p>
        </p:txBody>
      </p:sp>
      <p:sp>
        <p:nvSpPr>
          <p:cNvPr id="4" name="Rectangle: Rounded Corners 3">
            <a:extLst>
              <a:ext uri="{FF2B5EF4-FFF2-40B4-BE49-F238E27FC236}">
                <a16:creationId xmlns:a16="http://schemas.microsoft.com/office/drawing/2014/main" id="{8E0312B7-3726-3EB2-6393-A647F6CC995D}"/>
              </a:ext>
            </a:extLst>
          </p:cNvPr>
          <p:cNvSpPr/>
          <p:nvPr/>
        </p:nvSpPr>
        <p:spPr>
          <a:xfrm>
            <a:off x="5902739" y="3968174"/>
            <a:ext cx="5709478" cy="22086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cs typeface="Calibri"/>
              </a:rPr>
              <a:t>Reflect:</a:t>
            </a:r>
            <a:endParaRPr lang="en-US" dirty="0"/>
          </a:p>
          <a:p>
            <a:pPr algn="ctr"/>
            <a:r>
              <a:rPr lang="en-US" sz="2800" dirty="0">
                <a:cs typeface="Calibri"/>
              </a:rPr>
              <a:t> How easy or hard was it to engage with the studies? </a:t>
            </a:r>
            <a:endParaRPr lang="en-US" dirty="0">
              <a:cs typeface="Calibri"/>
            </a:endParaRPr>
          </a:p>
        </p:txBody>
      </p:sp>
    </p:spTree>
    <p:extLst>
      <p:ext uri="{BB962C8B-B14F-4D97-AF65-F5344CB8AC3E}">
        <p14:creationId xmlns:p14="http://schemas.microsoft.com/office/powerpoint/2010/main" val="9474569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a:xfrm>
            <a:off x="420984" y="1713538"/>
            <a:ext cx="4236906" cy="3864989"/>
          </a:xfrm>
        </p:spPr>
        <p:txBody>
          <a:bodyPr/>
          <a:lstStyle/>
          <a:p>
            <a:r>
              <a:rPr lang="en-GB" sz="3200" dirty="0">
                <a:solidFill>
                  <a:schemeClr val="bg1"/>
                </a:solidFill>
                <a:cs typeface="Calibri"/>
              </a:rPr>
              <a:t>Remember that every researcher</a:t>
            </a:r>
            <a:endParaRPr lang="en-US" sz="3200" dirty="0">
              <a:solidFill>
                <a:schemeClr val="bg1"/>
              </a:solidFill>
              <a:cs typeface="Calibri"/>
            </a:endParaRPr>
          </a:p>
          <a:p>
            <a:pPr marL="0" indent="0">
              <a:buNone/>
            </a:pPr>
            <a:r>
              <a:rPr lang="en-GB" sz="3200" dirty="0">
                <a:solidFill>
                  <a:schemeClr val="bg1"/>
                </a:solidFill>
                <a:cs typeface="Calibri"/>
              </a:rPr>
              <a:t>starts somewhere. </a:t>
            </a:r>
          </a:p>
          <a:p>
            <a:endParaRPr lang="en-GB" sz="3200" dirty="0">
              <a:cs typeface="Calibri"/>
            </a:endParaRPr>
          </a:p>
          <a:p>
            <a:r>
              <a:rPr lang="en-GB" sz="3200" dirty="0">
                <a:solidFill>
                  <a:schemeClr val="bg1"/>
                </a:solidFill>
                <a:cs typeface="Calibri"/>
              </a:rPr>
              <a:t>Give yourself time to develop. </a:t>
            </a:r>
          </a:p>
        </p:txBody>
      </p:sp>
    </p:spTree>
    <p:extLst>
      <p:ext uri="{BB962C8B-B14F-4D97-AF65-F5344CB8AC3E}">
        <p14:creationId xmlns:p14="http://schemas.microsoft.com/office/powerpoint/2010/main" val="29099702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93768-C1CA-6896-75FA-22D29FC47B9E}"/>
              </a:ext>
            </a:extLst>
          </p:cNvPr>
          <p:cNvSpPr>
            <a:spLocks noGrp="1"/>
          </p:cNvSpPr>
          <p:nvPr>
            <p:ph type="title"/>
          </p:nvPr>
        </p:nvSpPr>
        <p:spPr>
          <a:xfrm>
            <a:off x="3780148" y="365125"/>
            <a:ext cx="7956222" cy="673998"/>
          </a:xfrm>
        </p:spPr>
        <p:txBody>
          <a:bodyPr>
            <a:normAutofit fontScale="90000"/>
          </a:bodyPr>
          <a:lstStyle/>
          <a:p>
            <a:r>
              <a:rPr lang="en-US" dirty="0">
                <a:solidFill>
                  <a:schemeClr val="bg1"/>
                </a:solidFill>
                <a:cs typeface="Calibri Light"/>
              </a:rPr>
              <a:t>Research terms</a:t>
            </a:r>
            <a:endParaRPr lang="en-US" dirty="0">
              <a:solidFill>
                <a:schemeClr val="bg1"/>
              </a:solidFill>
            </a:endParaRPr>
          </a:p>
        </p:txBody>
      </p:sp>
      <p:graphicFrame>
        <p:nvGraphicFramePr>
          <p:cNvPr id="4" name="Content Placeholder 3">
            <a:extLst>
              <a:ext uri="{FF2B5EF4-FFF2-40B4-BE49-F238E27FC236}">
                <a16:creationId xmlns:a16="http://schemas.microsoft.com/office/drawing/2014/main" id="{5C23656D-30FC-A3E8-1ACF-175A13DE79EF}"/>
              </a:ext>
            </a:extLst>
          </p:cNvPr>
          <p:cNvGraphicFramePr>
            <a:graphicFrameLocks noGrp="1"/>
          </p:cNvGraphicFramePr>
          <p:nvPr>
            <p:ph idx="1"/>
          </p:nvPr>
        </p:nvGraphicFramePr>
        <p:xfrm>
          <a:off x="774971" y="1459942"/>
          <a:ext cx="10961417" cy="5396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50442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4E7DDC-4E73-399D-2711-FF0BDA37C809}"/>
              </a:ext>
            </a:extLst>
          </p:cNvPr>
          <p:cNvSpPr>
            <a:spLocks noGrp="1"/>
          </p:cNvSpPr>
          <p:nvPr>
            <p:ph idx="1"/>
          </p:nvPr>
        </p:nvSpPr>
        <p:spPr>
          <a:xfrm>
            <a:off x="467805" y="2423865"/>
            <a:ext cx="5160390" cy="1958419"/>
          </a:xfrm>
          <a:ln w="57150">
            <a:solidFill>
              <a:srgbClr val="FF0000"/>
            </a:solidFill>
          </a:ln>
        </p:spPr>
        <p:txBody>
          <a:bodyPr/>
          <a:lstStyle/>
          <a:p>
            <a:pPr algn="ctr"/>
            <a:r>
              <a:rPr lang="en-US" sz="4800" dirty="0">
                <a:cs typeface="Calibri"/>
              </a:rPr>
              <a:t> Effective </a:t>
            </a:r>
            <a:endParaRPr lang="en-US" sz="2400">
              <a:cs typeface="Calibri" panose="020F0502020204030204"/>
            </a:endParaRPr>
          </a:p>
          <a:p>
            <a:pPr algn="ctr"/>
            <a:r>
              <a:rPr lang="en-US" sz="4800" dirty="0">
                <a:cs typeface="Calibri"/>
              </a:rPr>
              <a:t>Time Management</a:t>
            </a:r>
            <a:r>
              <a:rPr lang="en-US" sz="5400" dirty="0">
                <a:cs typeface="Calibri"/>
              </a:rPr>
              <a:t> </a:t>
            </a:r>
            <a:endParaRPr lang="en-US" dirty="0">
              <a:cs typeface="Calibri" panose="020F0502020204030204"/>
            </a:endParaRPr>
          </a:p>
        </p:txBody>
      </p:sp>
      <p:sp>
        <p:nvSpPr>
          <p:cNvPr id="3" name="Content Placeholder 2">
            <a:extLst>
              <a:ext uri="{FF2B5EF4-FFF2-40B4-BE49-F238E27FC236}">
                <a16:creationId xmlns:a16="http://schemas.microsoft.com/office/drawing/2014/main" id="{49B316A9-7D77-BDF4-DBBA-F10BD19B4AA4}"/>
              </a:ext>
            </a:extLst>
          </p:cNvPr>
          <p:cNvSpPr>
            <a:spLocks noGrp="1"/>
          </p:cNvSpPr>
          <p:nvPr>
            <p:ph idx="10"/>
          </p:nvPr>
        </p:nvSpPr>
        <p:spPr>
          <a:xfrm>
            <a:off x="7026111" y="2952358"/>
            <a:ext cx="4535079" cy="953284"/>
          </a:xfrm>
          <a:solidFill>
            <a:schemeClr val="bg1">
              <a:lumMod val="95000"/>
            </a:schemeClr>
          </a:solidFill>
          <a:ln w="57150">
            <a:solidFill>
              <a:srgbClr val="00B0F0"/>
            </a:solidFill>
          </a:ln>
        </p:spPr>
        <p:txBody>
          <a:bodyPr/>
          <a:lstStyle/>
          <a:p>
            <a:pPr algn="ctr"/>
            <a:r>
              <a:rPr lang="en-US" sz="4800" dirty="0">
                <a:cs typeface="Calibri"/>
              </a:rPr>
              <a:t>Critical Thinking</a:t>
            </a:r>
            <a:endParaRPr lang="en-US" sz="4800">
              <a:cs typeface="Calibri"/>
            </a:endParaRPr>
          </a:p>
        </p:txBody>
      </p:sp>
      <p:sp>
        <p:nvSpPr>
          <p:cNvPr id="4" name="TextBox 3">
            <a:extLst>
              <a:ext uri="{FF2B5EF4-FFF2-40B4-BE49-F238E27FC236}">
                <a16:creationId xmlns:a16="http://schemas.microsoft.com/office/drawing/2014/main" id="{64DFA93E-C828-3CC6-B9A3-492F0EC743FF}"/>
              </a:ext>
            </a:extLst>
          </p:cNvPr>
          <p:cNvSpPr txBox="1"/>
          <p:nvPr/>
        </p:nvSpPr>
        <p:spPr>
          <a:xfrm>
            <a:off x="3048000" y="773043"/>
            <a:ext cx="5996608" cy="646331"/>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cs typeface="Calibri"/>
              </a:rPr>
              <a:t>Two vital skills for researchers. </a:t>
            </a:r>
          </a:p>
        </p:txBody>
      </p:sp>
    </p:spTree>
    <p:extLst>
      <p:ext uri="{BB962C8B-B14F-4D97-AF65-F5344CB8AC3E}">
        <p14:creationId xmlns:p14="http://schemas.microsoft.com/office/powerpoint/2010/main" val="23037556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A9B3A22-857A-C53E-ED0D-112E53E2876F}"/>
              </a:ext>
            </a:extLst>
          </p:cNvPr>
          <p:cNvSpPr/>
          <p:nvPr/>
        </p:nvSpPr>
        <p:spPr>
          <a:xfrm>
            <a:off x="331303" y="673652"/>
            <a:ext cx="11396868" cy="574260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600" dirty="0">
                <a:cs typeface="Calibri"/>
              </a:rPr>
              <a:t>Time Management</a:t>
            </a:r>
          </a:p>
          <a:p>
            <a:pPr algn="ctr"/>
            <a:endParaRPr lang="en-US" dirty="0">
              <a:cs typeface="Calibri"/>
            </a:endParaRPr>
          </a:p>
          <a:p>
            <a:r>
              <a:rPr lang="en-US" sz="2000" dirty="0">
                <a:cs typeface="Calibri"/>
              </a:rPr>
              <a:t>A key skill for a researcher is managing their time effectively. </a:t>
            </a:r>
          </a:p>
          <a:p>
            <a:endParaRPr lang="en-US" sz="2000" dirty="0">
              <a:cs typeface="Calibri"/>
            </a:endParaRPr>
          </a:p>
          <a:p>
            <a:r>
              <a:rPr lang="en-US" sz="2000" dirty="0">
                <a:cs typeface="Calibri"/>
              </a:rPr>
              <a:t>Think back to your first term of level 4 and your 168 hours activity, do you still fit in your independent study time into your week? </a:t>
            </a:r>
          </a:p>
          <a:p>
            <a:endParaRPr lang="en-US" sz="2000" dirty="0">
              <a:cs typeface="Calibri"/>
            </a:endParaRPr>
          </a:p>
          <a:p>
            <a:r>
              <a:rPr lang="en-US" sz="2000" dirty="0">
                <a:cs typeface="Calibri"/>
              </a:rPr>
              <a:t>Remember  the  5D Strategy? </a:t>
            </a:r>
          </a:p>
          <a:p>
            <a:pPr marL="285750" indent="-285750">
              <a:buFont typeface="Arial"/>
              <a:buChar char="•"/>
            </a:pPr>
            <a:r>
              <a:rPr lang="en-US" sz="2000" dirty="0">
                <a:cs typeface="Calibri"/>
              </a:rPr>
              <a:t>Do it</a:t>
            </a:r>
          </a:p>
          <a:p>
            <a:pPr marL="285750" indent="-285750">
              <a:buFont typeface="Arial"/>
              <a:buChar char="•"/>
            </a:pPr>
            <a:r>
              <a:rPr lang="en-US" sz="2000" dirty="0">
                <a:cs typeface="Calibri"/>
              </a:rPr>
              <a:t>Delay it</a:t>
            </a:r>
          </a:p>
          <a:p>
            <a:pPr marL="285750" indent="-285750">
              <a:buFont typeface="Arial"/>
              <a:buChar char="•"/>
            </a:pPr>
            <a:r>
              <a:rPr lang="en-US" sz="2000" dirty="0">
                <a:cs typeface="Calibri"/>
              </a:rPr>
              <a:t>Delegate it</a:t>
            </a:r>
          </a:p>
          <a:p>
            <a:pPr marL="285750" indent="-285750">
              <a:buFont typeface="Arial"/>
              <a:buChar char="•"/>
            </a:pPr>
            <a:r>
              <a:rPr lang="en-US" sz="2000" dirty="0">
                <a:cs typeface="Calibri"/>
              </a:rPr>
              <a:t>Drop it</a:t>
            </a:r>
          </a:p>
          <a:p>
            <a:pPr marL="285750" indent="-285750">
              <a:buFont typeface="Arial"/>
              <a:buChar char="•"/>
            </a:pPr>
            <a:r>
              <a:rPr lang="en-US" sz="2000" dirty="0">
                <a:cs typeface="Calibri"/>
              </a:rPr>
              <a:t>Do it less well</a:t>
            </a:r>
          </a:p>
          <a:p>
            <a:r>
              <a:rPr lang="en-US" sz="2000" dirty="0">
                <a:cs typeface="Calibri"/>
              </a:rPr>
              <a:t>(Burroughs, 2019) </a:t>
            </a:r>
          </a:p>
          <a:p>
            <a:pPr algn="ctr"/>
            <a:endParaRPr lang="en-US" dirty="0">
              <a:cs typeface="Calibri"/>
            </a:endParaRPr>
          </a:p>
        </p:txBody>
      </p:sp>
      <p:sp>
        <p:nvSpPr>
          <p:cNvPr id="9" name="Rectangle: Rounded Corners 8">
            <a:extLst>
              <a:ext uri="{FF2B5EF4-FFF2-40B4-BE49-F238E27FC236}">
                <a16:creationId xmlns:a16="http://schemas.microsoft.com/office/drawing/2014/main" id="{7F741B75-1A03-D0F1-30C8-CE68725FC7EC}"/>
              </a:ext>
            </a:extLst>
          </p:cNvPr>
          <p:cNvSpPr/>
          <p:nvPr/>
        </p:nvSpPr>
        <p:spPr>
          <a:xfrm>
            <a:off x="4770783" y="3544957"/>
            <a:ext cx="6239564" cy="2440607"/>
          </a:xfrm>
          <a:prstGeom prst="roundRect">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solidFill>
                <a:cs typeface="Calibri"/>
              </a:rPr>
              <a:t>Think about your workload over the next ten weeks as well as your other commitments and tasks in everyday life. </a:t>
            </a:r>
          </a:p>
          <a:p>
            <a:pPr algn="ctr"/>
            <a:endParaRPr lang="en-US" sz="2000" dirty="0">
              <a:solidFill>
                <a:schemeClr val="tx1"/>
              </a:solidFill>
              <a:cs typeface="Calibri"/>
            </a:endParaRPr>
          </a:p>
          <a:p>
            <a:pPr algn="ctr"/>
            <a:r>
              <a:rPr lang="en-US" sz="2000" dirty="0">
                <a:solidFill>
                  <a:schemeClr val="tx1"/>
                </a:solidFill>
                <a:cs typeface="Calibri"/>
              </a:rPr>
              <a:t>Can you apply the five D's to your workload and commitments? </a:t>
            </a:r>
          </a:p>
        </p:txBody>
      </p:sp>
    </p:spTree>
    <p:extLst>
      <p:ext uri="{BB962C8B-B14F-4D97-AF65-F5344CB8AC3E}">
        <p14:creationId xmlns:p14="http://schemas.microsoft.com/office/powerpoint/2010/main" val="3369373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4EE41-E897-860E-CCBF-44778866E5F6}"/>
              </a:ext>
            </a:extLst>
          </p:cNvPr>
          <p:cNvSpPr>
            <a:spLocks noGrp="1"/>
          </p:cNvSpPr>
          <p:nvPr>
            <p:ph type="title"/>
          </p:nvPr>
        </p:nvSpPr>
        <p:spPr>
          <a:xfrm>
            <a:off x="3780148" y="365125"/>
            <a:ext cx="7956222" cy="487511"/>
          </a:xfrm>
        </p:spPr>
        <p:txBody>
          <a:bodyPr>
            <a:normAutofit fontScale="90000"/>
          </a:bodyPr>
          <a:lstStyle/>
          <a:p>
            <a:r>
              <a:rPr lang="en-US" dirty="0">
                <a:cs typeface="Calibri Light"/>
              </a:rPr>
              <a:t>Critical Thinking</a:t>
            </a:r>
            <a:endParaRPr lang="en-US" dirty="0"/>
          </a:p>
        </p:txBody>
      </p:sp>
      <p:sp>
        <p:nvSpPr>
          <p:cNvPr id="3" name="Content Placeholder 2">
            <a:extLst>
              <a:ext uri="{FF2B5EF4-FFF2-40B4-BE49-F238E27FC236}">
                <a16:creationId xmlns:a16="http://schemas.microsoft.com/office/drawing/2014/main" id="{F3A91D6A-6D2C-7126-5D9B-AE0E08A583C8}"/>
              </a:ext>
            </a:extLst>
          </p:cNvPr>
          <p:cNvSpPr>
            <a:spLocks noGrp="1"/>
          </p:cNvSpPr>
          <p:nvPr>
            <p:ph idx="1"/>
          </p:nvPr>
        </p:nvSpPr>
        <p:spPr/>
        <p:txBody>
          <a:bodyPr vert="horz" lIns="91440" tIns="45720" rIns="91440" bIns="45720" rtlCol="0" anchor="t">
            <a:normAutofit/>
          </a:bodyPr>
          <a:lstStyle/>
          <a:p>
            <a:pPr marL="0" indent="0">
              <a:buNone/>
            </a:pPr>
            <a:r>
              <a:rPr lang="en-US" dirty="0">
                <a:solidFill>
                  <a:schemeClr val="bg1"/>
                </a:solidFill>
                <a:cs typeface="Calibri"/>
              </a:rPr>
              <a:t>Which line is longer?</a:t>
            </a:r>
            <a:r>
              <a:rPr lang="en-US" dirty="0">
                <a:cs typeface="Calibri"/>
              </a:rPr>
              <a:t> </a:t>
            </a:r>
          </a:p>
        </p:txBody>
      </p:sp>
      <p:sp>
        <p:nvSpPr>
          <p:cNvPr id="4" name="Rectangle 3">
            <a:extLst>
              <a:ext uri="{FF2B5EF4-FFF2-40B4-BE49-F238E27FC236}">
                <a16:creationId xmlns:a16="http://schemas.microsoft.com/office/drawing/2014/main" id="{A90F98D1-33C6-B788-7F37-43EA7473D760}"/>
              </a:ext>
            </a:extLst>
          </p:cNvPr>
          <p:cNvSpPr/>
          <p:nvPr/>
        </p:nvSpPr>
        <p:spPr>
          <a:xfrm>
            <a:off x="3996488" y="1711739"/>
            <a:ext cx="4974566" cy="2587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B5F97E3-4CB5-2AFC-29BB-579D4A16FFD2}"/>
              </a:ext>
            </a:extLst>
          </p:cNvPr>
          <p:cNvSpPr/>
          <p:nvPr/>
        </p:nvSpPr>
        <p:spPr>
          <a:xfrm>
            <a:off x="6355625" y="2733782"/>
            <a:ext cx="4988943" cy="258792"/>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Half Frame 5">
            <a:extLst>
              <a:ext uri="{FF2B5EF4-FFF2-40B4-BE49-F238E27FC236}">
                <a16:creationId xmlns:a16="http://schemas.microsoft.com/office/drawing/2014/main" id="{9FE6AD28-E3B8-38F7-3A8C-31FD468152AE}"/>
              </a:ext>
            </a:extLst>
          </p:cNvPr>
          <p:cNvSpPr/>
          <p:nvPr/>
        </p:nvSpPr>
        <p:spPr>
          <a:xfrm rot="-2700000">
            <a:off x="3559541" y="1290628"/>
            <a:ext cx="1078301" cy="1107056"/>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Half Frame 6">
            <a:extLst>
              <a:ext uri="{FF2B5EF4-FFF2-40B4-BE49-F238E27FC236}">
                <a16:creationId xmlns:a16="http://schemas.microsoft.com/office/drawing/2014/main" id="{9BEB84F4-AB21-C21D-6D45-394E02FAA44A}"/>
              </a:ext>
            </a:extLst>
          </p:cNvPr>
          <p:cNvSpPr/>
          <p:nvPr/>
        </p:nvSpPr>
        <p:spPr>
          <a:xfrm rot="8400000">
            <a:off x="8406255" y="1266832"/>
            <a:ext cx="977661" cy="1078301"/>
          </a:xfrm>
          <a:prstGeom prst="half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Half Frame 7">
            <a:extLst>
              <a:ext uri="{FF2B5EF4-FFF2-40B4-BE49-F238E27FC236}">
                <a16:creationId xmlns:a16="http://schemas.microsoft.com/office/drawing/2014/main" id="{B7CF5F91-388F-7716-BEC0-A6F52D5A0B77}"/>
              </a:ext>
            </a:extLst>
          </p:cNvPr>
          <p:cNvSpPr/>
          <p:nvPr/>
        </p:nvSpPr>
        <p:spPr>
          <a:xfrm rot="8160000">
            <a:off x="5125425" y="2323716"/>
            <a:ext cx="1006414" cy="1063923"/>
          </a:xfrm>
          <a:prstGeom prst="halfFram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Half Frame 8">
            <a:extLst>
              <a:ext uri="{FF2B5EF4-FFF2-40B4-BE49-F238E27FC236}">
                <a16:creationId xmlns:a16="http://schemas.microsoft.com/office/drawing/2014/main" id="{CD2D45FB-809B-20CD-FD5E-D6F261B51912}"/>
              </a:ext>
            </a:extLst>
          </p:cNvPr>
          <p:cNvSpPr/>
          <p:nvPr/>
        </p:nvSpPr>
        <p:spPr>
          <a:xfrm rot="-2520000">
            <a:off x="11606307" y="2418441"/>
            <a:ext cx="977661" cy="1092680"/>
          </a:xfrm>
          <a:prstGeom prst="halfFram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TextBox 9">
            <a:extLst>
              <a:ext uri="{FF2B5EF4-FFF2-40B4-BE49-F238E27FC236}">
                <a16:creationId xmlns:a16="http://schemas.microsoft.com/office/drawing/2014/main" id="{42469C40-2FBF-D546-900F-7D8CD37ECBFB}"/>
              </a:ext>
            </a:extLst>
          </p:cNvPr>
          <p:cNvSpPr txBox="1"/>
          <p:nvPr/>
        </p:nvSpPr>
        <p:spPr>
          <a:xfrm>
            <a:off x="3325755" y="3731862"/>
            <a:ext cx="8614119" cy="1631216"/>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Critical thinking is not the same is 'criticism' </a:t>
            </a:r>
          </a:p>
          <a:p>
            <a:endParaRPr lang="en-US" sz="2000" dirty="0">
              <a:cs typeface="Calibri"/>
            </a:endParaRPr>
          </a:p>
          <a:p>
            <a:r>
              <a:rPr lang="en-US" sz="2000" dirty="0">
                <a:cs typeface="Calibri"/>
              </a:rPr>
              <a:t>Critical thinking requires you to take your time to consider the information in front of you. Identifying the strengths and weaknesses of a study as well as the relevance and currency.</a:t>
            </a:r>
            <a:r>
              <a:rPr lang="en-US" dirty="0">
                <a:cs typeface="Calibri"/>
              </a:rPr>
              <a:t> </a:t>
            </a:r>
          </a:p>
        </p:txBody>
      </p:sp>
      <p:sp>
        <p:nvSpPr>
          <p:cNvPr id="11" name="TextBox 10">
            <a:extLst>
              <a:ext uri="{FF2B5EF4-FFF2-40B4-BE49-F238E27FC236}">
                <a16:creationId xmlns:a16="http://schemas.microsoft.com/office/drawing/2014/main" id="{85F81E1D-B86F-1AD2-A5AA-2348E8C4CC63}"/>
              </a:ext>
            </a:extLst>
          </p:cNvPr>
          <p:cNvSpPr txBox="1"/>
          <p:nvPr/>
        </p:nvSpPr>
        <p:spPr>
          <a:xfrm>
            <a:off x="3321795" y="5581957"/>
            <a:ext cx="851452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As you begin your reading for this module, remember the CRAAP test?</a:t>
            </a:r>
            <a:r>
              <a:rPr lang="en-US" dirty="0">
                <a:cs typeface="Calibri"/>
              </a:rPr>
              <a:t> </a:t>
            </a:r>
            <a:endParaRPr lang="en-US" dirty="0"/>
          </a:p>
        </p:txBody>
      </p:sp>
      <p:sp>
        <p:nvSpPr>
          <p:cNvPr id="12" name="TextBox 11">
            <a:extLst>
              <a:ext uri="{FF2B5EF4-FFF2-40B4-BE49-F238E27FC236}">
                <a16:creationId xmlns:a16="http://schemas.microsoft.com/office/drawing/2014/main" id="{BA1102D0-4431-3FFC-1BC2-ACD4E4309DDB}"/>
              </a:ext>
            </a:extLst>
          </p:cNvPr>
          <p:cNvSpPr txBox="1"/>
          <p:nvPr/>
        </p:nvSpPr>
        <p:spPr>
          <a:xfrm>
            <a:off x="3333750" y="6115050"/>
            <a:ext cx="84201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cs typeface="Calibri"/>
              </a:rPr>
              <a:t>C</a:t>
            </a:r>
            <a:r>
              <a:rPr lang="en-US" sz="2000" dirty="0">
                <a:cs typeface="Calibri"/>
              </a:rPr>
              <a:t>urrency            </a:t>
            </a:r>
            <a:r>
              <a:rPr lang="en-US" sz="2000" b="1" dirty="0">
                <a:cs typeface="Calibri"/>
              </a:rPr>
              <a:t>R</a:t>
            </a:r>
            <a:r>
              <a:rPr lang="en-US" sz="2000" dirty="0">
                <a:cs typeface="Calibri"/>
              </a:rPr>
              <a:t>elevance           </a:t>
            </a:r>
            <a:r>
              <a:rPr lang="en-US" sz="2000" b="1" dirty="0">
                <a:cs typeface="Calibri"/>
              </a:rPr>
              <a:t> A</a:t>
            </a:r>
            <a:r>
              <a:rPr lang="en-US" sz="2000" dirty="0">
                <a:cs typeface="Calibri"/>
              </a:rPr>
              <a:t>uthority           </a:t>
            </a:r>
            <a:r>
              <a:rPr lang="en-US" sz="2000" b="1" dirty="0">
                <a:cs typeface="Calibri"/>
              </a:rPr>
              <a:t>A</a:t>
            </a:r>
            <a:r>
              <a:rPr lang="en-US" sz="2000" dirty="0">
                <a:cs typeface="Calibri"/>
              </a:rPr>
              <a:t>ccuracy         </a:t>
            </a:r>
            <a:r>
              <a:rPr lang="en-US" sz="2000" b="1" dirty="0">
                <a:cs typeface="Calibri"/>
              </a:rPr>
              <a:t> P</a:t>
            </a:r>
            <a:r>
              <a:rPr lang="en-US" sz="2000" dirty="0">
                <a:cs typeface="Calibri"/>
              </a:rPr>
              <a:t>urpose </a:t>
            </a:r>
            <a:endParaRPr lang="en-US" sz="2000" dirty="0"/>
          </a:p>
        </p:txBody>
      </p:sp>
      <p:sp>
        <p:nvSpPr>
          <p:cNvPr id="13" name="Content Placeholder 2">
            <a:extLst>
              <a:ext uri="{FF2B5EF4-FFF2-40B4-BE49-F238E27FC236}">
                <a16:creationId xmlns:a16="http://schemas.microsoft.com/office/drawing/2014/main" id="{FA7383B0-AF66-638B-801D-B6D6B9FD11DD}"/>
              </a:ext>
            </a:extLst>
          </p:cNvPr>
          <p:cNvSpPr txBox="1">
            <a:spLocks/>
          </p:cNvSpPr>
          <p:nvPr/>
        </p:nvSpPr>
        <p:spPr>
          <a:xfrm>
            <a:off x="42035" y="2587625"/>
            <a:ext cx="3283581" cy="526571"/>
          </a:xfrm>
          <a:prstGeom prst="rect">
            <a:avLst/>
          </a:prstGeom>
        </p:spPr>
        <p:txBody>
          <a:bodyPr vert="horz" wrap="none" lIns="91440" tIns="45720" rIns="91440" bIns="45720" rtlCol="0" anchor="t"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cs typeface="Calibri"/>
              </a:rPr>
              <a:t>Which line is longer? </a:t>
            </a:r>
            <a:endParaRPr lang="en-US" dirty="0">
              <a:cs typeface="Calibri"/>
            </a:endParaRPr>
          </a:p>
        </p:txBody>
      </p:sp>
    </p:spTree>
    <p:extLst>
      <p:ext uri="{BB962C8B-B14F-4D97-AF65-F5344CB8AC3E}">
        <p14:creationId xmlns:p14="http://schemas.microsoft.com/office/powerpoint/2010/main" val="2441733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P spid="1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1888B-B5D3-797A-7232-33E82093FDC4}"/>
              </a:ext>
            </a:extLst>
          </p:cNvPr>
          <p:cNvSpPr>
            <a:spLocks noGrp="1"/>
          </p:cNvSpPr>
          <p:nvPr>
            <p:ph type="title"/>
          </p:nvPr>
        </p:nvSpPr>
        <p:spPr/>
        <p:txBody>
          <a:bodyPr>
            <a:normAutofit/>
          </a:bodyPr>
          <a:lstStyle/>
          <a:p>
            <a:r>
              <a:rPr lang="en-US" sz="4000" dirty="0"/>
              <a:t>UWTSD Library Support </a:t>
            </a:r>
          </a:p>
        </p:txBody>
      </p:sp>
      <p:sp>
        <p:nvSpPr>
          <p:cNvPr id="5" name="Rectangle: Rounded Corners 4">
            <a:extLst>
              <a:ext uri="{FF2B5EF4-FFF2-40B4-BE49-F238E27FC236}">
                <a16:creationId xmlns:a16="http://schemas.microsoft.com/office/drawing/2014/main" id="{11BCF3AA-D122-CB86-AED6-67D026F12EDB}"/>
              </a:ext>
            </a:extLst>
          </p:cNvPr>
          <p:cNvSpPr/>
          <p:nvPr/>
        </p:nvSpPr>
        <p:spPr>
          <a:xfrm>
            <a:off x="3849445" y="4976777"/>
            <a:ext cx="7418716" cy="138022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dirty="0">
                <a:ea typeface="Calibri"/>
                <a:cs typeface="Calibri"/>
              </a:rPr>
              <a:t>The UWTSD Library team have provided additional support to help you to develop your research skills. These are available for you to work through at your own pace.  </a:t>
            </a:r>
          </a:p>
        </p:txBody>
      </p:sp>
      <p:pic>
        <p:nvPicPr>
          <p:cNvPr id="6" name="Picture 5" descr="A qr code with a dinosaur&#10;&#10;Description automatically generated">
            <a:extLst>
              <a:ext uri="{FF2B5EF4-FFF2-40B4-BE49-F238E27FC236}">
                <a16:creationId xmlns:a16="http://schemas.microsoft.com/office/drawing/2014/main" id="{80906A64-22B4-EA6C-01F8-BF2BD1D96443}"/>
              </a:ext>
            </a:extLst>
          </p:cNvPr>
          <p:cNvPicPr>
            <a:picLocks noChangeAspect="1"/>
          </p:cNvPicPr>
          <p:nvPr/>
        </p:nvPicPr>
        <p:blipFill>
          <a:blip r:embed="rId3"/>
          <a:stretch>
            <a:fillRect/>
          </a:stretch>
        </p:blipFill>
        <p:spPr>
          <a:xfrm>
            <a:off x="56072" y="2018581"/>
            <a:ext cx="3094009" cy="3079632"/>
          </a:xfrm>
          <a:prstGeom prst="rect">
            <a:avLst/>
          </a:prstGeom>
        </p:spPr>
      </p:pic>
      <p:pic>
        <p:nvPicPr>
          <p:cNvPr id="9" name="Content Placeholder 8" descr="A screenshot of a website&#10;&#10;Description automatically generated">
            <a:extLst>
              <a:ext uri="{FF2B5EF4-FFF2-40B4-BE49-F238E27FC236}">
                <a16:creationId xmlns:a16="http://schemas.microsoft.com/office/drawing/2014/main" id="{CCDF1F28-4BC0-E1EA-C96C-BAE08FDE54DB}"/>
              </a:ext>
            </a:extLst>
          </p:cNvPr>
          <p:cNvPicPr>
            <a:picLocks noGrp="1" noChangeAspect="1"/>
          </p:cNvPicPr>
          <p:nvPr>
            <p:ph idx="1"/>
          </p:nvPr>
        </p:nvPicPr>
        <p:blipFill>
          <a:blip r:embed="rId4"/>
          <a:stretch>
            <a:fillRect/>
          </a:stretch>
        </p:blipFill>
        <p:spPr>
          <a:xfrm>
            <a:off x="3473806" y="1589426"/>
            <a:ext cx="7792528" cy="3112441"/>
          </a:xfrm>
        </p:spPr>
      </p:pic>
    </p:spTree>
    <p:extLst>
      <p:ext uri="{BB962C8B-B14F-4D97-AF65-F5344CB8AC3E}">
        <p14:creationId xmlns:p14="http://schemas.microsoft.com/office/powerpoint/2010/main" val="7238343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651BE-72E4-57BE-12C6-525E8BB2E9C1}"/>
              </a:ext>
            </a:extLst>
          </p:cNvPr>
          <p:cNvSpPr>
            <a:spLocks noGrp="1"/>
          </p:cNvSpPr>
          <p:nvPr>
            <p:ph type="title"/>
          </p:nvPr>
        </p:nvSpPr>
        <p:spPr/>
        <p:txBody>
          <a:bodyPr>
            <a:normAutofit/>
          </a:bodyPr>
          <a:lstStyle/>
          <a:p>
            <a:r>
              <a:rPr lang="en-US" sz="4000" dirty="0"/>
              <a:t>What impact does research have? </a:t>
            </a:r>
          </a:p>
        </p:txBody>
      </p:sp>
      <p:pic>
        <p:nvPicPr>
          <p:cNvPr id="7" name="Content Placeholder 6" descr="A white text on a white background&#10;&#10;Description automatically generated">
            <a:extLst>
              <a:ext uri="{FF2B5EF4-FFF2-40B4-BE49-F238E27FC236}">
                <a16:creationId xmlns:a16="http://schemas.microsoft.com/office/drawing/2014/main" id="{A3E7E325-A272-9D0D-26CF-8084BD4CAD88}"/>
              </a:ext>
            </a:extLst>
          </p:cNvPr>
          <p:cNvPicPr>
            <a:picLocks noGrp="1" noChangeAspect="1"/>
          </p:cNvPicPr>
          <p:nvPr>
            <p:ph idx="1"/>
          </p:nvPr>
        </p:nvPicPr>
        <p:blipFill>
          <a:blip r:embed="rId3"/>
          <a:stretch>
            <a:fillRect/>
          </a:stretch>
        </p:blipFill>
        <p:spPr>
          <a:xfrm>
            <a:off x="2068287" y="3003191"/>
            <a:ext cx="9666377" cy="3668378"/>
          </a:xfrm>
        </p:spPr>
      </p:pic>
      <p:sp>
        <p:nvSpPr>
          <p:cNvPr id="8" name="TextBox 7">
            <a:extLst>
              <a:ext uri="{FF2B5EF4-FFF2-40B4-BE49-F238E27FC236}">
                <a16:creationId xmlns:a16="http://schemas.microsoft.com/office/drawing/2014/main" id="{68220273-4A20-7D81-E90F-25DDE6E0EF48}"/>
              </a:ext>
            </a:extLst>
          </p:cNvPr>
          <p:cNvSpPr txBox="1"/>
          <p:nvPr/>
        </p:nvSpPr>
        <p:spPr>
          <a:xfrm>
            <a:off x="3216472" y="1449901"/>
            <a:ext cx="870641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ea typeface="Calibri"/>
                <a:cs typeface="Calibri"/>
              </a:rPr>
              <a:t>The Medical Research Council (MRC) is part of UK Research and Innovation. The MRC Impact Showcase provides information about how research has impacted the world we live in.</a:t>
            </a:r>
            <a:r>
              <a:rPr lang="en-US" dirty="0">
                <a:ea typeface="Calibri"/>
                <a:cs typeface="Calibri"/>
              </a:rPr>
              <a:t> </a:t>
            </a:r>
          </a:p>
        </p:txBody>
      </p:sp>
    </p:spTree>
    <p:extLst>
      <p:ext uri="{BB962C8B-B14F-4D97-AF65-F5344CB8AC3E}">
        <p14:creationId xmlns:p14="http://schemas.microsoft.com/office/powerpoint/2010/main" val="36931720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B59CAD3A-3969-CADA-CD38-4B078E7E367D}"/>
              </a:ext>
            </a:extLst>
          </p:cNvPr>
          <p:cNvSpPr/>
          <p:nvPr/>
        </p:nvSpPr>
        <p:spPr>
          <a:xfrm>
            <a:off x="488829" y="1717172"/>
            <a:ext cx="8655169" cy="296173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dirty="0">
                <a:ea typeface="Calibri"/>
                <a:cs typeface="Calibri"/>
              </a:rPr>
              <a:t>Activity</a:t>
            </a:r>
          </a:p>
          <a:p>
            <a:r>
              <a:rPr lang="en-US" sz="3600" dirty="0">
                <a:ea typeface="Calibri"/>
                <a:cs typeface="Calibri"/>
              </a:rPr>
              <a:t>In groups explore the MRC Impact showcase and choose one area of research that you feel is most interesting. </a:t>
            </a:r>
          </a:p>
        </p:txBody>
      </p:sp>
      <p:sp>
        <p:nvSpPr>
          <p:cNvPr id="2" name="TextBox 1">
            <a:extLst>
              <a:ext uri="{FF2B5EF4-FFF2-40B4-BE49-F238E27FC236}">
                <a16:creationId xmlns:a16="http://schemas.microsoft.com/office/drawing/2014/main" id="{11E56D44-CDBC-AD06-1AD4-29B817874E82}"/>
              </a:ext>
            </a:extLst>
          </p:cNvPr>
          <p:cNvSpPr txBox="1"/>
          <p:nvPr/>
        </p:nvSpPr>
        <p:spPr>
          <a:xfrm>
            <a:off x="488829" y="4703913"/>
            <a:ext cx="112416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solidFill>
                  <a:schemeClr val="bg1"/>
                </a:solidFill>
                <a:ea typeface="Calibri"/>
                <a:cs typeface="Calibri"/>
                <a:hlinkClick r:id="rId3"/>
              </a:rPr>
              <a:t>https://www.discover.ukri.org/mrc-impact/index.html</a:t>
            </a:r>
            <a:endParaRPr lang="en-US" sz="3600" dirty="0">
              <a:solidFill>
                <a:schemeClr val="bg1"/>
              </a:solidFill>
              <a:ea typeface="Calibri"/>
              <a:cs typeface="Calibri"/>
            </a:endParaRPr>
          </a:p>
        </p:txBody>
      </p:sp>
      <p:pic>
        <p:nvPicPr>
          <p:cNvPr id="6" name="Picture 5">
            <a:extLst>
              <a:ext uri="{FF2B5EF4-FFF2-40B4-BE49-F238E27FC236}">
                <a16:creationId xmlns:a16="http://schemas.microsoft.com/office/drawing/2014/main" id="{D659D1BF-83F8-D51D-B864-6135B6CAD36F}"/>
              </a:ext>
            </a:extLst>
          </p:cNvPr>
          <p:cNvPicPr>
            <a:picLocks noChangeAspect="1"/>
          </p:cNvPicPr>
          <p:nvPr/>
        </p:nvPicPr>
        <p:blipFill>
          <a:blip r:embed="rId4"/>
          <a:stretch>
            <a:fillRect/>
          </a:stretch>
        </p:blipFill>
        <p:spPr>
          <a:xfrm>
            <a:off x="9143998" y="1846329"/>
            <a:ext cx="2703419" cy="2703419"/>
          </a:xfrm>
          <a:prstGeom prst="rect">
            <a:avLst/>
          </a:prstGeom>
        </p:spPr>
      </p:pic>
    </p:spTree>
    <p:extLst>
      <p:ext uri="{BB962C8B-B14F-4D97-AF65-F5344CB8AC3E}">
        <p14:creationId xmlns:p14="http://schemas.microsoft.com/office/powerpoint/2010/main" val="25711588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732DD-F7E6-DB33-DF37-0CA6912DAF12}"/>
              </a:ext>
            </a:extLst>
          </p:cNvPr>
          <p:cNvSpPr>
            <a:spLocks noGrp="1"/>
          </p:cNvSpPr>
          <p:nvPr>
            <p:ph type="title"/>
          </p:nvPr>
        </p:nvSpPr>
        <p:spPr>
          <a:xfrm>
            <a:off x="2802488" y="379502"/>
            <a:ext cx="7956222" cy="1325563"/>
          </a:xfrm>
        </p:spPr>
        <p:txBody>
          <a:bodyPr/>
          <a:lstStyle/>
          <a:p>
            <a:r>
              <a:rPr lang="en-GB" dirty="0">
                <a:cs typeface="Calibri Light"/>
              </a:rPr>
              <a:t>During this session we have ...</a:t>
            </a:r>
            <a:endParaRPr lang="en-GB" dirty="0"/>
          </a:p>
        </p:txBody>
      </p:sp>
      <p:graphicFrame>
        <p:nvGraphicFramePr>
          <p:cNvPr id="4" name="Content Placeholder 3">
            <a:extLst>
              <a:ext uri="{FF2B5EF4-FFF2-40B4-BE49-F238E27FC236}">
                <a16:creationId xmlns:a16="http://schemas.microsoft.com/office/drawing/2014/main" id="{D1F1A435-E0C4-2335-BE46-71B7D0B71844}"/>
              </a:ext>
            </a:extLst>
          </p:cNvPr>
          <p:cNvGraphicFramePr>
            <a:graphicFrameLocks noGrp="1"/>
          </p:cNvGraphicFramePr>
          <p:nvPr>
            <p:ph idx="1"/>
          </p:nvPr>
        </p:nvGraphicFramePr>
        <p:xfrm>
          <a:off x="1970088" y="1825625"/>
          <a:ext cx="8909050" cy="4667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96389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30</TotalTime>
  <Words>2067</Words>
  <Application>Microsoft Office PowerPoint</Application>
  <PresentationFormat>Widescreen</PresentationFormat>
  <Paragraphs>225</Paragraphs>
  <Slides>36</Slides>
  <Notes>13</Notes>
  <HiddenSlides>0</HiddenSlides>
  <MMClips>2</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36</vt:i4>
      </vt:variant>
    </vt:vector>
  </HeadingPairs>
  <TitlesOfParts>
    <vt:vector size="47" baseType="lpstr">
      <vt:lpstr>Arial</vt:lpstr>
      <vt:lpstr>Calibri</vt:lpstr>
      <vt:lpstr>Calibri Light</vt:lpstr>
      <vt:lpstr>Courier New</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vt:lpstr>
      <vt:lpstr>PowerPoint Presentation</vt:lpstr>
      <vt:lpstr>Welcome to the module! </vt:lpstr>
      <vt:lpstr>Learning Outcomes. </vt:lpstr>
      <vt:lpstr>What will we be learning each week? </vt:lpstr>
      <vt:lpstr>Assessments </vt:lpstr>
      <vt:lpstr>PowerPoint Presentation</vt:lpstr>
      <vt:lpstr>PowerPoint Presentation</vt:lpstr>
      <vt:lpstr>Introduction to Research </vt:lpstr>
      <vt:lpstr>The Research Cycle </vt:lpstr>
      <vt:lpstr>Introduction to research </vt:lpstr>
      <vt:lpstr>Think and plan</vt:lpstr>
      <vt:lpstr>Activity - Think and plan </vt:lpstr>
      <vt:lpstr>Feedback</vt:lpstr>
      <vt:lpstr>PowerPoint Presentation</vt:lpstr>
      <vt:lpstr>PowerPoint Presentation</vt:lpstr>
      <vt:lpstr>PowerPoint Presentation</vt:lpstr>
      <vt:lpstr>Primary Research </vt:lpstr>
      <vt:lpstr>Secondary Research</vt:lpstr>
      <vt:lpstr>Primary or Secondary? </vt:lpstr>
      <vt:lpstr>PowerPoint Presentation</vt:lpstr>
      <vt:lpstr>PowerPoint Presentation</vt:lpstr>
      <vt:lpstr>PowerPoint Presentation</vt:lpstr>
      <vt:lpstr>Activity – Article – Quali or Quanti?  </vt:lpstr>
      <vt:lpstr>Feedback to the group</vt:lpstr>
      <vt:lpstr>PowerPoint Presentation</vt:lpstr>
      <vt:lpstr>Research terms</vt:lpstr>
      <vt:lpstr>PowerPoint Presentation</vt:lpstr>
      <vt:lpstr>PowerPoint Presentation</vt:lpstr>
      <vt:lpstr>Critical Thinking</vt:lpstr>
      <vt:lpstr>UWTSD Library Support </vt:lpstr>
      <vt:lpstr>What impact does research have? </vt:lpstr>
      <vt:lpstr>PowerPoint Presentation</vt:lpstr>
      <vt:lpstr>During this session we have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737</cp:revision>
  <dcterms:created xsi:type="dcterms:W3CDTF">2021-03-09T15:35:42Z</dcterms:created>
  <dcterms:modified xsi:type="dcterms:W3CDTF">2025-01-12T23:27:52Z</dcterms:modified>
</cp:coreProperties>
</file>