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6" r:id="rId1"/>
  </p:sldMasterIdLst>
  <p:notesMasterIdLst>
    <p:notesMasterId r:id="rId3"/>
  </p:notesMasterIdLst>
  <p:sldIdLst>
    <p:sldId id="256" r:id="rId2"/>
  </p:sldIdLst>
  <p:sldSz cx="51206400" cy="32004000"/>
  <p:notesSz cx="32918400" cy="5120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97">
          <p15:clr>
            <a:srgbClr val="A4A3A4"/>
          </p15:clr>
        </p15:guide>
        <p15:guide id="2" orient="horz" pos="19087">
          <p15:clr>
            <a:srgbClr val="A4A3A4"/>
          </p15:clr>
        </p15:guide>
        <p15:guide id="3" orient="horz" pos="3625">
          <p15:clr>
            <a:srgbClr val="A4A3A4"/>
          </p15:clr>
        </p15:guide>
        <p15:guide id="4" orient="horz" pos="2070">
          <p15:clr>
            <a:srgbClr val="A4A3A4"/>
          </p15:clr>
        </p15:guide>
        <p15:guide id="5" pos="7439">
          <p15:clr>
            <a:srgbClr val="A4A3A4"/>
          </p15:clr>
        </p15:guide>
        <p15:guide id="6" pos="8412">
          <p15:clr>
            <a:srgbClr val="A4A3A4"/>
          </p15:clr>
        </p15:guide>
        <p15:guide id="7" pos="15311">
          <p15:clr>
            <a:srgbClr val="A4A3A4"/>
          </p15:clr>
        </p15:guide>
        <p15:guide id="8" pos="24535">
          <p15:clr>
            <a:srgbClr val="A4A3A4"/>
          </p15:clr>
        </p15:guide>
        <p15:guide id="9" pos="1150">
          <p15:clr>
            <a:srgbClr val="A4A3A4"/>
          </p15:clr>
        </p15:guide>
        <p15:guide id="10" pos="16330">
          <p15:clr>
            <a:srgbClr val="A4A3A4"/>
          </p15:clr>
        </p15:guide>
        <p15:guide id="11" pos="23563">
          <p15:clr>
            <a:srgbClr val="A4A3A4"/>
          </p15:clr>
        </p15:guide>
        <p15:guide id="12" pos="3087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080"/>
    <a:srgbClr val="FFFF66"/>
    <a:srgbClr val="191919"/>
    <a:srgbClr val="FFFFE1"/>
    <a:srgbClr val="FFF3F3"/>
    <a:srgbClr val="800040"/>
    <a:srgbClr val="FF6FCF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61" autoAdjust="0"/>
  </p:normalViewPr>
  <p:slideViewPr>
    <p:cSldViewPr snapToGrid="0">
      <p:cViewPr>
        <p:scale>
          <a:sx n="12" d="100"/>
          <a:sy n="12" d="100"/>
        </p:scale>
        <p:origin x="1204" y="108"/>
      </p:cViewPr>
      <p:guideLst>
        <p:guide orient="horz" pos="697"/>
        <p:guide orient="horz" pos="19087"/>
        <p:guide orient="horz" pos="3625"/>
        <p:guide orient="horz" pos="2070"/>
        <p:guide pos="7439"/>
        <p:guide pos="8412"/>
        <p:guide pos="15311"/>
        <p:guide pos="24535"/>
        <p:guide pos="1150"/>
        <p:guide pos="16330"/>
        <p:guide pos="23563"/>
        <p:guide pos="3087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50" d="100"/>
        <a:sy n="5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4E3573A-44C1-0989-8392-D51A63AD80F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14265275" cy="256063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8E728E-C1D4-1FE3-DAD8-D013769DEFBA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18646775" y="0"/>
            <a:ext cx="14263688" cy="256063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048C048A-28BA-4FE0-B82E-E94F9AF34BC0}" type="datetime1">
              <a:rPr lang="en-US" altLang="en-US"/>
              <a:pPr/>
              <a:t>3/20/2024</a:t>
            </a:fld>
            <a:endParaRPr lang="en-US" alt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158FA9A-D734-F51A-7BA9-EBB2492FBE6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98550" y="3840163"/>
            <a:ext cx="30721300" cy="19202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DE4755C-5EEC-0A7F-1EA1-90015D2B99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292475" y="24323675"/>
            <a:ext cx="26333450" cy="230425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CD77EC-BB11-7225-2DC7-B4AD581DCA1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48637825"/>
            <a:ext cx="14265275" cy="25590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18D208-1E8D-389F-33F9-85DCCDE17D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18646775" y="48637825"/>
            <a:ext cx="14263688" cy="25590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EDBB47F9-62B9-4B9C-9C40-93AA890EEB20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111" charset="-128"/>
        <a:cs typeface="ＭＳ Ｐゴシック" pitchFamily="-111" charset="-128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111" charset="-128"/>
        <a:cs typeface="ＭＳ Ｐゴシック" charset="0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111" charset="-128"/>
        <a:cs typeface="ＭＳ Ｐゴシック" charset="0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111" charset="-128"/>
        <a:cs typeface="ＭＳ Ｐゴシック" charset="0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111" charset="-128"/>
        <a:cs typeface="ＭＳ Ｐゴシック" charset="0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>
            <a:extLst>
              <a:ext uri="{FF2B5EF4-FFF2-40B4-BE49-F238E27FC236}">
                <a16:creationId xmlns:a16="http://schemas.microsoft.com/office/drawing/2014/main" id="{B3B94BBB-D57E-FDD6-7C74-D248BC02B2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Notes Placeholder 2">
            <a:extLst>
              <a:ext uri="{FF2B5EF4-FFF2-40B4-BE49-F238E27FC236}">
                <a16:creationId xmlns:a16="http://schemas.microsoft.com/office/drawing/2014/main" id="{D18ED840-88F2-B6C4-F2C6-453C6948E14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z="9600" dirty="0">
              <a:solidFill>
                <a:srgbClr val="00000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15363" name="Slide Number Placeholder 3">
            <a:extLst>
              <a:ext uri="{FF2B5EF4-FFF2-40B4-BE49-F238E27FC236}">
                <a16:creationId xmlns:a16="http://schemas.microsoft.com/office/drawing/2014/main" id="{C84B0D96-6C63-292D-5302-5F744FBE5C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2A44951-FE57-46C7-906D-939F178CA5E8}" type="slidenum">
              <a:rPr lang="en-US" altLang="en-US" sz="1200">
                <a:latin typeface="Calibri" panose="020F0502020204030204" pitchFamily="34" charset="0"/>
              </a:rPr>
              <a:pPr eaLnBrk="1" hangingPunct="1"/>
              <a:t>1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26542-7519-675B-ABF0-1558368FC7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0" y="5237694"/>
            <a:ext cx="38404800" cy="11142133"/>
          </a:xfrm>
        </p:spPr>
        <p:txBody>
          <a:bodyPr anchor="b"/>
          <a:lstStyle>
            <a:lvl1pPr algn="ctr">
              <a:defRPr sz="25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4A9210-D1EC-BD59-D6CF-C913BA9073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0" y="16809511"/>
            <a:ext cx="38404800" cy="7726889"/>
          </a:xfrm>
        </p:spPr>
        <p:txBody>
          <a:bodyPr/>
          <a:lstStyle>
            <a:lvl1pPr marL="0" indent="0" algn="ctr">
              <a:buNone/>
              <a:defRPr sz="10080"/>
            </a:lvl1pPr>
            <a:lvl2pPr marL="1920240" indent="0" algn="ctr">
              <a:buNone/>
              <a:defRPr sz="8400"/>
            </a:lvl2pPr>
            <a:lvl3pPr marL="3840480" indent="0" algn="ctr">
              <a:buNone/>
              <a:defRPr sz="7560"/>
            </a:lvl3pPr>
            <a:lvl4pPr marL="5760720" indent="0" algn="ctr">
              <a:buNone/>
              <a:defRPr sz="6720"/>
            </a:lvl4pPr>
            <a:lvl5pPr marL="7680960" indent="0" algn="ctr">
              <a:buNone/>
              <a:defRPr sz="6720"/>
            </a:lvl5pPr>
            <a:lvl6pPr marL="9601200" indent="0" algn="ctr">
              <a:buNone/>
              <a:defRPr sz="6720"/>
            </a:lvl6pPr>
            <a:lvl7pPr marL="11521440" indent="0" algn="ctr">
              <a:buNone/>
              <a:defRPr sz="6720"/>
            </a:lvl7pPr>
            <a:lvl8pPr marL="13441680" indent="0" algn="ctr">
              <a:buNone/>
              <a:defRPr sz="6720"/>
            </a:lvl8pPr>
            <a:lvl9pPr marL="15361920" indent="0" algn="ctr">
              <a:buNone/>
              <a:defRPr sz="672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15819-EAC7-1DB4-D4DF-23DE04E47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7FF0CE-E2B5-665A-7797-561F74E62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91D60B-04CC-EDC9-1142-AA397DF2B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68CC5-90D3-413D-983A-AAFF1CB8B5E3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326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AFC1F-136D-4981-E958-01ABE86A3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1CAF8-E736-F1B3-75F0-64CFD00CA8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511241-DB81-2015-1D43-32A1A56FC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92A3DD-D329-BF1D-E775-ED64CF0B2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3929B9-4E3D-D19C-3361-64F1FFCE1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9B037-7FDE-4133-8499-8D9422F3515C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487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74708-414B-8907-7CBC-68F31C156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3770" y="7978780"/>
            <a:ext cx="44165520" cy="13312773"/>
          </a:xfrm>
        </p:spPr>
        <p:txBody>
          <a:bodyPr anchor="b"/>
          <a:lstStyle>
            <a:lvl1pPr>
              <a:defRPr sz="25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63FD27-6CD8-B5EC-C56E-4EDB1633DF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93770" y="21417496"/>
            <a:ext cx="44165520" cy="7000873"/>
          </a:xfrm>
        </p:spPr>
        <p:txBody>
          <a:bodyPr/>
          <a:lstStyle>
            <a:lvl1pPr marL="0" indent="0">
              <a:buNone/>
              <a:defRPr sz="10080">
                <a:solidFill>
                  <a:schemeClr val="tx1">
                    <a:tint val="75000"/>
                  </a:schemeClr>
                </a:solidFill>
              </a:defRPr>
            </a:lvl1pPr>
            <a:lvl2pPr marL="1920240" indent="0">
              <a:buNone/>
              <a:defRPr sz="8400">
                <a:solidFill>
                  <a:schemeClr val="tx1">
                    <a:tint val="75000"/>
                  </a:schemeClr>
                </a:solidFill>
              </a:defRPr>
            </a:lvl2pPr>
            <a:lvl3pPr marL="3840480" indent="0">
              <a:buNone/>
              <a:defRPr sz="7560">
                <a:solidFill>
                  <a:schemeClr val="tx1">
                    <a:tint val="75000"/>
                  </a:schemeClr>
                </a:solidFill>
              </a:defRPr>
            </a:lvl3pPr>
            <a:lvl4pPr marL="576072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4pPr>
            <a:lvl5pPr marL="768096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5pPr>
            <a:lvl6pPr marL="960120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6pPr>
            <a:lvl7pPr marL="1152144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7pPr>
            <a:lvl8pPr marL="1344168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8pPr>
            <a:lvl9pPr marL="1536192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7AE99-07A2-FC1B-D7EF-040CB78F3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3C52AC-FD14-EAAD-FD42-46748F041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0740E0-FFF7-A6AA-BD28-20739EB78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86127-E9FD-4763-BA5E-03E9162D27BF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0688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2DAD9-76C7-F455-70E0-F16C7D0C9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D6038-1DD4-DF78-2389-7E78C0E9B5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20440" y="8519583"/>
            <a:ext cx="21762720" cy="20306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AF6D4F-E4BB-89A1-2E56-478DD087E8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923240" y="8519583"/>
            <a:ext cx="21762720" cy="20306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3FB8B1-3758-3E45-0FF3-C63A59B3A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1BA8C-B479-3F3C-0707-1AA5559C4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E6B7F7-2785-585D-4A58-C15D1DCB6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B4E2B-2C5D-4337-9718-08F2BE0EFAD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11718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F2D61-1771-EFA9-4881-3E586DF0A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7110" y="1703919"/>
            <a:ext cx="44165520" cy="6185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190EC1-F15B-1309-8F7F-458C4629C2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27112" y="7845427"/>
            <a:ext cx="21662705" cy="3844923"/>
          </a:xfrm>
        </p:spPr>
        <p:txBody>
          <a:bodyPr anchor="b"/>
          <a:lstStyle>
            <a:lvl1pPr marL="0" indent="0">
              <a:buNone/>
              <a:defRPr sz="10080" b="1"/>
            </a:lvl1pPr>
            <a:lvl2pPr marL="1920240" indent="0">
              <a:buNone/>
              <a:defRPr sz="8400" b="1"/>
            </a:lvl2pPr>
            <a:lvl3pPr marL="3840480" indent="0">
              <a:buNone/>
              <a:defRPr sz="7560" b="1"/>
            </a:lvl3pPr>
            <a:lvl4pPr marL="5760720" indent="0">
              <a:buNone/>
              <a:defRPr sz="6720" b="1"/>
            </a:lvl4pPr>
            <a:lvl5pPr marL="7680960" indent="0">
              <a:buNone/>
              <a:defRPr sz="6720" b="1"/>
            </a:lvl5pPr>
            <a:lvl6pPr marL="9601200" indent="0">
              <a:buNone/>
              <a:defRPr sz="6720" b="1"/>
            </a:lvl6pPr>
            <a:lvl7pPr marL="11521440" indent="0">
              <a:buNone/>
              <a:defRPr sz="6720" b="1"/>
            </a:lvl7pPr>
            <a:lvl8pPr marL="13441680" indent="0">
              <a:buNone/>
              <a:defRPr sz="6720" b="1"/>
            </a:lvl8pPr>
            <a:lvl9pPr marL="15361920" indent="0">
              <a:buNone/>
              <a:defRPr sz="67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C47699-FDBA-1742-042D-07C4F05F4E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27112" y="11690350"/>
            <a:ext cx="21662705" cy="171947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E8B86D-84DE-C567-ED67-CF006FACCD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5923240" y="7845427"/>
            <a:ext cx="21769390" cy="3844923"/>
          </a:xfrm>
        </p:spPr>
        <p:txBody>
          <a:bodyPr anchor="b"/>
          <a:lstStyle>
            <a:lvl1pPr marL="0" indent="0">
              <a:buNone/>
              <a:defRPr sz="10080" b="1"/>
            </a:lvl1pPr>
            <a:lvl2pPr marL="1920240" indent="0">
              <a:buNone/>
              <a:defRPr sz="8400" b="1"/>
            </a:lvl2pPr>
            <a:lvl3pPr marL="3840480" indent="0">
              <a:buNone/>
              <a:defRPr sz="7560" b="1"/>
            </a:lvl3pPr>
            <a:lvl4pPr marL="5760720" indent="0">
              <a:buNone/>
              <a:defRPr sz="6720" b="1"/>
            </a:lvl4pPr>
            <a:lvl5pPr marL="7680960" indent="0">
              <a:buNone/>
              <a:defRPr sz="6720" b="1"/>
            </a:lvl5pPr>
            <a:lvl6pPr marL="9601200" indent="0">
              <a:buNone/>
              <a:defRPr sz="6720" b="1"/>
            </a:lvl6pPr>
            <a:lvl7pPr marL="11521440" indent="0">
              <a:buNone/>
              <a:defRPr sz="6720" b="1"/>
            </a:lvl7pPr>
            <a:lvl8pPr marL="13441680" indent="0">
              <a:buNone/>
              <a:defRPr sz="6720" b="1"/>
            </a:lvl8pPr>
            <a:lvl9pPr marL="15361920" indent="0">
              <a:buNone/>
              <a:defRPr sz="67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5648F7-BB32-430B-04F4-85671257C6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5923240" y="11690350"/>
            <a:ext cx="21769390" cy="171947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015C46-5BE0-B89F-7182-689407C7E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4169BE-F4CC-C690-F983-B7DBC3D99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B9F913-6465-D9D7-E9F6-F0AE88A71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F56BA-62B3-4B08-8FEB-CE395EA9C98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1775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B3BF5-661A-2667-6A01-10399735D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FE6A14-957C-8220-7EB2-1B13A3011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B37E0C-A2E3-2106-778C-EC70C8DE9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E5A35D-265B-0852-93AA-6E5A93500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2DAA3-4C47-4865-B1E5-D4A3B8A578AF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55442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277900-D9BA-9D69-21C9-854C262BC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AFE29F-2062-C65D-DB66-A81A2AB9A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420040-86F6-34B3-0447-F24884AED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9F06A-0807-47AB-948A-6D1C68C6F93A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9746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FD993-ECE8-C415-97CA-142D67A6E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7112" y="2133600"/>
            <a:ext cx="16515395" cy="7467600"/>
          </a:xfrm>
        </p:spPr>
        <p:txBody>
          <a:bodyPr anchor="b"/>
          <a:lstStyle>
            <a:lvl1pPr>
              <a:defRPr sz="1344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EEEBF-E5F0-351D-092B-BDEEE1B8F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69390" y="4607986"/>
            <a:ext cx="25923240" cy="22743583"/>
          </a:xfrm>
        </p:spPr>
        <p:txBody>
          <a:bodyPr/>
          <a:lstStyle>
            <a:lvl1pPr>
              <a:defRPr sz="13440"/>
            </a:lvl1pPr>
            <a:lvl2pPr>
              <a:defRPr sz="11760"/>
            </a:lvl2pPr>
            <a:lvl3pPr>
              <a:defRPr sz="10080"/>
            </a:lvl3pPr>
            <a:lvl4pPr>
              <a:defRPr sz="8400"/>
            </a:lvl4pPr>
            <a:lvl5pPr>
              <a:defRPr sz="8400"/>
            </a:lvl5pPr>
            <a:lvl6pPr>
              <a:defRPr sz="8400"/>
            </a:lvl6pPr>
            <a:lvl7pPr>
              <a:defRPr sz="8400"/>
            </a:lvl7pPr>
            <a:lvl8pPr>
              <a:defRPr sz="8400"/>
            </a:lvl8pPr>
            <a:lvl9pPr>
              <a:defRPr sz="8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CF7DC7-7495-DEF1-3C52-5005A1908D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27112" y="9601200"/>
            <a:ext cx="16515395" cy="17787411"/>
          </a:xfrm>
        </p:spPr>
        <p:txBody>
          <a:bodyPr/>
          <a:lstStyle>
            <a:lvl1pPr marL="0" indent="0">
              <a:buNone/>
              <a:defRPr sz="6720"/>
            </a:lvl1pPr>
            <a:lvl2pPr marL="1920240" indent="0">
              <a:buNone/>
              <a:defRPr sz="5880"/>
            </a:lvl2pPr>
            <a:lvl3pPr marL="3840480" indent="0">
              <a:buNone/>
              <a:defRPr sz="5040"/>
            </a:lvl3pPr>
            <a:lvl4pPr marL="5760720" indent="0">
              <a:buNone/>
              <a:defRPr sz="4200"/>
            </a:lvl4pPr>
            <a:lvl5pPr marL="7680960" indent="0">
              <a:buNone/>
              <a:defRPr sz="4200"/>
            </a:lvl5pPr>
            <a:lvl6pPr marL="9601200" indent="0">
              <a:buNone/>
              <a:defRPr sz="4200"/>
            </a:lvl6pPr>
            <a:lvl7pPr marL="11521440" indent="0">
              <a:buNone/>
              <a:defRPr sz="4200"/>
            </a:lvl7pPr>
            <a:lvl8pPr marL="13441680" indent="0">
              <a:buNone/>
              <a:defRPr sz="4200"/>
            </a:lvl8pPr>
            <a:lvl9pPr marL="15361920" indent="0">
              <a:buNone/>
              <a:defRPr sz="4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C62213-ECF1-0FC7-A9D7-730B47890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7C6B32-0749-CB12-5722-B65F92849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9A3F1C-9DFE-8003-4AD0-63108E67F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9850C-16E8-4272-B093-002DC055B37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5541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2FFB9-FC28-6019-0471-B4527E813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7112" y="2133600"/>
            <a:ext cx="16515395" cy="7467600"/>
          </a:xfrm>
        </p:spPr>
        <p:txBody>
          <a:bodyPr anchor="b"/>
          <a:lstStyle>
            <a:lvl1pPr>
              <a:defRPr sz="1344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7F83DB-1A82-EC29-B368-90154F0855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21769390" y="4607986"/>
            <a:ext cx="25923240" cy="22743583"/>
          </a:xfrm>
        </p:spPr>
        <p:txBody>
          <a:bodyPr/>
          <a:lstStyle>
            <a:lvl1pPr marL="0" indent="0">
              <a:buNone/>
              <a:defRPr sz="13440"/>
            </a:lvl1pPr>
            <a:lvl2pPr marL="1920240" indent="0">
              <a:buNone/>
              <a:defRPr sz="11760"/>
            </a:lvl2pPr>
            <a:lvl3pPr marL="3840480" indent="0">
              <a:buNone/>
              <a:defRPr sz="10080"/>
            </a:lvl3pPr>
            <a:lvl4pPr marL="5760720" indent="0">
              <a:buNone/>
              <a:defRPr sz="8400"/>
            </a:lvl4pPr>
            <a:lvl5pPr marL="7680960" indent="0">
              <a:buNone/>
              <a:defRPr sz="8400"/>
            </a:lvl5pPr>
            <a:lvl6pPr marL="9601200" indent="0">
              <a:buNone/>
              <a:defRPr sz="8400"/>
            </a:lvl6pPr>
            <a:lvl7pPr marL="11521440" indent="0">
              <a:buNone/>
              <a:defRPr sz="8400"/>
            </a:lvl7pPr>
            <a:lvl8pPr marL="13441680" indent="0">
              <a:buNone/>
              <a:defRPr sz="8400"/>
            </a:lvl8pPr>
            <a:lvl9pPr marL="15361920" indent="0">
              <a:buNone/>
              <a:defRPr sz="84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7A397D-BEFD-F71B-EFBA-4744BC2A69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27112" y="9601200"/>
            <a:ext cx="16515395" cy="17787411"/>
          </a:xfrm>
        </p:spPr>
        <p:txBody>
          <a:bodyPr/>
          <a:lstStyle>
            <a:lvl1pPr marL="0" indent="0">
              <a:buNone/>
              <a:defRPr sz="6720"/>
            </a:lvl1pPr>
            <a:lvl2pPr marL="1920240" indent="0">
              <a:buNone/>
              <a:defRPr sz="5880"/>
            </a:lvl2pPr>
            <a:lvl3pPr marL="3840480" indent="0">
              <a:buNone/>
              <a:defRPr sz="5040"/>
            </a:lvl3pPr>
            <a:lvl4pPr marL="5760720" indent="0">
              <a:buNone/>
              <a:defRPr sz="4200"/>
            </a:lvl4pPr>
            <a:lvl5pPr marL="7680960" indent="0">
              <a:buNone/>
              <a:defRPr sz="4200"/>
            </a:lvl5pPr>
            <a:lvl6pPr marL="9601200" indent="0">
              <a:buNone/>
              <a:defRPr sz="4200"/>
            </a:lvl6pPr>
            <a:lvl7pPr marL="11521440" indent="0">
              <a:buNone/>
              <a:defRPr sz="4200"/>
            </a:lvl7pPr>
            <a:lvl8pPr marL="13441680" indent="0">
              <a:buNone/>
              <a:defRPr sz="4200"/>
            </a:lvl8pPr>
            <a:lvl9pPr marL="15361920" indent="0">
              <a:buNone/>
              <a:defRPr sz="4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057E46-6814-FC37-F2E9-B3C1BA8F0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027291-045B-BB0A-F6DF-64448F868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9B9F85-BE09-3BD7-FF70-3D9892BC9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2DF8E-B349-44A3-BF64-605AEE32119A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5245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E8996-940A-8C06-FF2D-55B86394B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FE0639-1CFE-2C5A-6103-06F687339F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C6180E-54DD-C184-826F-3A2284EB1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5E1348-3C53-B8BE-16C1-835791D0E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079B9-6869-AE71-1EAD-5E0018682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7C085-C619-44C6-AEF7-D5FC61103855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14428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56DF5B-1842-CDA0-44EE-3BAE7197A6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36644580" y="1703917"/>
            <a:ext cx="11041380" cy="2712191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F37DDA-D1CF-A8B9-71C5-5E85257375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520440" y="1703917"/>
            <a:ext cx="32484060" cy="2712191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B9584B-5FCE-D287-6238-EF898A3A1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55EC54-F951-3E25-5D8B-BB108B1DED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9D7966-5905-2BFD-D550-62A7AF389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359B2-746A-4706-90E4-69EBB7DB1B3F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9608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8461B2-6A7F-3055-A08B-65BFACF66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0440" y="1703919"/>
            <a:ext cx="44165520" cy="61859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977AF8-046E-174E-318E-7CE37EEEC3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20440" y="8519583"/>
            <a:ext cx="44165520" cy="203062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9B71AD-7F73-6437-187E-DBCD9369B8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20440" y="29662969"/>
            <a:ext cx="11521440" cy="17039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0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A14C4A-8C0A-9054-307C-BA05E4EAB2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6962120" y="29662969"/>
            <a:ext cx="17282160" cy="17039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0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83035-E93D-EADD-C064-CD13C13BD8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36164520" y="29662969"/>
            <a:ext cx="11521440" cy="17039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0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B87EF-B2EB-49D3-A39C-51DE2FF83435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02771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</p:sldLayoutIdLst>
  <p:txStyles>
    <p:titleStyle>
      <a:lvl1pPr algn="l" defTabSz="3840480" rtl="0" eaLnBrk="1" latinLnBrk="0" hangingPunct="1">
        <a:lnSpc>
          <a:spcPct val="90000"/>
        </a:lnSpc>
        <a:spcBef>
          <a:spcPct val="0"/>
        </a:spcBef>
        <a:buNone/>
        <a:defRPr sz="184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0120" indent="-960120" algn="l" defTabSz="3840480" rtl="0" eaLnBrk="1" latinLnBrk="0" hangingPunct="1">
        <a:lnSpc>
          <a:spcPct val="90000"/>
        </a:lnSpc>
        <a:spcBef>
          <a:spcPts val="4200"/>
        </a:spcBef>
        <a:buFont typeface="Arial" panose="020B0604020202020204" pitchFamily="34" charset="0"/>
        <a:buChar char="•"/>
        <a:defRPr sz="11760" kern="1200">
          <a:solidFill>
            <a:schemeClr val="tx1"/>
          </a:solidFill>
          <a:latin typeface="+mn-lt"/>
          <a:ea typeface="+mn-ea"/>
          <a:cs typeface="+mn-cs"/>
        </a:defRPr>
      </a:lvl1pPr>
      <a:lvl2pPr marL="288036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10080" kern="1200">
          <a:solidFill>
            <a:schemeClr val="tx1"/>
          </a:solidFill>
          <a:latin typeface="+mn-lt"/>
          <a:ea typeface="+mn-ea"/>
          <a:cs typeface="+mn-cs"/>
        </a:defRPr>
      </a:lvl2pPr>
      <a:lvl3pPr marL="480060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8400" kern="1200">
          <a:solidFill>
            <a:schemeClr val="tx1"/>
          </a:solidFill>
          <a:latin typeface="+mn-lt"/>
          <a:ea typeface="+mn-ea"/>
          <a:cs typeface="+mn-cs"/>
        </a:defRPr>
      </a:lvl3pPr>
      <a:lvl4pPr marL="672084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4pPr>
      <a:lvl5pPr marL="864108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5pPr>
      <a:lvl6pPr marL="1056132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6pPr>
      <a:lvl7pPr marL="1248156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7pPr>
      <a:lvl8pPr marL="1440180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8pPr>
      <a:lvl9pPr marL="1632204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1pPr>
      <a:lvl2pPr marL="192024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2pPr>
      <a:lvl3pPr marL="384048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3pPr>
      <a:lvl4pPr marL="576072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4pPr>
      <a:lvl5pPr marL="768096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5pPr>
      <a:lvl6pPr marL="960120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6pPr>
      <a:lvl7pPr marL="1152144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7pPr>
      <a:lvl8pPr marL="1344168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8pPr>
      <a:lvl9pPr marL="1536192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psychclassics.yorku.ca/Maslow/motivation.htm" TargetMode="External"/><Relationship Id="rId13" Type="http://schemas.openxmlformats.org/officeDocument/2006/relationships/image" Target="../media/image2.png"/><Relationship Id="rId3" Type="http://schemas.openxmlformats.org/officeDocument/2006/relationships/hyperlink" Target="https://doi.org/10.1080/02615479.2012.678826" TargetMode="External"/><Relationship Id="rId7" Type="http://schemas.openxmlformats.org/officeDocument/2006/relationships/hyperlink" Target="https://www.verywellmind.com/thmb/rqgDGaQM8T-t8sA9DiaKK6oa5Tc=/1500x1000/filters:fill(ABEAC3,1)/4136760-article-what-is-maslows-hierarchy-of-needs-5a97179aeb97de003668392e.png" TargetMode="External"/><Relationship Id="rId12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fieldeducator.simmons.edu/article/the-meaning-and-value-of-supervision-in-social-work-field-education/#:~:text=Students%20may%20receive%20supervision%20from%20more%20than%20one,acceptable%20performance%20in%20any%20social%20work%20program%E2%80%99s%20competencies." TargetMode="External"/><Relationship Id="rId11" Type="http://schemas.openxmlformats.org/officeDocument/2006/relationships/hyperlink" Target="https://margaretwheatley.com/articles/interconnected.html" TargetMode="External"/><Relationship Id="rId5" Type="http://schemas.openxmlformats.org/officeDocument/2006/relationships/hyperlink" Target="https://doi.org/10.1093/bjsw/bcv117%20Accessed%2026.2.24" TargetMode="External"/><Relationship Id="rId15" Type="http://schemas.openxmlformats.org/officeDocument/2006/relationships/image" Target="../media/image4.jpg"/><Relationship Id="rId10" Type="http://schemas.openxmlformats.org/officeDocument/2006/relationships/hyperlink" Target="https://socialcare.wales/cms-assets/documents/Practice-education-guidance-2019-English.pdf" TargetMode="External"/><Relationship Id="rId4" Type="http://schemas.openxmlformats.org/officeDocument/2006/relationships/hyperlink" Target="https://www.tandfonline.com/doi/full/10.1080/02615479.2012.678826?scroll=top&amp;needAccess=true" TargetMode="External"/><Relationship Id="rId9" Type="http://schemas.openxmlformats.org/officeDocument/2006/relationships/hyperlink" Target="https://blog.time2track.com/how-to-get-the-most-out-of-supervision-and-what-they-dont-tell-you-in-school/" TargetMode="External"/><Relationship Id="rId1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1" name="Text Box 12">
            <a:extLst>
              <a:ext uri="{FF2B5EF4-FFF2-40B4-BE49-F238E27FC236}">
                <a16:creationId xmlns:a16="http://schemas.microsoft.com/office/drawing/2014/main" id="{0F52EEAB-80D2-639C-4095-AE1AF76784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27440" y="4764201"/>
            <a:ext cx="24386234" cy="18440439"/>
          </a:xfrm>
          <a:prstGeom prst="rect">
            <a:avLst/>
          </a:prstGeom>
          <a:solidFill>
            <a:schemeClr val="bg1"/>
          </a:solidFill>
          <a:ln w="38100">
            <a:solidFill>
              <a:srgbClr val="000000"/>
            </a:solidFill>
            <a:round/>
            <a:headEnd/>
            <a:tailEnd/>
          </a:ln>
        </p:spPr>
        <p:txBody>
          <a:bodyPr lIns="914400" tIns="457200" rIns="914400" bIns="914400"/>
          <a:lstStyle>
            <a:lvl1pPr eaLnBrk="0" hangingPunct="0"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just" eaLnBrk="1" hangingPunct="1"/>
            <a:endParaRPr lang="en-US" altLang="en-US" sz="4800" b="1" dirty="0">
              <a:solidFill>
                <a:srgbClr val="000000"/>
              </a:solidFill>
              <a:latin typeface="Avenir Heavy" pitchFamily="124" charset="0"/>
            </a:endParaRPr>
          </a:p>
          <a:p>
            <a:pPr eaLnBrk="1" hangingPunct="1">
              <a:spcBef>
                <a:spcPts val="5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ts val="5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ts val="5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ts val="5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ts val="5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ts val="5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ts val="5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ts val="5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4800" dirty="0">
              <a:solidFill>
                <a:schemeClr val="accent2"/>
              </a:solidFill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2800" i="1" dirty="0">
              <a:solidFill>
                <a:schemeClr val="accent2"/>
              </a:solidFill>
              <a:latin typeface="Avenir Book" pitchFamily="124" charset="0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683129E8-86AE-CD80-813E-4EF2AD3CA4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51206400" cy="32004000"/>
          </a:xfrm>
          <a:prstGeom prst="rect">
            <a:avLst/>
          </a:prstGeom>
          <a:solidFill>
            <a:srgbClr val="191919">
              <a:alpha val="7843"/>
            </a:srgbClr>
          </a:solidFill>
          <a:ln w="9525">
            <a:solidFill>
              <a:srgbClr val="D8D8D8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</p:spPr>
        <p:txBody>
          <a:bodyPr anchor="ctr"/>
          <a:lstStyle>
            <a:lvl1pPr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endParaRPr lang="en-US" altLang="en-US" dirty="0">
              <a:solidFill>
                <a:srgbClr val="FFFFFF"/>
              </a:solidFill>
              <a:latin typeface="Avenir Book" pitchFamily="124" charset="0"/>
            </a:endParaRPr>
          </a:p>
        </p:txBody>
      </p:sp>
      <p:sp>
        <p:nvSpPr>
          <p:cNvPr id="14339" name="Text Box 7">
            <a:extLst>
              <a:ext uri="{FF2B5EF4-FFF2-40B4-BE49-F238E27FC236}">
                <a16:creationId xmlns:a16="http://schemas.microsoft.com/office/drawing/2014/main" id="{034B2D4E-4791-66A7-E169-E1DE607538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8214" y="6853244"/>
            <a:ext cx="11370447" cy="9774866"/>
          </a:xfrm>
          <a:prstGeom prst="rect">
            <a:avLst/>
          </a:prstGeom>
          <a:solidFill>
            <a:schemeClr val="bg1"/>
          </a:solidFill>
          <a:ln w="38100">
            <a:solidFill>
              <a:srgbClr val="000000"/>
            </a:solidFill>
            <a:round/>
            <a:headEnd/>
            <a:tailEnd/>
          </a:ln>
        </p:spPr>
        <p:txBody>
          <a:bodyPr lIns="914400" tIns="457200" rIns="914400" bIns="914400"/>
          <a:lstStyle>
            <a:lvl1pPr eaLnBrk="0" hangingPunct="0"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just" eaLnBrk="1" hangingPunct="1">
              <a:spcBef>
                <a:spcPct val="50000"/>
              </a:spcBef>
            </a:pPr>
            <a:r>
              <a:rPr lang="en-US" altLang="en-US" sz="4800" b="1" dirty="0">
                <a:latin typeface="+mn-lt"/>
              </a:rPr>
              <a:t>1) Introduction</a:t>
            </a:r>
          </a:p>
          <a:p>
            <a:pPr eaLnBrk="1" hangingPunct="1">
              <a:spcBef>
                <a:spcPct val="10000"/>
              </a:spcBef>
            </a:pPr>
            <a:r>
              <a:rPr lang="en-US" altLang="ja-JP" sz="4800" dirty="0">
                <a:latin typeface="+mn-lt"/>
              </a:rPr>
              <a:t>As a Social Work Practice Educator I am interested in…</a:t>
            </a:r>
          </a:p>
          <a:p>
            <a:pPr eaLnBrk="1" hangingPunct="1">
              <a:spcBef>
                <a:spcPct val="10000"/>
              </a:spcBef>
            </a:pPr>
            <a:r>
              <a:rPr lang="en-GB" sz="4400" b="1" dirty="0">
                <a:solidFill>
                  <a:srgbClr val="004080"/>
                </a:solidFill>
                <a:effectLst/>
                <a:latin typeface="Ink Free" panose="03080402000500000000" pitchFamily="66" charset="0"/>
                <a:ea typeface="Calibri" panose="020F0502020204030204" pitchFamily="34" charset="0"/>
              </a:rPr>
              <a:t>The </a:t>
            </a:r>
            <a:r>
              <a:rPr lang="en-GB" sz="4400" b="1" dirty="0">
                <a:solidFill>
                  <a:srgbClr val="004080"/>
                </a:solidFill>
                <a:latin typeface="Ink Free" panose="03080402000500000000" pitchFamily="66" charset="0"/>
                <a:ea typeface="Calibri" panose="020F0502020204030204" pitchFamily="34" charset="0"/>
              </a:rPr>
              <a:t>views of PE and students on whether </a:t>
            </a:r>
            <a:r>
              <a:rPr lang="en-GB" sz="4400" b="1" dirty="0">
                <a:solidFill>
                  <a:srgbClr val="004080"/>
                </a:solidFill>
                <a:effectLst/>
                <a:latin typeface="Ink Free" panose="03080402000500000000" pitchFamily="66" charset="0"/>
                <a:ea typeface="Calibri" panose="020F0502020204030204" pitchFamily="34" charset="0"/>
              </a:rPr>
              <a:t> supervision is an effective tool for assessing and aiding the educational development of student social workers during placements?</a:t>
            </a:r>
          </a:p>
          <a:p>
            <a:pPr eaLnBrk="1" hangingPunct="1">
              <a:spcBef>
                <a:spcPct val="10000"/>
              </a:spcBef>
            </a:pPr>
            <a:r>
              <a:rPr lang="en-GB" altLang="en-US" sz="3600" dirty="0">
                <a:latin typeface="+mn-lt"/>
                <a:ea typeface="Calibri" panose="020F0502020204030204" pitchFamily="34" charset="0"/>
              </a:rPr>
              <a:t>Why should this be explored?</a:t>
            </a:r>
          </a:p>
          <a:p>
            <a:pPr eaLnBrk="1" hangingPunct="1">
              <a:spcBef>
                <a:spcPct val="10000"/>
              </a:spcBef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</a:rPr>
              <a:t>‘S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ocial workers in Wales have a central role to play in ensuring the social care and support needs of people are understood and met in a way that promotes their well-being and safety’ (SCW, 2019, p3).</a:t>
            </a:r>
          </a:p>
          <a:p>
            <a:pPr eaLnBrk="1" hangingPunct="1">
              <a:spcBef>
                <a:spcPct val="10000"/>
              </a:spcBef>
            </a:pPr>
            <a: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Supervision plays a key part in promoting reflection and self-awareness as well as identifying professional development needs and is a vital part of social work education (Zahav, 2020)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10000"/>
              </a:spcBef>
            </a:pPr>
            <a:endParaRPr lang="en-GB" altLang="en-US" sz="4800" dirty="0">
              <a:latin typeface="+mn-lt"/>
              <a:ea typeface="Calibri" panose="020F0502020204030204" pitchFamily="34" charset="0"/>
            </a:endParaRPr>
          </a:p>
          <a:p>
            <a:pPr eaLnBrk="1" hangingPunct="1">
              <a:spcBef>
                <a:spcPct val="10000"/>
              </a:spcBef>
            </a:pPr>
            <a:endParaRPr lang="en-GB" altLang="en-US" sz="2400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14340" name="Text Box 11">
            <a:extLst>
              <a:ext uri="{FF2B5EF4-FFF2-40B4-BE49-F238E27FC236}">
                <a16:creationId xmlns:a16="http://schemas.microsoft.com/office/drawing/2014/main" id="{422AEDD4-A208-A44F-CA62-9D375E395D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79227" y="5363323"/>
            <a:ext cx="9752331" cy="17332396"/>
          </a:xfrm>
          <a:prstGeom prst="rect">
            <a:avLst/>
          </a:prstGeom>
          <a:solidFill>
            <a:schemeClr val="bg1"/>
          </a:solidFill>
          <a:ln w="38100">
            <a:solidFill>
              <a:srgbClr val="000000"/>
            </a:solidFill>
            <a:round/>
            <a:headEnd/>
            <a:tailEnd/>
          </a:ln>
        </p:spPr>
        <p:txBody>
          <a:bodyPr lIns="914400" tIns="457200" rIns="914400" bIns="914400"/>
          <a:lstStyle>
            <a:lvl1pPr eaLnBrk="0" hangingPunct="0">
              <a:tabLst>
                <a:tab pos="508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tabLst>
                <a:tab pos="508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tabLst>
                <a:tab pos="508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tabLst>
                <a:tab pos="508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tabLst>
                <a:tab pos="508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8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8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8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8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10000"/>
              </a:spcBef>
            </a:pPr>
            <a:r>
              <a:rPr lang="en-US" altLang="en-US" sz="4800" b="1" dirty="0">
                <a:solidFill>
                  <a:srgbClr val="000000"/>
                </a:solidFill>
                <a:latin typeface="Avenir Heavy" pitchFamily="124" charset="0"/>
              </a:rPr>
              <a:t>3) Methodology </a:t>
            </a:r>
          </a:p>
          <a:p>
            <a:pPr eaLnBrk="1" hangingPunct="1">
              <a:spcBef>
                <a:spcPct val="10000"/>
              </a:spcBef>
            </a:pPr>
            <a:endParaRPr lang="en-US" altLang="en-US" sz="4800" b="1" dirty="0">
              <a:solidFill>
                <a:srgbClr val="000000"/>
              </a:solidFill>
              <a:latin typeface="Avenir Heavy" pitchFamily="124" charset="0"/>
            </a:endParaRPr>
          </a:p>
          <a:p>
            <a:pPr eaLnBrk="1" hangingPunct="1">
              <a:spcBef>
                <a:spcPct val="10000"/>
              </a:spcBef>
            </a:pPr>
            <a:endParaRPr lang="en-US" altLang="en-US" sz="4800" b="1" dirty="0">
              <a:solidFill>
                <a:srgbClr val="000000"/>
              </a:solidFill>
              <a:latin typeface="Avenir Heavy" pitchFamily="124" charset="0"/>
            </a:endParaRPr>
          </a:p>
          <a:p>
            <a:pPr eaLnBrk="1" hangingPunct="1">
              <a:spcBef>
                <a:spcPct val="10000"/>
              </a:spcBef>
            </a:pPr>
            <a:endParaRPr lang="en-US" altLang="en-US" sz="4800" b="1" dirty="0">
              <a:solidFill>
                <a:srgbClr val="000000"/>
              </a:solidFill>
              <a:latin typeface="Avenir Heavy" pitchFamily="124" charset="0"/>
            </a:endParaRPr>
          </a:p>
          <a:p>
            <a:pPr eaLnBrk="1" hangingPunct="1">
              <a:spcBef>
                <a:spcPct val="10000"/>
              </a:spcBef>
            </a:pPr>
            <a:endParaRPr lang="en-US" altLang="en-US" sz="4800" b="1" dirty="0">
              <a:solidFill>
                <a:srgbClr val="000000"/>
              </a:solidFill>
              <a:latin typeface="Avenir Heavy" pitchFamily="124" charset="0"/>
            </a:endParaRPr>
          </a:p>
          <a:p>
            <a:pPr eaLnBrk="1" hangingPunct="1">
              <a:spcBef>
                <a:spcPct val="10000"/>
              </a:spcBef>
            </a:pPr>
            <a:endParaRPr lang="en-US" altLang="en-US" sz="4800" b="1" dirty="0">
              <a:solidFill>
                <a:srgbClr val="000000"/>
              </a:solidFill>
              <a:latin typeface="Avenir Heavy" pitchFamily="124" charset="0"/>
            </a:endParaRPr>
          </a:p>
          <a:p>
            <a:pPr eaLnBrk="1" hangingPunct="1">
              <a:spcBef>
                <a:spcPct val="10000"/>
              </a:spcBef>
            </a:pPr>
            <a:endParaRPr lang="en-US" altLang="en-US" sz="4800" dirty="0">
              <a:latin typeface="Avenir Book" pitchFamily="124" charset="0"/>
            </a:endParaRPr>
          </a:p>
          <a:p>
            <a:pPr eaLnBrk="1" hangingPunct="1">
              <a:spcBef>
                <a:spcPct val="10000"/>
              </a:spcBef>
            </a:pPr>
            <a:endParaRPr lang="en-US" altLang="en-US" sz="4800" dirty="0">
              <a:latin typeface="Avenir Book" pitchFamily="124" charset="0"/>
            </a:endParaRPr>
          </a:p>
          <a:p>
            <a:pPr eaLnBrk="1" hangingPunct="1">
              <a:spcBef>
                <a:spcPct val="10000"/>
              </a:spcBef>
            </a:pPr>
            <a:r>
              <a:rPr lang="en-US" altLang="en-US" sz="6000" dirty="0">
                <a:latin typeface="Avenir Book" pitchFamily="124" charset="0"/>
              </a:rPr>
              <a:t>7 x PE</a:t>
            </a:r>
          </a:p>
          <a:p>
            <a:pPr eaLnBrk="1" hangingPunct="1">
              <a:spcBef>
                <a:spcPct val="10000"/>
              </a:spcBef>
            </a:pPr>
            <a:r>
              <a:rPr lang="en-US" altLang="en-US" sz="6000" dirty="0">
                <a:latin typeface="Avenir Book" pitchFamily="124" charset="0"/>
              </a:rPr>
              <a:t>2 x students</a:t>
            </a:r>
          </a:p>
          <a:p>
            <a:pPr eaLnBrk="1" hangingPunct="1">
              <a:spcBef>
                <a:spcPct val="10000"/>
              </a:spcBef>
            </a:pPr>
            <a:r>
              <a:rPr lang="en-US" altLang="en-US" sz="6000" dirty="0">
                <a:latin typeface="Avenir Book" pitchFamily="124" charset="0"/>
              </a:rPr>
              <a:t>MS Forms</a:t>
            </a:r>
          </a:p>
          <a:p>
            <a:pPr eaLnBrk="1" hangingPunct="1">
              <a:spcBef>
                <a:spcPct val="10000"/>
              </a:spcBef>
            </a:pPr>
            <a:r>
              <a:rPr lang="en-US" altLang="en-US" sz="6000" dirty="0">
                <a:latin typeface="Avenir Book" pitchFamily="124" charset="0"/>
              </a:rPr>
              <a:t>20 questions </a:t>
            </a:r>
          </a:p>
          <a:p>
            <a:pPr eaLnBrk="1" hangingPunct="1">
              <a:spcBef>
                <a:spcPct val="10000"/>
              </a:spcBef>
            </a:pPr>
            <a:r>
              <a:rPr lang="en-US" altLang="en-US" sz="6000" dirty="0">
                <a:latin typeface="Avenir Book" pitchFamily="124" charset="0"/>
              </a:rPr>
              <a:t>Mixed qualitative and quantitative. </a:t>
            </a:r>
          </a:p>
          <a:p>
            <a:pPr eaLnBrk="1" hangingPunct="1">
              <a:spcBef>
                <a:spcPct val="10000"/>
              </a:spcBef>
            </a:pPr>
            <a:r>
              <a:rPr lang="en-US" altLang="en-US" sz="6000" dirty="0">
                <a:latin typeface="Avenir Book" pitchFamily="124" charset="0"/>
              </a:rPr>
              <a:t>Anonymous responses</a:t>
            </a:r>
          </a:p>
          <a:p>
            <a:pPr algn="just" eaLnBrk="1" hangingPunct="1">
              <a:spcBef>
                <a:spcPct val="50000"/>
              </a:spcBef>
            </a:pPr>
            <a:endParaRPr lang="en-US" altLang="en-US" sz="4800" dirty="0">
              <a:latin typeface="Avenir Book" pitchFamily="124" charset="0"/>
            </a:endParaRPr>
          </a:p>
          <a:p>
            <a:pPr eaLnBrk="1" hangingPunct="1">
              <a:spcBef>
                <a:spcPct val="10000"/>
              </a:spcBef>
            </a:pPr>
            <a:endParaRPr lang="en-US" altLang="en-US" sz="4800" dirty="0">
              <a:latin typeface="Avenir Book" pitchFamily="124" charset="0"/>
            </a:endParaRPr>
          </a:p>
          <a:p>
            <a:pPr eaLnBrk="1" hangingPunct="1">
              <a:spcBef>
                <a:spcPct val="10000"/>
              </a:spcBef>
            </a:pPr>
            <a:endParaRPr lang="en-US" altLang="en-US" sz="4800" dirty="0">
              <a:latin typeface="Avenir Book" pitchFamily="124" charset="0"/>
            </a:endParaRPr>
          </a:p>
        </p:txBody>
      </p:sp>
      <p:sp>
        <p:nvSpPr>
          <p:cNvPr id="14342" name="Text Box 13">
            <a:extLst>
              <a:ext uri="{FF2B5EF4-FFF2-40B4-BE49-F238E27FC236}">
                <a16:creationId xmlns:a16="http://schemas.microsoft.com/office/drawing/2014/main" id="{4B82A97A-7667-F4CC-9FB1-4263240E01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297609" y="4626293"/>
            <a:ext cx="11322604" cy="18326741"/>
          </a:xfrm>
          <a:prstGeom prst="rect">
            <a:avLst/>
          </a:prstGeom>
          <a:solidFill>
            <a:schemeClr val="bg1"/>
          </a:solidFill>
          <a:ln w="38100">
            <a:solidFill>
              <a:srgbClr val="000000"/>
            </a:solidFill>
            <a:round/>
            <a:headEnd/>
            <a:tailEnd/>
          </a:ln>
        </p:spPr>
        <p:txBody>
          <a:bodyPr lIns="914400" tIns="457200" rIns="914400" bIns="914400"/>
          <a:lstStyle>
            <a:lvl1pPr eaLnBrk="0" hangingPunct="0">
              <a:tabLst>
                <a:tab pos="635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tabLst>
                <a:tab pos="635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tabLst>
                <a:tab pos="635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tabLst>
                <a:tab pos="635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tabLst>
                <a:tab pos="635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635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635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635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635000" algn="l"/>
              </a:tabLs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4800" b="1" dirty="0">
                <a:solidFill>
                  <a:srgbClr val="000000"/>
                </a:solidFill>
                <a:latin typeface="Avenir Heavy" pitchFamily="124" charset="0"/>
              </a:rPr>
              <a:t>				</a:t>
            </a:r>
          </a:p>
          <a:p>
            <a:pPr eaLnBrk="1" hangingPunct="1">
              <a:spcBef>
                <a:spcPct val="50000"/>
              </a:spcBef>
            </a:pPr>
            <a:endParaRPr lang="en-US" altLang="ja-JP" sz="4800" dirty="0">
              <a:latin typeface="Avenir Book" pitchFamily="124" charset="0"/>
            </a:endParaRPr>
          </a:p>
        </p:txBody>
      </p:sp>
      <p:sp>
        <p:nvSpPr>
          <p:cNvPr id="3" name="Rectangle 180">
            <a:extLst>
              <a:ext uri="{FF2B5EF4-FFF2-40B4-BE49-F238E27FC236}">
                <a16:creationId xmlns:a16="http://schemas.microsoft.com/office/drawing/2014/main" id="{A2A61766-3A84-10AE-1C65-BAEC4275D0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6938" y="837921"/>
            <a:ext cx="49450625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sz="8000" b="1" u="sng" dirty="0">
                <a:ln>
                  <a:solidFill>
                    <a:schemeClr val="bg1"/>
                  </a:solidFill>
                </a:ln>
                <a:latin typeface="Avenir Heavy"/>
                <a:ea typeface="ＭＳ Ｐゴシック" charset="0"/>
                <a:cs typeface="Avenir Heavy"/>
              </a:rPr>
              <a:t>Supervision of student social workers: </a:t>
            </a:r>
          </a:p>
          <a:p>
            <a:pPr algn="ctr">
              <a:lnSpc>
                <a:spcPct val="90000"/>
              </a:lnSpc>
              <a:defRPr/>
            </a:pPr>
            <a:r>
              <a:rPr lang="en-US" sz="8000" b="1" u="sng" dirty="0">
                <a:ln>
                  <a:solidFill>
                    <a:schemeClr val="bg1"/>
                  </a:solidFill>
                </a:ln>
                <a:latin typeface="Avenir Heavy"/>
                <a:ea typeface="ＭＳ Ｐゴシック" charset="0"/>
                <a:cs typeface="Avenir Heavy"/>
              </a:rPr>
              <a:t>Is it an effective tool for assessing and </a:t>
            </a:r>
          </a:p>
          <a:p>
            <a:pPr algn="ctr">
              <a:lnSpc>
                <a:spcPct val="90000"/>
              </a:lnSpc>
              <a:defRPr/>
            </a:pPr>
            <a:r>
              <a:rPr lang="en-US" sz="8000" b="1" u="sng" dirty="0">
                <a:ln>
                  <a:solidFill>
                    <a:schemeClr val="bg1"/>
                  </a:solidFill>
                </a:ln>
                <a:latin typeface="Avenir Heavy"/>
                <a:ea typeface="ＭＳ Ｐゴシック" charset="0"/>
                <a:cs typeface="Avenir Heavy"/>
              </a:rPr>
              <a:t>aiding learning?</a:t>
            </a:r>
          </a:p>
        </p:txBody>
      </p:sp>
      <p:sp>
        <p:nvSpPr>
          <p:cNvPr id="14345" name="Text Box 16">
            <a:extLst>
              <a:ext uri="{FF2B5EF4-FFF2-40B4-BE49-F238E27FC236}">
                <a16:creationId xmlns:a16="http://schemas.microsoft.com/office/drawing/2014/main" id="{0B67A8C6-3559-51A9-D010-6DFEB83B67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524" y="24700077"/>
            <a:ext cx="18064360" cy="6566099"/>
          </a:xfrm>
          <a:prstGeom prst="rect">
            <a:avLst/>
          </a:prstGeom>
          <a:solidFill>
            <a:schemeClr val="bg1"/>
          </a:solidFill>
          <a:ln w="38100">
            <a:solidFill>
              <a:srgbClr val="000000"/>
            </a:solidFill>
            <a:round/>
            <a:headEnd/>
            <a:tailEnd/>
          </a:ln>
        </p:spPr>
        <p:txBody>
          <a:bodyPr lIns="914400" tIns="457200" rIns="914400" bIns="914400"/>
          <a:lstStyle>
            <a:lvl1pPr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6000" dirty="0">
                <a:solidFill>
                  <a:srgbClr val="004080"/>
                </a:solidFill>
                <a:latin typeface="Avenir Book" pitchFamily="124" charset="0"/>
              </a:rPr>
              <a:t>6) Reflection on My own learning: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6000" dirty="0">
                <a:solidFill>
                  <a:srgbClr val="004080"/>
                </a:solidFill>
                <a:latin typeface="Avenir Book" pitchFamily="124" charset="0"/>
              </a:rPr>
              <a:t>Proforma will keep my on track like a lesson plan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6000" dirty="0">
                <a:solidFill>
                  <a:srgbClr val="004080"/>
                </a:solidFill>
                <a:latin typeface="Avenir Book" pitchFamily="124" charset="0"/>
              </a:rPr>
              <a:t>Encourage self-directed learning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6000" dirty="0">
                <a:solidFill>
                  <a:srgbClr val="004080"/>
                </a:solidFill>
                <a:latin typeface="Avenir Book" pitchFamily="124" charset="0"/>
              </a:rPr>
              <a:t>I can learn from students as well as them learning from me= respectful collaborative space. </a:t>
            </a:r>
          </a:p>
        </p:txBody>
      </p:sp>
      <p:sp>
        <p:nvSpPr>
          <p:cNvPr id="14346" name="Text Box 15">
            <a:extLst>
              <a:ext uri="{FF2B5EF4-FFF2-40B4-BE49-F238E27FC236}">
                <a16:creationId xmlns:a16="http://schemas.microsoft.com/office/drawing/2014/main" id="{6541D88A-4E2F-09EE-6D4E-E8DBF19D62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8214" y="16995624"/>
            <a:ext cx="11370447" cy="567318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00"/>
            </a:solidFill>
            <a:round/>
            <a:headEnd/>
            <a:tailEnd/>
          </a:ln>
        </p:spPr>
        <p:txBody>
          <a:bodyPr lIns="914400" tIns="457200" rIns="914400" bIns="914400"/>
          <a:lstStyle>
            <a:lvl1pPr marL="500063" indent="-500063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4400" b="1" dirty="0">
                <a:solidFill>
                  <a:srgbClr val="000000"/>
                </a:solidFill>
                <a:latin typeface="Avenir Heavy" pitchFamily="124" charset="0"/>
              </a:rPr>
              <a:t>7) References </a:t>
            </a:r>
          </a:p>
          <a:p>
            <a:pPr eaLnBrk="1" hangingPunct="1">
              <a:spcBef>
                <a:spcPct val="50000"/>
              </a:spcBef>
            </a:pPr>
            <a:r>
              <a:rPr lang="en-GB" sz="1100" kern="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Brodie, I., &amp; Williams, V. (2013) ‘Lifting the Lid: Perspectives on and Activity within Student Supervision,’ </a:t>
            </a:r>
            <a:r>
              <a:rPr lang="en-GB" sz="1100" i="1" kern="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Social Work Education</a:t>
            </a:r>
            <a:r>
              <a:rPr lang="en-GB" sz="1100" kern="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 32:4, pp. 506-522. Available at:  DOI: </a:t>
            </a:r>
            <a:r>
              <a:rPr lang="en-GB" sz="1100" u="sng" kern="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3"/>
              </a:rPr>
              <a:t>10.1080/02615479.2012.678826</a:t>
            </a:r>
            <a:r>
              <a:rPr lang="en-GB" sz="1100" kern="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100" u="sng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Full article: Lifting the Lid: Perspectives on and Activity within Student Supervision (tandfonline.com)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25.2.24)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sz="1100" kern="100" dirty="0" err="1">
                <a:solidFill>
                  <a:srgbClr val="2A2A2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Cleak</a:t>
            </a:r>
            <a:r>
              <a:rPr lang="en-GB" sz="1100" kern="100" dirty="0">
                <a:solidFill>
                  <a:srgbClr val="2A2A2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H., Roulston, A., </a:t>
            </a:r>
            <a:r>
              <a:rPr lang="en-GB" sz="1100" kern="100" dirty="0" err="1">
                <a:solidFill>
                  <a:srgbClr val="2A2A2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Vreugdenhil</a:t>
            </a:r>
            <a:r>
              <a:rPr lang="en-GB" sz="1100" kern="100" dirty="0">
                <a:solidFill>
                  <a:srgbClr val="2A2A2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(2016) ‘The Inside Story: A Survey of Social Work Students' Supervision and Learning Opportunities on Placement,’ </a:t>
            </a:r>
            <a:r>
              <a:rPr lang="en-GB" sz="1100" i="1" kern="100" dirty="0">
                <a:solidFill>
                  <a:srgbClr val="2A2A2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British Journal of Social Work</a:t>
            </a:r>
            <a:r>
              <a:rPr lang="en-GB" sz="1100" kern="100" dirty="0">
                <a:solidFill>
                  <a:srgbClr val="2A2A2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Volume 46, Issue 7, Pages 2033–2050. Available at:  </a:t>
            </a:r>
            <a:r>
              <a:rPr lang="en-GB" sz="1100" u="sng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https://doi.org/10.1093/bjsw/bcv117 Accessed 26.2.24</a:t>
            </a:r>
            <a:r>
              <a:rPr lang="en-GB" sz="1100" u="sng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100" u="none" strike="noStrike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29.2.24)</a:t>
            </a:r>
            <a:endParaRPr lang="en-US" altLang="en-US" sz="1100" b="1" dirty="0">
              <a:solidFill>
                <a:srgbClr val="000000"/>
              </a:solidFill>
              <a:latin typeface="Avenir Heavy" pitchFamily="12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sz="1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Dewey, J. (1933) How We Think: A Restatement of the Relation of Reflective Thinking to the Educative Process. Boston, MA: DC Heath &amp; Co Publishers.</a:t>
            </a:r>
          </a:p>
          <a:p>
            <a:pPr eaLnBrk="1" hangingPunct="1">
              <a:spcBef>
                <a:spcPct val="50000"/>
              </a:spcBef>
            </a:pPr>
            <a:r>
              <a:rPr lang="en-GB" sz="1100" kern="1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Ketner, M., Cooper-</a:t>
            </a:r>
            <a:r>
              <a:rPr lang="en-GB" sz="1100" kern="100" dirty="0" err="1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Bolinskey</a:t>
            </a:r>
            <a:r>
              <a:rPr lang="en-GB" sz="1100" kern="1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D., </a:t>
            </a:r>
            <a:r>
              <a:rPr lang="en-GB" sz="1100" kern="100" dirty="0" err="1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VanCleave</a:t>
            </a:r>
            <a:r>
              <a:rPr lang="en-GB" sz="1100" kern="1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 (2017) </a:t>
            </a:r>
            <a:r>
              <a:rPr lang="en-GB" sz="1100" i="1" kern="1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Meaning and Value of supervision in Social Work Field Education,</a:t>
            </a:r>
            <a:r>
              <a:rPr lang="en-GB" sz="1100" kern="1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Field Educator, Simmons School of Social Work: Volume 7.2. Available at: </a:t>
            </a:r>
            <a:r>
              <a:rPr lang="en-GB" sz="1100" u="sng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The Meaning and Value of Supervision in Social Work Field Education : Field Educator (simmons.edu)</a:t>
            </a:r>
            <a:r>
              <a:rPr lang="en-GB" sz="1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2.3.24)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sz="1100" dirty="0">
                <a:hlinkClick r:id="rId7"/>
              </a:rPr>
              <a:t>Maslow’s hierarchy of needs Image available at: 4136760-article-what-is-maslows-hierarchy-of-needs-5a97179aeb97de003668392e.png (1500×1000) (verywellmind.com)</a:t>
            </a:r>
            <a:endParaRPr lang="en-US" altLang="en-US" sz="1100" b="1" dirty="0">
              <a:solidFill>
                <a:srgbClr val="000000"/>
              </a:solidFill>
              <a:latin typeface="Avenir Heavy" pitchFamily="124" charset="0"/>
            </a:endParaRPr>
          </a:p>
          <a:p>
            <a:pPr eaLnBrk="1" hangingPunct="1">
              <a:spcBef>
                <a:spcPts val="1200"/>
              </a:spcBef>
            </a:pPr>
            <a:r>
              <a:rPr lang="en-GB" sz="1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Maslow, A. (1943)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1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Theory of Human Motivation. Originally Published in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11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Psychological Review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50, 370-396. </a:t>
            </a:r>
            <a:r>
              <a:rPr lang="en-GB" sz="1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100" u="sng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/>
              </a:rPr>
              <a:t>Classics in the History of Psychology -- A. H. Maslow (1943) A Theory of Human Motivation (yorku.ca)</a:t>
            </a:r>
            <a:r>
              <a:rPr lang="en-GB" sz="1100" u="sng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100" u="none" strike="noStrike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1.3.24)</a:t>
            </a:r>
          </a:p>
          <a:p>
            <a:pPr eaLnBrk="1" hangingPunct="1">
              <a:spcBef>
                <a:spcPts val="1200"/>
              </a:spcBef>
            </a:pPr>
            <a:r>
              <a:rPr lang="en-GB" sz="1100" u="none" strike="noStrike" kern="100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Mcdonough</a:t>
            </a:r>
            <a:r>
              <a:rPr lang="en-GB" sz="1100" u="none" strike="noStrike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 (2019) </a:t>
            </a:r>
            <a:r>
              <a:rPr lang="en-GB" sz="1100" b="0" i="0" dirty="0">
                <a:solidFill>
                  <a:srgbClr val="E4792B"/>
                </a:solidFill>
                <a:effectLst/>
                <a:latin typeface="HelveticaNeue-Thin"/>
              </a:rPr>
              <a:t>How to get the most out of supervision — and what they don’t tell you in school. Image available at: </a:t>
            </a:r>
            <a:r>
              <a:rPr lang="en-GB" sz="1100" dirty="0">
                <a:hlinkClick r:id="rId9"/>
              </a:rPr>
              <a:t>How to get the most out of supervision — and what they don’t tell you in school | Time2Track Blog</a:t>
            </a:r>
            <a:r>
              <a:rPr lang="en-GB" sz="1100" dirty="0"/>
              <a:t> (Accessed: 16.3.24)</a:t>
            </a:r>
          </a:p>
          <a:p>
            <a:pPr eaLnBrk="1" hangingPunct="1">
              <a:spcBef>
                <a:spcPts val="1200"/>
              </a:spcBef>
            </a:pPr>
            <a:r>
              <a:rPr lang="en-GB" sz="1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Care Wales (2019) Practice Education Guidance for Social Work Degree in Wales. Available at: </a:t>
            </a:r>
            <a:r>
              <a:rPr lang="en-GB" sz="1100" u="sng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/>
              </a:rPr>
              <a:t>Practice-education-guidance-2019-English.pdf (</a:t>
            </a:r>
            <a:r>
              <a:rPr lang="en-GB" sz="1100" u="sng" kern="100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/>
              </a:rPr>
              <a:t>socialcare.wales</a:t>
            </a:r>
            <a:r>
              <a:rPr lang="en-GB" sz="1100" u="sng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/>
              </a:rPr>
              <a:t>)</a:t>
            </a:r>
            <a:r>
              <a:rPr lang="en-GB" sz="1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25.2.24)</a:t>
            </a:r>
            <a:endParaRPr lang="en-GB" sz="1100" u="none" strike="noStrike" kern="100" dirty="0">
              <a:solidFill>
                <a:srgbClr val="0000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spcBef>
                <a:spcPts val="1200"/>
              </a:spcBef>
            </a:pPr>
            <a:r>
              <a:rPr lang="en-GB" sz="1100" kern="18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Turner-Daly, B., Jack, G. (2014) ‘Rhetoric vs. reality in social work supervision: the experiences of a group of child care social workers in England</a:t>
            </a:r>
            <a:r>
              <a:rPr lang="en-GB" sz="1100" i="1" kern="18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.’ Child and Family Social Work.</a:t>
            </a:r>
            <a:r>
              <a:rPr lang="en-GB" sz="1100" kern="1800" dirty="0">
                <a:solidFill>
                  <a:srgbClr val="1C1D1E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11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https://doi org.ezproxy.uwtsd.ac.uk/10.1111/cfs.12191 </a:t>
            </a:r>
            <a:r>
              <a:rPr lang="en-GB" sz="1100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(Accessed: 25.2.24)</a:t>
            </a:r>
            <a:endParaRPr lang="en-GB" sz="1100" dirty="0">
              <a:hlinkClick r:id="rId11"/>
            </a:endParaRPr>
          </a:p>
          <a:p>
            <a:pPr eaLnBrk="1" hangingPunct="1">
              <a:spcBef>
                <a:spcPts val="1200"/>
              </a:spcBef>
            </a:pPr>
            <a:r>
              <a:rPr lang="en-GB" sz="1100" dirty="0">
                <a:hlinkClick r:id="rId11"/>
              </a:rPr>
              <a:t>Wheatley, M (2002) Margaret J. Wheatley: Consumed by Either Fire or Fire (margaretwheatley.com)</a:t>
            </a:r>
            <a:r>
              <a:rPr lang="en-US" altLang="en-US" sz="1100" dirty="0">
                <a:latin typeface="Avenir Book" pitchFamily="124" charset="0"/>
              </a:rPr>
              <a:t>.</a:t>
            </a:r>
          </a:p>
          <a:p>
            <a:pPr eaLnBrk="1" hangingPunct="1"/>
            <a:br>
              <a:rPr lang="en-US" altLang="en-US" sz="2800" dirty="0">
                <a:latin typeface="Avenir Book" pitchFamily="124" charset="0"/>
              </a:rPr>
            </a:br>
            <a:endParaRPr lang="en-US" altLang="en-US" sz="2800" dirty="0">
              <a:latin typeface="Avenir Book" pitchFamily="124" charset="0"/>
            </a:endParaRPr>
          </a:p>
          <a:p>
            <a:pPr eaLnBrk="1" hangingPunct="1">
              <a:spcBef>
                <a:spcPct val="10000"/>
              </a:spcBef>
            </a:pPr>
            <a:endParaRPr lang="en-US" altLang="en-US" sz="2800" dirty="0">
              <a:latin typeface="Avenir Book" pitchFamily="12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52A7F93-63C8-80C5-3A1C-5631D824A841}"/>
              </a:ext>
            </a:extLst>
          </p:cNvPr>
          <p:cNvSpPr txBox="1"/>
          <p:nvPr/>
        </p:nvSpPr>
        <p:spPr>
          <a:xfrm>
            <a:off x="2352675" y="1552575"/>
            <a:ext cx="3151188" cy="17541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3600" dirty="0">
                <a:solidFill>
                  <a:schemeClr val="accent1">
                    <a:lumMod val="90000"/>
                  </a:schemeClr>
                </a:solidFill>
                <a:latin typeface="Avenir Book"/>
                <a:ea typeface="ＭＳ Ｐゴシック" charset="0"/>
                <a:cs typeface="Avenir Book"/>
              </a:rPr>
              <a:t>DO. NOT.</a:t>
            </a:r>
          </a:p>
          <a:p>
            <a:pPr algn="ctr">
              <a:defRPr/>
            </a:pPr>
            <a:r>
              <a:rPr lang="en-US" sz="3600" dirty="0">
                <a:solidFill>
                  <a:schemeClr val="accent1">
                    <a:lumMod val="90000"/>
                  </a:schemeClr>
                </a:solidFill>
                <a:latin typeface="Avenir Book"/>
                <a:ea typeface="ＭＳ Ｐゴシック" charset="0"/>
                <a:cs typeface="Avenir Book"/>
              </a:rPr>
              <a:t>PUT. LOGOS.</a:t>
            </a:r>
          </a:p>
          <a:p>
            <a:pPr algn="ctr">
              <a:defRPr/>
            </a:pPr>
            <a:r>
              <a:rPr lang="en-US" sz="3600" dirty="0">
                <a:solidFill>
                  <a:schemeClr val="accent1">
                    <a:lumMod val="90000"/>
                  </a:schemeClr>
                </a:solidFill>
                <a:latin typeface="Avenir Book"/>
                <a:ea typeface="ＭＳ Ｐゴシック" charset="0"/>
                <a:cs typeface="Avenir Book"/>
              </a:rPr>
              <a:t>HERE.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726F386-29D1-CED7-8FCF-0980A48F48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27546"/>
              </p:ext>
            </p:extLst>
          </p:nvPr>
        </p:nvGraphicFramePr>
        <p:xfrm>
          <a:off x="37831558" y="23637077"/>
          <a:ext cx="12940318" cy="81714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940318">
                  <a:extLst>
                    <a:ext uri="{9D8B030D-6E8A-4147-A177-3AD203B41FA5}">
                      <a16:colId xmlns:a16="http://schemas.microsoft.com/office/drawing/2014/main" val="421465901"/>
                    </a:ext>
                  </a:extLst>
                </a:gridCol>
              </a:tblGrid>
              <a:tr h="79688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4000" kern="100" dirty="0">
                          <a:solidFill>
                            <a:schemeClr val="tx1"/>
                          </a:solidFill>
                          <a:effectLst/>
                        </a:rPr>
                        <a:t>5) Conclusion Proposed Action</a:t>
                      </a:r>
                      <a:endParaRPr lang="en-GB" sz="40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55584745"/>
                  </a:ext>
                </a:extLst>
              </a:tr>
              <a:tr h="79688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4000" kern="100" dirty="0">
                          <a:solidFill>
                            <a:schemeClr val="tx1"/>
                          </a:solidFill>
                          <a:effectLst/>
                        </a:rPr>
                        <a:t>Upskilling training for Practice Educators</a:t>
                      </a:r>
                      <a:endParaRPr lang="en-GB" sz="40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99871082"/>
                  </a:ext>
                </a:extLst>
              </a:tr>
              <a:tr h="109708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4000" kern="100" dirty="0">
                          <a:solidFill>
                            <a:schemeClr val="tx1"/>
                          </a:solidFill>
                          <a:effectLst/>
                        </a:rPr>
                        <a:t>Universities and students to share syllabus content with PE</a:t>
                      </a:r>
                      <a:endParaRPr lang="en-GB" sz="40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01660576"/>
                  </a:ext>
                </a:extLst>
              </a:tr>
              <a:tr h="84834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4000" kern="100" dirty="0">
                          <a:solidFill>
                            <a:schemeClr val="tx1"/>
                          </a:solidFill>
                          <a:effectLst/>
                        </a:rPr>
                        <a:t>Decide on mutual priorities </a:t>
                      </a:r>
                      <a:endParaRPr lang="en-GB" sz="40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67043226"/>
                  </a:ext>
                </a:extLst>
              </a:tr>
              <a:tr h="267306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4000" kern="100" dirty="0">
                          <a:solidFill>
                            <a:schemeClr val="tx1"/>
                          </a:solidFill>
                          <a:effectLst/>
                        </a:rPr>
                        <a:t>PEs should :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4000" kern="100" dirty="0">
                          <a:solidFill>
                            <a:schemeClr val="tx1"/>
                          </a:solidFill>
                          <a:effectLst/>
                        </a:rPr>
                        <a:t>use a range of teaching strategies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4000" kern="100" dirty="0">
                          <a:solidFill>
                            <a:schemeClr val="tx1"/>
                          </a:solidFill>
                          <a:effectLst/>
                        </a:rPr>
                        <a:t>Promote self-directed learning. </a:t>
                      </a:r>
                      <a:endParaRPr lang="en-GB" sz="40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00757769"/>
                  </a:ext>
                </a:extLst>
              </a:tr>
              <a:tr h="178434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4000" kern="100" dirty="0">
                          <a:solidFill>
                            <a:schemeClr val="tx1"/>
                          </a:solidFill>
                          <a:effectLst/>
                        </a:rPr>
                        <a:t>PEs follow prompt questions  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4000" kern="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40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03008846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A3B0121-E421-7740-B349-1ED073E28F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7727855"/>
              </p:ext>
            </p:extLst>
          </p:nvPr>
        </p:nvGraphicFramePr>
        <p:xfrm>
          <a:off x="39927360" y="5455300"/>
          <a:ext cx="10333959" cy="172345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333959">
                  <a:extLst>
                    <a:ext uri="{9D8B030D-6E8A-4147-A177-3AD203B41FA5}">
                      <a16:colId xmlns:a16="http://schemas.microsoft.com/office/drawing/2014/main" val="1034408245"/>
                    </a:ext>
                  </a:extLst>
                </a:gridCol>
              </a:tblGrid>
              <a:tr h="173222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5400" kern="100" dirty="0">
                          <a:solidFill>
                            <a:schemeClr val="tx1"/>
                          </a:solidFill>
                          <a:effectLst/>
                        </a:rPr>
                        <a:t>4) Findings </a:t>
                      </a:r>
                      <a:endParaRPr lang="en-GB" sz="54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99433518"/>
                  </a:ext>
                </a:extLst>
              </a:tr>
              <a:tr h="2538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5400" kern="1200" dirty="0">
                          <a:solidFill>
                            <a:schemeClr val="tx1"/>
                          </a:solidFill>
                          <a:effectLst/>
                        </a:rPr>
                        <a:t>Positive relationship between PE/supervisor and student is vital</a:t>
                      </a:r>
                      <a:endParaRPr lang="en-GB" sz="54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47346650"/>
                  </a:ext>
                </a:extLst>
              </a:tr>
              <a:tr h="24183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5400" kern="1200" dirty="0">
                          <a:solidFill>
                            <a:schemeClr val="tx1"/>
                          </a:solidFill>
                          <a:effectLst/>
                        </a:rPr>
                        <a:t>Collaborative safe space is needed for feedback and reflection which is significant for learning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US" sz="5400" kern="12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5400" kern="1200" dirty="0">
                          <a:solidFill>
                            <a:schemeClr val="tx1"/>
                          </a:solidFill>
                          <a:effectLst/>
                        </a:rPr>
                        <a:t>No consistent set proforma to follow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54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16241725"/>
                  </a:ext>
                </a:extLst>
              </a:tr>
              <a:tr h="43556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5400" kern="1200" dirty="0">
                          <a:solidFill>
                            <a:schemeClr val="tx1"/>
                          </a:solidFill>
                          <a:effectLst/>
                        </a:rPr>
                        <a:t>No clear integration of academic taught content to placement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US" sz="5400" kern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5400" kern="12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Welsh context is over complicated or over simplified</a:t>
                      </a:r>
                      <a:endParaRPr lang="en-GB" sz="54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30926915"/>
                  </a:ext>
                </a:extLst>
              </a:tr>
              <a:tr h="19677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5400" kern="1200" dirty="0">
                          <a:solidFill>
                            <a:schemeClr val="tx1"/>
                          </a:solidFill>
                          <a:effectLst/>
                        </a:rPr>
                        <a:t>Discussion priority and time management is a challenge</a:t>
                      </a:r>
                      <a:endParaRPr lang="en-GB" sz="54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28347099"/>
                  </a:ext>
                </a:extLst>
              </a:tr>
            </a:tbl>
          </a:graphicData>
        </a:graphic>
      </p:graphicFrame>
      <p:sp>
        <p:nvSpPr>
          <p:cNvPr id="8" name="Arrow: Right 7">
            <a:extLst>
              <a:ext uri="{FF2B5EF4-FFF2-40B4-BE49-F238E27FC236}">
                <a16:creationId xmlns:a16="http://schemas.microsoft.com/office/drawing/2014/main" id="{A5FDBB0A-57EC-A54A-FC49-940CAE60BF00}"/>
              </a:ext>
            </a:extLst>
          </p:cNvPr>
          <p:cNvSpPr/>
          <p:nvPr/>
        </p:nvSpPr>
        <p:spPr>
          <a:xfrm>
            <a:off x="10764838" y="5455300"/>
            <a:ext cx="6103467" cy="2951617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dirty="0"/>
              <a:t>2) Literature </a:t>
            </a:r>
            <a:r>
              <a:rPr lang="en-GB" sz="4000" dirty="0">
                <a:solidFill>
                  <a:schemeClr val="tx1"/>
                </a:solidFill>
              </a:rPr>
              <a:t>Themes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F04FD16-39F5-0E43-B1D2-288AA91C92E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38608" y="911374"/>
            <a:ext cx="8042295" cy="49968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BA6E0C9-6B6F-F5FB-881D-B5567D736DA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9720110" y="24700077"/>
            <a:ext cx="8710936" cy="5409950"/>
          </a:xfrm>
          <a:prstGeom prst="rect">
            <a:avLst/>
          </a:prstGeom>
        </p:spPr>
      </p:pic>
      <p:pic>
        <p:nvPicPr>
          <p:cNvPr id="1026" name="Picture 2" descr="Maslow's Hierarchy of Needs">
            <a:extLst>
              <a:ext uri="{FF2B5EF4-FFF2-40B4-BE49-F238E27FC236}">
                <a16:creationId xmlns:a16="http://schemas.microsoft.com/office/drawing/2014/main" id="{85271DE6-D1C4-7876-82E9-26C5140D95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37680" y="25077055"/>
            <a:ext cx="6829939" cy="4553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476602D-A4A5-7A3D-3CDF-24568EA74EF0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0473870" y="6749904"/>
            <a:ext cx="5956205" cy="5151614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5D33934-6A5D-E239-11C9-5318483A77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907099"/>
              </p:ext>
            </p:extLst>
          </p:nvPr>
        </p:nvGraphicFramePr>
        <p:xfrm>
          <a:off x="17080929" y="5455300"/>
          <a:ext cx="9596303" cy="173323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596303">
                  <a:extLst>
                    <a:ext uri="{9D8B030D-6E8A-4147-A177-3AD203B41FA5}">
                      <a16:colId xmlns:a16="http://schemas.microsoft.com/office/drawing/2014/main" val="3886620789"/>
                    </a:ext>
                  </a:extLst>
                </a:gridCol>
              </a:tblGrid>
              <a:tr h="252069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4800" kern="100" dirty="0">
                          <a:solidFill>
                            <a:schemeClr val="tx1"/>
                          </a:solidFill>
                          <a:effectLst/>
                        </a:rPr>
                        <a:t>2) Literature themes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4800" kern="100" dirty="0">
                          <a:solidFill>
                            <a:schemeClr val="tx1"/>
                          </a:solidFill>
                          <a:effectLst/>
                        </a:rPr>
                        <a:t>4x main studies and other articles considered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England, Turner-Daly and Jack (2014) = England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Cleak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 Roulston, and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Vreugdenhil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(2016) = Northern Ireland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Brodie and Williams (2012)= Scotland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Ketner, Cooper-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Bolinskey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VanCleave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(2017) = America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617788045"/>
                  </a:ext>
                </a:extLst>
              </a:tr>
              <a:tr h="142445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4800" kern="100">
                          <a:solidFill>
                            <a:schemeClr val="tx1"/>
                          </a:solidFill>
                          <a:effectLst/>
                        </a:rPr>
                        <a:t>Need for safe space for collaborative discussion</a:t>
                      </a:r>
                      <a:endParaRPr lang="en-GB" sz="4800" kern="1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903340010"/>
                  </a:ext>
                </a:extLst>
              </a:tr>
              <a:tr h="16151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4800" kern="100">
                          <a:solidFill>
                            <a:schemeClr val="tx1"/>
                          </a:solidFill>
                          <a:effectLst/>
                        </a:rPr>
                        <a:t>Positive relationship between PE and student is essential</a:t>
                      </a:r>
                      <a:endParaRPr lang="en-GB" sz="4800" kern="1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2611633840"/>
                  </a:ext>
                </a:extLst>
              </a:tr>
              <a:tr h="11407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4800" kern="100">
                          <a:solidFill>
                            <a:schemeClr val="tx1"/>
                          </a:solidFill>
                          <a:effectLst/>
                        </a:rPr>
                        <a:t>Constructive feedback is needed </a:t>
                      </a:r>
                      <a:endParaRPr lang="en-GB" sz="4800" kern="1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3697180161"/>
                  </a:ext>
                </a:extLst>
              </a:tr>
              <a:tr h="8625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4800" kern="100" dirty="0">
                          <a:solidFill>
                            <a:schemeClr val="tx1"/>
                          </a:solidFill>
                          <a:effectLst/>
                        </a:rPr>
                        <a:t>Reflection</a:t>
                      </a:r>
                      <a:endParaRPr lang="en-GB" sz="48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257008363"/>
                  </a:ext>
                </a:extLst>
              </a:tr>
              <a:tr h="17904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4800" kern="100" dirty="0">
                          <a:solidFill>
                            <a:schemeClr val="tx1"/>
                          </a:solidFill>
                          <a:effectLst/>
                        </a:rPr>
                        <a:t>Variety of strategies enhance learning</a:t>
                      </a:r>
                      <a:endParaRPr lang="en-GB" sz="48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3242875189"/>
                  </a:ext>
                </a:extLst>
              </a:tr>
              <a:tr h="56025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4800" kern="100" dirty="0">
                          <a:solidFill>
                            <a:schemeClr val="tx1"/>
                          </a:solidFill>
                          <a:effectLst/>
                        </a:rPr>
                        <a:t>Gaps in literature: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4800" kern="100" dirty="0">
                          <a:solidFill>
                            <a:schemeClr val="tx1"/>
                          </a:solidFill>
                          <a:effectLst/>
                        </a:rPr>
                        <a:t>No consideration of Wales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4800" kern="100" dirty="0">
                          <a:solidFill>
                            <a:schemeClr val="tx1"/>
                          </a:solidFill>
                          <a:effectLst/>
                        </a:rPr>
                        <a:t>small samples,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4800" kern="100" dirty="0">
                          <a:solidFill>
                            <a:schemeClr val="tx1"/>
                          </a:solidFill>
                          <a:effectLst/>
                        </a:rPr>
                        <a:t>not all research completed with students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4800" kern="100" dirty="0">
                          <a:solidFill>
                            <a:schemeClr val="tx1"/>
                          </a:solidFill>
                          <a:effectLst/>
                        </a:rPr>
                        <a:t>no focus on agenda items.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4800" kern="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48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65739489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6988A3CE-1473-2056-A8B0-A330A0701E8C}"/>
              </a:ext>
            </a:extLst>
          </p:cNvPr>
          <p:cNvSpPr txBox="1"/>
          <p:nvPr/>
        </p:nvSpPr>
        <p:spPr>
          <a:xfrm>
            <a:off x="39964659" y="976421"/>
            <a:ext cx="1034480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/>
              <a:t>Researcher: Nia Edy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A0100D76-9B3B-4B0B-0E36-3FFF2CF737CF}"/>
              </a:ext>
            </a:extLst>
          </p:cNvPr>
          <p:cNvSpPr/>
          <p:nvPr/>
        </p:nvSpPr>
        <p:spPr>
          <a:xfrm>
            <a:off x="25823786" y="5244605"/>
            <a:ext cx="3213796" cy="295017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/>
              <a:t>3) methodology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FB9AC932-09B7-915B-FC71-419FEF94E0EC}"/>
              </a:ext>
            </a:extLst>
          </p:cNvPr>
          <p:cNvSpPr/>
          <p:nvPr/>
        </p:nvSpPr>
        <p:spPr>
          <a:xfrm>
            <a:off x="36713565" y="4585841"/>
            <a:ext cx="3213796" cy="3608934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dirty="0"/>
              <a:t>4) Research findings</a:t>
            </a: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12237723-B8B8-EE31-3513-F14947C9DCAB}"/>
              </a:ext>
            </a:extLst>
          </p:cNvPr>
          <p:cNvSpPr/>
          <p:nvPr/>
        </p:nvSpPr>
        <p:spPr>
          <a:xfrm rot="5400000">
            <a:off x="47842060" y="21151708"/>
            <a:ext cx="3213796" cy="2592592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/>
              <a:t>5) conclusion</a:t>
            </a:r>
          </a:p>
        </p:txBody>
      </p:sp>
      <p:sp>
        <p:nvSpPr>
          <p:cNvPr id="18" name="Arrow: Left 17">
            <a:extLst>
              <a:ext uri="{FF2B5EF4-FFF2-40B4-BE49-F238E27FC236}">
                <a16:creationId xmlns:a16="http://schemas.microsoft.com/office/drawing/2014/main" id="{7912B716-2215-92DD-76AE-1374C1838EC7}"/>
              </a:ext>
            </a:extLst>
          </p:cNvPr>
          <p:cNvSpPr/>
          <p:nvPr/>
        </p:nvSpPr>
        <p:spPr>
          <a:xfrm>
            <a:off x="18498884" y="30228669"/>
            <a:ext cx="18540846" cy="1405021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/>
              <a:t>6) Reflection</a:t>
            </a:r>
          </a:p>
        </p:txBody>
      </p:sp>
      <p:sp>
        <p:nvSpPr>
          <p:cNvPr id="20" name="Arrow: Left 19">
            <a:extLst>
              <a:ext uri="{FF2B5EF4-FFF2-40B4-BE49-F238E27FC236}">
                <a16:creationId xmlns:a16="http://schemas.microsoft.com/office/drawing/2014/main" id="{B612DD46-598A-1DD8-8CDB-0050433FE6A6}"/>
              </a:ext>
            </a:extLst>
          </p:cNvPr>
          <p:cNvSpPr/>
          <p:nvPr/>
        </p:nvSpPr>
        <p:spPr>
          <a:xfrm rot="5400000">
            <a:off x="8867802" y="22547517"/>
            <a:ext cx="2895996" cy="2163084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600" dirty="0"/>
              <a:t>7) References</a:t>
            </a:r>
          </a:p>
        </p:txBody>
      </p:sp>
      <p:pic>
        <p:nvPicPr>
          <p:cNvPr id="5" name="Picture 2" descr="John Dewey - Wikipedia">
            <a:extLst>
              <a:ext uri="{FF2B5EF4-FFF2-40B4-BE49-F238E27FC236}">
                <a16:creationId xmlns:a16="http://schemas.microsoft.com/office/drawing/2014/main" id="{31F397D4-EF76-299C-9154-5ED67E589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70084" y="24822232"/>
            <a:ext cx="1828800" cy="249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7027</TotalTime>
  <Words>921</Words>
  <Application>Microsoft Office PowerPoint</Application>
  <PresentationFormat>Custom</PresentationFormat>
  <Paragraphs>96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1" baseType="lpstr">
      <vt:lpstr>ＭＳ Ｐゴシック</vt:lpstr>
      <vt:lpstr>Arial</vt:lpstr>
      <vt:lpstr>Avenir Book</vt:lpstr>
      <vt:lpstr>Avenir Heavy</vt:lpstr>
      <vt:lpstr>Calibri</vt:lpstr>
      <vt:lpstr>Calibri Light</vt:lpstr>
      <vt:lpstr>HelveticaNeue-Thin</vt:lpstr>
      <vt:lpstr>Ink Free</vt:lpstr>
      <vt:lpstr>Symbol</vt:lpstr>
      <vt:lpstr>Office Theme</vt:lpstr>
      <vt:lpstr>PowerPoint Presentation</vt:lpstr>
    </vt:vector>
  </TitlesOfParts>
  <Manager/>
  <Company/>
  <LinksUpToDate>false</LinksUpToDate>
  <SharedDoc>false</SharedDoc>
  <HyperlinkBase>https://colinpurrington.com/tips/poster-design</HyperlinkBase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Horizontal conference poster template</dc:title>
  <dc:subject>conference poster</dc:subject>
  <dc:creator>Colin Purrington</dc:creator>
  <cp:keywords>poster, conference, session, meeting, symposium, research, presentation</cp:keywords>
  <dc:description>Copyright Colin Purrington 2019</dc:description>
  <cp:lastModifiedBy>Erin Edy</cp:lastModifiedBy>
  <cp:revision>593</cp:revision>
  <cp:lastPrinted>2011-10-30T12:54:45Z</cp:lastPrinted>
  <dcterms:created xsi:type="dcterms:W3CDTF">2012-06-12T14:08:55Z</dcterms:created>
  <dcterms:modified xsi:type="dcterms:W3CDTF">2024-03-20T20:48:32Z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wner">
    <vt:lpwstr>Colin Purrington</vt:lpwstr>
  </property>
</Properties>
</file>