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5" r:id="rId3"/>
    <p:sldId id="257" r:id="rId4"/>
    <p:sldId id="258" r:id="rId5"/>
    <p:sldId id="259" r:id="rId6"/>
    <p:sldId id="260" r:id="rId7"/>
    <p:sldId id="261" r:id="rId8"/>
    <p:sldId id="262" r:id="rId9"/>
    <p:sldId id="263" r:id="rId10"/>
    <p:sldId id="264" r:id="rId11"/>
    <p:sldId id="266" r:id="rId12"/>
    <p:sldId id="267"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88" d="100"/>
          <a:sy n="88" d="100"/>
        </p:scale>
        <p:origin x="-876" y="-96"/>
      </p:cViewPr>
      <p:guideLst>
        <p:guide orient="horz" pos="162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A49982-0C84-4D5D-A941-C28F8C268327}" type="datetimeFigureOut">
              <a:rPr lang="en-US" smtClean="0"/>
              <a:t>24-May-23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B6FDF0-D5C6-4869-B7CF-D860082E35C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dirty="0" smtClean="0">
                <a:solidFill>
                  <a:schemeClr val="tx1"/>
                </a:solidFill>
                <a:latin typeface="Times New Roman" pitchFamily="18" charset="0"/>
                <a:ea typeface="+mn-ea"/>
                <a:cs typeface="Times New Roman" pitchFamily="18" charset="0"/>
              </a:rPr>
              <a:t>This presentation will focus on a brief overview of Waldorf Astoria hotels and resorts under Hilton Hotel Group along with its main consumers. The discussion will continue based on the nature, scope, and role of guest service and facilities provided by Waldorf Astoria hotels and resorts to their guests. Importance of guest service and facilities will be discussed in general along with the importance of hospitality and the way hotels meet expectations. </a:t>
            </a: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noProof="0" dirty="0" smtClean="0">
                <a:solidFill>
                  <a:schemeClr val="tx1"/>
                </a:solidFill>
                <a:latin typeface="Times New Roman" pitchFamily="18" charset="0"/>
                <a:ea typeface="+mn-ea"/>
                <a:cs typeface="Times New Roman" pitchFamily="18" charset="0"/>
              </a:rPr>
              <a:t>Hilton Group owns 19 luxurious brands, who serve customers with the best facilities. Waldorf Astoria Hotels and Resorts is one of the luxurious brands under Hilton Hotel Group and the brand creates a unique sense of place for the guests through their commitment towards excellent personal services as well as culinary expertise in different locations around the world such as Chicago, Maldives, Las Vegas, Arizona, Dubai and many more. Most of the properties are located in the U.S; followed by Asia Pacific. Guests who choose the hotel brand can easily avail the comfort of a private home and their legendary service starting from their booking. </a:t>
            </a:r>
          </a:p>
          <a:p>
            <a:pPr algn="just">
              <a:lnSpc>
                <a:spcPct val="150000"/>
              </a:lnSpc>
            </a:pPr>
            <a:r>
              <a:rPr lang="en-GB" sz="1200" kern="1200" noProof="0" dirty="0" smtClean="0">
                <a:solidFill>
                  <a:schemeClr val="tx1"/>
                </a:solidFill>
                <a:latin typeface="Times New Roman" pitchFamily="18" charset="0"/>
                <a:ea typeface="+mn-ea"/>
                <a:cs typeface="Times New Roman" pitchFamily="18" charset="0"/>
              </a:rPr>
              <a:t>Main consumers of this hotel brand are millennial, generation X and the growing affluent female market; who seeks to experience an ever-elusive sense place during their stay. </a:t>
            </a: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dirty="0" smtClean="0">
                <a:solidFill>
                  <a:schemeClr val="tx1"/>
                </a:solidFill>
                <a:latin typeface="Times New Roman" pitchFamily="18" charset="0"/>
                <a:ea typeface="+mn-ea"/>
                <a:cs typeface="Times New Roman" pitchFamily="18" charset="0"/>
              </a:rPr>
              <a:t>The welcoming nature of the personal Concierge at the hotel is the most satisfying thing ever for any guest. They even note down guest’s personal preferences and arrange rooms and services according to their specifications. A guest can get excellent assistance from staff to design a perfect stay at any location around the world. For a guest, the most attractive feature of this hotel brand is its personalised services. A customer can easily check in to Waldorf Astoria from Hilton’s app, then choose their preferred rooms, and walk straight to their door with zero contact. In general, Guests can earn points and free coupons at every stay and head towards a free night stay at Waldorf Astoria.</a:t>
            </a: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noProof="0" dirty="0" smtClean="0">
                <a:solidFill>
                  <a:schemeClr val="tx1"/>
                </a:solidFill>
                <a:latin typeface="Times New Roman" pitchFamily="18" charset="0"/>
                <a:ea typeface="+mn-ea"/>
                <a:cs typeface="Times New Roman" pitchFamily="18" charset="0"/>
              </a:rPr>
              <a:t>The residences provided by Waldorf Astoria to their guests are a balance between all the modern comforts and Art Deco opulence. This classic grandeur inspired designs and services help the guest to feel extraordinary every day. As per mentioned earlier, one of the major guest services and facilities of this hotel brand is its Luxurious spas, that offers guests relaxing treatments with pleasure of iconic surroundings. Another advantage is, kids under 5 can avail food for free of cost. The hotel can be booked for grand wedding arrangements starting from “lush garden parties” to “grand ballroom dinners” along with a globally inspired food menu made by “Michelin-Starred chefs”. </a:t>
            </a: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dirty="0" smtClean="0">
                <a:solidFill>
                  <a:schemeClr val="tx1"/>
                </a:solidFill>
                <a:latin typeface="Times New Roman" pitchFamily="18" charset="0"/>
                <a:ea typeface="+mn-ea"/>
                <a:cs typeface="Times New Roman" pitchFamily="18" charset="0"/>
              </a:rPr>
              <a:t>Guests can avail breakfast-included package; which consists of delicious daily breakfast for two guests. Apart from this, the hotel staff made the departure also a memorable experience for their guests.  They offer complimentary backpacking as a token of love, and ensure swift check out without any hassle. Moreover, they collaborated with the highest quality brand to organize every detail of a guest’s stay from take-off to takedown. Kind and loving gestures of staff help guests to return to Waldorf Astoria.</a:t>
            </a: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dirty="0" smtClean="0">
                <a:solidFill>
                  <a:schemeClr val="tx1"/>
                </a:solidFill>
                <a:latin typeface="Times New Roman" pitchFamily="18" charset="0"/>
                <a:ea typeface="+mn-ea"/>
                <a:cs typeface="Times New Roman" pitchFamily="18" charset="0"/>
              </a:rPr>
              <a:t>As per article, the recent COVID-19 pandemic has affected the hotel industry to a large margin. After COVID, the hotel sector is working hard to maintain safety standards and restructuring of service operations to sustain in the competitive market. The Hotels sector is trying to set a new standard to meet customer’s demand and adjust to different new offers for retaining customers and responding to their needs as early as possible. In the service sector, service quality has a direct influence on customer’s loyalty. According to theory of reasoned behavior, the behavioral intentions of guest service staff at hotels influences guest's perception towards the hotel and their loyalty.  </a:t>
            </a: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200" kern="1200" noProof="0" dirty="0" smtClean="0">
                <a:solidFill>
                  <a:schemeClr val="tx1"/>
                </a:solidFill>
                <a:latin typeface="Times New Roman" pitchFamily="18" charset="0"/>
                <a:ea typeface="+mn-ea"/>
                <a:cs typeface="Times New Roman" pitchFamily="18" charset="0"/>
              </a:rPr>
              <a:t>Hospitality industry is significantly a people industry, where people are the heart of the business. Hospital means offering generous welcoming behaviour, food service and entertainment to the guests and hotel staff are responsible for it. Excellent Hospitality service is important for hotels to ensure that they earn loyal customers. Most of the hotels including Waldorf Astoria deliver high quality service, professional behavior, empathy, trust and transparency to their guests from booking to departure to meet expectations.</a:t>
            </a: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noProof="0" dirty="0" smtClean="0">
                <a:solidFill>
                  <a:schemeClr val="tx1"/>
                </a:solidFill>
                <a:latin typeface="Times New Roman" pitchFamily="18" charset="0"/>
                <a:ea typeface="+mn-ea"/>
                <a:cs typeface="Times New Roman" pitchFamily="18" charset="0"/>
              </a:rPr>
              <a:t>The hotel brand is open for guests in different occasions such as weddings and gives facilities of luxurious spa, resorts and delicious food. Behaviour of hotel staff towards customers is extremely important for their retention rate and customer loyalty; which is excellent at Waldorf Astoria. Empathy, trust and transparency, high quality service, and professional behavior are key elements of staff and guest relationship. </a:t>
            </a:r>
          </a:p>
          <a:p>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a:t>
            </a:r>
            <a:endParaRPr lang="en-US"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DB6FDF0-D5C6-4869-B7CF-D860082E35CD}"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7819"/>
            <a:ext cx="7772400" cy="1102519"/>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85B99BF-E9F8-48D0-B99A-FB461C59BE7B}" type="datetimeFigureOut">
              <a:rPr lang="en-US" smtClean="0"/>
              <a:t>24-May-23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85B99BF-E9F8-48D0-B99A-FB461C59BE7B}" type="datetimeFigureOut">
              <a:rPr lang="en-US" smtClean="0"/>
              <a:t>24-May-23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85B99BF-E9F8-48D0-B99A-FB461C59BE7B}" type="datetimeFigureOut">
              <a:rPr lang="en-US" smtClean="0"/>
              <a:t>24-May-23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85B99BF-E9F8-48D0-B99A-FB461C59BE7B}" type="datetimeFigureOut">
              <a:rPr lang="en-US" smtClean="0"/>
              <a:t>24-May-23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85B99BF-E9F8-48D0-B99A-FB461C59BE7B}" type="datetimeFigureOut">
              <a:rPr lang="en-US" smtClean="0"/>
              <a:t>24-May-23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85B99BF-E9F8-48D0-B99A-FB461C59BE7B}" type="datetimeFigureOut">
              <a:rPr lang="en-US" smtClean="0"/>
              <a:t>24-May-23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5B99BF-E9F8-48D0-B99A-FB461C59BE7B}" type="datetimeFigureOut">
              <a:rPr lang="en-US" smtClean="0"/>
              <a:t>24-May-23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5B99BF-E9F8-48D0-B99A-FB461C59BE7B}" type="datetimeFigureOut">
              <a:rPr lang="en-US" smtClean="0"/>
              <a:t>24-May-23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85B99BF-E9F8-48D0-B99A-FB461C59BE7B}" type="datetimeFigureOut">
              <a:rPr lang="en-US" smtClean="0"/>
              <a:t>24-May-23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85B99BF-E9F8-48D0-B99A-FB461C59BE7B}" type="datetimeFigureOut">
              <a:rPr lang="en-US" smtClean="0"/>
              <a:t>24-May-23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85B99BF-E9F8-48D0-B99A-FB461C59BE7B}" type="datetimeFigureOut">
              <a:rPr lang="en-US" smtClean="0"/>
              <a:t>24-May-23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AA2899-6030-469E-B479-8B78DCB556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E85B99BF-E9F8-48D0-B99A-FB461C59BE7B}" type="datetimeFigureOut">
              <a:rPr lang="en-US" smtClean="0"/>
              <a:t>24-May-23</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EAAA2899-6030-469E-B479-8B78DCB556B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tx2"/>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14350"/>
            <a:ext cx="7772400" cy="2895600"/>
          </a:xfrm>
        </p:spPr>
        <p:style>
          <a:lnRef idx="2">
            <a:schemeClr val="dk1"/>
          </a:lnRef>
          <a:fillRef idx="1">
            <a:schemeClr val="lt1"/>
          </a:fillRef>
          <a:effectRef idx="0">
            <a:schemeClr val="dk1"/>
          </a:effectRef>
          <a:fontRef idx="minor">
            <a:schemeClr val="dk1"/>
          </a:fontRef>
        </p:style>
        <p:txBody>
          <a:bodyPr>
            <a:normAutofit fontScale="90000"/>
          </a:bodyPr>
          <a:lstStyle/>
          <a:p>
            <a:pPr>
              <a:lnSpc>
                <a:spcPct val="150000"/>
              </a:lnSpc>
            </a:pPr>
            <a:r>
              <a:rPr lang="en-GB" sz="2700" b="1" dirty="0" smtClean="0">
                <a:latin typeface="Times New Roman" pitchFamily="18" charset="0"/>
                <a:cs typeface="Times New Roman" pitchFamily="18" charset="0"/>
              </a:rPr>
              <a:t/>
            </a:r>
            <a:br>
              <a:rPr lang="en-GB" sz="2700" b="1" dirty="0" smtClean="0">
                <a:latin typeface="Times New Roman" pitchFamily="18" charset="0"/>
                <a:cs typeface="Times New Roman" pitchFamily="18" charset="0"/>
              </a:rPr>
            </a:br>
            <a:r>
              <a:rPr lang="en-GB" sz="2700" b="1" dirty="0" smtClean="0">
                <a:latin typeface="Times New Roman" pitchFamily="18" charset="0"/>
                <a:cs typeface="Times New Roman" pitchFamily="18" charset="0"/>
              </a:rPr>
              <a:t/>
            </a:r>
            <a:br>
              <a:rPr lang="en-GB" sz="2700" b="1" dirty="0" smtClean="0">
                <a:latin typeface="Times New Roman" pitchFamily="18" charset="0"/>
                <a:cs typeface="Times New Roman" pitchFamily="18" charset="0"/>
              </a:rPr>
            </a:br>
            <a:r>
              <a:rPr lang="en-GB" sz="2700" b="1" dirty="0" smtClean="0">
                <a:latin typeface="Times New Roman" pitchFamily="18" charset="0"/>
                <a:cs typeface="Times New Roman" pitchFamily="18" charset="0"/>
              </a:rPr>
              <a:t>PRESENTATION:</a:t>
            </a:r>
            <a:r>
              <a:rPr lang="en-GB" sz="2700" dirty="0" smtClean="0">
                <a:latin typeface="Times New Roman" pitchFamily="18" charset="0"/>
                <a:cs typeface="Times New Roman" pitchFamily="18" charset="0"/>
              </a:rPr>
              <a:t/>
            </a:r>
            <a:br>
              <a:rPr lang="en-GB" sz="2700" dirty="0" smtClean="0">
                <a:latin typeface="Times New Roman" pitchFamily="18" charset="0"/>
                <a:cs typeface="Times New Roman" pitchFamily="18" charset="0"/>
              </a:rPr>
            </a:br>
            <a:r>
              <a:rPr lang="en-GB" sz="2700" b="1" dirty="0" smtClean="0">
                <a:latin typeface="Times New Roman" pitchFamily="18" charset="0"/>
                <a:cs typeface="Times New Roman" pitchFamily="18" charset="0"/>
              </a:rPr>
              <a:t>“</a:t>
            </a:r>
            <a:r>
              <a:rPr lang="en-GB" sz="2700" b="1" dirty="0">
                <a:latin typeface="Times New Roman" pitchFamily="18" charset="0"/>
                <a:cs typeface="Times New Roman" pitchFamily="18" charset="0"/>
              </a:rPr>
              <a:t>THE ROLE AND IMPORTANCE </a:t>
            </a:r>
            <a:r>
              <a:rPr lang="en-GB" sz="2700" b="1" dirty="0" smtClean="0">
                <a:latin typeface="Times New Roman" pitchFamily="18" charset="0"/>
                <a:cs typeface="Times New Roman" pitchFamily="18" charset="0"/>
              </a:rPr>
              <a:t>OF</a:t>
            </a:r>
            <a:r>
              <a:rPr lang="en-GB" sz="2700" dirty="0" smtClean="0">
                <a:latin typeface="Times New Roman" pitchFamily="18" charset="0"/>
                <a:cs typeface="Times New Roman" pitchFamily="18" charset="0"/>
              </a:rPr>
              <a:t/>
            </a:r>
            <a:br>
              <a:rPr lang="en-GB" sz="2700" dirty="0" smtClean="0">
                <a:latin typeface="Times New Roman" pitchFamily="18" charset="0"/>
                <a:cs typeface="Times New Roman" pitchFamily="18" charset="0"/>
              </a:rPr>
            </a:br>
            <a:r>
              <a:rPr lang="en-GB" sz="2700" b="1" dirty="0" smtClean="0">
                <a:latin typeface="Times New Roman" pitchFamily="18" charset="0"/>
                <a:cs typeface="Times New Roman" pitchFamily="18" charset="0"/>
              </a:rPr>
              <a:t>QUALITY </a:t>
            </a:r>
            <a:r>
              <a:rPr lang="en-GB" sz="2700" b="1" dirty="0">
                <a:latin typeface="Times New Roman" pitchFamily="18" charset="0"/>
                <a:cs typeface="Times New Roman" pitchFamily="18" charset="0"/>
              </a:rPr>
              <a:t>SERVICE, HOSPITALITY</a:t>
            </a:r>
            <a:r>
              <a:rPr lang="en-GB" sz="2700" b="1" dirty="0" smtClean="0">
                <a:latin typeface="Times New Roman" pitchFamily="18" charset="0"/>
                <a:cs typeface="Times New Roman" pitchFamily="18" charset="0"/>
              </a:rPr>
              <a:t>,</a:t>
            </a:r>
            <a:r>
              <a:rPr lang="en-GB" sz="2700" dirty="0" smtClean="0">
                <a:latin typeface="Times New Roman" pitchFamily="18" charset="0"/>
                <a:cs typeface="Times New Roman" pitchFamily="18" charset="0"/>
              </a:rPr>
              <a:t/>
            </a:r>
            <a:br>
              <a:rPr lang="en-GB" sz="2700" dirty="0" smtClean="0">
                <a:latin typeface="Times New Roman" pitchFamily="18" charset="0"/>
                <a:cs typeface="Times New Roman" pitchFamily="18" charset="0"/>
              </a:rPr>
            </a:br>
            <a:r>
              <a:rPr lang="en-GB" sz="2700" b="1" dirty="0" smtClean="0">
                <a:latin typeface="Times New Roman" pitchFamily="18" charset="0"/>
                <a:cs typeface="Times New Roman" pitchFamily="18" charset="0"/>
              </a:rPr>
              <a:t>AND </a:t>
            </a:r>
            <a:r>
              <a:rPr lang="en-GB" sz="2700" b="1" dirty="0">
                <a:latin typeface="Times New Roman" pitchFamily="18" charset="0"/>
                <a:cs typeface="Times New Roman" pitchFamily="18" charset="0"/>
              </a:rPr>
              <a:t>GUEST SERVICES WITHIN </a:t>
            </a:r>
            <a:r>
              <a:rPr lang="en-GB" sz="2700" b="1" dirty="0" smtClean="0">
                <a:latin typeface="Times New Roman" pitchFamily="18" charset="0"/>
                <a:cs typeface="Times New Roman" pitchFamily="18" charset="0"/>
              </a:rPr>
              <a:t>THE</a:t>
            </a:r>
            <a:r>
              <a:rPr lang="en-GB" sz="2700" dirty="0" smtClean="0">
                <a:latin typeface="Times New Roman" pitchFamily="18" charset="0"/>
                <a:cs typeface="Times New Roman" pitchFamily="18" charset="0"/>
              </a:rPr>
              <a:t/>
            </a:r>
            <a:br>
              <a:rPr lang="en-GB" sz="2700" dirty="0" smtClean="0">
                <a:latin typeface="Times New Roman" pitchFamily="18" charset="0"/>
                <a:cs typeface="Times New Roman" pitchFamily="18" charset="0"/>
              </a:rPr>
            </a:br>
            <a:r>
              <a:rPr lang="en-GB" sz="2700" b="1" dirty="0" smtClean="0">
                <a:latin typeface="Times New Roman" pitchFamily="18" charset="0"/>
                <a:cs typeface="Times New Roman" pitchFamily="18" charset="0"/>
              </a:rPr>
              <a:t>HOTEL </a:t>
            </a:r>
            <a:r>
              <a:rPr lang="en-GB" sz="2700" b="1" dirty="0">
                <a:latin typeface="Times New Roman" pitchFamily="18" charset="0"/>
                <a:cs typeface="Times New Roman" pitchFamily="18" charset="0"/>
              </a:rPr>
              <a:t>INDUSTRY”</a:t>
            </a:r>
            <a:r>
              <a:rPr lang="en-US" dirty="0"/>
              <a:t/>
            </a:r>
            <a:br>
              <a:rPr lang="en-US" dirty="0"/>
            </a:br>
            <a:endParaRPr lang="en-US" dirty="0"/>
          </a:p>
        </p:txBody>
      </p:sp>
      <p:sp>
        <p:nvSpPr>
          <p:cNvPr id="3" name="Subtitle 2"/>
          <p:cNvSpPr>
            <a:spLocks noGrp="1"/>
          </p:cNvSpPr>
          <p:nvPr>
            <p:ph type="subTitle" idx="1"/>
          </p:nvPr>
        </p:nvSpPr>
        <p:spPr>
          <a:xfrm>
            <a:off x="1371600" y="3638550"/>
            <a:ext cx="6400800" cy="1009650"/>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nSpc>
                <a:spcPct val="150000"/>
              </a:lnSpc>
            </a:pPr>
            <a:r>
              <a:rPr lang="en-GB" sz="2400" b="1" dirty="0">
                <a:solidFill>
                  <a:schemeClr val="tx1"/>
                </a:solidFill>
                <a:latin typeface="Times New Roman" pitchFamily="18" charset="0"/>
                <a:cs typeface="Times New Roman" pitchFamily="18" charset="0"/>
              </a:rPr>
              <a:t>STUDENT NAME: Mahebub Salam</a:t>
            </a:r>
            <a:endParaRPr lang="en-US" sz="2400" dirty="0">
              <a:solidFill>
                <a:schemeClr val="tx1"/>
              </a:solidFill>
              <a:latin typeface="Times New Roman" pitchFamily="18" charset="0"/>
              <a:cs typeface="Times New Roman" pitchFamily="18" charset="0"/>
            </a:endParaRPr>
          </a:p>
          <a:p>
            <a:pPr>
              <a:lnSpc>
                <a:spcPct val="150000"/>
              </a:lnSpc>
            </a:pPr>
            <a:r>
              <a:rPr lang="en-GB" sz="2400" b="1" dirty="0">
                <a:solidFill>
                  <a:schemeClr val="tx1"/>
                </a:solidFill>
                <a:latin typeface="Times New Roman" pitchFamily="18" charset="0"/>
                <a:cs typeface="Times New Roman" pitchFamily="18" charset="0"/>
              </a:rPr>
              <a:t>STUDENT ID: 2231040</a:t>
            </a:r>
            <a:endParaRPr lang="en-US" sz="2400"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tx2"/>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66750"/>
            <a:ext cx="7772400" cy="1102519"/>
          </a:xfrm>
        </p:spPr>
        <p:txBody>
          <a:bodyPr>
            <a:normAutofit/>
          </a:bodyPr>
          <a:lstStyle/>
          <a:p>
            <a:r>
              <a:rPr lang="en-US" sz="1800" b="1" dirty="0" smtClean="0">
                <a:solidFill>
                  <a:schemeClr val="bg1"/>
                </a:solidFill>
                <a:latin typeface="Times New Roman" pitchFamily="18" charset="0"/>
                <a:cs typeface="Times New Roman" pitchFamily="18" charset="0"/>
              </a:rPr>
              <a:t>TABLE OF CONTENT</a:t>
            </a:r>
            <a:endParaRPr lang="en-US" sz="1800" b="1" dirty="0">
              <a:solidFill>
                <a:schemeClr val="bg1"/>
              </a:solidFill>
              <a:latin typeface="Times New Roman" pitchFamily="18" charset="0"/>
              <a:cs typeface="Times New Roman" pitchFamily="18" charset="0"/>
            </a:endParaRPr>
          </a:p>
        </p:txBody>
      </p:sp>
      <p:sp>
        <p:nvSpPr>
          <p:cNvPr id="3" name="Subtitle 2"/>
          <p:cNvSpPr>
            <a:spLocks noGrp="1"/>
          </p:cNvSpPr>
          <p:nvPr>
            <p:ph type="subTitle" idx="1"/>
          </p:nvPr>
        </p:nvSpPr>
        <p:spPr>
          <a:xfrm>
            <a:off x="1371600" y="1581150"/>
            <a:ext cx="6400800" cy="2647950"/>
          </a:xfrm>
          <a:solidFill>
            <a:schemeClr val="lt1">
              <a:alpha val="45000"/>
            </a:schemeClr>
          </a:solidFill>
        </p:spPr>
        <p:style>
          <a:lnRef idx="2">
            <a:schemeClr val="dk1"/>
          </a:lnRef>
          <a:fillRef idx="1">
            <a:schemeClr val="lt1"/>
          </a:fillRef>
          <a:effectRef idx="0">
            <a:schemeClr val="dk1"/>
          </a:effectRef>
          <a:fontRef idx="minor">
            <a:schemeClr val="dk1"/>
          </a:fontRef>
        </p:style>
        <p:txBody>
          <a:bodyPr>
            <a:normAutofit/>
          </a:bodyPr>
          <a:lstStyle/>
          <a:p>
            <a:pPr algn="just">
              <a:lnSpc>
                <a:spcPct val="150000"/>
              </a:lnSpc>
            </a:pPr>
            <a:r>
              <a:rPr lang="en-US" sz="1200" b="1" dirty="0" smtClean="0">
                <a:solidFill>
                  <a:schemeClr val="tx1"/>
                </a:solidFill>
                <a:latin typeface="Times New Roman" pitchFamily="18" charset="0"/>
                <a:cs typeface="Times New Roman" pitchFamily="18" charset="0"/>
              </a:rPr>
              <a:t>1) Introduction</a:t>
            </a:r>
          </a:p>
          <a:p>
            <a:pPr algn="just">
              <a:lnSpc>
                <a:spcPct val="150000"/>
              </a:lnSpc>
            </a:pPr>
            <a:r>
              <a:rPr lang="en-GB" sz="1200" b="1" dirty="0" smtClean="0">
                <a:solidFill>
                  <a:schemeClr val="tx1"/>
                </a:solidFill>
                <a:latin typeface="Times New Roman" pitchFamily="18" charset="0"/>
                <a:cs typeface="Times New Roman" pitchFamily="18" charset="0"/>
              </a:rPr>
              <a:t>2) Brief Overview </a:t>
            </a:r>
            <a:r>
              <a:rPr lang="en-GB" sz="1200" b="1" dirty="0">
                <a:solidFill>
                  <a:schemeClr val="tx1"/>
                </a:solidFill>
                <a:latin typeface="Times New Roman" pitchFamily="18" charset="0"/>
                <a:cs typeface="Times New Roman" pitchFamily="18" charset="0"/>
              </a:rPr>
              <a:t>o</a:t>
            </a:r>
            <a:r>
              <a:rPr lang="en-GB" sz="1200" b="1" dirty="0" smtClean="0">
                <a:solidFill>
                  <a:schemeClr val="tx1"/>
                </a:solidFill>
                <a:latin typeface="Times New Roman" pitchFamily="18" charset="0"/>
                <a:cs typeface="Times New Roman" pitchFamily="18" charset="0"/>
              </a:rPr>
              <a:t>f Waldorf Astoria Hotels and Resorts and Main Consumers</a:t>
            </a:r>
          </a:p>
          <a:p>
            <a:pPr algn="just">
              <a:lnSpc>
                <a:spcPct val="150000"/>
              </a:lnSpc>
            </a:pPr>
            <a:r>
              <a:rPr lang="en-GB" sz="1200" b="1" dirty="0" smtClean="0">
                <a:solidFill>
                  <a:schemeClr val="tx1"/>
                </a:solidFill>
                <a:latin typeface="Times New Roman" pitchFamily="18" charset="0"/>
                <a:cs typeface="Times New Roman" pitchFamily="18" charset="0"/>
              </a:rPr>
              <a:t>3) Nature, Scope and Role of The Guest Services and Facilities at Waldorf Astoria</a:t>
            </a:r>
          </a:p>
          <a:p>
            <a:pPr algn="just">
              <a:lnSpc>
                <a:spcPct val="150000"/>
              </a:lnSpc>
            </a:pPr>
            <a:r>
              <a:rPr lang="en-GB" sz="1200" b="1" dirty="0" smtClean="0">
                <a:solidFill>
                  <a:schemeClr val="tx1"/>
                </a:solidFill>
                <a:latin typeface="Times New Roman" pitchFamily="18" charset="0"/>
                <a:cs typeface="Times New Roman" pitchFamily="18" charset="0"/>
              </a:rPr>
              <a:t>4) Role and Function of Guest Services</a:t>
            </a:r>
          </a:p>
          <a:p>
            <a:pPr algn="just">
              <a:lnSpc>
                <a:spcPct val="150000"/>
              </a:lnSpc>
            </a:pPr>
            <a:r>
              <a:rPr lang="en-GB" sz="1200" b="1" dirty="0" smtClean="0">
                <a:solidFill>
                  <a:schemeClr val="tx1"/>
                </a:solidFill>
                <a:latin typeface="Times New Roman" pitchFamily="18" charset="0"/>
                <a:cs typeface="Times New Roman" pitchFamily="18" charset="0"/>
              </a:rPr>
              <a:t>5) Importance of Hospitality and How Hotels exceeds Customer’s Expectations</a:t>
            </a:r>
          </a:p>
          <a:p>
            <a:pPr algn="just">
              <a:lnSpc>
                <a:spcPct val="150000"/>
              </a:lnSpc>
            </a:pPr>
            <a:r>
              <a:rPr lang="en-GB" sz="1200" b="1" dirty="0" smtClean="0">
                <a:solidFill>
                  <a:schemeClr val="tx1"/>
                </a:solidFill>
                <a:latin typeface="Times New Roman" pitchFamily="18" charset="0"/>
                <a:cs typeface="Times New Roman" pitchFamily="18" charset="0"/>
              </a:rPr>
              <a:t>6) Conclusion</a:t>
            </a:r>
          </a:p>
          <a:p>
            <a:pPr algn="just"/>
            <a:endParaRPr lang="en-GB" sz="1200" b="1" dirty="0" smtClean="0">
              <a:solidFill>
                <a:schemeClr val="tx1"/>
              </a:solidFill>
              <a:latin typeface="Times New Roman" pitchFamily="18" charset="0"/>
              <a:cs typeface="Times New Roman" pitchFamily="18" charset="0"/>
            </a:endParaRPr>
          </a:p>
          <a:p>
            <a:pPr algn="just"/>
            <a:endParaRPr lang="en-US" sz="1200" b="1" dirty="0" smtClean="0">
              <a:solidFill>
                <a:schemeClr val="tx1"/>
              </a:solidFill>
              <a:latin typeface="Times New Roman" pitchFamily="18" charset="0"/>
              <a:cs typeface="Times New Roman" pitchFamily="18" charset="0"/>
            </a:endParaRPr>
          </a:p>
          <a:p>
            <a:endParaRPr lang="en-US"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6000"/>
            <a:lum/>
          </a:blip>
          <a:srcRect/>
          <a:stretch>
            <a:fillRect t="-3000" b="-3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400" b="1" dirty="0" smtClean="0">
                <a:latin typeface="Times New Roman" pitchFamily="18" charset="0"/>
                <a:cs typeface="Times New Roman" pitchFamily="18" charset="0"/>
              </a:rPr>
              <a:t>INTRODUCTION</a:t>
            </a: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1295400" y="1200151"/>
            <a:ext cx="6400800" cy="3394472"/>
          </a:xfrm>
          <a:solidFill>
            <a:schemeClr val="lt1">
              <a:alpha val="45000"/>
            </a:schemeClr>
          </a:solidFill>
          <a:ln/>
        </p:spPr>
        <p:style>
          <a:lnRef idx="2">
            <a:schemeClr val="dk1"/>
          </a:lnRef>
          <a:fillRef idx="1">
            <a:schemeClr val="lt1"/>
          </a:fillRef>
          <a:effectRef idx="0">
            <a:schemeClr val="dk1"/>
          </a:effectRef>
          <a:fontRef idx="minor">
            <a:schemeClr val="dk1"/>
          </a:fontRef>
        </p:style>
        <p:txBody>
          <a:bodyPr/>
          <a:lstStyle/>
          <a:p>
            <a:pPr lvl="0" algn="just">
              <a:lnSpc>
                <a:spcPct val="150000"/>
              </a:lnSpc>
            </a:pPr>
            <a:r>
              <a:rPr lang="en-GB" sz="1200" b="1" dirty="0">
                <a:latin typeface="Times New Roman" pitchFamily="18" charset="0"/>
                <a:cs typeface="Times New Roman" pitchFamily="18" charset="0"/>
              </a:rPr>
              <a:t>Overview of Waldorf Astoria hotels and </a:t>
            </a:r>
            <a:r>
              <a:rPr lang="en-GB" sz="1200" b="1" dirty="0" smtClean="0">
                <a:latin typeface="Times New Roman" pitchFamily="18" charset="0"/>
                <a:cs typeface="Times New Roman" pitchFamily="18" charset="0"/>
              </a:rPr>
              <a:t>resort</a:t>
            </a:r>
          </a:p>
          <a:p>
            <a:pPr lvl="0" algn="just">
              <a:lnSpc>
                <a:spcPct val="150000"/>
              </a:lnSpc>
            </a:pPr>
            <a:r>
              <a:rPr lang="en-GB" sz="1200" b="1" dirty="0" smtClean="0">
                <a:latin typeface="Times New Roman" pitchFamily="18" charset="0"/>
                <a:cs typeface="Times New Roman" pitchFamily="18" charset="0"/>
              </a:rPr>
              <a:t>Main </a:t>
            </a:r>
            <a:r>
              <a:rPr lang="en-GB" sz="1200" b="1" dirty="0">
                <a:latin typeface="Times New Roman" pitchFamily="18" charset="0"/>
                <a:cs typeface="Times New Roman" pitchFamily="18" charset="0"/>
              </a:rPr>
              <a:t>consumers of this </a:t>
            </a:r>
            <a:r>
              <a:rPr lang="en-GB" sz="1200" b="1" dirty="0" smtClean="0">
                <a:latin typeface="Times New Roman" pitchFamily="18" charset="0"/>
                <a:cs typeface="Times New Roman" pitchFamily="18" charset="0"/>
              </a:rPr>
              <a:t>brand</a:t>
            </a:r>
          </a:p>
          <a:p>
            <a:pPr lvl="0" algn="just">
              <a:lnSpc>
                <a:spcPct val="150000"/>
              </a:lnSpc>
            </a:pPr>
            <a:r>
              <a:rPr lang="en-GB" sz="1200" b="1" dirty="0" smtClean="0">
                <a:latin typeface="Times New Roman" pitchFamily="18" charset="0"/>
                <a:cs typeface="Times New Roman" pitchFamily="18" charset="0"/>
              </a:rPr>
              <a:t>Brief </a:t>
            </a:r>
            <a:r>
              <a:rPr lang="en-GB" sz="1200" b="1" dirty="0">
                <a:latin typeface="Times New Roman" pitchFamily="18" charset="0"/>
                <a:cs typeface="Times New Roman" pitchFamily="18" charset="0"/>
              </a:rPr>
              <a:t>discussion on nature, scope, and role of guest service and </a:t>
            </a:r>
            <a:r>
              <a:rPr lang="en-GB" sz="1200" b="1" dirty="0" smtClean="0">
                <a:latin typeface="Times New Roman" pitchFamily="18" charset="0"/>
                <a:cs typeface="Times New Roman" pitchFamily="18" charset="0"/>
              </a:rPr>
              <a:t>facilities</a:t>
            </a:r>
          </a:p>
          <a:p>
            <a:pPr lvl="0" algn="just">
              <a:lnSpc>
                <a:spcPct val="150000"/>
              </a:lnSpc>
            </a:pPr>
            <a:r>
              <a:rPr lang="en-GB" sz="1200" b="1" dirty="0" smtClean="0">
                <a:latin typeface="Times New Roman" pitchFamily="18" charset="0"/>
                <a:cs typeface="Times New Roman" pitchFamily="18" charset="0"/>
              </a:rPr>
              <a:t>Importance </a:t>
            </a:r>
            <a:r>
              <a:rPr lang="en-GB" sz="1200" b="1" dirty="0">
                <a:latin typeface="Times New Roman" pitchFamily="18" charset="0"/>
                <a:cs typeface="Times New Roman" pitchFamily="18" charset="0"/>
              </a:rPr>
              <a:t>of guest service and facilities in general and importance of </a:t>
            </a:r>
            <a:r>
              <a:rPr lang="en-GB" sz="1200" b="1" dirty="0" smtClean="0">
                <a:latin typeface="Times New Roman" pitchFamily="18" charset="0"/>
                <a:cs typeface="Times New Roman" pitchFamily="18" charset="0"/>
              </a:rPr>
              <a:t>hospitality</a:t>
            </a:r>
          </a:p>
          <a:p>
            <a:pPr>
              <a:lnSpc>
                <a:spcPct val="150000"/>
              </a:lnSpc>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6000"/>
            <a:lum/>
          </a:blip>
          <a:srcRect/>
          <a:stretch>
            <a:fillRect t="-4000" b="-4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BRIEF OVERVIEW OF WALDORF ASTORIA HOTELS AND RESORTS AND MAIN CONSUMERS</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457200" y="1200151"/>
            <a:ext cx="4267200" cy="3394472"/>
          </a:xfrm>
          <a:solidFill>
            <a:schemeClr val="lt1">
              <a:alpha val="25000"/>
            </a:schemeClr>
          </a:solidFill>
        </p:spPr>
        <p:style>
          <a:lnRef idx="2">
            <a:schemeClr val="accent1"/>
          </a:lnRef>
          <a:fillRef idx="1">
            <a:schemeClr val="lt1"/>
          </a:fillRef>
          <a:effectRef idx="0">
            <a:schemeClr val="accent1"/>
          </a:effectRef>
          <a:fontRef idx="minor">
            <a:schemeClr val="dk1"/>
          </a:fontRef>
        </p:style>
        <p:txBody>
          <a:bodyPr>
            <a:normAutofit/>
          </a:bodyPr>
          <a:lstStyle/>
          <a:p>
            <a:pPr lvl="0" algn="just">
              <a:lnSpc>
                <a:spcPct val="150000"/>
              </a:lnSpc>
            </a:pPr>
            <a:r>
              <a:rPr lang="en-GB" sz="1200" b="1" dirty="0" smtClean="0">
                <a:latin typeface="Times New Roman" pitchFamily="18" charset="0"/>
                <a:cs typeface="Times New Roman" pitchFamily="18" charset="0"/>
              </a:rPr>
              <a:t>Waldorf Astoria is one of the luxurious brands of Hilton Hotel Group (Hospitalitynet, n.d) </a:t>
            </a:r>
          </a:p>
          <a:p>
            <a:pPr lvl="0" algn="just">
              <a:lnSpc>
                <a:spcPct val="150000"/>
              </a:lnSpc>
            </a:pPr>
            <a:r>
              <a:rPr lang="en-GB" sz="1200" b="1" dirty="0" smtClean="0">
                <a:latin typeface="Times New Roman" pitchFamily="18" charset="0"/>
                <a:cs typeface="Times New Roman" pitchFamily="18" charset="0"/>
              </a:rPr>
              <a:t>Highest number of properties of Waldorf Astoria  are located in U.S (Statista, 2023)</a:t>
            </a:r>
          </a:p>
          <a:p>
            <a:pPr lvl="0" algn="just">
              <a:lnSpc>
                <a:spcPct val="150000"/>
              </a:lnSpc>
            </a:pPr>
            <a:r>
              <a:rPr lang="en-GB" sz="1200" b="1" dirty="0" smtClean="0">
                <a:latin typeface="Times New Roman" pitchFamily="18" charset="0"/>
                <a:cs typeface="Times New Roman" pitchFamily="18" charset="0"/>
              </a:rPr>
              <a:t>Committed to provide personal service and culinary expertise in different locations</a:t>
            </a:r>
          </a:p>
          <a:p>
            <a:pPr lvl="0" algn="just">
              <a:lnSpc>
                <a:spcPct val="150000"/>
              </a:lnSpc>
            </a:pPr>
            <a:r>
              <a:rPr lang="en-GB" sz="1200" b="1" dirty="0" smtClean="0">
                <a:latin typeface="Times New Roman" pitchFamily="18" charset="0"/>
                <a:cs typeface="Times New Roman" pitchFamily="18" charset="0"/>
              </a:rPr>
              <a:t>Guests can avail comfort of private home along with legendary service of the brand (Hospitalitynet, n.d)</a:t>
            </a:r>
          </a:p>
          <a:p>
            <a:pPr lvl="0" algn="just">
              <a:lnSpc>
                <a:spcPct val="150000"/>
              </a:lnSpc>
            </a:pPr>
            <a:r>
              <a:rPr lang="en-GB" sz="1200" b="1" dirty="0" smtClean="0">
                <a:latin typeface="Times New Roman" pitchFamily="18" charset="0"/>
                <a:cs typeface="Times New Roman" pitchFamily="18" charset="0"/>
              </a:rPr>
              <a:t>High-profile consumers with ever-elusive sense of place (Businesswire, 2018)</a:t>
            </a:r>
          </a:p>
          <a:p>
            <a:pPr>
              <a:lnSpc>
                <a:spcPct val="150000"/>
              </a:lnSpc>
              <a:buNone/>
            </a:pPr>
            <a:endParaRPr lang="en-GB" dirty="0"/>
          </a:p>
        </p:txBody>
      </p:sp>
      <p:pic>
        <p:nvPicPr>
          <p:cNvPr id="6" name="image1.png"/>
          <p:cNvPicPr/>
          <p:nvPr/>
        </p:nvPicPr>
        <p:blipFill>
          <a:blip r:embed="rId4"/>
          <a:srcRect/>
          <a:stretch>
            <a:fillRect/>
          </a:stretch>
        </p:blipFill>
        <p:spPr>
          <a:xfrm>
            <a:off x="4876800" y="1276350"/>
            <a:ext cx="3962400" cy="2895600"/>
          </a:xfrm>
          <a:prstGeom prst="rect">
            <a:avLst/>
          </a:prstGeom>
          <a:ln w="12700">
            <a:solidFill>
              <a:srgbClr val="000000"/>
            </a:solidFill>
            <a:prstDash val="solid"/>
          </a:ln>
        </p:spPr>
      </p:pic>
      <p:sp>
        <p:nvSpPr>
          <p:cNvPr id="7" name="TextBox 6"/>
          <p:cNvSpPr txBox="1"/>
          <p:nvPr/>
        </p:nvSpPr>
        <p:spPr>
          <a:xfrm>
            <a:off x="5105400" y="4400550"/>
            <a:ext cx="3352800" cy="646331"/>
          </a:xfrm>
          <a:prstGeom prst="rect">
            <a:avLst/>
          </a:prstGeom>
          <a:noFill/>
        </p:spPr>
        <p:txBody>
          <a:bodyPr wrap="square" rtlCol="0">
            <a:spAutoFit/>
          </a:bodyPr>
          <a:lstStyle/>
          <a:p>
            <a:pPr algn="ctr"/>
            <a:r>
              <a:rPr lang="en-US" sz="1200" b="1" dirty="0" smtClean="0">
                <a:latin typeface="Times New Roman" pitchFamily="18" charset="0"/>
                <a:cs typeface="Times New Roman" pitchFamily="18" charset="0"/>
              </a:rPr>
              <a:t>Figure 1: </a:t>
            </a:r>
            <a:r>
              <a:rPr lang="en-GB" sz="1200" b="1" dirty="0" smtClean="0">
                <a:latin typeface="Times New Roman" pitchFamily="18" charset="0"/>
                <a:cs typeface="Times New Roman" pitchFamily="18" charset="0"/>
              </a:rPr>
              <a:t>Waldorf Astoria </a:t>
            </a:r>
            <a:r>
              <a:rPr lang="en-US" sz="1200" b="1" dirty="0" smtClean="0">
                <a:latin typeface="Times New Roman" pitchFamily="18" charset="0"/>
                <a:cs typeface="Times New Roman" pitchFamily="18" charset="0"/>
              </a:rPr>
              <a:t>Properties around the world</a:t>
            </a:r>
          </a:p>
          <a:p>
            <a:pPr algn="ctr"/>
            <a:r>
              <a:rPr lang="en-US" sz="1200" dirty="0" smtClean="0">
                <a:latin typeface="Times New Roman" pitchFamily="18" charset="0"/>
                <a:cs typeface="Times New Roman" pitchFamily="18" charset="0"/>
              </a:rPr>
              <a:t>(Source: Statista, 2023)</a:t>
            </a:r>
            <a:endParaRPr lang="en-US" sz="12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2000"/>
            <a:lum/>
          </a:blip>
          <a:srcRect/>
          <a:stretch>
            <a:fillRect t="-4000" b="-4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NATURE, SCOPE AND ROLE OF THE GUEST SERVICES AND FACILITIES AT WALDORF ASTORIA</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457200" y="1200151"/>
            <a:ext cx="3657600" cy="1600199"/>
          </a:xfrm>
        </p:spPr>
        <p:txBody>
          <a:bodyPr>
            <a:normAutofit/>
          </a:bodyPr>
          <a:lstStyle/>
          <a:p>
            <a:pPr lvl="0" algn="just">
              <a:lnSpc>
                <a:spcPct val="150000"/>
              </a:lnSpc>
            </a:pPr>
            <a:r>
              <a:rPr lang="en-GB" sz="1200" b="1" dirty="0">
                <a:latin typeface="Times New Roman" pitchFamily="18" charset="0"/>
                <a:cs typeface="Times New Roman" pitchFamily="18" charset="0"/>
              </a:rPr>
              <a:t>Welcoming nature of personal </a:t>
            </a:r>
            <a:r>
              <a:rPr lang="en-GB" sz="1200" b="1" dirty="0" smtClean="0">
                <a:latin typeface="Times New Roman" pitchFamily="18" charset="0"/>
                <a:cs typeface="Times New Roman" pitchFamily="18" charset="0"/>
              </a:rPr>
              <a:t>Concierge</a:t>
            </a:r>
          </a:p>
          <a:p>
            <a:pPr lvl="0" algn="just">
              <a:lnSpc>
                <a:spcPct val="150000"/>
              </a:lnSpc>
            </a:pPr>
            <a:r>
              <a:rPr lang="en-GB" sz="1200" b="1" dirty="0" smtClean="0">
                <a:latin typeface="Times New Roman" pitchFamily="18" charset="0"/>
                <a:cs typeface="Times New Roman" pitchFamily="18" charset="0"/>
              </a:rPr>
              <a:t>Excellence </a:t>
            </a:r>
            <a:r>
              <a:rPr lang="en-GB" sz="1200" b="1" dirty="0">
                <a:latin typeface="Times New Roman" pitchFamily="18" charset="0"/>
                <a:cs typeface="Times New Roman" pitchFamily="18" charset="0"/>
              </a:rPr>
              <a:t>assistance from staffs to design a perfect stay (Hilton, n.d) </a:t>
            </a:r>
            <a:endParaRPr lang="en-GB" sz="1200" b="1" dirty="0" smtClean="0">
              <a:latin typeface="Times New Roman" pitchFamily="18" charset="0"/>
              <a:cs typeface="Times New Roman" pitchFamily="18" charset="0"/>
            </a:endParaRPr>
          </a:p>
          <a:p>
            <a:pPr lvl="0" algn="just">
              <a:lnSpc>
                <a:spcPct val="150000"/>
              </a:lnSpc>
            </a:pPr>
            <a:r>
              <a:rPr lang="en-GB" sz="1200" b="1" dirty="0" smtClean="0">
                <a:latin typeface="Times New Roman" pitchFamily="18" charset="0"/>
                <a:cs typeface="Times New Roman" pitchFamily="18" charset="0"/>
              </a:rPr>
              <a:t>Personalized </a:t>
            </a:r>
            <a:r>
              <a:rPr lang="en-GB" sz="1200" b="1" dirty="0">
                <a:latin typeface="Times New Roman" pitchFamily="18" charset="0"/>
                <a:cs typeface="Times New Roman" pitchFamily="18" charset="0"/>
              </a:rPr>
              <a:t>service is a plus </a:t>
            </a:r>
            <a:r>
              <a:rPr lang="en-GB" sz="1200" b="1" dirty="0" smtClean="0">
                <a:latin typeface="Times New Roman" pitchFamily="18" charset="0"/>
                <a:cs typeface="Times New Roman" pitchFamily="18" charset="0"/>
              </a:rPr>
              <a:t>point</a:t>
            </a:r>
          </a:p>
          <a:p>
            <a:pPr lvl="0" algn="just">
              <a:lnSpc>
                <a:spcPct val="150000"/>
              </a:lnSpc>
            </a:pPr>
            <a:r>
              <a:rPr lang="en-GB" sz="1200" b="1" dirty="0" smtClean="0">
                <a:latin typeface="Times New Roman" pitchFamily="18" charset="0"/>
                <a:cs typeface="Times New Roman" pitchFamily="18" charset="0"/>
              </a:rPr>
              <a:t>Earn </a:t>
            </a:r>
            <a:r>
              <a:rPr lang="en-GB" sz="1200" b="1" dirty="0">
                <a:latin typeface="Times New Roman" pitchFamily="18" charset="0"/>
                <a:cs typeface="Times New Roman" pitchFamily="18" charset="0"/>
              </a:rPr>
              <a:t>points and free </a:t>
            </a:r>
            <a:r>
              <a:rPr lang="en-GB" sz="1200" b="1" dirty="0" smtClean="0">
                <a:latin typeface="Times New Roman" pitchFamily="18" charset="0"/>
                <a:cs typeface="Times New Roman" pitchFamily="18" charset="0"/>
              </a:rPr>
              <a:t>coupons</a:t>
            </a:r>
          </a:p>
          <a:p>
            <a:pPr>
              <a:lnSpc>
                <a:spcPct val="150000"/>
              </a:lnSpc>
              <a:buNone/>
            </a:pPr>
            <a:endParaRPr lang="en-GB" dirty="0"/>
          </a:p>
        </p:txBody>
      </p:sp>
      <p:sp>
        <p:nvSpPr>
          <p:cNvPr id="7" name="TextBox 6"/>
          <p:cNvSpPr txBox="1"/>
          <p:nvPr/>
        </p:nvSpPr>
        <p:spPr>
          <a:xfrm>
            <a:off x="4648200" y="3333750"/>
            <a:ext cx="3352800" cy="461665"/>
          </a:xfrm>
          <a:prstGeom prst="rect">
            <a:avLst/>
          </a:prstGeom>
          <a:noFill/>
        </p:spPr>
        <p:txBody>
          <a:bodyPr wrap="square" rtlCol="0">
            <a:spAutoFit/>
          </a:bodyPr>
          <a:lstStyle/>
          <a:p>
            <a:pPr algn="ctr"/>
            <a:r>
              <a:rPr lang="en-US" sz="1200" b="1" dirty="0" smtClean="0">
                <a:latin typeface="Times New Roman" pitchFamily="18" charset="0"/>
                <a:cs typeface="Times New Roman" pitchFamily="18" charset="0"/>
              </a:rPr>
              <a:t>Figure 2:</a:t>
            </a:r>
            <a:r>
              <a:rPr lang="en-GB" sz="1200" dirty="0" smtClean="0">
                <a:latin typeface="Times New Roman" pitchFamily="18" charset="0"/>
                <a:cs typeface="Times New Roman" pitchFamily="18" charset="0"/>
              </a:rPr>
              <a:t> Personal Concierge</a:t>
            </a:r>
            <a:endParaRPr lang="en-US" sz="1200" b="1" dirty="0" smtClean="0">
              <a:latin typeface="Times New Roman" pitchFamily="18" charset="0"/>
              <a:cs typeface="Times New Roman" pitchFamily="18" charset="0"/>
            </a:endParaRPr>
          </a:p>
          <a:p>
            <a:pPr algn="ctr"/>
            <a:r>
              <a:rPr lang="en-US" sz="1200" dirty="0" smtClean="0">
                <a:latin typeface="Times New Roman" pitchFamily="18" charset="0"/>
                <a:cs typeface="Times New Roman" pitchFamily="18" charset="0"/>
              </a:rPr>
              <a:t>(Source:</a:t>
            </a:r>
            <a:r>
              <a:rPr lang="en-GB" sz="1200" dirty="0" smtClean="0">
                <a:latin typeface="Times New Roman" pitchFamily="18" charset="0"/>
                <a:cs typeface="Times New Roman" pitchFamily="18" charset="0"/>
              </a:rPr>
              <a:t> Hilton, n.d</a:t>
            </a:r>
            <a:r>
              <a:rPr lang="en-US" sz="1200" dirty="0" smtClean="0">
                <a:latin typeface="Times New Roman" pitchFamily="18" charset="0"/>
                <a:cs typeface="Times New Roman" pitchFamily="18" charset="0"/>
              </a:rPr>
              <a:t>)</a:t>
            </a:r>
            <a:endParaRPr lang="en-US" sz="1200" dirty="0">
              <a:latin typeface="Times New Roman" pitchFamily="18" charset="0"/>
              <a:cs typeface="Times New Roman" pitchFamily="18" charset="0"/>
            </a:endParaRPr>
          </a:p>
        </p:txBody>
      </p:sp>
      <p:pic>
        <p:nvPicPr>
          <p:cNvPr id="8" name="image11.png"/>
          <p:cNvPicPr/>
          <p:nvPr/>
        </p:nvPicPr>
        <p:blipFill>
          <a:blip r:embed="rId4"/>
          <a:srcRect/>
          <a:stretch>
            <a:fillRect/>
          </a:stretch>
        </p:blipFill>
        <p:spPr>
          <a:xfrm>
            <a:off x="838200" y="2876550"/>
            <a:ext cx="3148013" cy="1447800"/>
          </a:xfrm>
          <a:prstGeom prst="rect">
            <a:avLst/>
          </a:prstGeom>
          <a:ln/>
        </p:spPr>
      </p:pic>
      <p:pic>
        <p:nvPicPr>
          <p:cNvPr id="9" name="image10.png"/>
          <p:cNvPicPr/>
          <p:nvPr/>
        </p:nvPicPr>
        <p:blipFill>
          <a:blip r:embed="rId5"/>
          <a:srcRect/>
          <a:stretch>
            <a:fillRect/>
          </a:stretch>
        </p:blipFill>
        <p:spPr>
          <a:xfrm>
            <a:off x="4724400" y="1428750"/>
            <a:ext cx="3133725" cy="1724025"/>
          </a:xfrm>
          <a:prstGeom prst="rect">
            <a:avLst/>
          </a:prstGeom>
          <a:ln/>
        </p:spPr>
      </p:pic>
      <p:sp>
        <p:nvSpPr>
          <p:cNvPr id="10" name="TextBox 9"/>
          <p:cNvSpPr txBox="1"/>
          <p:nvPr/>
        </p:nvSpPr>
        <p:spPr>
          <a:xfrm>
            <a:off x="838200" y="4476750"/>
            <a:ext cx="3048000" cy="461665"/>
          </a:xfrm>
          <a:prstGeom prst="rect">
            <a:avLst/>
          </a:prstGeom>
          <a:noFill/>
        </p:spPr>
        <p:txBody>
          <a:bodyPr wrap="square" rtlCol="0">
            <a:spAutoFit/>
          </a:bodyPr>
          <a:lstStyle/>
          <a:p>
            <a:pPr algn="ctr"/>
            <a:r>
              <a:rPr lang="en-US" sz="1200" b="1" dirty="0" smtClean="0">
                <a:latin typeface="Times New Roman" pitchFamily="18" charset="0"/>
                <a:cs typeface="Times New Roman" pitchFamily="18" charset="0"/>
              </a:rPr>
              <a:t>Figure 3: Resorts of Waldorf Astoria</a:t>
            </a:r>
          </a:p>
          <a:p>
            <a:pPr algn="ctr"/>
            <a:r>
              <a:rPr lang="en-US" sz="1200" dirty="0" smtClean="0">
                <a:latin typeface="Times New Roman" pitchFamily="18" charset="0"/>
                <a:cs typeface="Times New Roman" pitchFamily="18" charset="0"/>
              </a:rPr>
              <a:t>(Source:</a:t>
            </a:r>
            <a:r>
              <a:rPr lang="en-GB" sz="1200" dirty="0" smtClean="0">
                <a:latin typeface="Times New Roman" pitchFamily="18" charset="0"/>
                <a:cs typeface="Times New Roman" pitchFamily="18" charset="0"/>
              </a:rPr>
              <a:t> Hilton, n.d</a:t>
            </a:r>
            <a:r>
              <a:rPr lang="en-US" sz="1200" dirty="0" smtClean="0">
                <a:latin typeface="Times New Roman" pitchFamily="18" charset="0"/>
                <a:cs typeface="Times New Roman" pitchFamily="18" charset="0"/>
              </a:rPr>
              <a:t>)</a:t>
            </a:r>
            <a:endParaRPr lang="en-US" sz="12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7000"/>
            <a:lum/>
          </a:blip>
          <a:srcRect/>
          <a:stretch>
            <a:fillRect t="-4000" b="-4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NATURE, SCOPE AND ROLE OF THE GUEST SERVICES AND FACILITIES AT WALDORF ASTORIA (CONTD..)</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228600" y="1200151"/>
            <a:ext cx="3429000" cy="3276599"/>
          </a:xfrm>
        </p:spPr>
        <p:txBody>
          <a:bodyPr>
            <a:normAutofit fontScale="25000" lnSpcReduction="20000"/>
          </a:bodyPr>
          <a:lstStyle/>
          <a:p>
            <a:pPr lvl="0" algn="just">
              <a:lnSpc>
                <a:spcPct val="170000"/>
              </a:lnSpc>
            </a:pPr>
            <a:r>
              <a:rPr lang="en-GB" sz="4800" b="1" dirty="0">
                <a:latin typeface="Times New Roman" pitchFamily="18" charset="0"/>
                <a:cs typeface="Times New Roman" pitchFamily="18" charset="0"/>
              </a:rPr>
              <a:t>Residents are designed and inspired by classic grandeur</a:t>
            </a:r>
            <a:endParaRPr lang="en-US" sz="4800" b="1" dirty="0">
              <a:latin typeface="Times New Roman" pitchFamily="18" charset="0"/>
              <a:cs typeface="Times New Roman" pitchFamily="18" charset="0"/>
            </a:endParaRPr>
          </a:p>
          <a:p>
            <a:pPr lvl="0" algn="just">
              <a:lnSpc>
                <a:spcPct val="170000"/>
              </a:lnSpc>
            </a:pPr>
            <a:r>
              <a:rPr lang="en-GB" sz="4800" b="1" dirty="0">
                <a:latin typeface="Times New Roman" pitchFamily="18" charset="0"/>
                <a:cs typeface="Times New Roman" pitchFamily="18" charset="0"/>
              </a:rPr>
              <a:t>Luxurious spas offer relaxing treatments along with their iconic surroundings (Hilton, n.d)</a:t>
            </a:r>
            <a:endParaRPr lang="en-US" sz="4800" b="1" dirty="0">
              <a:latin typeface="Times New Roman" pitchFamily="18" charset="0"/>
              <a:cs typeface="Times New Roman" pitchFamily="18" charset="0"/>
            </a:endParaRPr>
          </a:p>
          <a:p>
            <a:pPr lvl="0" algn="just">
              <a:lnSpc>
                <a:spcPct val="170000"/>
              </a:lnSpc>
            </a:pPr>
            <a:r>
              <a:rPr lang="en-GB" sz="4800" b="1" dirty="0">
                <a:latin typeface="Times New Roman" pitchFamily="18" charset="0"/>
                <a:cs typeface="Times New Roman" pitchFamily="18" charset="0"/>
              </a:rPr>
              <a:t>Wedding can be grand through “lush garden parties” and “grand ballroom dinners”</a:t>
            </a:r>
            <a:endParaRPr lang="en-US" sz="4800" b="1" dirty="0">
              <a:latin typeface="Times New Roman" pitchFamily="18" charset="0"/>
              <a:cs typeface="Times New Roman" pitchFamily="18" charset="0"/>
            </a:endParaRPr>
          </a:p>
          <a:p>
            <a:pPr lvl="0" algn="just">
              <a:lnSpc>
                <a:spcPct val="170000"/>
              </a:lnSpc>
            </a:pPr>
            <a:r>
              <a:rPr lang="en-GB" sz="4800" b="1" dirty="0">
                <a:latin typeface="Times New Roman" pitchFamily="18" charset="0"/>
                <a:cs typeface="Times New Roman" pitchFamily="18" charset="0"/>
              </a:rPr>
              <a:t>The food menu is globally inspired and made by Michelin-Starred chefs (Hilton, n.d)</a:t>
            </a:r>
            <a:endParaRPr lang="en-US" sz="4800" b="1" dirty="0">
              <a:latin typeface="Times New Roman" pitchFamily="18" charset="0"/>
              <a:cs typeface="Times New Roman" pitchFamily="18" charset="0"/>
            </a:endParaRPr>
          </a:p>
          <a:p>
            <a:pPr>
              <a:lnSpc>
                <a:spcPct val="150000"/>
              </a:lnSpc>
              <a:buNone/>
            </a:pPr>
            <a:endParaRPr lang="en-GB" dirty="0"/>
          </a:p>
        </p:txBody>
      </p:sp>
      <p:sp>
        <p:nvSpPr>
          <p:cNvPr id="7" name="TextBox 6"/>
          <p:cNvSpPr txBox="1"/>
          <p:nvPr/>
        </p:nvSpPr>
        <p:spPr>
          <a:xfrm>
            <a:off x="3733800" y="2952750"/>
            <a:ext cx="2590800" cy="553998"/>
          </a:xfrm>
          <a:prstGeom prst="rect">
            <a:avLst/>
          </a:prstGeom>
          <a:noFill/>
        </p:spPr>
        <p:txBody>
          <a:bodyPr wrap="square" rtlCol="0">
            <a:spAutoFit/>
          </a:bodyPr>
          <a:lstStyle/>
          <a:p>
            <a:pPr algn="ctr"/>
            <a:r>
              <a:rPr lang="en-US" sz="1000" b="1" dirty="0" smtClean="0">
                <a:latin typeface="Times New Roman" pitchFamily="18" charset="0"/>
                <a:cs typeface="Times New Roman" pitchFamily="18" charset="0"/>
              </a:rPr>
              <a:t>Figure 4:</a:t>
            </a:r>
            <a:r>
              <a:rPr lang="en-GB" sz="1000" b="1" dirty="0" smtClean="0">
                <a:latin typeface="Times New Roman" pitchFamily="18" charset="0"/>
                <a:cs typeface="Times New Roman" pitchFamily="18" charset="0"/>
              </a:rPr>
              <a:t> Classic grandeur inspired Residence</a:t>
            </a:r>
            <a:endParaRPr lang="en-US" sz="1000" b="1" dirty="0" smtClean="0">
              <a:latin typeface="Times New Roman" pitchFamily="18" charset="0"/>
              <a:cs typeface="Times New Roman" pitchFamily="18" charset="0"/>
            </a:endParaRPr>
          </a:p>
          <a:p>
            <a:pPr algn="ctr"/>
            <a:r>
              <a:rPr lang="en-US" sz="1000" dirty="0" smtClean="0">
                <a:latin typeface="Times New Roman" pitchFamily="18" charset="0"/>
                <a:cs typeface="Times New Roman" pitchFamily="18" charset="0"/>
              </a:rPr>
              <a:t>(Source:</a:t>
            </a:r>
            <a:r>
              <a:rPr lang="en-GB" sz="1000" dirty="0" smtClean="0">
                <a:latin typeface="Times New Roman" pitchFamily="18" charset="0"/>
                <a:cs typeface="Times New Roman" pitchFamily="18" charset="0"/>
              </a:rPr>
              <a:t> Hilton, n.d</a:t>
            </a:r>
            <a:r>
              <a:rPr lang="en-US" sz="1000" dirty="0" smtClean="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
        <p:nvSpPr>
          <p:cNvPr id="10" name="TextBox 9"/>
          <p:cNvSpPr txBox="1"/>
          <p:nvPr/>
        </p:nvSpPr>
        <p:spPr>
          <a:xfrm>
            <a:off x="5943600" y="4400550"/>
            <a:ext cx="3048000" cy="553998"/>
          </a:xfrm>
          <a:prstGeom prst="rect">
            <a:avLst/>
          </a:prstGeom>
          <a:noFill/>
        </p:spPr>
        <p:txBody>
          <a:bodyPr wrap="square" rtlCol="0">
            <a:spAutoFit/>
          </a:bodyPr>
          <a:lstStyle/>
          <a:p>
            <a:pPr algn="ctr"/>
            <a:r>
              <a:rPr lang="en-US" sz="1000" b="1" dirty="0" smtClean="0">
                <a:latin typeface="Times New Roman" pitchFamily="18" charset="0"/>
                <a:cs typeface="Times New Roman" pitchFamily="18" charset="0"/>
              </a:rPr>
              <a:t>Figure 5: </a:t>
            </a:r>
            <a:r>
              <a:rPr lang="en-GB" sz="1000" b="1" dirty="0" smtClean="0">
                <a:latin typeface="Times New Roman" pitchFamily="18" charset="0"/>
                <a:cs typeface="Times New Roman" pitchFamily="18" charset="0"/>
              </a:rPr>
              <a:t>Luxurious </a:t>
            </a:r>
            <a:r>
              <a:rPr lang="en-US" sz="1000" b="1" dirty="0" smtClean="0">
                <a:latin typeface="Times New Roman" pitchFamily="18" charset="0"/>
                <a:cs typeface="Times New Roman" pitchFamily="18" charset="0"/>
              </a:rPr>
              <a:t>Spa, Wedding and delicious food at Waldorf</a:t>
            </a:r>
          </a:p>
          <a:p>
            <a:pPr algn="ctr"/>
            <a:r>
              <a:rPr lang="en-US" sz="1000" dirty="0" smtClean="0">
                <a:latin typeface="Times New Roman" pitchFamily="18" charset="0"/>
                <a:cs typeface="Times New Roman" pitchFamily="18" charset="0"/>
              </a:rPr>
              <a:t>(Source:</a:t>
            </a:r>
            <a:r>
              <a:rPr lang="en-GB" sz="1000" dirty="0" smtClean="0">
                <a:latin typeface="Times New Roman" pitchFamily="18" charset="0"/>
                <a:cs typeface="Times New Roman" pitchFamily="18" charset="0"/>
              </a:rPr>
              <a:t> Hilton, n.d</a:t>
            </a:r>
            <a:r>
              <a:rPr lang="en-US" sz="1000" dirty="0" smtClean="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pic>
        <p:nvPicPr>
          <p:cNvPr id="11" name="image8.png"/>
          <p:cNvPicPr/>
          <p:nvPr/>
        </p:nvPicPr>
        <p:blipFill>
          <a:blip r:embed="rId4" cstate="print"/>
          <a:srcRect/>
          <a:stretch>
            <a:fillRect/>
          </a:stretch>
        </p:blipFill>
        <p:spPr>
          <a:xfrm>
            <a:off x="3810000" y="1200150"/>
            <a:ext cx="2514600" cy="1676400"/>
          </a:xfrm>
          <a:prstGeom prst="rect">
            <a:avLst/>
          </a:prstGeom>
          <a:ln/>
        </p:spPr>
      </p:pic>
      <p:pic>
        <p:nvPicPr>
          <p:cNvPr id="1026" name="Picture 2"/>
          <p:cNvPicPr>
            <a:picLocks noChangeAspect="1" noChangeArrowheads="1"/>
          </p:cNvPicPr>
          <p:nvPr/>
        </p:nvPicPr>
        <p:blipFill>
          <a:blip r:embed="rId5"/>
          <a:srcRect/>
          <a:stretch>
            <a:fillRect/>
          </a:stretch>
        </p:blipFill>
        <p:spPr bwMode="auto">
          <a:xfrm>
            <a:off x="6553200" y="1047751"/>
            <a:ext cx="2187575" cy="32766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4000"/>
            <a:lum/>
          </a:blip>
          <a:srcRect/>
          <a:stretch>
            <a:fillRect t="-1000" b="-1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NATURE, SCOPE AND ROLE OF THE GUEST SERVICES AND FACILITIES AT WALDORF ASTORIA (CONTD..)</a:t>
            </a: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r>
              <a:rPr lang="en-US" sz="2400" b="1" dirty="0" smtClean="0">
                <a:latin typeface="Times New Roman" pitchFamily="18" charset="0"/>
                <a:cs typeface="Times New Roman" pitchFamily="18" charset="0"/>
              </a:rPr>
              <a:t/>
            </a:r>
            <a:br>
              <a:rPr lang="en-US"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228600" y="1200151"/>
            <a:ext cx="3429000" cy="3276599"/>
          </a:xfrm>
          <a:solidFill>
            <a:schemeClr val="lt1">
              <a:alpha val="36000"/>
            </a:schemeClr>
          </a:solidFill>
        </p:spPr>
        <p:style>
          <a:lnRef idx="2">
            <a:schemeClr val="dk1"/>
          </a:lnRef>
          <a:fillRef idx="1">
            <a:schemeClr val="lt1"/>
          </a:fillRef>
          <a:effectRef idx="0">
            <a:schemeClr val="dk1"/>
          </a:effectRef>
          <a:fontRef idx="minor">
            <a:schemeClr val="dk1"/>
          </a:fontRef>
        </p:style>
        <p:txBody>
          <a:bodyPr>
            <a:normAutofit/>
          </a:bodyPr>
          <a:lstStyle/>
          <a:p>
            <a:pPr lvl="0" algn="just">
              <a:lnSpc>
                <a:spcPct val="150000"/>
              </a:lnSpc>
            </a:pPr>
            <a:r>
              <a:rPr lang="en-GB" sz="1200" b="1" dirty="0">
                <a:latin typeface="Times New Roman" pitchFamily="18" charset="0"/>
                <a:cs typeface="Times New Roman" pitchFamily="18" charset="0"/>
              </a:rPr>
              <a:t>Guests can avail different packages with breakfast (Hilton, n.d</a:t>
            </a:r>
            <a:r>
              <a:rPr lang="en-GB" sz="1200" b="1" dirty="0" smtClean="0">
                <a:latin typeface="Times New Roman" pitchFamily="18" charset="0"/>
                <a:cs typeface="Times New Roman" pitchFamily="18" charset="0"/>
              </a:rPr>
              <a:t>)</a:t>
            </a:r>
          </a:p>
          <a:p>
            <a:pPr lvl="0" algn="just">
              <a:lnSpc>
                <a:spcPct val="150000"/>
              </a:lnSpc>
            </a:pPr>
            <a:r>
              <a:rPr lang="en-GB" sz="1200" b="1" dirty="0" smtClean="0">
                <a:latin typeface="Times New Roman" pitchFamily="18" charset="0"/>
                <a:cs typeface="Times New Roman" pitchFamily="18" charset="0"/>
              </a:rPr>
              <a:t>The </a:t>
            </a:r>
            <a:r>
              <a:rPr lang="en-GB" sz="1200" b="1" dirty="0">
                <a:latin typeface="Times New Roman" pitchFamily="18" charset="0"/>
                <a:cs typeface="Times New Roman" pitchFamily="18" charset="0"/>
              </a:rPr>
              <a:t>hotel is also pet friendly (Waldorfastoriamagazine, 2020</a:t>
            </a:r>
            <a:r>
              <a:rPr lang="en-GB" sz="1200" b="1" dirty="0" smtClean="0">
                <a:latin typeface="Times New Roman" pitchFamily="18" charset="0"/>
                <a:cs typeface="Times New Roman" pitchFamily="18" charset="0"/>
              </a:rPr>
              <a:t>)</a:t>
            </a:r>
          </a:p>
          <a:p>
            <a:pPr lvl="0" algn="just">
              <a:lnSpc>
                <a:spcPct val="150000"/>
              </a:lnSpc>
            </a:pPr>
            <a:r>
              <a:rPr lang="en-GB" sz="1200" b="1" dirty="0" smtClean="0">
                <a:latin typeface="Times New Roman" pitchFamily="18" charset="0"/>
                <a:cs typeface="Times New Roman" pitchFamily="18" charset="0"/>
              </a:rPr>
              <a:t>Memorable </a:t>
            </a:r>
            <a:r>
              <a:rPr lang="en-GB" sz="1200" b="1" dirty="0">
                <a:latin typeface="Times New Roman" pitchFamily="18" charset="0"/>
                <a:cs typeface="Times New Roman" pitchFamily="18" charset="0"/>
              </a:rPr>
              <a:t>departure (Hilton, n.d</a:t>
            </a:r>
            <a:r>
              <a:rPr lang="en-GB" sz="1200" b="1" dirty="0" smtClean="0">
                <a:latin typeface="Times New Roman" pitchFamily="18" charset="0"/>
                <a:cs typeface="Times New Roman" pitchFamily="18" charset="0"/>
              </a:rPr>
              <a:t>)</a:t>
            </a:r>
          </a:p>
          <a:p>
            <a:pPr lvl="0" algn="just">
              <a:lnSpc>
                <a:spcPct val="150000"/>
              </a:lnSpc>
            </a:pPr>
            <a:r>
              <a:rPr lang="en-GB" sz="1200" b="1" dirty="0" smtClean="0">
                <a:latin typeface="Times New Roman" pitchFamily="18" charset="0"/>
                <a:cs typeface="Times New Roman" pitchFamily="18" charset="0"/>
              </a:rPr>
              <a:t>Organizes </a:t>
            </a:r>
            <a:r>
              <a:rPr lang="en-GB" sz="1200" b="1" dirty="0">
                <a:latin typeface="Times New Roman" pitchFamily="18" charset="0"/>
                <a:cs typeface="Times New Roman" pitchFamily="18" charset="0"/>
              </a:rPr>
              <a:t>every detail of </a:t>
            </a:r>
            <a:r>
              <a:rPr lang="en-GB" sz="1200" b="1" dirty="0" smtClean="0">
                <a:latin typeface="Times New Roman" pitchFamily="18" charset="0"/>
                <a:cs typeface="Times New Roman" pitchFamily="18" charset="0"/>
              </a:rPr>
              <a:t>stay</a:t>
            </a:r>
          </a:p>
          <a:p>
            <a:pPr>
              <a:lnSpc>
                <a:spcPct val="150000"/>
              </a:lnSpc>
              <a:buNone/>
            </a:pPr>
            <a:endParaRPr lang="en-GB" dirty="0"/>
          </a:p>
        </p:txBody>
      </p:sp>
      <p:sp>
        <p:nvSpPr>
          <p:cNvPr id="7" name="TextBox 6"/>
          <p:cNvSpPr txBox="1"/>
          <p:nvPr/>
        </p:nvSpPr>
        <p:spPr>
          <a:xfrm>
            <a:off x="3581400" y="2800350"/>
            <a:ext cx="2590800" cy="400110"/>
          </a:xfrm>
          <a:prstGeom prst="rect">
            <a:avLst/>
          </a:prstGeom>
          <a:noFill/>
        </p:spPr>
        <p:txBody>
          <a:bodyPr wrap="square" rtlCol="0">
            <a:spAutoFit/>
          </a:bodyPr>
          <a:lstStyle/>
          <a:p>
            <a:pPr algn="ctr"/>
            <a:r>
              <a:rPr lang="en-US" sz="1000" b="1" dirty="0" smtClean="0">
                <a:latin typeface="Times New Roman" pitchFamily="18" charset="0"/>
                <a:cs typeface="Times New Roman" pitchFamily="18" charset="0"/>
              </a:rPr>
              <a:t>Figure 6:</a:t>
            </a:r>
            <a:r>
              <a:rPr lang="en-GB" sz="1000" b="1" dirty="0" smtClean="0">
                <a:latin typeface="Times New Roman" pitchFamily="18" charset="0"/>
                <a:cs typeface="Times New Roman" pitchFamily="18" charset="0"/>
              </a:rPr>
              <a:t> </a:t>
            </a:r>
            <a:r>
              <a:rPr lang="en-GB" sz="1000" b="1" dirty="0" smtClean="0">
                <a:latin typeface="Times New Roman" pitchFamily="18" charset="0"/>
                <a:cs typeface="Times New Roman" pitchFamily="18" charset="0"/>
              </a:rPr>
              <a:t>Breakfast included packages</a:t>
            </a:r>
            <a:endParaRPr lang="en-US" sz="1000" b="1" dirty="0" smtClean="0">
              <a:latin typeface="Times New Roman" pitchFamily="18" charset="0"/>
              <a:cs typeface="Times New Roman" pitchFamily="18" charset="0"/>
            </a:endParaRPr>
          </a:p>
          <a:p>
            <a:pPr algn="ctr"/>
            <a:r>
              <a:rPr lang="en-US" sz="1000" dirty="0" smtClean="0">
                <a:latin typeface="Times New Roman" pitchFamily="18" charset="0"/>
                <a:cs typeface="Times New Roman" pitchFamily="18" charset="0"/>
              </a:rPr>
              <a:t>(Source:</a:t>
            </a:r>
            <a:r>
              <a:rPr lang="en-GB" sz="1000" dirty="0" smtClean="0">
                <a:latin typeface="Times New Roman" pitchFamily="18" charset="0"/>
                <a:cs typeface="Times New Roman" pitchFamily="18" charset="0"/>
              </a:rPr>
              <a:t> Hilton, n.d</a:t>
            </a:r>
            <a:r>
              <a:rPr lang="en-US" sz="1000" dirty="0" smtClean="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
        <p:nvSpPr>
          <p:cNvPr id="10" name="TextBox 9"/>
          <p:cNvSpPr txBox="1"/>
          <p:nvPr/>
        </p:nvSpPr>
        <p:spPr>
          <a:xfrm>
            <a:off x="6096000" y="2800350"/>
            <a:ext cx="3048000" cy="400110"/>
          </a:xfrm>
          <a:prstGeom prst="rect">
            <a:avLst/>
          </a:prstGeom>
          <a:noFill/>
        </p:spPr>
        <p:txBody>
          <a:bodyPr wrap="square" rtlCol="0">
            <a:spAutoFit/>
          </a:bodyPr>
          <a:lstStyle/>
          <a:p>
            <a:pPr algn="ctr"/>
            <a:r>
              <a:rPr lang="en-US" sz="1000" b="1" dirty="0" smtClean="0">
                <a:latin typeface="Times New Roman" pitchFamily="18" charset="0"/>
                <a:cs typeface="Times New Roman" pitchFamily="18" charset="0"/>
              </a:rPr>
              <a:t>Figure 7: Memorable Departure</a:t>
            </a:r>
          </a:p>
          <a:p>
            <a:pPr algn="ctr"/>
            <a:r>
              <a:rPr lang="en-US" sz="1000" dirty="0" smtClean="0">
                <a:latin typeface="Times New Roman" pitchFamily="18" charset="0"/>
                <a:cs typeface="Times New Roman" pitchFamily="18" charset="0"/>
              </a:rPr>
              <a:t>(Source:</a:t>
            </a:r>
            <a:r>
              <a:rPr lang="en-GB" sz="1000" dirty="0" smtClean="0">
                <a:latin typeface="Times New Roman" pitchFamily="18" charset="0"/>
                <a:cs typeface="Times New Roman" pitchFamily="18" charset="0"/>
              </a:rPr>
              <a:t> Hilton, n.d</a:t>
            </a:r>
            <a:r>
              <a:rPr lang="en-US" sz="1000" dirty="0" smtClean="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pic>
        <p:nvPicPr>
          <p:cNvPr id="8" name="image6.png"/>
          <p:cNvPicPr/>
          <p:nvPr/>
        </p:nvPicPr>
        <p:blipFill>
          <a:blip r:embed="rId4"/>
          <a:srcRect/>
          <a:stretch>
            <a:fillRect/>
          </a:stretch>
        </p:blipFill>
        <p:spPr>
          <a:xfrm>
            <a:off x="3733800" y="1276350"/>
            <a:ext cx="2252663" cy="1400175"/>
          </a:xfrm>
          <a:prstGeom prst="rect">
            <a:avLst/>
          </a:prstGeom>
          <a:ln/>
        </p:spPr>
      </p:pic>
      <p:pic>
        <p:nvPicPr>
          <p:cNvPr id="9" name="image3.png"/>
          <p:cNvPicPr/>
          <p:nvPr/>
        </p:nvPicPr>
        <p:blipFill>
          <a:blip r:embed="rId5"/>
          <a:srcRect/>
          <a:stretch>
            <a:fillRect/>
          </a:stretch>
        </p:blipFill>
        <p:spPr>
          <a:xfrm>
            <a:off x="6096000" y="1276350"/>
            <a:ext cx="2457450" cy="1447800"/>
          </a:xfrm>
          <a:prstGeom prst="rect">
            <a:avLst/>
          </a:prstGeom>
          <a:ln/>
        </p:spPr>
      </p:pic>
      <p:pic>
        <p:nvPicPr>
          <p:cNvPr id="12" name="image2.png"/>
          <p:cNvPicPr/>
          <p:nvPr/>
        </p:nvPicPr>
        <p:blipFill>
          <a:blip r:embed="rId6"/>
          <a:srcRect/>
          <a:stretch>
            <a:fillRect/>
          </a:stretch>
        </p:blipFill>
        <p:spPr>
          <a:xfrm>
            <a:off x="4800600" y="3257550"/>
            <a:ext cx="1828800" cy="1219200"/>
          </a:xfrm>
          <a:prstGeom prst="rect">
            <a:avLst/>
          </a:prstGeom>
          <a:ln/>
        </p:spPr>
      </p:pic>
      <p:sp>
        <p:nvSpPr>
          <p:cNvPr id="13" name="TextBox 12"/>
          <p:cNvSpPr txBox="1"/>
          <p:nvPr/>
        </p:nvSpPr>
        <p:spPr>
          <a:xfrm>
            <a:off x="4343400" y="4552950"/>
            <a:ext cx="2590800" cy="400110"/>
          </a:xfrm>
          <a:prstGeom prst="rect">
            <a:avLst/>
          </a:prstGeom>
          <a:noFill/>
        </p:spPr>
        <p:txBody>
          <a:bodyPr wrap="square" rtlCol="0">
            <a:spAutoFit/>
          </a:bodyPr>
          <a:lstStyle/>
          <a:p>
            <a:pPr algn="ctr"/>
            <a:r>
              <a:rPr lang="en-US" sz="1000" b="1" dirty="0" smtClean="0">
                <a:latin typeface="Times New Roman" pitchFamily="18" charset="0"/>
                <a:cs typeface="Times New Roman" pitchFamily="18" charset="0"/>
              </a:rPr>
              <a:t>Figure 8: Pet-friendly stay</a:t>
            </a:r>
          </a:p>
          <a:p>
            <a:pPr algn="ctr"/>
            <a:r>
              <a:rPr lang="en-US" sz="1000" dirty="0" smtClean="0">
                <a:latin typeface="Times New Roman" pitchFamily="18" charset="0"/>
                <a:cs typeface="Times New Roman" pitchFamily="18" charset="0"/>
              </a:rPr>
              <a:t>(Source:</a:t>
            </a:r>
            <a:r>
              <a:rPr lang="en-GB" sz="1000" dirty="0" smtClean="0">
                <a:latin typeface="Times New Roman" pitchFamily="18" charset="0"/>
                <a:cs typeface="Times New Roman" pitchFamily="18" charset="0"/>
              </a:rPr>
              <a:t> Hilton, n.d</a:t>
            </a:r>
            <a:r>
              <a:rPr lang="en-US" sz="1000" dirty="0" smtClean="0">
                <a:latin typeface="Times New Roman" pitchFamily="18" charset="0"/>
                <a:cs typeface="Times New Roman" pitchFamily="18" charset="0"/>
              </a:rPr>
              <a:t>)</a:t>
            </a:r>
            <a:endParaRPr lang="en-US" sz="1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6000"/>
            <a:lum/>
          </a:blip>
          <a:srcRect/>
          <a:stretch>
            <a:fillRect t="-18000" b="-18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ROLE AND FUNCTION OF GUEST SERVICES</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228600" y="971550"/>
            <a:ext cx="3429000" cy="3124199"/>
          </a:xfrm>
          <a:solidFill>
            <a:schemeClr val="lt1">
              <a:alpha val="40000"/>
            </a:schemeClr>
          </a:solidFill>
        </p:spPr>
        <p:style>
          <a:lnRef idx="2">
            <a:schemeClr val="dk1"/>
          </a:lnRef>
          <a:fillRef idx="1">
            <a:schemeClr val="lt1"/>
          </a:fillRef>
          <a:effectRef idx="0">
            <a:schemeClr val="dk1"/>
          </a:effectRef>
          <a:fontRef idx="minor">
            <a:schemeClr val="dk1"/>
          </a:fontRef>
        </p:style>
        <p:txBody>
          <a:bodyPr>
            <a:normAutofit fontScale="77500" lnSpcReduction="20000"/>
          </a:bodyPr>
          <a:lstStyle/>
          <a:p>
            <a:pPr lvl="0" algn="just">
              <a:lnSpc>
                <a:spcPct val="150000"/>
              </a:lnSpc>
            </a:pPr>
            <a:r>
              <a:rPr lang="en-GB" sz="1500" b="1" dirty="0">
                <a:latin typeface="Times New Roman" pitchFamily="18" charset="0"/>
                <a:cs typeface="Times New Roman" pitchFamily="18" charset="0"/>
              </a:rPr>
              <a:t>Role of effective guest service and facilities are important to sustain in competitive market (Olorunsola </a:t>
            </a:r>
            <a:r>
              <a:rPr lang="en-GB" sz="1500" b="1" i="1" dirty="0">
                <a:latin typeface="Times New Roman" pitchFamily="18" charset="0"/>
                <a:cs typeface="Times New Roman" pitchFamily="18" charset="0"/>
              </a:rPr>
              <a:t>et al</a:t>
            </a:r>
            <a:r>
              <a:rPr lang="en-GB" sz="1500" b="1" dirty="0">
                <a:latin typeface="Times New Roman" pitchFamily="18" charset="0"/>
                <a:cs typeface="Times New Roman" pitchFamily="18" charset="0"/>
              </a:rPr>
              <a:t>. 2022</a:t>
            </a:r>
            <a:r>
              <a:rPr lang="en-GB" sz="1500" b="1" dirty="0" smtClean="0">
                <a:latin typeface="Times New Roman" pitchFamily="18" charset="0"/>
                <a:cs typeface="Times New Roman" pitchFamily="18" charset="0"/>
              </a:rPr>
              <a:t>)</a:t>
            </a:r>
          </a:p>
          <a:p>
            <a:pPr lvl="0" algn="just">
              <a:lnSpc>
                <a:spcPct val="150000"/>
              </a:lnSpc>
            </a:pPr>
            <a:r>
              <a:rPr lang="en-GB" sz="1500" b="1" dirty="0" smtClean="0">
                <a:latin typeface="Times New Roman" pitchFamily="18" charset="0"/>
                <a:cs typeface="Times New Roman" pitchFamily="18" charset="0"/>
              </a:rPr>
              <a:t>Safety </a:t>
            </a:r>
            <a:r>
              <a:rPr lang="en-GB" sz="1500" b="1" dirty="0">
                <a:latin typeface="Times New Roman" pitchFamily="18" charset="0"/>
                <a:cs typeface="Times New Roman" pitchFamily="18" charset="0"/>
              </a:rPr>
              <a:t>standards and redesigning of facilities is an integral part of guest service after COVID (Olorunsola </a:t>
            </a:r>
            <a:r>
              <a:rPr lang="en-GB" sz="1500" b="1" i="1" dirty="0">
                <a:latin typeface="Times New Roman" pitchFamily="18" charset="0"/>
                <a:cs typeface="Times New Roman" pitchFamily="18" charset="0"/>
              </a:rPr>
              <a:t>et al</a:t>
            </a:r>
            <a:r>
              <a:rPr lang="en-GB" sz="1500" b="1" dirty="0">
                <a:latin typeface="Times New Roman" pitchFamily="18" charset="0"/>
                <a:cs typeface="Times New Roman" pitchFamily="18" charset="0"/>
              </a:rPr>
              <a:t>. 2022</a:t>
            </a:r>
            <a:r>
              <a:rPr lang="en-GB" sz="1500" b="1" dirty="0" smtClean="0">
                <a:latin typeface="Times New Roman" pitchFamily="18" charset="0"/>
                <a:cs typeface="Times New Roman" pitchFamily="18" charset="0"/>
              </a:rPr>
              <a:t>)</a:t>
            </a:r>
          </a:p>
          <a:p>
            <a:pPr lvl="0" algn="just">
              <a:lnSpc>
                <a:spcPct val="150000"/>
              </a:lnSpc>
            </a:pPr>
            <a:r>
              <a:rPr lang="en-GB" sz="1500" b="1" dirty="0" smtClean="0">
                <a:latin typeface="Times New Roman" pitchFamily="18" charset="0"/>
                <a:cs typeface="Times New Roman" pitchFamily="18" charset="0"/>
              </a:rPr>
              <a:t>Service </a:t>
            </a:r>
            <a:r>
              <a:rPr lang="en-GB" sz="1500" b="1" dirty="0">
                <a:latin typeface="Times New Roman" pitchFamily="18" charset="0"/>
                <a:cs typeface="Times New Roman" pitchFamily="18" charset="0"/>
              </a:rPr>
              <a:t>quality is positively related to customer’s loyalty (Al-Maamari and Abdulrab, 2017</a:t>
            </a:r>
            <a:r>
              <a:rPr lang="en-GB" sz="1500" b="1" dirty="0" smtClean="0">
                <a:latin typeface="Times New Roman" pitchFamily="18" charset="0"/>
                <a:cs typeface="Times New Roman" pitchFamily="18" charset="0"/>
              </a:rPr>
              <a:t>)</a:t>
            </a:r>
          </a:p>
          <a:p>
            <a:pPr lvl="0" algn="just">
              <a:lnSpc>
                <a:spcPct val="150000"/>
              </a:lnSpc>
            </a:pPr>
            <a:r>
              <a:rPr lang="en-GB" sz="1500" b="1" dirty="0" smtClean="0">
                <a:latin typeface="Times New Roman" pitchFamily="18" charset="0"/>
                <a:cs typeface="Times New Roman" pitchFamily="18" charset="0"/>
              </a:rPr>
              <a:t>Responding </a:t>
            </a:r>
            <a:r>
              <a:rPr lang="en-GB" sz="1500" b="1" dirty="0">
                <a:latin typeface="Times New Roman" pitchFamily="18" charset="0"/>
                <a:cs typeface="Times New Roman" pitchFamily="18" charset="0"/>
              </a:rPr>
              <a:t>to customer’s need in time is important to maintain retention rate (Olorunsola </a:t>
            </a:r>
            <a:r>
              <a:rPr lang="en-GB" sz="1500" b="1" i="1" dirty="0">
                <a:latin typeface="Times New Roman" pitchFamily="18" charset="0"/>
                <a:cs typeface="Times New Roman" pitchFamily="18" charset="0"/>
              </a:rPr>
              <a:t>et al</a:t>
            </a:r>
            <a:r>
              <a:rPr lang="en-GB" sz="1500" b="1" dirty="0">
                <a:latin typeface="Times New Roman" pitchFamily="18" charset="0"/>
                <a:cs typeface="Times New Roman" pitchFamily="18" charset="0"/>
              </a:rPr>
              <a:t>. 2022</a:t>
            </a:r>
            <a:r>
              <a:rPr lang="en-GB" sz="1500" b="1" dirty="0" smtClean="0">
                <a:latin typeface="Times New Roman" pitchFamily="18" charset="0"/>
                <a:cs typeface="Times New Roman" pitchFamily="18" charset="0"/>
              </a:rPr>
              <a:t>)</a:t>
            </a:r>
          </a:p>
          <a:p>
            <a:pPr>
              <a:lnSpc>
                <a:spcPct val="150000"/>
              </a:lnSpc>
              <a:buNone/>
            </a:pPr>
            <a:endParaRPr lang="en-GB" dirty="0"/>
          </a:p>
        </p:txBody>
      </p:sp>
      <p:sp>
        <p:nvSpPr>
          <p:cNvPr id="7" name="TextBox 6"/>
          <p:cNvSpPr txBox="1"/>
          <p:nvPr/>
        </p:nvSpPr>
        <p:spPr>
          <a:xfrm>
            <a:off x="4495800" y="3943350"/>
            <a:ext cx="3657600" cy="461665"/>
          </a:xfrm>
          <a:prstGeom prst="rect">
            <a:avLst/>
          </a:prstGeom>
          <a:noFill/>
        </p:spPr>
        <p:txBody>
          <a:bodyPr wrap="square" rtlCol="0">
            <a:spAutoFit/>
          </a:bodyPr>
          <a:lstStyle/>
          <a:p>
            <a:pPr algn="ctr"/>
            <a:r>
              <a:rPr lang="en-US" sz="1200" b="1" dirty="0" smtClean="0">
                <a:latin typeface="Times New Roman" pitchFamily="18" charset="0"/>
                <a:cs typeface="Times New Roman" pitchFamily="18" charset="0"/>
              </a:rPr>
              <a:t>Figure 6: Factors effecting Customers Loyalty</a:t>
            </a:r>
          </a:p>
          <a:p>
            <a:pPr algn="ctr"/>
            <a:r>
              <a:rPr lang="en-US" sz="1200" dirty="0" smtClean="0">
                <a:latin typeface="Times New Roman" pitchFamily="18" charset="0"/>
                <a:cs typeface="Times New Roman" pitchFamily="18" charset="0"/>
              </a:rPr>
              <a:t>(Source:</a:t>
            </a:r>
            <a:r>
              <a:rPr lang="en-GB" sz="1200" dirty="0" smtClean="0">
                <a:latin typeface="Times New Roman" pitchFamily="18" charset="0"/>
                <a:cs typeface="Times New Roman" pitchFamily="18" charset="0"/>
              </a:rPr>
              <a:t> Al-Maamari and Abdulrab, 2017</a:t>
            </a:r>
            <a:r>
              <a:rPr lang="en-US" sz="1200" dirty="0" smtClean="0">
                <a:latin typeface="Times New Roman" pitchFamily="18" charset="0"/>
                <a:cs typeface="Times New Roman" pitchFamily="18" charset="0"/>
              </a:rPr>
              <a:t>)</a:t>
            </a:r>
            <a:endParaRPr lang="en-US" sz="1200" dirty="0">
              <a:latin typeface="Times New Roman" pitchFamily="18" charset="0"/>
              <a:cs typeface="Times New Roman" pitchFamily="18" charset="0"/>
            </a:endParaRPr>
          </a:p>
        </p:txBody>
      </p:sp>
      <p:pic>
        <p:nvPicPr>
          <p:cNvPr id="11" name="image4.png"/>
          <p:cNvPicPr/>
          <p:nvPr/>
        </p:nvPicPr>
        <p:blipFill>
          <a:blip r:embed="rId4"/>
          <a:srcRect/>
          <a:stretch>
            <a:fillRect/>
          </a:stretch>
        </p:blipFill>
        <p:spPr>
          <a:xfrm>
            <a:off x="3886200" y="1123950"/>
            <a:ext cx="4638675" cy="2476500"/>
          </a:xfrm>
          <a:prstGeom prst="rect">
            <a:avLst/>
          </a:prstGeom>
          <a:ln w="12700">
            <a:solidFill>
              <a:srgbClr val="000000"/>
            </a:solidFill>
            <a:prstDash val="soli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8000"/>
            <a:lum/>
          </a:blip>
          <a:srcRect/>
          <a:stretch>
            <a:fillRect t="-4000" b="-4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IMPORTANCE OF HOSPITALITY AND HOW HOTELS EXCEEDS CUSTOMER’S EXPECTATIONS</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609600" y="1200150"/>
            <a:ext cx="7620000" cy="2895599"/>
          </a:xfrm>
          <a:solidFill>
            <a:schemeClr val="lt1">
              <a:alpha val="54000"/>
            </a:schemeClr>
          </a:solidFill>
        </p:spPr>
        <p:style>
          <a:lnRef idx="2">
            <a:schemeClr val="dk1"/>
          </a:lnRef>
          <a:fillRef idx="1">
            <a:schemeClr val="lt1"/>
          </a:fillRef>
          <a:effectRef idx="0">
            <a:schemeClr val="dk1"/>
          </a:effectRef>
          <a:fontRef idx="minor">
            <a:schemeClr val="dk1"/>
          </a:fontRef>
        </p:style>
        <p:txBody>
          <a:bodyPr>
            <a:normAutofit/>
          </a:bodyPr>
          <a:lstStyle/>
          <a:p>
            <a:pPr lvl="0" algn="just">
              <a:lnSpc>
                <a:spcPct val="150000"/>
              </a:lnSpc>
            </a:pPr>
            <a:r>
              <a:rPr lang="en-GB" sz="1200" b="1" dirty="0">
                <a:latin typeface="Times New Roman" pitchFamily="18" charset="0"/>
                <a:cs typeface="Times New Roman" pitchFamily="18" charset="0"/>
              </a:rPr>
              <a:t>Hospitality industry is all about People (Wood, 2015</a:t>
            </a:r>
            <a:r>
              <a:rPr lang="en-GB" sz="1200" b="1" dirty="0" smtClean="0">
                <a:latin typeface="Times New Roman" pitchFamily="18" charset="0"/>
                <a:cs typeface="Times New Roman" pitchFamily="18" charset="0"/>
              </a:rPr>
              <a:t>)</a:t>
            </a:r>
          </a:p>
          <a:p>
            <a:pPr lvl="0" algn="just">
              <a:lnSpc>
                <a:spcPct val="150000"/>
              </a:lnSpc>
            </a:pPr>
            <a:r>
              <a:rPr lang="en-GB" sz="1200" b="1" dirty="0" smtClean="0">
                <a:latin typeface="Times New Roman" pitchFamily="18" charset="0"/>
                <a:cs typeface="Times New Roman" pitchFamily="18" charset="0"/>
              </a:rPr>
              <a:t>Hospitality </a:t>
            </a:r>
            <a:r>
              <a:rPr lang="en-GB" sz="1200" b="1" dirty="0">
                <a:latin typeface="Times New Roman" pitchFamily="18" charset="0"/>
                <a:cs typeface="Times New Roman" pitchFamily="18" charset="0"/>
              </a:rPr>
              <a:t>industry revolves around generous welcoming behaviour, food service and entertainment towards guests (Tesone, 2014</a:t>
            </a:r>
            <a:r>
              <a:rPr lang="en-GB" sz="1200" b="1" dirty="0" smtClean="0">
                <a:latin typeface="Times New Roman" pitchFamily="18" charset="0"/>
                <a:cs typeface="Times New Roman" pitchFamily="18" charset="0"/>
              </a:rPr>
              <a:t>)</a:t>
            </a:r>
          </a:p>
          <a:p>
            <a:pPr lvl="0" algn="just">
              <a:lnSpc>
                <a:spcPct val="150000"/>
              </a:lnSpc>
            </a:pPr>
            <a:r>
              <a:rPr lang="en-GB" sz="1200" b="1" dirty="0" smtClean="0">
                <a:latin typeface="Times New Roman" pitchFamily="18" charset="0"/>
                <a:cs typeface="Times New Roman" pitchFamily="18" charset="0"/>
              </a:rPr>
              <a:t>The </a:t>
            </a:r>
            <a:r>
              <a:rPr lang="en-GB" sz="1200" b="1" dirty="0">
                <a:latin typeface="Times New Roman" pitchFamily="18" charset="0"/>
                <a:cs typeface="Times New Roman" pitchFamily="18" charset="0"/>
              </a:rPr>
              <a:t>main importance of hospitality is to gain loyal customers with excellent service (Tesone, 2014</a:t>
            </a:r>
            <a:r>
              <a:rPr lang="en-GB" sz="1200" b="1" dirty="0" smtClean="0">
                <a:latin typeface="Times New Roman" pitchFamily="18" charset="0"/>
                <a:cs typeface="Times New Roman" pitchFamily="18" charset="0"/>
              </a:rPr>
              <a:t>)</a:t>
            </a:r>
          </a:p>
          <a:p>
            <a:pPr lvl="0" algn="just">
              <a:lnSpc>
                <a:spcPct val="150000"/>
              </a:lnSpc>
            </a:pPr>
            <a:r>
              <a:rPr lang="en-GB" sz="1200" b="1" dirty="0" smtClean="0">
                <a:latin typeface="Times New Roman" pitchFamily="18" charset="0"/>
                <a:cs typeface="Times New Roman" pitchFamily="18" charset="0"/>
              </a:rPr>
              <a:t>High </a:t>
            </a:r>
            <a:r>
              <a:rPr lang="en-GB" sz="1200" b="1" dirty="0">
                <a:latin typeface="Times New Roman" pitchFamily="18" charset="0"/>
                <a:cs typeface="Times New Roman" pitchFamily="18" charset="0"/>
              </a:rPr>
              <a:t>quality service, professional behavior , empathy, trust and transparency is required (Wonglorsaichon and Wiriyakitjar, 2013</a:t>
            </a:r>
            <a:r>
              <a:rPr lang="en-GB" sz="1200" b="1" dirty="0" smtClean="0">
                <a:latin typeface="Times New Roman" pitchFamily="18" charset="0"/>
                <a:cs typeface="Times New Roman" pitchFamily="18" charset="0"/>
              </a:rPr>
              <a:t>)</a:t>
            </a:r>
          </a:p>
          <a:p>
            <a:pPr>
              <a:lnSpc>
                <a:spcPct val="150000"/>
              </a:lnSpc>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t="-11000" b="-11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smtClean="0">
                <a:latin typeface="Times New Roman" pitchFamily="18" charset="0"/>
                <a:cs typeface="Times New Roman" pitchFamily="18" charset="0"/>
              </a:rPr>
              <a:t/>
            </a:r>
            <a:br>
              <a:rPr lang="en-GB" sz="2400" b="1" smtClean="0">
                <a:latin typeface="Times New Roman" pitchFamily="18" charset="0"/>
                <a:cs typeface="Times New Roman" pitchFamily="18" charset="0"/>
              </a:rPr>
            </a:br>
            <a:r>
              <a:rPr lang="en-GB" sz="2400" b="1" smtClean="0">
                <a:latin typeface="Times New Roman" pitchFamily="18" charset="0"/>
                <a:cs typeface="Times New Roman" pitchFamily="18" charset="0"/>
              </a:rPr>
              <a:t> </a:t>
            </a:r>
            <a:br>
              <a:rPr lang="en-GB" sz="2400" b="1" smtClean="0">
                <a:latin typeface="Times New Roman" pitchFamily="18" charset="0"/>
                <a:cs typeface="Times New Roman" pitchFamily="18" charset="0"/>
              </a:rPr>
            </a:br>
            <a:r>
              <a:rPr lang="en-GB" sz="2400" b="1" smtClean="0">
                <a:latin typeface="Times New Roman" pitchFamily="18" charset="0"/>
                <a:cs typeface="Times New Roman" pitchFamily="18" charset="0"/>
              </a:rPr>
              <a:t> </a:t>
            </a:r>
            <a:br>
              <a:rPr lang="en-GB" sz="2400" b="1" smtClean="0">
                <a:latin typeface="Times New Roman" pitchFamily="18" charset="0"/>
                <a:cs typeface="Times New Roman" pitchFamily="18" charset="0"/>
              </a:rPr>
            </a:br>
            <a:r>
              <a:rPr lang="en-GB" sz="2400" b="1" smtClean="0">
                <a:latin typeface="Times New Roman" pitchFamily="18" charset="0"/>
                <a:cs typeface="Times New Roman" pitchFamily="18" charset="0"/>
              </a:rPr>
              <a:t> </a:t>
            </a:r>
            <a:br>
              <a:rPr lang="en-GB" sz="2400" b="1" smtClean="0">
                <a:latin typeface="Times New Roman" pitchFamily="18" charset="0"/>
                <a:cs typeface="Times New Roman" pitchFamily="18" charset="0"/>
              </a:rPr>
            </a:br>
            <a:r>
              <a:rPr lang="en-GB" sz="2400" b="1" smtClean="0">
                <a:latin typeface="Times New Roman" pitchFamily="18" charset="0"/>
                <a:cs typeface="Times New Roman" pitchFamily="18" charset="0"/>
              </a:rPr>
              <a:t>CONCLUSION</a:t>
            </a:r>
            <a:br>
              <a:rPr lang="en-GB" sz="2400" b="1" smtClean="0">
                <a:latin typeface="Times New Roman" pitchFamily="18" charset="0"/>
                <a:cs typeface="Times New Roman" pitchFamily="18" charset="0"/>
              </a:rPr>
            </a:br>
            <a:r>
              <a:rPr lang="en-GB" sz="2400" b="1" smtClean="0">
                <a:latin typeface="Times New Roman" pitchFamily="18" charset="0"/>
                <a:cs typeface="Times New Roman" pitchFamily="18" charset="0"/>
              </a:rPr>
              <a:t/>
            </a:r>
            <a:br>
              <a:rPr lang="en-GB" sz="2400" b="1" smtClean="0">
                <a:latin typeface="Times New Roman" pitchFamily="18" charset="0"/>
                <a:cs typeface="Times New Roman" pitchFamily="18" charset="0"/>
              </a:rPr>
            </a:br>
            <a:r>
              <a:rPr lang="en-GB" sz="2400" b="1" smtClean="0">
                <a:latin typeface="Times New Roman" pitchFamily="18" charset="0"/>
                <a:cs typeface="Times New Roman" pitchFamily="18" charset="0"/>
              </a:rPr>
              <a:t/>
            </a:r>
            <a:br>
              <a:rPr lang="en-GB" sz="2400" b="1"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1143000" y="1200150"/>
            <a:ext cx="7086600" cy="2895599"/>
          </a:xfrm>
          <a:solidFill>
            <a:schemeClr val="lt1">
              <a:alpha val="41000"/>
            </a:schemeClr>
          </a:solidFill>
        </p:spPr>
        <p:style>
          <a:lnRef idx="2">
            <a:schemeClr val="dk1"/>
          </a:lnRef>
          <a:fillRef idx="1">
            <a:schemeClr val="lt1"/>
          </a:fillRef>
          <a:effectRef idx="0">
            <a:schemeClr val="dk1"/>
          </a:effectRef>
          <a:fontRef idx="minor">
            <a:schemeClr val="dk1"/>
          </a:fontRef>
        </p:style>
        <p:txBody>
          <a:bodyPr>
            <a:normAutofit/>
          </a:bodyPr>
          <a:lstStyle/>
          <a:p>
            <a:pPr lvl="0" algn="just">
              <a:lnSpc>
                <a:spcPct val="150000"/>
              </a:lnSpc>
            </a:pPr>
            <a:r>
              <a:rPr lang="en-GB" sz="1300" b="1" dirty="0" smtClean="0">
                <a:latin typeface="Times New Roman" pitchFamily="18" charset="0"/>
                <a:cs typeface="Times New Roman" pitchFamily="18" charset="0"/>
              </a:rPr>
              <a:t>Waldorf Astoria offers guests with all the luxuries from take-off to take down</a:t>
            </a:r>
          </a:p>
          <a:p>
            <a:pPr lvl="0" algn="just">
              <a:lnSpc>
                <a:spcPct val="150000"/>
              </a:lnSpc>
            </a:pPr>
            <a:r>
              <a:rPr lang="en-GB" sz="1300" b="1" dirty="0" smtClean="0">
                <a:latin typeface="Times New Roman" pitchFamily="18" charset="0"/>
                <a:cs typeface="Times New Roman" pitchFamily="18" charset="0"/>
              </a:rPr>
              <a:t>Behaviour of hotel staff is directly proportional to customer retention and customer loyalty</a:t>
            </a:r>
          </a:p>
          <a:p>
            <a:pPr lvl="0" algn="just">
              <a:lnSpc>
                <a:spcPct val="150000"/>
              </a:lnSpc>
            </a:pPr>
            <a:r>
              <a:rPr lang="en-GB" sz="1300" b="1" dirty="0" smtClean="0">
                <a:latin typeface="Times New Roman" pitchFamily="18" charset="0"/>
                <a:cs typeface="Times New Roman" pitchFamily="18" charset="0"/>
              </a:rPr>
              <a:t>Staff and guest </a:t>
            </a:r>
            <a:r>
              <a:rPr lang="en-GB" sz="1200" b="1" dirty="0" smtClean="0">
                <a:latin typeface="Times New Roman" pitchFamily="18" charset="0"/>
                <a:cs typeface="Times New Roman" pitchFamily="18" charset="0"/>
              </a:rPr>
              <a:t>relationship</a:t>
            </a:r>
            <a:r>
              <a:rPr lang="en-GB" sz="1300" b="1" dirty="0" smtClean="0">
                <a:latin typeface="Times New Roman" pitchFamily="18" charset="0"/>
                <a:cs typeface="Times New Roman" pitchFamily="18" charset="0"/>
              </a:rPr>
              <a:t> is vital to meet expectations</a:t>
            </a:r>
          </a:p>
          <a:p>
            <a:pPr>
              <a:lnSpc>
                <a:spcPct val="150000"/>
              </a:lnSpc>
              <a:buNone/>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tx2"/>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63229"/>
          </a:xfrm>
        </p:spPr>
        <p:txBody>
          <a:bodyPr>
            <a:noAutofit/>
          </a:bodyPr>
          <a:lstStyle/>
          <a:p>
            <a:pPr>
              <a:lnSpc>
                <a:spcPct val="150000"/>
              </a:lnSpc>
            </a:pP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t>
            </a:r>
            <a:br>
              <a:rPr lang="en-GB" sz="2400" b="1" dirty="0" smtClean="0">
                <a:latin typeface="Times New Roman" pitchFamily="18" charset="0"/>
                <a:cs typeface="Times New Roman" pitchFamily="18" charset="0"/>
              </a:rPr>
            </a:br>
            <a:r>
              <a:rPr lang="en-GB" sz="2400" b="1" dirty="0" smtClean="0">
                <a:solidFill>
                  <a:schemeClr val="bg1"/>
                </a:solidFill>
                <a:latin typeface="Times New Roman" pitchFamily="18" charset="0"/>
                <a:cs typeface="Times New Roman" pitchFamily="18" charset="0"/>
              </a:rPr>
              <a:t>Reference List</a:t>
            </a:r>
            <a:br>
              <a:rPr lang="en-GB" sz="2400" b="1" dirty="0" smtClean="0">
                <a:solidFill>
                  <a:schemeClr val="bg1"/>
                </a:solidFill>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r>
              <a:rPr lang="en-GB" sz="2400" b="1" dirty="0" smtClean="0">
                <a:latin typeface="Times New Roman" pitchFamily="18" charset="0"/>
                <a:cs typeface="Times New Roman" pitchFamily="18" charset="0"/>
              </a:rPr>
              <a:t/>
            </a:r>
            <a:br>
              <a:rPr lang="en-GB" sz="2400" b="1" dirty="0" smtClean="0">
                <a:latin typeface="Times New Roman" pitchFamily="18" charset="0"/>
                <a:cs typeface="Times New Roman" pitchFamily="18" charset="0"/>
              </a:rPr>
            </a:br>
            <a:endParaRPr lang="en-GB" sz="2400" b="1" dirty="0">
              <a:latin typeface="Times New Roman" pitchFamily="18" charset="0"/>
              <a:cs typeface="Times New Roman" pitchFamily="18" charset="0"/>
            </a:endParaRPr>
          </a:p>
        </p:txBody>
      </p:sp>
      <p:sp>
        <p:nvSpPr>
          <p:cNvPr id="5" name="Content Placeholder 4"/>
          <p:cNvSpPr>
            <a:spLocks noGrp="1"/>
          </p:cNvSpPr>
          <p:nvPr>
            <p:ph idx="1"/>
          </p:nvPr>
        </p:nvSpPr>
        <p:spPr>
          <a:xfrm>
            <a:off x="457200" y="1047750"/>
            <a:ext cx="8382000" cy="3657600"/>
          </a:xfrm>
          <a:solidFill>
            <a:schemeClr val="lt1">
              <a:alpha val="63000"/>
            </a:schemeClr>
          </a:solidFill>
        </p:spPr>
        <p:style>
          <a:lnRef idx="2">
            <a:schemeClr val="dk1"/>
          </a:lnRef>
          <a:fillRef idx="1">
            <a:schemeClr val="lt1"/>
          </a:fillRef>
          <a:effectRef idx="0">
            <a:schemeClr val="dk1"/>
          </a:effectRef>
          <a:fontRef idx="minor">
            <a:schemeClr val="dk1"/>
          </a:fontRef>
        </p:style>
        <p:txBody>
          <a:bodyPr>
            <a:normAutofit fontScale="25000" lnSpcReduction="20000"/>
          </a:bodyPr>
          <a:lstStyle/>
          <a:p>
            <a:pPr>
              <a:lnSpc>
                <a:spcPct val="120000"/>
              </a:lnSpc>
              <a:buNone/>
            </a:pPr>
            <a:r>
              <a:rPr lang="en-US" sz="4000" dirty="0">
                <a:latin typeface="Times New Roman" pitchFamily="18" charset="0"/>
                <a:cs typeface="Times New Roman" pitchFamily="18" charset="0"/>
              </a:rPr>
              <a:t>Al-Maamari, Q.A. and Abdulrab, M. (2017). Factors affecting on customer loyalty in service organizations. </a:t>
            </a:r>
            <a:r>
              <a:rPr lang="en-US" sz="4000" i="1" dirty="0">
                <a:latin typeface="Times New Roman" pitchFamily="18" charset="0"/>
                <a:cs typeface="Times New Roman" pitchFamily="18" charset="0"/>
              </a:rPr>
              <a:t>International Journal of Energy Policy and Management</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2</a:t>
            </a:r>
            <a:r>
              <a:rPr lang="en-US" sz="4000" dirty="0">
                <a:latin typeface="Times New Roman" pitchFamily="18" charset="0"/>
                <a:cs typeface="Times New Roman" pitchFamily="18" charset="0"/>
              </a:rPr>
              <a:t>(5), pp.25-31.</a:t>
            </a:r>
          </a:p>
          <a:p>
            <a:pPr>
              <a:lnSpc>
                <a:spcPct val="120000"/>
              </a:lnSpc>
              <a:buNone/>
            </a:pPr>
            <a:r>
              <a:rPr lang="en-US" sz="4000" dirty="0">
                <a:latin typeface="Times New Roman" pitchFamily="18" charset="0"/>
                <a:cs typeface="Times New Roman" pitchFamily="18" charset="0"/>
              </a:rPr>
              <a:t>Businesswire (2018), </a:t>
            </a:r>
            <a:r>
              <a:rPr lang="en-US" sz="4000" i="1" dirty="0">
                <a:latin typeface="Times New Roman" pitchFamily="18" charset="0"/>
                <a:cs typeface="Times New Roman" pitchFamily="18" charset="0"/>
              </a:rPr>
              <a:t>Waldorf Astoria Takes on New Luxury Marketing Approach with Breakthrough Campaign</a:t>
            </a:r>
            <a:r>
              <a:rPr lang="en-US" sz="4000" dirty="0">
                <a:latin typeface="Times New Roman" pitchFamily="18" charset="0"/>
                <a:cs typeface="Times New Roman" pitchFamily="18" charset="0"/>
              </a:rPr>
              <a:t>. Available at: https://www.businesswire.com/news/home/20180613005855/en/Waldorf-Astoria-Takes-on-New-Luxury-Marketing-Approach-with-Breakthrough-Campaign (Accessed on 23 May 2023)</a:t>
            </a:r>
          </a:p>
          <a:p>
            <a:pPr>
              <a:lnSpc>
                <a:spcPct val="120000"/>
              </a:lnSpc>
              <a:buNone/>
            </a:pPr>
            <a:r>
              <a:rPr lang="en-US" sz="4000" dirty="0">
                <a:latin typeface="Times New Roman" pitchFamily="18" charset="0"/>
                <a:cs typeface="Times New Roman" pitchFamily="18" charset="0"/>
              </a:rPr>
              <a:t>Hilton (n.d),</a:t>
            </a:r>
            <a:r>
              <a:rPr lang="en-US" sz="4000" i="1" dirty="0">
                <a:latin typeface="Times New Roman" pitchFamily="18" charset="0"/>
                <a:cs typeface="Times New Roman" pitchFamily="18" charset="0"/>
              </a:rPr>
              <a:t> Brands</a:t>
            </a:r>
            <a:r>
              <a:rPr lang="en-US" sz="4000" dirty="0">
                <a:latin typeface="Times New Roman" pitchFamily="18" charset="0"/>
                <a:cs typeface="Times New Roman" pitchFamily="18" charset="0"/>
              </a:rPr>
              <a:t>. Available at: https://www.hilton.com/en/brands/waldorf-astoria/ (Accessed on 23 May 2023)</a:t>
            </a:r>
          </a:p>
          <a:p>
            <a:pPr>
              <a:lnSpc>
                <a:spcPct val="120000"/>
              </a:lnSpc>
              <a:buNone/>
            </a:pPr>
            <a:r>
              <a:rPr lang="en-US" sz="4000" dirty="0">
                <a:latin typeface="Times New Roman" pitchFamily="18" charset="0"/>
                <a:cs typeface="Times New Roman" pitchFamily="18" charset="0"/>
              </a:rPr>
              <a:t>Hilton (n.d),</a:t>
            </a:r>
            <a:r>
              <a:rPr lang="en-US" sz="4000" i="1" dirty="0">
                <a:latin typeface="Times New Roman" pitchFamily="18" charset="0"/>
                <a:cs typeface="Times New Roman" pitchFamily="18" charset="0"/>
              </a:rPr>
              <a:t> Residences</a:t>
            </a:r>
            <a:r>
              <a:rPr lang="en-US" sz="4000" dirty="0">
                <a:latin typeface="Times New Roman" pitchFamily="18" charset="0"/>
                <a:cs typeface="Times New Roman" pitchFamily="18" charset="0"/>
              </a:rPr>
              <a:t>. Available at: https://www.hilton.com/en/brands/waldorf-astoria/residences/ (Accessed on 23 May 2023)</a:t>
            </a:r>
          </a:p>
          <a:p>
            <a:pPr>
              <a:lnSpc>
                <a:spcPct val="120000"/>
              </a:lnSpc>
              <a:buNone/>
            </a:pPr>
            <a:r>
              <a:rPr lang="en-US" sz="4000" dirty="0">
                <a:latin typeface="Times New Roman" pitchFamily="18" charset="0"/>
                <a:cs typeface="Times New Roman" pitchFamily="18" charset="0"/>
              </a:rPr>
              <a:t>Hospitalitynet (n.d), </a:t>
            </a:r>
            <a:r>
              <a:rPr lang="en-US" sz="4000" i="1" dirty="0">
                <a:latin typeface="Times New Roman" pitchFamily="18" charset="0"/>
                <a:cs typeface="Times New Roman" pitchFamily="18" charset="0"/>
              </a:rPr>
              <a:t>Waldorf Astoria</a:t>
            </a:r>
            <a:r>
              <a:rPr lang="en-US" sz="4000" dirty="0">
                <a:latin typeface="Times New Roman" pitchFamily="18" charset="0"/>
                <a:cs typeface="Times New Roman" pitchFamily="18" charset="0"/>
              </a:rPr>
              <a:t>. Available at: https://www.hospitalitynet.org/brand/23000028/waldorf-astoria.html (Accessed on 23 May 2023)</a:t>
            </a:r>
          </a:p>
          <a:p>
            <a:pPr>
              <a:lnSpc>
                <a:spcPct val="120000"/>
              </a:lnSpc>
              <a:buNone/>
            </a:pPr>
            <a:r>
              <a:rPr lang="en-US" sz="4000" dirty="0">
                <a:latin typeface="Times New Roman" pitchFamily="18" charset="0"/>
                <a:cs typeface="Times New Roman" pitchFamily="18" charset="0"/>
              </a:rPr>
              <a:t>Olorunsola, V.O., </a:t>
            </a:r>
            <a:r>
              <a:rPr lang="en-US" sz="4000" dirty="0" err="1">
                <a:latin typeface="Times New Roman" pitchFamily="18" charset="0"/>
                <a:cs typeface="Times New Roman" pitchFamily="18" charset="0"/>
              </a:rPr>
              <a:t>Saydam</a:t>
            </a:r>
            <a:r>
              <a:rPr lang="en-US" sz="4000" dirty="0">
                <a:latin typeface="Times New Roman" pitchFamily="18" charset="0"/>
                <a:cs typeface="Times New Roman" pitchFamily="18" charset="0"/>
              </a:rPr>
              <a:t>, M.B., </a:t>
            </a:r>
            <a:r>
              <a:rPr lang="en-US" sz="4000" dirty="0" err="1">
                <a:latin typeface="Times New Roman" pitchFamily="18" charset="0"/>
                <a:cs typeface="Times New Roman" pitchFamily="18" charset="0"/>
              </a:rPr>
              <a:t>Arasli</a:t>
            </a:r>
            <a:r>
              <a:rPr lang="en-US" sz="4000" dirty="0">
                <a:latin typeface="Times New Roman" pitchFamily="18" charset="0"/>
                <a:cs typeface="Times New Roman" pitchFamily="18" charset="0"/>
              </a:rPr>
              <a:t>, H. and Sulu, D. (2022). Guest service experience in eco-centric hotels: a content analysis. </a:t>
            </a:r>
            <a:r>
              <a:rPr lang="en-US" sz="4000" i="1" dirty="0">
                <a:latin typeface="Times New Roman" pitchFamily="18" charset="0"/>
                <a:cs typeface="Times New Roman" pitchFamily="18" charset="0"/>
              </a:rPr>
              <a:t>International Hospitality Review</a:t>
            </a:r>
            <a:r>
              <a:rPr lang="en-US" sz="4000" dirty="0">
                <a:latin typeface="Times New Roman" pitchFamily="18" charset="0"/>
                <a:cs typeface="Times New Roman" pitchFamily="18" charset="0"/>
              </a:rPr>
              <a:t>, (ahead-of-print).</a:t>
            </a:r>
          </a:p>
          <a:p>
            <a:pPr>
              <a:lnSpc>
                <a:spcPct val="120000"/>
              </a:lnSpc>
              <a:buNone/>
            </a:pPr>
            <a:r>
              <a:rPr lang="en-US" sz="4000" dirty="0">
                <a:latin typeface="Times New Roman" pitchFamily="18" charset="0"/>
                <a:cs typeface="Times New Roman" pitchFamily="18" charset="0"/>
              </a:rPr>
              <a:t>Statista (2023), </a:t>
            </a:r>
            <a:r>
              <a:rPr lang="en-US" sz="4000" i="1" dirty="0">
                <a:latin typeface="Times New Roman" pitchFamily="18" charset="0"/>
                <a:cs typeface="Times New Roman" pitchFamily="18" charset="0"/>
              </a:rPr>
              <a:t>Number of Hilton Worldwide Holdings hotels from 2013 to 2022, by geographical region</a:t>
            </a:r>
            <a:r>
              <a:rPr lang="en-US" sz="4000" dirty="0">
                <a:latin typeface="Times New Roman" pitchFamily="18" charset="0"/>
                <a:cs typeface="Times New Roman" pitchFamily="18" charset="0"/>
              </a:rPr>
              <a:t>. Available at: https://www.statista.com/statistics/297754/number-of-hilton-worldwide-hotels-by-geographical-region/ (Accessed on 23 May 2023)</a:t>
            </a:r>
          </a:p>
          <a:p>
            <a:pPr>
              <a:lnSpc>
                <a:spcPct val="120000"/>
              </a:lnSpc>
              <a:buNone/>
            </a:pPr>
            <a:r>
              <a:rPr lang="en-US" sz="4000" dirty="0">
                <a:latin typeface="Times New Roman" pitchFamily="18" charset="0"/>
                <a:cs typeface="Times New Roman" pitchFamily="18" charset="0"/>
              </a:rPr>
              <a:t>Tesone, V. (2014) Principles of Management for the Hospitality Industry, Butterworth </a:t>
            </a:r>
            <a:r>
              <a:rPr lang="en-US" sz="4000" dirty="0" err="1">
                <a:latin typeface="Times New Roman" pitchFamily="18" charset="0"/>
                <a:cs typeface="Times New Roman" pitchFamily="18" charset="0"/>
              </a:rPr>
              <a:t>Heineman</a:t>
            </a:r>
            <a:r>
              <a:rPr lang="en-US" sz="4000" dirty="0">
                <a:latin typeface="Times New Roman" pitchFamily="18" charset="0"/>
                <a:cs typeface="Times New Roman" pitchFamily="18" charset="0"/>
              </a:rPr>
              <a:t>, Oxford</a:t>
            </a:r>
          </a:p>
          <a:p>
            <a:pPr>
              <a:lnSpc>
                <a:spcPct val="120000"/>
              </a:lnSpc>
              <a:buNone/>
            </a:pPr>
            <a:r>
              <a:rPr lang="en-US" sz="4000" dirty="0">
                <a:latin typeface="Times New Roman" pitchFamily="18" charset="0"/>
                <a:cs typeface="Times New Roman" pitchFamily="18" charset="0"/>
              </a:rPr>
              <a:t>Waldorfastoriamagazine (2020), </a:t>
            </a:r>
            <a:r>
              <a:rPr lang="en-US" sz="4000" i="1" dirty="0">
                <a:latin typeface="Times New Roman" pitchFamily="18" charset="0"/>
                <a:cs typeface="Times New Roman" pitchFamily="18" charset="0"/>
              </a:rPr>
              <a:t>True Waldorf Service: Making Every Guest Feel Welcome… the Furry Ones Too</a:t>
            </a:r>
            <a:r>
              <a:rPr lang="en-US" sz="4000" dirty="0">
                <a:latin typeface="Times New Roman" pitchFamily="18" charset="0"/>
                <a:cs typeface="Times New Roman" pitchFamily="18" charset="0"/>
              </a:rPr>
              <a:t>. Available at: https://waldorfastoriamagazine.com/personal-concierge-services-for-furry-guests/ (Accessed on 23 May 2023)</a:t>
            </a:r>
          </a:p>
          <a:p>
            <a:pPr>
              <a:lnSpc>
                <a:spcPct val="120000"/>
              </a:lnSpc>
              <a:buNone/>
            </a:pPr>
            <a:r>
              <a:rPr lang="en-US" sz="4000" dirty="0">
                <a:latin typeface="Times New Roman" pitchFamily="18" charset="0"/>
                <a:cs typeface="Times New Roman" pitchFamily="18" charset="0"/>
              </a:rPr>
              <a:t>Wonglorsaichon, P. and Wiriyakitjar, R. (2013). Hotel Customer Expectations of Service: A Provincial Analysis of Family Business in </a:t>
            </a:r>
            <a:r>
              <a:rPr lang="en-US" sz="4000" dirty="0" err="1">
                <a:latin typeface="Times New Roman" pitchFamily="18" charset="0"/>
                <a:cs typeface="Times New Roman" pitchFamily="18" charset="0"/>
              </a:rPr>
              <a:t>Chiangmai</a:t>
            </a:r>
            <a:r>
              <a:rPr lang="en-US" sz="4000" dirty="0">
                <a:latin typeface="Times New Roman" pitchFamily="18" charset="0"/>
                <a:cs typeface="Times New Roman" pitchFamily="18" charset="0"/>
              </a:rPr>
              <a:t>, Thailand. J Tourism Res Hospitality 2: 3. </a:t>
            </a:r>
            <a:r>
              <a:rPr lang="en-US" sz="4000" i="1" dirty="0">
                <a:latin typeface="Times New Roman" pitchFamily="18" charset="0"/>
                <a:cs typeface="Times New Roman" pitchFamily="18" charset="0"/>
              </a:rPr>
              <a:t>of</a:t>
            </a:r>
            <a:r>
              <a:rPr lang="en-US" sz="4000" dirty="0">
                <a:latin typeface="Times New Roman" pitchFamily="18" charset="0"/>
                <a:cs typeface="Times New Roman" pitchFamily="18" charset="0"/>
              </a:rPr>
              <a:t>, </a:t>
            </a:r>
            <a:r>
              <a:rPr lang="en-US" sz="4000" i="1" dirty="0">
                <a:latin typeface="Times New Roman" pitchFamily="18" charset="0"/>
                <a:cs typeface="Times New Roman" pitchFamily="18" charset="0"/>
              </a:rPr>
              <a:t>11</a:t>
            </a:r>
            <a:r>
              <a:rPr lang="en-US" sz="4000" dirty="0">
                <a:latin typeface="Times New Roman" pitchFamily="18" charset="0"/>
                <a:cs typeface="Times New Roman" pitchFamily="18" charset="0"/>
              </a:rPr>
              <a:t>, pp.28-30.</a:t>
            </a:r>
          </a:p>
          <a:p>
            <a:pPr>
              <a:lnSpc>
                <a:spcPct val="120000"/>
              </a:lnSpc>
              <a:buNone/>
            </a:pPr>
            <a:r>
              <a:rPr lang="en-US" sz="4000" dirty="0">
                <a:latin typeface="Times New Roman" pitchFamily="18" charset="0"/>
                <a:cs typeface="Times New Roman" pitchFamily="18" charset="0"/>
              </a:rPr>
              <a:t>  Wood, R.C. ed. (2015). </a:t>
            </a:r>
            <a:r>
              <a:rPr lang="en-US" sz="4000" i="1" dirty="0">
                <a:latin typeface="Times New Roman" pitchFamily="18" charset="0"/>
                <a:cs typeface="Times New Roman" pitchFamily="18" charset="0"/>
              </a:rPr>
              <a:t>Hospitality management: a brief introduction</a:t>
            </a:r>
            <a:r>
              <a:rPr lang="en-US" sz="4000" dirty="0">
                <a:latin typeface="Times New Roman" pitchFamily="18" charset="0"/>
                <a:cs typeface="Times New Roman" pitchFamily="18" charset="0"/>
              </a:rPr>
              <a:t>. Sage, London.</a:t>
            </a:r>
          </a:p>
          <a:p>
            <a:pPr>
              <a:lnSpc>
                <a:spcPct val="150000"/>
              </a:lnSpc>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tx2"/>
            </a:gs>
            <a:gs pos="50000">
              <a:schemeClr val="accent1">
                <a:tint val="44500"/>
                <a:satMod val="160000"/>
              </a:schemeClr>
            </a:gs>
            <a:gs pos="100000">
              <a:schemeClr val="accent1">
                <a:tint val="23500"/>
                <a:satMod val="160000"/>
              </a:schemeClr>
            </a:gs>
          </a:gsLst>
          <a:lin ang="5400000" scaled="0"/>
        </a:gra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381000" y="1657350"/>
            <a:ext cx="8229600" cy="1600200"/>
          </a:xfrm>
        </p:spPr>
        <p:txBody>
          <a:bodyPr>
            <a:noAutofit/>
          </a:bodyPr>
          <a:lstStyle/>
          <a:p>
            <a:pPr>
              <a:lnSpc>
                <a:spcPct val="150000"/>
              </a:lnSpc>
            </a:pPr>
            <a: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t/>
            </a:r>
            <a:b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br>
            <a: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t> </a:t>
            </a:r>
            <a:b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br>
            <a: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t> </a:t>
            </a:r>
            <a:b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br>
            <a: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t>THANKING YOU</a:t>
            </a:r>
            <a:b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br>
            <a: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t/>
            </a:r>
            <a:b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br>
            <a: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t/>
            </a:r>
            <a:br>
              <a:rPr lang="en-GB"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rPr>
            </a:br>
            <a:endParaRPr lang="en-GB"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1475</Words>
  <Application>Microsoft Office PowerPoint</Application>
  <PresentationFormat>On-screen Show (16:9)</PresentationFormat>
  <Paragraphs>111</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  PRESENTATION: “THE ROLE AND IMPORTANCE OF QUALITY SERVICE, HOSPITALITY, AND GUEST SERVICES WITHIN THE HOTEL INDUSTRY” </vt:lpstr>
      <vt:lpstr>TABLE OF CONTENT</vt:lpstr>
      <vt:lpstr>INTRODUCTION</vt:lpstr>
      <vt:lpstr> BRIEF OVERVIEW OF WALDORF ASTORIA HOTELS AND RESORTS AND MAIN CONSUMERS </vt:lpstr>
      <vt:lpstr>   NATURE, SCOPE AND ROLE OF THE GUEST SERVICES AND FACILITIES AT WALDORF ASTORIA  </vt:lpstr>
      <vt:lpstr>   NATURE, SCOPE AND ROLE OF THE GUEST SERVICES AND FACILITIES AT WALDORF ASTORIA (CONTD..)  </vt:lpstr>
      <vt:lpstr>   NATURE, SCOPE AND ROLE OF THE GUEST SERVICES AND FACILITIES AT WALDORF ASTORIA (CONTD..)  </vt:lpstr>
      <vt:lpstr>     ROLE AND FUNCTION OF GUEST SERVICES   </vt:lpstr>
      <vt:lpstr>       IMPORTANCE OF HOSPITALITY AND HOW HOTELS EXCEEDS CUSTOMER’S EXPECTATIONS    </vt:lpstr>
      <vt:lpstr>       CONCLUSION   </vt:lpstr>
      <vt:lpstr>       Reference List   </vt:lpstr>
      <vt:lpstr>     THANKING YOU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USER</cp:lastModifiedBy>
  <cp:revision>54</cp:revision>
  <dcterms:created xsi:type="dcterms:W3CDTF">2023-05-24T07:58:29Z</dcterms:created>
  <dcterms:modified xsi:type="dcterms:W3CDTF">2023-05-24T09:03:43Z</dcterms:modified>
</cp:coreProperties>
</file>